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0" r:id="rId1"/>
  </p:sldMasterIdLst>
  <p:notesMasterIdLst>
    <p:notesMasterId r:id="rId33"/>
  </p:notesMasterIdLst>
  <p:handoutMasterIdLst>
    <p:handoutMasterId r:id="rId34"/>
  </p:handoutMasterIdLst>
  <p:sldIdLst>
    <p:sldId id="256" r:id="rId2"/>
    <p:sldId id="258" r:id="rId3"/>
    <p:sldId id="262" r:id="rId4"/>
    <p:sldId id="260" r:id="rId5"/>
    <p:sldId id="261" r:id="rId6"/>
    <p:sldId id="263" r:id="rId7"/>
    <p:sldId id="264" r:id="rId8"/>
    <p:sldId id="265" r:id="rId9"/>
    <p:sldId id="266" r:id="rId10"/>
    <p:sldId id="267" r:id="rId11"/>
    <p:sldId id="268" r:id="rId12"/>
    <p:sldId id="270" r:id="rId13"/>
    <p:sldId id="271" r:id="rId14"/>
    <p:sldId id="273" r:id="rId15"/>
    <p:sldId id="274" r:id="rId16"/>
    <p:sldId id="276" r:id="rId17"/>
    <p:sldId id="277" r:id="rId18"/>
    <p:sldId id="278" r:id="rId19"/>
    <p:sldId id="279" r:id="rId20"/>
    <p:sldId id="280" r:id="rId21"/>
    <p:sldId id="281" r:id="rId22"/>
    <p:sldId id="282" r:id="rId23"/>
    <p:sldId id="283" r:id="rId24"/>
    <p:sldId id="284" r:id="rId25"/>
    <p:sldId id="286" r:id="rId26"/>
    <p:sldId id="287" r:id="rId27"/>
    <p:sldId id="288" r:id="rId28"/>
    <p:sldId id="289" r:id="rId29"/>
    <p:sldId id="290" r:id="rId30"/>
    <p:sldId id="291" r:id="rId31"/>
    <p:sldId id="292"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99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C27A2F4-9240-074F-94DE-283FB3E1605A}" type="datetimeFigureOut">
              <a:rPr lang="fr-FR" smtClean="0"/>
              <a:t>31/03/14</a:t>
            </a:fld>
            <a:endParaRPr lang="fr-FR"/>
          </a:p>
        </p:txBody>
      </p:sp>
      <p:sp>
        <p:nvSpPr>
          <p:cNvPr id="4" name="Espace réservé du pied de page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564D54E-9648-9C4A-AEDE-B0FEAAA774A8}" type="slidenum">
              <a:rPr lang="fr-FR" smtClean="0"/>
              <a:t>‹#›</a:t>
            </a:fld>
            <a:endParaRPr lang="fr-FR"/>
          </a:p>
        </p:txBody>
      </p:sp>
    </p:spTree>
    <p:extLst>
      <p:ext uri="{BB962C8B-B14F-4D97-AF65-F5344CB8AC3E}">
        <p14:creationId xmlns:p14="http://schemas.microsoft.com/office/powerpoint/2010/main" val="2261899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F68F3C4-2348-3345-A24C-73015656C2FF}" type="datetimeFigureOut">
              <a:rPr lang="fr-FR" smtClean="0"/>
              <a:t>31/03/14</a:t>
            </a:fld>
            <a:endParaRPr lang="fr-FR"/>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291EDBE-5664-A84F-BD0B-B3806232D303}" type="slidenum">
              <a:rPr lang="fr-FR" smtClean="0"/>
              <a:t>‹#›</a:t>
            </a:fld>
            <a:endParaRPr lang="fr-FR"/>
          </a:p>
        </p:txBody>
      </p:sp>
    </p:spTree>
    <p:extLst>
      <p:ext uri="{BB962C8B-B14F-4D97-AF65-F5344CB8AC3E}">
        <p14:creationId xmlns:p14="http://schemas.microsoft.com/office/powerpoint/2010/main" val="12989364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9AD148-861C-C241-96E4-FEB68FBEFB6A}" type="datetime1">
              <a:rPr lang="fr-FR" smtClean="0"/>
              <a:t>31/03/14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3ED71-145F-5C4F-A425-502A23F1E723}" type="datetime1">
              <a:rPr lang="fr-FR" smtClean="0"/>
              <a:t>31/03/14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DDAF1-AA0D-D046-BA15-3A2D2E965F29}" type="datetime1">
              <a:rPr lang="fr-FR" smtClean="0"/>
              <a:t>31/03/14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64D37-B2EF-594B-92AA-0943116EDB8B}" type="datetime1">
              <a:rPr lang="fr-FR" smtClean="0"/>
              <a:t>31/03/14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0DD4A2-E370-9D40-BF10-91F42188BDC4}" type="datetime1">
              <a:rPr lang="fr-FR" smtClean="0"/>
              <a:t>31/03/14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6232F4-F052-A740-BC66-221EE4F4BBD2}" type="datetime1">
              <a:rPr lang="fr-FR" smtClean="0"/>
              <a:t>31/03/14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52BFEB-3C67-434F-8581-1556A98BE082}" type="datetime1">
              <a:rPr lang="fr-FR" smtClean="0"/>
              <a:t>31/03/14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AD52DA-C1AC-014F-98DF-09E722718EDB}" type="datetime1">
              <a:rPr lang="fr-FR" smtClean="0"/>
              <a:t>31/03/14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6E271-CEBC-5842-92F0-F986C030775B}" type="datetime1">
              <a:rPr lang="fr-FR" smtClean="0"/>
              <a:t>31/03/14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23FC1-1227-6F4A-AE31-50ACA359F4D2}" type="datetime1">
              <a:rPr lang="fr-FR" smtClean="0"/>
              <a:t>31/03/14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91FE4C9-28BE-874C-95BC-0D1FBA70BB59}" type="datetime1">
              <a:rPr lang="fr-FR" smtClean="0"/>
              <a:t>31/03/14</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CAA2C44-66C8-904E-9EDB-7A48559D5E05}" type="datetime1">
              <a:rPr lang="fr-FR" smtClean="0"/>
              <a:t>31/03/14</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59001"/>
            <a:ext cx="7543800" cy="1747308"/>
          </a:xfrm>
        </p:spPr>
        <p:txBody>
          <a:bodyPr/>
          <a:lstStyle/>
          <a:p>
            <a:r>
              <a:rPr lang="fr-FR" sz="5600" dirty="0" smtClean="0"/>
              <a:t>Pouvoirs publics et justice sociale </a:t>
            </a:r>
            <a:endParaRPr lang="fr-FR" sz="5600" dirty="0"/>
          </a:p>
        </p:txBody>
      </p:sp>
      <p:sp>
        <p:nvSpPr>
          <p:cNvPr id="3" name="Sous-titre 2"/>
          <p:cNvSpPr>
            <a:spLocks noGrp="1"/>
          </p:cNvSpPr>
          <p:nvPr>
            <p:ph type="subTitle" idx="1"/>
          </p:nvPr>
        </p:nvSpPr>
        <p:spPr>
          <a:xfrm>
            <a:off x="685800" y="4038600"/>
            <a:ext cx="6461760" cy="2085622"/>
          </a:xfrm>
        </p:spPr>
        <p:txBody>
          <a:bodyPr>
            <a:normAutofit lnSpcReduction="10000"/>
          </a:bodyPr>
          <a:lstStyle/>
          <a:p>
            <a:r>
              <a:rPr lang="fr-FR" dirty="0" smtClean="0"/>
              <a:t>FORMATIONS THEMATIQUES – ACADEMIQUES SES </a:t>
            </a:r>
          </a:p>
          <a:p>
            <a:r>
              <a:rPr lang="fr-FR" dirty="0" smtClean="0"/>
              <a:t>LGT Lycée des métiers Thierry Maulnier </a:t>
            </a:r>
            <a:endParaRPr lang="fr-FR" dirty="0"/>
          </a:p>
          <a:p>
            <a:r>
              <a:rPr lang="fr-FR" dirty="0" smtClean="0"/>
              <a:t>31 mars 2014 </a:t>
            </a:r>
          </a:p>
          <a:p>
            <a:endParaRPr lang="fr-FR" dirty="0"/>
          </a:p>
          <a:p>
            <a:r>
              <a:rPr lang="fr-FR" dirty="0" smtClean="0"/>
              <a:t>Ali Douai </a:t>
            </a:r>
          </a:p>
          <a:p>
            <a:r>
              <a:rPr lang="fr-FR" dirty="0" smtClean="0"/>
              <a:t>Maître de conférences en économie </a:t>
            </a:r>
            <a:endParaRPr lang="fr-FR" dirty="0"/>
          </a:p>
        </p:txBody>
      </p:sp>
      <p:pic>
        <p:nvPicPr>
          <p:cNvPr id="4" name="Image 3"/>
          <p:cNvPicPr>
            <a:picLocks noChangeAspect="1"/>
          </p:cNvPicPr>
          <p:nvPr/>
        </p:nvPicPr>
        <p:blipFill>
          <a:blip r:embed="rId2"/>
          <a:stretch>
            <a:fillRect/>
          </a:stretch>
        </p:blipFill>
        <p:spPr>
          <a:xfrm>
            <a:off x="-296334" y="-1"/>
            <a:ext cx="3683001" cy="1960781"/>
          </a:xfrm>
          <a:prstGeom prst="rect">
            <a:avLst/>
          </a:prstGeom>
        </p:spPr>
      </p:pic>
      <p:pic>
        <p:nvPicPr>
          <p:cNvPr id="5" name="Image 4"/>
          <p:cNvPicPr>
            <a:picLocks noChangeAspect="1"/>
          </p:cNvPicPr>
          <p:nvPr/>
        </p:nvPicPr>
        <p:blipFill>
          <a:blip r:embed="rId3"/>
          <a:stretch>
            <a:fillRect/>
          </a:stretch>
        </p:blipFill>
        <p:spPr>
          <a:xfrm>
            <a:off x="3386666" y="-1"/>
            <a:ext cx="5757333" cy="1905001"/>
          </a:xfrm>
          <a:prstGeom prst="rect">
            <a:avLst/>
          </a:prstGeom>
        </p:spPr>
      </p:pic>
    </p:spTree>
    <p:extLst>
      <p:ext uri="{BB962C8B-B14F-4D97-AF65-F5344CB8AC3E}">
        <p14:creationId xmlns:p14="http://schemas.microsoft.com/office/powerpoint/2010/main" val="14769968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II.2. La société juste selon Rawls</a:t>
            </a:r>
            <a:endParaRPr lang="fr-FR" sz="4000" dirty="0"/>
          </a:p>
        </p:txBody>
      </p:sp>
      <p:sp>
        <p:nvSpPr>
          <p:cNvPr id="3" name="Espace réservé du contenu 2"/>
          <p:cNvSpPr>
            <a:spLocks noGrp="1"/>
          </p:cNvSpPr>
          <p:nvPr>
            <p:ph idx="1"/>
          </p:nvPr>
        </p:nvSpPr>
        <p:spPr/>
        <p:txBody>
          <a:bodyPr>
            <a:normAutofit fontScale="92500" lnSpcReduction="20000"/>
          </a:bodyPr>
          <a:lstStyle/>
          <a:p>
            <a:pPr marL="114300" indent="0">
              <a:buNone/>
            </a:pPr>
            <a:r>
              <a:rPr lang="fr-FR" sz="2400" b="1" dirty="0" smtClean="0"/>
              <a:t>Les bases </a:t>
            </a:r>
            <a:endParaRPr lang="fr-FR" sz="2400" dirty="0"/>
          </a:p>
          <a:p>
            <a:pPr algn="just"/>
            <a:endParaRPr lang="fr-FR" dirty="0" smtClean="0"/>
          </a:p>
          <a:p>
            <a:pPr algn="just"/>
            <a:r>
              <a:rPr lang="fr-FR" sz="2400" i="1" dirty="0" smtClean="0"/>
              <a:t>Pluralité et incommensurabilité des conceptions de la « bonne vie » </a:t>
            </a:r>
            <a:r>
              <a:rPr lang="fr-FR" sz="2400" dirty="0" smtClean="0"/>
              <a:t>: l’objet sont les </a:t>
            </a:r>
            <a:r>
              <a:rPr lang="fr-FR" sz="2400" b="1" dirty="0" smtClean="0"/>
              <a:t>moyens</a:t>
            </a:r>
            <a:r>
              <a:rPr lang="fr-FR" sz="2400" dirty="0" smtClean="0"/>
              <a:t> (ressources externes) qui vont permettre à chaque individu de réaliser sa propre conception, son « propre plan de vie rationnel ». L’accord unanime porte donc les principes de répartition équitable de ces </a:t>
            </a:r>
            <a:r>
              <a:rPr lang="fr-FR" sz="2400" b="1" dirty="0" smtClean="0"/>
              <a:t>ressources</a:t>
            </a:r>
            <a:r>
              <a:rPr lang="fr-FR" sz="2400" dirty="0" smtClean="0"/>
              <a:t> </a:t>
            </a:r>
          </a:p>
          <a:p>
            <a:pPr marL="114300" indent="0" algn="just">
              <a:buNone/>
            </a:pPr>
            <a:endParaRPr lang="fr-FR" dirty="0"/>
          </a:p>
          <a:p>
            <a:pPr algn="just"/>
            <a:r>
              <a:rPr lang="fr-FR" sz="2400" dirty="0" smtClean="0"/>
              <a:t>Les </a:t>
            </a:r>
            <a:r>
              <a:rPr lang="fr-FR" sz="2400" i="1" dirty="0" smtClean="0"/>
              <a:t>biens sociaux premiers </a:t>
            </a:r>
            <a:r>
              <a:rPr lang="fr-FR" sz="2400" dirty="0" smtClean="0"/>
              <a:t>: que toute personne désire quelle que soit sa conception de la « bonne vie », afin de réaliser son « projet de vie rationnel » : </a:t>
            </a:r>
          </a:p>
          <a:p>
            <a:pPr marL="868680" lvl="1" indent="-457200" algn="just">
              <a:buAutoNum type="alphaLcParenBoth"/>
            </a:pPr>
            <a:r>
              <a:rPr lang="fr-FR" dirty="0" smtClean="0"/>
              <a:t>Les libertés fondamentales </a:t>
            </a:r>
          </a:p>
          <a:p>
            <a:pPr marL="868680" lvl="1" indent="-457200" algn="just">
              <a:buAutoNum type="alphaLcParenBoth"/>
            </a:pPr>
            <a:r>
              <a:rPr lang="fr-FR" dirty="0" smtClean="0"/>
              <a:t>Les opportunités offertes aux individus</a:t>
            </a:r>
          </a:p>
          <a:p>
            <a:pPr marL="868680" lvl="1" indent="-457200" algn="just">
              <a:buAutoNum type="alphaLcParenBoth"/>
            </a:pPr>
            <a:r>
              <a:rPr lang="fr-FR" dirty="0" smtClean="0"/>
              <a:t>Les pouvoirs et les privilèges</a:t>
            </a:r>
          </a:p>
          <a:p>
            <a:pPr marL="868680" lvl="1" indent="-457200" algn="just">
              <a:buAutoNum type="alphaLcParenBoth"/>
            </a:pPr>
            <a:r>
              <a:rPr lang="fr-FR" dirty="0" smtClean="0"/>
              <a:t>Les revenus et la richesse</a:t>
            </a:r>
          </a:p>
          <a:p>
            <a:pPr marL="868680" lvl="1" indent="-457200" algn="just">
              <a:buAutoNum type="alphaLcParenBoth"/>
            </a:pPr>
            <a:r>
              <a:rPr lang="fr-FR" dirty="0" smtClean="0"/>
              <a:t>Les bases sociales du respect de soi</a:t>
            </a:r>
          </a:p>
          <a:p>
            <a:pPr marL="571500" indent="-457200" algn="just">
              <a:buAutoNum type="alphaLcParenBoth"/>
            </a:pPr>
            <a:endParaRPr lang="fr-FR" dirty="0" smtClean="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10</a:t>
            </a:fld>
            <a:endParaRPr lang="en-US"/>
          </a:p>
        </p:txBody>
      </p:sp>
    </p:spTree>
    <p:extLst>
      <p:ext uri="{BB962C8B-B14F-4D97-AF65-F5344CB8AC3E}">
        <p14:creationId xmlns:p14="http://schemas.microsoft.com/office/powerpoint/2010/main" val="27377057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II.2. La société juste selon Rawls</a:t>
            </a:r>
            <a:endParaRPr lang="fr-FR" sz="4000" dirty="0"/>
          </a:p>
        </p:txBody>
      </p:sp>
      <p:sp>
        <p:nvSpPr>
          <p:cNvPr id="3" name="Espace réservé du contenu 2"/>
          <p:cNvSpPr>
            <a:spLocks noGrp="1"/>
          </p:cNvSpPr>
          <p:nvPr>
            <p:ph idx="1"/>
          </p:nvPr>
        </p:nvSpPr>
        <p:spPr/>
        <p:txBody>
          <a:bodyPr>
            <a:normAutofit fontScale="92500" lnSpcReduction="10000"/>
          </a:bodyPr>
          <a:lstStyle/>
          <a:p>
            <a:pPr marL="114300" indent="0">
              <a:buNone/>
            </a:pPr>
            <a:r>
              <a:rPr lang="fr-FR" b="1" dirty="0" smtClean="0"/>
              <a:t>Le processus </a:t>
            </a:r>
            <a:endParaRPr lang="fr-FR" dirty="0"/>
          </a:p>
          <a:p>
            <a:pPr algn="just"/>
            <a:endParaRPr lang="fr-FR" dirty="0" smtClean="0"/>
          </a:p>
          <a:p>
            <a:pPr algn="just"/>
            <a:r>
              <a:rPr lang="fr-FR" dirty="0" smtClean="0"/>
              <a:t>La condition d’impartialité : afin de concilier respect de la volonté individuelle de chacun et l’universalité souhaitée des principes de justice, Rawls mobilise cette condition </a:t>
            </a:r>
          </a:p>
          <a:p>
            <a:pPr algn="just"/>
            <a:endParaRPr lang="fr-FR" dirty="0"/>
          </a:p>
          <a:p>
            <a:pPr algn="just"/>
            <a:r>
              <a:rPr lang="fr-FR" dirty="0" smtClean="0"/>
              <a:t>La position originelle derrière un « voile d’ignorance » : accord unanime entre les individus dans une situation initiale idéale qualifiée d’équitable. Le voile retire à tous les individus toute </a:t>
            </a:r>
            <a:r>
              <a:rPr lang="fr-FR" i="1" dirty="0" smtClean="0"/>
              <a:t>information jugée moralement arbitraire </a:t>
            </a:r>
            <a:r>
              <a:rPr lang="fr-FR" dirty="0" smtClean="0"/>
              <a:t>: caractéristiques individuelles, position sociale, conception du bien (« plan de vie ») </a:t>
            </a:r>
          </a:p>
          <a:p>
            <a:pPr algn="just"/>
            <a:endParaRPr lang="fr-FR" i="1" dirty="0"/>
          </a:p>
          <a:p>
            <a:pPr algn="just"/>
            <a:r>
              <a:rPr lang="fr-FR" dirty="0" smtClean="0"/>
              <a:t>Négociation fictive et non historique qui débouche sur un contrat « stable » (chaque partie à librement et également contribué à son élaboration)</a:t>
            </a:r>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11</a:t>
            </a:fld>
            <a:endParaRPr lang="en-US"/>
          </a:p>
        </p:txBody>
      </p:sp>
    </p:spTree>
    <p:extLst>
      <p:ext uri="{BB962C8B-B14F-4D97-AF65-F5344CB8AC3E}">
        <p14:creationId xmlns:p14="http://schemas.microsoft.com/office/powerpoint/2010/main" val="144928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II.2. La société juste selon Rawls</a:t>
            </a:r>
            <a:endParaRPr lang="fr-FR" sz="4000" dirty="0"/>
          </a:p>
        </p:txBody>
      </p:sp>
      <p:sp>
        <p:nvSpPr>
          <p:cNvPr id="3" name="Espace réservé du contenu 2"/>
          <p:cNvSpPr>
            <a:spLocks noGrp="1"/>
          </p:cNvSpPr>
          <p:nvPr>
            <p:ph idx="1"/>
          </p:nvPr>
        </p:nvSpPr>
        <p:spPr/>
        <p:txBody>
          <a:bodyPr>
            <a:normAutofit fontScale="85000" lnSpcReduction="10000"/>
          </a:bodyPr>
          <a:lstStyle/>
          <a:p>
            <a:pPr marL="114300" indent="0" algn="just">
              <a:buNone/>
            </a:pPr>
            <a:r>
              <a:rPr lang="fr-FR" b="1" dirty="0" smtClean="0"/>
              <a:t>Les principes </a:t>
            </a:r>
            <a:r>
              <a:rPr lang="fr-FR" dirty="0" smtClean="0"/>
              <a:t>(classés suivant un ordre lexicographique)</a:t>
            </a:r>
          </a:p>
          <a:p>
            <a:pPr marL="114300" indent="0" algn="just">
              <a:buNone/>
            </a:pPr>
            <a:endParaRPr lang="fr-FR" dirty="0"/>
          </a:p>
          <a:p>
            <a:pPr algn="just"/>
            <a:r>
              <a:rPr lang="fr-FR" dirty="0" smtClean="0"/>
              <a:t>[1]  </a:t>
            </a:r>
            <a:r>
              <a:rPr lang="fr-FR" i="1" dirty="0" smtClean="0"/>
              <a:t>Principe de plus grande </a:t>
            </a:r>
            <a:r>
              <a:rPr lang="fr-FR" b="1" i="1" dirty="0" smtClean="0"/>
              <a:t>liberté égale pour tous</a:t>
            </a:r>
            <a:r>
              <a:rPr lang="fr-FR" b="1" dirty="0" smtClean="0"/>
              <a:t> </a:t>
            </a:r>
          </a:p>
          <a:p>
            <a:pPr lvl="1" algn="just">
              <a:buFont typeface="Wingdings" charset="2"/>
              <a:buChar char="ü"/>
            </a:pPr>
            <a:r>
              <a:rPr lang="fr-FR" dirty="0" smtClean="0"/>
              <a:t>Concerne la distributions des biens premiers de la catégorie (a)</a:t>
            </a:r>
          </a:p>
          <a:p>
            <a:pPr lvl="1" algn="just">
              <a:buFont typeface="Wingdings" charset="2"/>
              <a:buChar char="ü"/>
            </a:pPr>
            <a:r>
              <a:rPr lang="fr-FR" dirty="0" smtClean="0"/>
              <a:t>Liberté formelle (assurant la sécurité et la propriété de soi)</a:t>
            </a:r>
          </a:p>
          <a:p>
            <a:endParaRPr lang="fr-FR" dirty="0"/>
          </a:p>
          <a:p>
            <a:pPr algn="just"/>
            <a:r>
              <a:rPr lang="fr-FR" dirty="0" smtClean="0"/>
              <a:t>[2] [2.1] </a:t>
            </a:r>
            <a:r>
              <a:rPr lang="fr-FR" i="1" dirty="0" smtClean="0"/>
              <a:t>Principe d’</a:t>
            </a:r>
            <a:r>
              <a:rPr lang="fr-FR" b="1" i="1" dirty="0" smtClean="0"/>
              <a:t>égalité des chances </a:t>
            </a:r>
            <a:r>
              <a:rPr lang="fr-FR" i="1" dirty="0" smtClean="0"/>
              <a:t>(d’accès aux fonctions et aux positions sociales auxquels les biens premiers sont attachés)</a:t>
            </a:r>
          </a:p>
          <a:p>
            <a:pPr lvl="1" algn="just">
              <a:buFont typeface="Wingdings" charset="2"/>
              <a:buChar char="ü"/>
            </a:pPr>
            <a:r>
              <a:rPr lang="fr-FR" dirty="0" smtClean="0"/>
              <a:t>Concerne la distribution des biens premiers de la catégorie (b) </a:t>
            </a:r>
          </a:p>
          <a:p>
            <a:pPr lvl="1" algn="just">
              <a:buFont typeface="Wingdings" charset="2"/>
              <a:buChar char="ü"/>
            </a:pPr>
            <a:r>
              <a:rPr lang="fr-FR" b="1" dirty="0" smtClean="0"/>
              <a:t>Conception forte</a:t>
            </a:r>
            <a:r>
              <a:rPr lang="fr-FR" dirty="0" smtClean="0"/>
              <a:t> dite « démocratique » par rapport à l’approche dite libérale (deux individus aux mêmes talents disposent de la même espérance de succès ; interdit toute discrimination légale en matière d’éducation ou d’emploi et prône la méritocratie) : on </a:t>
            </a:r>
            <a:r>
              <a:rPr lang="fr-FR" i="1" dirty="0" smtClean="0"/>
              <a:t>compense les différences entre individus moralement arbitraires </a:t>
            </a:r>
            <a:r>
              <a:rPr lang="fr-FR" dirty="0" smtClean="0"/>
              <a:t>(milieu social, capacités innées – talents et handicaps), c’est-à-dire hors de leur contrôle (de leur responsabilité individuelle), dans l’accès aux « fonctions et aux positions sociales auxquels les revenus et la richesse sont attachés »</a:t>
            </a:r>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12</a:t>
            </a:fld>
            <a:endParaRPr lang="en-US"/>
          </a:p>
        </p:txBody>
      </p:sp>
    </p:spTree>
    <p:extLst>
      <p:ext uri="{BB962C8B-B14F-4D97-AF65-F5344CB8AC3E}">
        <p14:creationId xmlns:p14="http://schemas.microsoft.com/office/powerpoint/2010/main" val="15492330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II.2. La société juste selon Rawls</a:t>
            </a:r>
            <a:endParaRPr lang="fr-FR" sz="4000" dirty="0"/>
          </a:p>
        </p:txBody>
      </p:sp>
      <p:sp>
        <p:nvSpPr>
          <p:cNvPr id="3" name="Espace réservé du contenu 2"/>
          <p:cNvSpPr>
            <a:spLocks noGrp="1"/>
          </p:cNvSpPr>
          <p:nvPr>
            <p:ph idx="1"/>
          </p:nvPr>
        </p:nvSpPr>
        <p:spPr/>
        <p:txBody>
          <a:bodyPr>
            <a:normAutofit/>
          </a:bodyPr>
          <a:lstStyle/>
          <a:p>
            <a:pPr marL="114300" indent="0" algn="just">
              <a:buNone/>
            </a:pPr>
            <a:r>
              <a:rPr lang="fr-FR" b="1" dirty="0" smtClean="0"/>
              <a:t>Les principes </a:t>
            </a:r>
            <a:r>
              <a:rPr lang="fr-FR" dirty="0" smtClean="0"/>
              <a:t>(classés suivant un ordre lexicographique)</a:t>
            </a:r>
          </a:p>
          <a:p>
            <a:pPr marL="114300" indent="0" algn="just">
              <a:buNone/>
            </a:pPr>
            <a:endParaRPr lang="fr-FR" dirty="0"/>
          </a:p>
          <a:p>
            <a:pPr algn="just"/>
            <a:r>
              <a:rPr lang="fr-FR" dirty="0" smtClean="0"/>
              <a:t>[2] [2.2.] </a:t>
            </a:r>
            <a:r>
              <a:rPr lang="fr-FR" i="1" dirty="0" smtClean="0"/>
              <a:t>Principe de </a:t>
            </a:r>
            <a:r>
              <a:rPr lang="fr-FR" b="1" i="1" dirty="0" smtClean="0"/>
              <a:t>différence</a:t>
            </a:r>
          </a:p>
          <a:p>
            <a:pPr lvl="1" algn="just">
              <a:buFont typeface="Wingdings" charset="2"/>
              <a:buChar char="ü"/>
            </a:pPr>
            <a:r>
              <a:rPr lang="fr-FR" dirty="0" smtClean="0"/>
              <a:t>Les catégories de biens premiers (c) et (d) (et parfois (e)) doivent être distribués à l’avantage des membres les plus défavorisés par leur distribution (et donc de la société)</a:t>
            </a:r>
          </a:p>
          <a:p>
            <a:pPr lvl="1" algn="just">
              <a:buFont typeface="Wingdings" charset="2"/>
              <a:buChar char="ü"/>
            </a:pPr>
            <a:r>
              <a:rPr lang="fr-FR" dirty="0" smtClean="0"/>
              <a:t>Origine de ce principe… : non efficience du principe d’égalité de l’indice (« attentes ») des biens premiers (élaboré dans la position originelle)– une certaine distribution des ressources peut amener à des niveaux d’indice supérieurs pour tous comparé à l’indice qui prévaudrait à la distribution égale (Pareto-domination). D’où le passage à l’allocation « </a:t>
            </a:r>
            <a:r>
              <a:rPr lang="fr-FR" dirty="0" err="1" smtClean="0"/>
              <a:t>maximin</a:t>
            </a:r>
            <a:r>
              <a:rPr lang="fr-FR" dirty="0" smtClean="0"/>
              <a:t> » qui indique la primauté, chez Rawls, de l’efficacité sur l’égalité</a:t>
            </a: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13</a:t>
            </a:fld>
            <a:endParaRPr lang="en-US"/>
          </a:p>
        </p:txBody>
      </p:sp>
    </p:spTree>
    <p:extLst>
      <p:ext uri="{BB962C8B-B14F-4D97-AF65-F5344CB8AC3E}">
        <p14:creationId xmlns:p14="http://schemas.microsoft.com/office/powerpoint/2010/main" val="15182874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II.2. La société juste selon Rawls</a:t>
            </a:r>
            <a:endParaRPr lang="fr-FR" sz="4000" dirty="0"/>
          </a:p>
        </p:txBody>
      </p:sp>
      <p:sp>
        <p:nvSpPr>
          <p:cNvPr id="3" name="Espace réservé du contenu 2"/>
          <p:cNvSpPr>
            <a:spLocks noGrp="1"/>
          </p:cNvSpPr>
          <p:nvPr>
            <p:ph idx="1"/>
          </p:nvPr>
        </p:nvSpPr>
        <p:spPr/>
        <p:txBody>
          <a:bodyPr>
            <a:normAutofit fontScale="92500" lnSpcReduction="20000"/>
          </a:bodyPr>
          <a:lstStyle/>
          <a:p>
            <a:pPr marL="114300" indent="0" algn="just">
              <a:buNone/>
            </a:pPr>
            <a:r>
              <a:rPr lang="fr-FR" b="1" dirty="0" smtClean="0"/>
              <a:t>Les principes </a:t>
            </a:r>
            <a:r>
              <a:rPr lang="fr-FR" dirty="0" smtClean="0"/>
              <a:t>(classés suivant un ordre lexicographique)</a:t>
            </a:r>
          </a:p>
          <a:p>
            <a:pPr marL="114300" indent="0" algn="just">
              <a:buNone/>
            </a:pPr>
            <a:endParaRPr lang="fr-FR" dirty="0"/>
          </a:p>
          <a:p>
            <a:pPr algn="just"/>
            <a:r>
              <a:rPr lang="fr-FR" dirty="0"/>
              <a:t>T</a:t>
            </a:r>
            <a:r>
              <a:rPr lang="fr-FR" dirty="0" smtClean="0"/>
              <a:t>ous les citoyens sont assurés de bénéficier également des libertés de base et d’une juste égalité des chances. Les seules différences admises concernent les parts des biens (c) et (d), mais elles ne peuvent se produire qu’à la condition qu’elles bénéficient à tous et en particulier à ce qui sont le moins bien lotis en termes d’indice de ces biens premiers </a:t>
            </a:r>
          </a:p>
          <a:p>
            <a:pPr algn="just"/>
            <a:endParaRPr lang="fr-FR" dirty="0" smtClean="0"/>
          </a:p>
          <a:p>
            <a:pPr algn="just"/>
            <a:r>
              <a:rPr lang="fr-FR" dirty="0" smtClean="0"/>
              <a:t>Nul ne peut prétendre mériter moralement « plus » du fait de l’utilisation productive de dons qui résultent de l’arbitraire. La meilleure rémunération provient de la légitimité des attentes des meilleurs, cette dernière étant commandée par l’efficacité et la justice</a:t>
            </a:r>
          </a:p>
          <a:p>
            <a:pPr algn="just"/>
            <a:endParaRPr lang="fr-FR" dirty="0"/>
          </a:p>
          <a:p>
            <a:pPr algn="just"/>
            <a:r>
              <a:rPr lang="fr-FR" dirty="0"/>
              <a:t>(e) comme bien premier parmi les biens premiers </a:t>
            </a:r>
            <a:r>
              <a:rPr lang="fr-FR" dirty="0" smtClean="0"/>
              <a:t>pour Rawls ; </a:t>
            </a:r>
            <a:r>
              <a:rPr lang="fr-FR" dirty="0"/>
              <a:t>les autres comme conditions de la dignité de soi </a:t>
            </a:r>
          </a:p>
          <a:p>
            <a:pPr marL="114300" indent="0" algn="just">
              <a:buNone/>
            </a:pPr>
            <a:endParaRPr lang="fr-FR" dirty="0"/>
          </a:p>
          <a:p>
            <a:pPr algn="just"/>
            <a:endParaRPr lang="fr-FR" dirty="0" smtClean="0"/>
          </a:p>
          <a:p>
            <a:pPr algn="just"/>
            <a:endParaRPr lang="fr-FR" dirty="0"/>
          </a:p>
          <a:p>
            <a:pPr algn="just"/>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14</a:t>
            </a:fld>
            <a:endParaRPr lang="en-US"/>
          </a:p>
        </p:txBody>
      </p:sp>
    </p:spTree>
    <p:extLst>
      <p:ext uri="{BB962C8B-B14F-4D97-AF65-F5344CB8AC3E}">
        <p14:creationId xmlns:p14="http://schemas.microsoft.com/office/powerpoint/2010/main" val="44214094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II.3. Quelques éléments de critiques </a:t>
            </a:r>
            <a:endParaRPr lang="fr-FR" sz="4000" dirty="0"/>
          </a:p>
        </p:txBody>
      </p:sp>
      <p:sp>
        <p:nvSpPr>
          <p:cNvPr id="3" name="Espace réservé du contenu 2"/>
          <p:cNvSpPr>
            <a:spLocks noGrp="1"/>
          </p:cNvSpPr>
          <p:nvPr>
            <p:ph idx="1"/>
          </p:nvPr>
        </p:nvSpPr>
        <p:spPr/>
        <p:txBody>
          <a:bodyPr/>
          <a:lstStyle/>
          <a:p>
            <a:pPr marL="114300" indent="0">
              <a:buNone/>
            </a:pPr>
            <a:r>
              <a:rPr lang="fr-FR" b="1" dirty="0" smtClean="0"/>
              <a:t>« Plans de vie » et responsabilité individuelle </a:t>
            </a:r>
          </a:p>
          <a:p>
            <a:endParaRPr lang="fr-FR" dirty="0"/>
          </a:p>
          <a:p>
            <a:pPr algn="just"/>
            <a:r>
              <a:rPr lang="fr-FR" dirty="0" smtClean="0"/>
              <a:t>La distribution naturelle – sans la redistribution Rawlsienne – des biens premiers est la conséquence de caractéristiques personnelles moralement arbitraires, en dehors du champ de la responsabilité individuelle. Les individus </a:t>
            </a:r>
            <a:r>
              <a:rPr lang="fr-FR" b="1" dirty="0" smtClean="0"/>
              <a:t>sont responsables de leur plan de vie</a:t>
            </a:r>
            <a:r>
              <a:rPr lang="fr-FR" dirty="0" smtClean="0"/>
              <a:t> (de la définition et de l’usage des biens). </a:t>
            </a:r>
            <a:endParaRPr lang="fr-FR" dirty="0"/>
          </a:p>
          <a:p>
            <a:pPr algn="just"/>
            <a:endParaRPr lang="fr-FR" dirty="0" smtClean="0"/>
          </a:p>
          <a:p>
            <a:pPr algn="just"/>
            <a:r>
              <a:rPr lang="fr-FR" dirty="0" smtClean="0"/>
              <a:t>Pourquoi les individus n’ont-ils pas cette information (plans de vie des personnes qu’ils peuvent devenir) dans la négociation sous voile d’ignorance ? Cela pose un problème logique, une difficulté de bouclage (indice) et une incertitude conceptuelle sur la distinction entre responsabilité et non responsabilité</a:t>
            </a: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15</a:t>
            </a:fld>
            <a:endParaRPr lang="en-US"/>
          </a:p>
        </p:txBody>
      </p:sp>
    </p:spTree>
    <p:extLst>
      <p:ext uri="{BB962C8B-B14F-4D97-AF65-F5344CB8AC3E}">
        <p14:creationId xmlns:p14="http://schemas.microsoft.com/office/powerpoint/2010/main" val="239786754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II.3. Quelques éléments de critiques </a:t>
            </a:r>
            <a:endParaRPr lang="fr-FR" sz="4000" dirty="0"/>
          </a:p>
        </p:txBody>
      </p:sp>
      <p:sp>
        <p:nvSpPr>
          <p:cNvPr id="3" name="Espace réservé du contenu 2"/>
          <p:cNvSpPr>
            <a:spLocks noGrp="1"/>
          </p:cNvSpPr>
          <p:nvPr>
            <p:ph idx="1"/>
          </p:nvPr>
        </p:nvSpPr>
        <p:spPr/>
        <p:txBody>
          <a:bodyPr>
            <a:normAutofit fontScale="92500" lnSpcReduction="10000"/>
          </a:bodyPr>
          <a:lstStyle/>
          <a:p>
            <a:pPr marL="114300" indent="0">
              <a:buNone/>
            </a:pPr>
            <a:r>
              <a:rPr lang="fr-FR" b="1" dirty="0" smtClean="0"/>
              <a:t>Le raisonnement absolu et la question de l’envie </a:t>
            </a:r>
          </a:p>
          <a:p>
            <a:endParaRPr lang="fr-FR" dirty="0"/>
          </a:p>
          <a:p>
            <a:pPr algn="just"/>
            <a:r>
              <a:rPr lang="fr-FR" dirty="0" smtClean="0"/>
              <a:t>Le principe de différence accorde une priorité aux positions absolues des individus par rapport à leurs positions relatives : par rapport à la situation « égalitaire », on justifiera une inégalité de niveau de vie matériel entre deux individus A et B (liée à des capacités productives différentes) si elle permet à la collectivité d’avoir une production supérieure et si elle bénéfice absolument à tous, même à B, par exemple si le niveau de vie de B augmente de 10% et celui de A de 20%. Le principe rawlsien est respecté mais la position relative de B par rapport à A s’est dégradée</a:t>
            </a:r>
          </a:p>
          <a:p>
            <a:pPr algn="just"/>
            <a:endParaRPr lang="fr-FR" dirty="0"/>
          </a:p>
          <a:p>
            <a:pPr algn="just"/>
            <a:r>
              <a:rPr lang="fr-FR" dirty="0" smtClean="0"/>
              <a:t>La conscience de sa position relative n’est elle pas ressentie par B comme une détérioration absolue de son statut social ? Si l’envie se manifeste, les bases de l’accord instituant les principes de justice peuvent être remises en cause</a:t>
            </a: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16</a:t>
            </a:fld>
            <a:endParaRPr lang="en-US"/>
          </a:p>
        </p:txBody>
      </p:sp>
    </p:spTree>
    <p:extLst>
      <p:ext uri="{BB962C8B-B14F-4D97-AF65-F5344CB8AC3E}">
        <p14:creationId xmlns:p14="http://schemas.microsoft.com/office/powerpoint/2010/main" val="398893131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II.3. Quelques éléments de critiques </a:t>
            </a:r>
            <a:endParaRPr lang="fr-FR" sz="4000" dirty="0"/>
          </a:p>
        </p:txBody>
      </p:sp>
      <p:sp>
        <p:nvSpPr>
          <p:cNvPr id="3" name="Espace réservé du contenu 2"/>
          <p:cNvSpPr>
            <a:spLocks noGrp="1"/>
          </p:cNvSpPr>
          <p:nvPr>
            <p:ph idx="1"/>
          </p:nvPr>
        </p:nvSpPr>
        <p:spPr/>
        <p:txBody>
          <a:bodyPr>
            <a:normAutofit fontScale="92500" lnSpcReduction="10000"/>
          </a:bodyPr>
          <a:lstStyle/>
          <a:p>
            <a:pPr marL="114300" indent="0">
              <a:buNone/>
            </a:pPr>
            <a:r>
              <a:rPr lang="fr-FR" b="1" dirty="0" smtClean="0"/>
              <a:t>La justice dans une société qui est encore injuste ? </a:t>
            </a:r>
          </a:p>
          <a:p>
            <a:endParaRPr lang="fr-FR" dirty="0"/>
          </a:p>
          <a:p>
            <a:pPr algn="just"/>
            <a:r>
              <a:rPr lang="fr-FR" dirty="0" smtClean="0"/>
              <a:t>« Exercice dans un vaisseau spatial » (M. </a:t>
            </a:r>
            <a:r>
              <a:rPr lang="fr-FR" dirty="0" err="1" smtClean="0"/>
              <a:t>Walzer</a:t>
            </a:r>
            <a:r>
              <a:rPr lang="fr-FR" dirty="0" smtClean="0"/>
              <a:t>) au sein d’un ensemble fondamentalement individualiste (J. Bidet). Rawls propose une théorie de la société juste mais « pas une théorie pour être juste dans une société qui est encore injuste » en ne proposant pas d’éléments pour reconnaître l’injustice dans la société actuelle </a:t>
            </a:r>
          </a:p>
          <a:p>
            <a:pPr algn="just"/>
            <a:endParaRPr lang="fr-FR" dirty="0"/>
          </a:p>
          <a:p>
            <a:pPr algn="just"/>
            <a:r>
              <a:rPr lang="fr-FR" dirty="0" smtClean="0"/>
              <a:t>Les sources des injustices provient du fait que les accords de base au sein d’une société interviennent trop tard, une fois que les individus ont connaissance de leurs positions sociales respectives, leurs pouvoirs relatifs, leurs aptitudes et leurs préférences</a:t>
            </a:r>
          </a:p>
          <a:p>
            <a:pPr algn="just"/>
            <a:endParaRPr lang="fr-FR" dirty="0"/>
          </a:p>
          <a:p>
            <a:pPr algn="just"/>
            <a:r>
              <a:rPr lang="fr-FR" dirty="0" smtClean="0"/>
              <a:t>Pas dans la nature et le contenu des accords de base se réclamant de la justice ? </a:t>
            </a: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17</a:t>
            </a:fld>
            <a:endParaRPr lang="en-US"/>
          </a:p>
        </p:txBody>
      </p:sp>
    </p:spTree>
    <p:extLst>
      <p:ext uri="{BB962C8B-B14F-4D97-AF65-F5344CB8AC3E}">
        <p14:creationId xmlns:p14="http://schemas.microsoft.com/office/powerpoint/2010/main" val="218217913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800" dirty="0" smtClean="0"/>
              <a:t/>
            </a:r>
            <a:br>
              <a:rPr lang="fr-FR" sz="3800" dirty="0" smtClean="0"/>
            </a:br>
            <a:r>
              <a:rPr lang="fr-FR" sz="3500" dirty="0" smtClean="0"/>
              <a:t>III. Liberté</a:t>
            </a:r>
            <a:r>
              <a:rPr lang="fr-FR" sz="3500" dirty="0"/>
              <a:t>, égalité, capabilités : l’approche d’A. Sen</a:t>
            </a:r>
            <a:br>
              <a:rPr lang="fr-FR" sz="3500" dirty="0"/>
            </a:br>
            <a:endParaRPr lang="fr-FR" sz="3500" dirty="0"/>
          </a:p>
        </p:txBody>
      </p:sp>
      <p:sp>
        <p:nvSpPr>
          <p:cNvPr id="3" name="Espace réservé du contenu 2"/>
          <p:cNvSpPr>
            <a:spLocks noGrp="1"/>
          </p:cNvSpPr>
          <p:nvPr>
            <p:ph idx="1"/>
          </p:nvPr>
        </p:nvSpPr>
        <p:spPr/>
        <p:txBody>
          <a:bodyPr>
            <a:noAutofit/>
          </a:bodyPr>
          <a:lstStyle/>
          <a:p>
            <a:pPr algn="just"/>
            <a:r>
              <a:rPr lang="fr-FR" sz="1800" dirty="0" smtClean="0"/>
              <a:t>Points communs avec J. Rawls : les critiques du « welfarisme », la conception forte de l’égalité des chances, la prise en compte de la (non) responsabilité individuelle</a:t>
            </a:r>
          </a:p>
          <a:p>
            <a:pPr marL="114300" indent="0" algn="just">
              <a:buNone/>
            </a:pPr>
            <a:endParaRPr lang="fr-FR" sz="1000" dirty="0"/>
          </a:p>
          <a:p>
            <a:pPr algn="just"/>
            <a:r>
              <a:rPr lang="fr-FR" sz="1800" dirty="0" smtClean="0"/>
              <a:t>« Egalité de quoi » : ni bien-être, ni biens premiers ; entre les deux : </a:t>
            </a:r>
            <a:r>
              <a:rPr lang="fr-FR" sz="1800" b="1" dirty="0" smtClean="0"/>
              <a:t>capacités</a:t>
            </a:r>
            <a:r>
              <a:rPr lang="fr-FR" sz="1800" dirty="0" smtClean="0"/>
              <a:t>, c’est-à-dire les opportunités de réalisations offertes aux individus ou l’ensemble des fonctionnements – ce que les individus peuvent être ou faire avec leurs ressources – qu’ils ont raison de valoriser (tous les individus doivent disposent de certaines capacités « basiques »)</a:t>
            </a:r>
          </a:p>
          <a:p>
            <a:pPr algn="just"/>
            <a:endParaRPr lang="fr-FR" sz="1000" dirty="0"/>
          </a:p>
          <a:p>
            <a:pPr algn="just"/>
            <a:r>
              <a:rPr lang="fr-FR" sz="1800" dirty="0" smtClean="0"/>
              <a:t>Négligence chez Rawls des capacités différentes des individus à traduire les biens en fonctionnements (handicaps, facteurs exogènes) </a:t>
            </a:r>
          </a:p>
          <a:p>
            <a:pPr marL="114300" indent="0" algn="just">
              <a:buNone/>
            </a:pPr>
            <a:endParaRPr lang="fr-FR" sz="1000" dirty="0"/>
          </a:p>
          <a:p>
            <a:pPr algn="just"/>
            <a:r>
              <a:rPr lang="fr-FR" sz="1800" dirty="0" smtClean="0"/>
              <a:t>Insistance sur la « liberté de choix », seule chose dotée d’une valeur intrinsèque</a:t>
            </a:r>
          </a:p>
          <a:p>
            <a:pPr marL="114300" indent="0" algn="just">
              <a:buNone/>
            </a:pPr>
            <a:endParaRPr lang="fr-FR" sz="1000" dirty="0"/>
          </a:p>
          <a:p>
            <a:pPr algn="just"/>
            <a:r>
              <a:rPr lang="fr-FR" sz="1800" dirty="0" smtClean="0"/>
              <a:t>Prise en compte de facteurs exogènes (sociaux) dans l’apparition des goûts ou des fonctionnements valorisés… </a:t>
            </a:r>
            <a:endParaRPr lang="fr-FR" sz="1800"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18</a:t>
            </a:fld>
            <a:endParaRPr lang="en-US"/>
          </a:p>
        </p:txBody>
      </p:sp>
    </p:spTree>
    <p:extLst>
      <p:ext uri="{BB962C8B-B14F-4D97-AF65-F5344CB8AC3E}">
        <p14:creationId xmlns:p14="http://schemas.microsoft.com/office/powerpoint/2010/main" val="4311545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IV. Van Parijs et l’allocation universelle</a:t>
            </a:r>
            <a:endParaRPr lang="fr-FR" sz="3600"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Une société juste est une société où tous les membres sont formellement libres et dont les ressources sont réparties de façon à assurer à chacun la plus grande liberté réelle possible de mener n’importe quel projet de vie qu’il pourrait désirer mener (pas d’égalité stricte, priorité à la liberté formelle, les individus sont responsables de l’utilisation des moyens)</a:t>
            </a:r>
          </a:p>
          <a:p>
            <a:pPr algn="just"/>
            <a:endParaRPr lang="fr-FR" dirty="0"/>
          </a:p>
          <a:p>
            <a:pPr algn="just"/>
            <a:r>
              <a:rPr lang="fr-FR" dirty="0"/>
              <a:t>A</a:t>
            </a:r>
            <a:r>
              <a:rPr lang="fr-FR" dirty="0" smtClean="0"/>
              <a:t>rrangement institutionnel pour mettre en œuvre ce principe de « plus grande liberté réelle pour tous » : instauration d’une allocation universelle (« indépendamment du travail et de la disposition au travail de chacun »). La liberté réelle n’est pas qu’une question de droits : question aussi de moyens. </a:t>
            </a:r>
          </a:p>
          <a:p>
            <a:pPr algn="just"/>
            <a:endParaRPr lang="fr-FR" dirty="0"/>
          </a:p>
          <a:p>
            <a:pPr algn="just"/>
            <a:r>
              <a:rPr lang="fr-FR" dirty="0" smtClean="0"/>
              <a:t>L’importance accordée au revenu des individus, comme moyen de la liberté réelle et comme base de la dignité de soi</a:t>
            </a:r>
            <a:endParaRPr lang="fr-FR" dirty="0"/>
          </a:p>
          <a:p>
            <a:pPr algn="just"/>
            <a:endParaRPr lang="fr-FR" dirty="0" smtClean="0"/>
          </a:p>
          <a:p>
            <a:pPr algn="just"/>
            <a:endParaRPr lang="fr-FR" dirty="0" smtClean="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19</a:t>
            </a:fld>
            <a:endParaRPr lang="en-US"/>
          </a:p>
        </p:txBody>
      </p:sp>
    </p:spTree>
    <p:extLst>
      <p:ext uri="{BB962C8B-B14F-4D97-AF65-F5344CB8AC3E}">
        <p14:creationId xmlns:p14="http://schemas.microsoft.com/office/powerpoint/2010/main" val="11783937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D’Hugo à Florange… </a:t>
            </a:r>
            <a:endParaRPr lang="fr-FR" dirty="0"/>
          </a:p>
        </p:txBody>
      </p:sp>
      <p:sp>
        <p:nvSpPr>
          <p:cNvPr id="3" name="Espace réservé du contenu 2"/>
          <p:cNvSpPr>
            <a:spLocks noGrp="1"/>
          </p:cNvSpPr>
          <p:nvPr>
            <p:ph idx="1"/>
          </p:nvPr>
        </p:nvSpPr>
        <p:spPr/>
        <p:txBody>
          <a:bodyPr>
            <a:noAutofit/>
          </a:bodyPr>
          <a:lstStyle/>
          <a:p>
            <a:pPr marL="114300" indent="0" algn="just">
              <a:spcBef>
                <a:spcPts val="0"/>
              </a:spcBef>
              <a:buNone/>
            </a:pPr>
            <a:r>
              <a:rPr lang="fr-FR" sz="1500" dirty="0" smtClean="0"/>
              <a:t>« - [</a:t>
            </a:r>
            <a:r>
              <a:rPr lang="fr-FR" sz="1500" dirty="0"/>
              <a:t>G</a:t>
            </a:r>
            <a:r>
              <a:rPr lang="fr-FR" sz="1500" dirty="0" smtClean="0"/>
              <a:t>] L’idée </a:t>
            </a:r>
            <a:r>
              <a:rPr lang="fr-FR" sz="1500" dirty="0"/>
              <a:t>aussi est nourriture. Penser, c’est manger</a:t>
            </a:r>
            <a:r>
              <a:rPr lang="fr-FR" sz="1500" dirty="0" smtClean="0"/>
              <a:t>. </a:t>
            </a:r>
          </a:p>
          <a:p>
            <a:pPr algn="just">
              <a:spcBef>
                <a:spcPts val="0"/>
              </a:spcBef>
              <a:buFontTx/>
              <a:buChar char="-"/>
            </a:pPr>
            <a:r>
              <a:rPr lang="fr-FR" sz="1500" dirty="0" smtClean="0"/>
              <a:t>[C] Pas </a:t>
            </a:r>
            <a:r>
              <a:rPr lang="fr-FR" sz="1500" dirty="0"/>
              <a:t>d’abstractions. La République c’est deux et deux font quatre. </a:t>
            </a:r>
            <a:r>
              <a:rPr lang="fr-FR" sz="1500" b="1" dirty="0"/>
              <a:t>Quand </a:t>
            </a:r>
            <a:r>
              <a:rPr lang="fr-FR" sz="1500" b="1" dirty="0" smtClean="0"/>
              <a:t>j’ai donné </a:t>
            </a:r>
            <a:r>
              <a:rPr lang="fr-FR" sz="1500" b="1" dirty="0"/>
              <a:t>à chacun </a:t>
            </a:r>
            <a:r>
              <a:rPr lang="fr-FR" sz="1500" b="1" dirty="0" smtClean="0"/>
              <a:t>ce qui </a:t>
            </a:r>
            <a:r>
              <a:rPr lang="fr-FR" sz="1500" b="1" dirty="0"/>
              <a:t>lui </a:t>
            </a:r>
            <a:r>
              <a:rPr lang="fr-FR" sz="1500" b="1" dirty="0" smtClean="0"/>
              <a:t>revient... </a:t>
            </a:r>
          </a:p>
          <a:p>
            <a:pPr algn="just">
              <a:spcBef>
                <a:spcPts val="0"/>
              </a:spcBef>
              <a:buFontTx/>
              <a:buChar char="-"/>
            </a:pPr>
            <a:r>
              <a:rPr lang="fr-FR" sz="1500" dirty="0" smtClean="0"/>
              <a:t>[G]</a:t>
            </a:r>
            <a:r>
              <a:rPr lang="fr-FR" sz="1500" b="1" dirty="0" smtClean="0"/>
              <a:t> Il vous reste à donner à chacun ce qui ne lui revient pas.</a:t>
            </a:r>
          </a:p>
          <a:p>
            <a:pPr algn="just">
              <a:spcBef>
                <a:spcPts val="0"/>
              </a:spcBef>
              <a:buFontTx/>
              <a:buChar char="-"/>
            </a:pPr>
            <a:r>
              <a:rPr lang="fr-FR" sz="1500" dirty="0" smtClean="0"/>
              <a:t>[C] Qu’entends-tu par là ?</a:t>
            </a:r>
          </a:p>
          <a:p>
            <a:pPr algn="just">
              <a:spcBef>
                <a:spcPts val="0"/>
              </a:spcBef>
              <a:buFontTx/>
              <a:buChar char="-"/>
            </a:pPr>
            <a:r>
              <a:rPr lang="fr-FR" sz="1500" dirty="0" smtClean="0"/>
              <a:t>[G] </a:t>
            </a:r>
            <a:r>
              <a:rPr lang="fr-FR" sz="1500" b="1" dirty="0" smtClean="0"/>
              <a:t>J’entends l’immense concession réciproque que chacun doit à tous et que tous doivent à chacun, et qui est toute la vie sociale.</a:t>
            </a:r>
          </a:p>
          <a:p>
            <a:pPr algn="just">
              <a:spcBef>
                <a:spcPts val="0"/>
              </a:spcBef>
              <a:buFontTx/>
              <a:buChar char="-"/>
            </a:pPr>
            <a:r>
              <a:rPr lang="fr-FR" sz="1500" dirty="0" smtClean="0"/>
              <a:t>[C] Hors du droit strict, il n’y a rien. </a:t>
            </a:r>
          </a:p>
          <a:p>
            <a:pPr algn="just">
              <a:spcBef>
                <a:spcPts val="0"/>
              </a:spcBef>
              <a:buFontTx/>
              <a:buChar char="-"/>
            </a:pPr>
            <a:r>
              <a:rPr lang="fr-FR" sz="1500" dirty="0" smtClean="0"/>
              <a:t>[G] Il y a tout. </a:t>
            </a:r>
          </a:p>
          <a:p>
            <a:pPr algn="just">
              <a:spcBef>
                <a:spcPts val="0"/>
              </a:spcBef>
              <a:buFontTx/>
              <a:buChar char="-"/>
            </a:pPr>
            <a:r>
              <a:rPr lang="fr-FR" sz="1500" dirty="0" smtClean="0"/>
              <a:t>[C] Je ne vois que la justice.</a:t>
            </a:r>
          </a:p>
          <a:p>
            <a:pPr algn="just">
              <a:spcBef>
                <a:spcPts val="0"/>
              </a:spcBef>
              <a:buFontTx/>
              <a:buChar char="-"/>
            </a:pPr>
            <a:r>
              <a:rPr lang="fr-FR" sz="1500" dirty="0" smtClean="0"/>
              <a:t>[G] Moi je regarde plus haut.</a:t>
            </a:r>
          </a:p>
          <a:p>
            <a:pPr algn="just">
              <a:spcBef>
                <a:spcPts val="0"/>
              </a:spcBef>
              <a:buFontTx/>
              <a:buChar char="-"/>
            </a:pPr>
            <a:r>
              <a:rPr lang="fr-FR" sz="1500" dirty="0" smtClean="0"/>
              <a:t>[C] Qu’y-a-t-il donc au-dessus de la justice ?</a:t>
            </a:r>
          </a:p>
          <a:p>
            <a:pPr algn="just">
              <a:spcBef>
                <a:spcPts val="0"/>
              </a:spcBef>
              <a:buFontTx/>
              <a:buChar char="-"/>
            </a:pPr>
            <a:r>
              <a:rPr lang="fr-FR" sz="1500" dirty="0" smtClean="0"/>
              <a:t>[G]L’équité.</a:t>
            </a:r>
          </a:p>
          <a:p>
            <a:pPr marL="114300" indent="0" algn="just">
              <a:spcBef>
                <a:spcPts val="0"/>
              </a:spcBef>
              <a:buNone/>
            </a:pPr>
            <a:r>
              <a:rPr lang="fr-FR" sz="1500" dirty="0" smtClean="0"/>
              <a:t>Par moments ils s’arrêtaient comme si des lueurs passaient. </a:t>
            </a:r>
            <a:r>
              <a:rPr lang="fr-FR" sz="1500" dirty="0" err="1" smtClean="0"/>
              <a:t>Cimourdain</a:t>
            </a:r>
            <a:r>
              <a:rPr lang="fr-FR" sz="1500" dirty="0" smtClean="0"/>
              <a:t> reprit :</a:t>
            </a:r>
          </a:p>
          <a:p>
            <a:pPr algn="just">
              <a:spcBef>
                <a:spcPts val="0"/>
              </a:spcBef>
              <a:buFontTx/>
              <a:buChar char="-"/>
            </a:pPr>
            <a:r>
              <a:rPr lang="fr-FR" sz="1500" dirty="0" smtClean="0"/>
              <a:t>[C] Précise, je t’en défie.</a:t>
            </a:r>
          </a:p>
          <a:p>
            <a:pPr algn="just">
              <a:spcBef>
                <a:spcPts val="0"/>
              </a:spcBef>
              <a:buFontTx/>
              <a:buChar char="-"/>
            </a:pPr>
            <a:r>
              <a:rPr lang="fr-FR" sz="1500" dirty="0" smtClean="0"/>
              <a:t>[G] Soit. Vous voulez le service militaire obligatoire. Contre qui ? contre d’autres hommes. Moi, je ne veux pas de service militaire. Je veux la paix. </a:t>
            </a:r>
            <a:r>
              <a:rPr lang="fr-FR" sz="1500" b="1" dirty="0" smtClean="0"/>
              <a:t>Vous voulez les misérables secourus, moi je veux la misère supprimée… »</a:t>
            </a:r>
          </a:p>
          <a:p>
            <a:pPr marL="114300" indent="0" algn="r">
              <a:spcBef>
                <a:spcPts val="0"/>
              </a:spcBef>
              <a:buNone/>
            </a:pPr>
            <a:endParaRPr lang="fr-FR" sz="1500" dirty="0" smtClean="0"/>
          </a:p>
          <a:p>
            <a:pPr marL="114300" indent="0" algn="r">
              <a:spcBef>
                <a:spcPts val="0"/>
              </a:spcBef>
              <a:buNone/>
            </a:pPr>
            <a:r>
              <a:rPr lang="fr-FR" sz="1500" dirty="0" smtClean="0"/>
              <a:t>V. Hugo, </a:t>
            </a:r>
            <a:r>
              <a:rPr lang="fr-FR" sz="1500" i="1" dirty="0" err="1" smtClean="0"/>
              <a:t>Quatrevingt-treize</a:t>
            </a:r>
            <a:r>
              <a:rPr lang="fr-FR" sz="1500" dirty="0" smtClean="0"/>
              <a:t>, 1874, Dialogue entre Gauvain et </a:t>
            </a:r>
            <a:r>
              <a:rPr lang="fr-FR" sz="1500" dirty="0" err="1" smtClean="0"/>
              <a:t>Cimourdin</a:t>
            </a:r>
            <a:r>
              <a:rPr lang="fr-FR" sz="1500" dirty="0" smtClean="0"/>
              <a:t>, pp. 441-2.</a:t>
            </a:r>
            <a:endParaRPr lang="fr-FR" sz="1500"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73996011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Deuxième partie</a:t>
            </a:r>
            <a:endParaRPr lang="fr-FR" dirty="0"/>
          </a:p>
        </p:txBody>
      </p:sp>
      <p:sp>
        <p:nvSpPr>
          <p:cNvPr id="3" name="Espace réservé du contenu 2"/>
          <p:cNvSpPr>
            <a:spLocks noGrp="1"/>
          </p:cNvSpPr>
          <p:nvPr>
            <p:ph idx="1"/>
          </p:nvPr>
        </p:nvSpPr>
        <p:spPr/>
        <p:txBody>
          <a:bodyPr>
            <a:normAutofit fontScale="85000" lnSpcReduction="20000"/>
          </a:bodyPr>
          <a:lstStyle/>
          <a:p>
            <a:pPr marL="114300" indent="0" algn="just">
              <a:buNone/>
            </a:pPr>
            <a:r>
              <a:rPr lang="fr-FR" b="1" dirty="0"/>
              <a:t>Revenu inconditionnel d’existence : justice ou inexistence sociale ? </a:t>
            </a:r>
            <a:endParaRPr lang="fr-FR" dirty="0" smtClean="0"/>
          </a:p>
          <a:p>
            <a:pPr algn="just"/>
            <a:r>
              <a:rPr lang="fr-FR" dirty="0" smtClean="0"/>
              <a:t>Question complexe et controversée qui ne se ramène pas à « quelle dose de redistribution supplémentaire la société introduit-elle ? » : elle met en lumière des conceptions divergentes de la justice sociale et de la dynamique économique actuelle</a:t>
            </a:r>
          </a:p>
          <a:p>
            <a:pPr algn="just"/>
            <a:endParaRPr lang="fr-FR" dirty="0" smtClean="0"/>
          </a:p>
          <a:p>
            <a:pPr algn="just"/>
            <a:r>
              <a:rPr lang="fr-FR" dirty="0" smtClean="0"/>
              <a:t>I. Les justifications de l’allocation universelle </a:t>
            </a:r>
          </a:p>
          <a:p>
            <a:pPr lvl="1" algn="just"/>
            <a:r>
              <a:rPr lang="fr-FR" dirty="0" smtClean="0"/>
              <a:t>I.1. Les considérations éthiques </a:t>
            </a:r>
          </a:p>
          <a:p>
            <a:pPr lvl="1" algn="just"/>
            <a:r>
              <a:rPr lang="fr-FR" dirty="0" smtClean="0"/>
              <a:t>I.2. Les bases socio-économiques </a:t>
            </a:r>
          </a:p>
          <a:p>
            <a:pPr marL="114300" indent="0" algn="just">
              <a:buNone/>
            </a:pPr>
            <a:endParaRPr lang="fr-FR" dirty="0" smtClean="0"/>
          </a:p>
          <a:p>
            <a:pPr algn="just"/>
            <a:r>
              <a:rPr lang="fr-FR" dirty="0" smtClean="0"/>
              <a:t>II. Les problèmes socio-économiques</a:t>
            </a:r>
          </a:p>
          <a:p>
            <a:pPr lvl="1" algn="just"/>
            <a:r>
              <a:rPr lang="fr-FR" dirty="0" smtClean="0"/>
              <a:t>II.1. Quel est la source des revenus ? </a:t>
            </a:r>
          </a:p>
          <a:p>
            <a:pPr lvl="1" algn="just"/>
            <a:r>
              <a:rPr lang="fr-FR" dirty="0" smtClean="0"/>
              <a:t>II.2. Quelle validation sociale pour l’activité autonome ?</a:t>
            </a:r>
          </a:p>
          <a:p>
            <a:pPr algn="just"/>
            <a:endParaRPr lang="fr-FR" dirty="0" smtClean="0"/>
          </a:p>
          <a:p>
            <a:pPr algn="just"/>
            <a:r>
              <a:rPr lang="fr-FR" dirty="0" smtClean="0"/>
              <a:t>III. Les considérations de justice sociale </a:t>
            </a:r>
          </a:p>
          <a:p>
            <a:pPr lvl="1" algn="just"/>
            <a:r>
              <a:rPr lang="fr-FR" dirty="0" smtClean="0"/>
              <a:t>III.1. Quel(s) droit(s) à défendre en priorité ? </a:t>
            </a:r>
          </a:p>
          <a:p>
            <a:pPr lvl="1" algn="just"/>
            <a:r>
              <a:rPr lang="fr-FR" dirty="0" smtClean="0"/>
              <a:t>III.2. Quelle alternative ? </a:t>
            </a:r>
          </a:p>
          <a:p>
            <a:pPr marL="114300" indent="0" algn="just">
              <a:buNone/>
            </a:pP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20</a:t>
            </a:fld>
            <a:endParaRPr lang="en-US"/>
          </a:p>
        </p:txBody>
      </p:sp>
    </p:spTree>
    <p:extLst>
      <p:ext uri="{BB962C8B-B14F-4D97-AF65-F5344CB8AC3E}">
        <p14:creationId xmlns:p14="http://schemas.microsoft.com/office/powerpoint/2010/main" val="346240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500" dirty="0" smtClean="0"/>
              <a:t/>
            </a:r>
            <a:br>
              <a:rPr lang="fr-FR" sz="3500" dirty="0" smtClean="0"/>
            </a:br>
            <a:r>
              <a:rPr lang="fr-FR" sz="3500" dirty="0" smtClean="0"/>
              <a:t>I</a:t>
            </a:r>
            <a:r>
              <a:rPr lang="fr-FR" sz="3500" dirty="0"/>
              <a:t>. Les justifications de l’allocation universelle </a:t>
            </a:r>
            <a:br>
              <a:rPr lang="fr-FR" sz="3500" dirty="0"/>
            </a:br>
            <a:endParaRPr lang="fr-FR" sz="3500" dirty="0"/>
          </a:p>
        </p:txBody>
      </p:sp>
      <p:sp>
        <p:nvSpPr>
          <p:cNvPr id="3" name="Espace réservé du contenu 2"/>
          <p:cNvSpPr>
            <a:spLocks noGrp="1"/>
          </p:cNvSpPr>
          <p:nvPr>
            <p:ph idx="1"/>
          </p:nvPr>
        </p:nvSpPr>
        <p:spPr/>
        <p:txBody>
          <a:bodyPr>
            <a:normAutofit fontScale="85000" lnSpcReduction="20000"/>
          </a:bodyPr>
          <a:lstStyle/>
          <a:p>
            <a:pPr marL="114300" indent="0">
              <a:buNone/>
            </a:pPr>
            <a:r>
              <a:rPr lang="fr-FR" b="1" dirty="0" smtClean="0"/>
              <a:t>I.1. Les considérations éthiques </a:t>
            </a:r>
          </a:p>
          <a:p>
            <a:endParaRPr lang="fr-FR" b="1" dirty="0"/>
          </a:p>
          <a:p>
            <a:pPr algn="just"/>
            <a:r>
              <a:rPr lang="fr-FR" dirty="0" smtClean="0"/>
              <a:t>(Van Parijs) </a:t>
            </a:r>
            <a:r>
              <a:rPr lang="fr-FR" b="1" dirty="0" smtClean="0"/>
              <a:t>La dignité de la vie humaine </a:t>
            </a:r>
            <a:r>
              <a:rPr lang="fr-FR" dirty="0" smtClean="0"/>
              <a:t>comme un droit que la société assurer à toute personne, de la naissance à la mort. Il faut accorder une allocation universelle pour que ceux qui ne peuvent pas subvenir à leurs propres besoins ou à ceux de leur famille ne puisse être distingués de la masse et désignés ainsi publiquement comme incapables</a:t>
            </a:r>
          </a:p>
          <a:p>
            <a:pPr algn="just"/>
            <a:endParaRPr lang="fr-FR" dirty="0"/>
          </a:p>
          <a:p>
            <a:pPr algn="just"/>
            <a:r>
              <a:rPr lang="fr-FR" dirty="0" smtClean="0"/>
              <a:t>Entérinement du chômage de masse (semblant irréductible) et donc impossibilité du plein-emploi et des dégradations des conditions de travail </a:t>
            </a:r>
          </a:p>
          <a:p>
            <a:pPr algn="just"/>
            <a:endParaRPr lang="fr-FR" dirty="0"/>
          </a:p>
          <a:p>
            <a:pPr algn="just"/>
            <a:r>
              <a:rPr lang="fr-FR" dirty="0"/>
              <a:t>Le revenu inconditionnel comme reconnaissance du « droit à l’héritage de la société » : les richesses accumulées, qu’elles soient matérielles ou emmagasinées en savoir et savoir-faire, et que nous recevons sans effort des générations antérieures, définissent pour chacun un droit égal pour y accéder</a:t>
            </a:r>
          </a:p>
          <a:p>
            <a:pPr algn="just"/>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21</a:t>
            </a:fld>
            <a:endParaRPr lang="en-US"/>
          </a:p>
        </p:txBody>
      </p:sp>
    </p:spTree>
    <p:extLst>
      <p:ext uri="{BB962C8B-B14F-4D97-AF65-F5344CB8AC3E}">
        <p14:creationId xmlns:p14="http://schemas.microsoft.com/office/powerpoint/2010/main" val="205093855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500" dirty="0" smtClean="0"/>
              <a:t/>
            </a:r>
            <a:br>
              <a:rPr lang="fr-FR" sz="3500" dirty="0" smtClean="0"/>
            </a:br>
            <a:r>
              <a:rPr lang="fr-FR" sz="3500" dirty="0" smtClean="0"/>
              <a:t>I</a:t>
            </a:r>
            <a:r>
              <a:rPr lang="fr-FR" sz="3500" dirty="0"/>
              <a:t>. Les justifications de l’allocation universelle </a:t>
            </a:r>
            <a:br>
              <a:rPr lang="fr-FR" sz="3500" dirty="0"/>
            </a:br>
            <a:endParaRPr lang="fr-FR" sz="3500" dirty="0"/>
          </a:p>
        </p:txBody>
      </p:sp>
      <p:sp>
        <p:nvSpPr>
          <p:cNvPr id="3" name="Espace réservé du contenu 2"/>
          <p:cNvSpPr>
            <a:spLocks noGrp="1"/>
          </p:cNvSpPr>
          <p:nvPr>
            <p:ph idx="1"/>
          </p:nvPr>
        </p:nvSpPr>
        <p:spPr/>
        <p:txBody>
          <a:bodyPr>
            <a:normAutofit fontScale="62500" lnSpcReduction="20000"/>
          </a:bodyPr>
          <a:lstStyle/>
          <a:p>
            <a:pPr marL="114300" indent="0">
              <a:buNone/>
            </a:pPr>
            <a:r>
              <a:rPr lang="fr-FR" sz="2900" b="1" dirty="0" smtClean="0"/>
              <a:t>I.2. Les bases socio-économiques </a:t>
            </a:r>
          </a:p>
          <a:p>
            <a:pPr marL="114300" indent="0">
              <a:buNone/>
            </a:pPr>
            <a:endParaRPr lang="fr-FR" b="1" dirty="0" smtClean="0"/>
          </a:p>
          <a:p>
            <a:pPr algn="just"/>
            <a:r>
              <a:rPr lang="fr-FR" sz="2700" dirty="0" smtClean="0"/>
              <a:t>La fin de la « valeur travail » dans les deux sens du terme : </a:t>
            </a:r>
          </a:p>
          <a:p>
            <a:pPr lvl="1" algn="just"/>
            <a:r>
              <a:rPr lang="fr-FR" sz="2600" dirty="0" smtClean="0"/>
              <a:t>de valeur sociale « normative » et de facteur d’intégration sociale (« le </a:t>
            </a:r>
            <a:r>
              <a:rPr lang="fr-FR" sz="2600" dirty="0"/>
              <a:t>travail est désormais un devoir moral, </a:t>
            </a:r>
            <a:r>
              <a:rPr lang="fr-FR" sz="2600" dirty="0" smtClean="0"/>
              <a:t>économique </a:t>
            </a:r>
            <a:r>
              <a:rPr lang="fr-FR" sz="2600" dirty="0"/>
              <a:t>et sociabilisant, quitte à ce qu’il n’ait plus de sens. Il sert à gagner sa vie plutôt qu’à remplir une mission utile ou </a:t>
            </a:r>
            <a:r>
              <a:rPr lang="fr-FR" sz="2600" dirty="0" smtClean="0"/>
              <a:t>intéressante »)</a:t>
            </a:r>
          </a:p>
          <a:p>
            <a:pPr lvl="1" algn="just"/>
            <a:r>
              <a:rPr lang="fr-FR" sz="2600" dirty="0" smtClean="0"/>
              <a:t>de source du flux de richesses monétaires ou de revenus : les (r)évolutions des systèmes productifs (« capitalisme cognitif ») impliquent une baisse des besoins en travail et rendent obsolètes la notion de travail productif (hausse continue de la productivité du travail face à la baisse de la quantité de travail nécessaire à la production). Ainsi , « la formation des revenus se détache de plus en plus de l’activité productive » (R. Passet). Le travail a disparu en tant que « producteur » de richesse/revenu monétaire, ce qui justifierait le principe de l’allocation universelle </a:t>
            </a:r>
          </a:p>
          <a:p>
            <a:pPr marL="411480" lvl="1" indent="0" algn="just">
              <a:buNone/>
            </a:pPr>
            <a:r>
              <a:rPr lang="fr-FR" dirty="0" smtClean="0"/>
              <a:t>  </a:t>
            </a:r>
            <a:endParaRPr lang="fr-FR" dirty="0"/>
          </a:p>
          <a:p>
            <a:pPr algn="just"/>
            <a:r>
              <a:rPr lang="fr-FR" sz="2700" dirty="0" smtClean="0"/>
              <a:t>Approche libérale (impôt négatif à la Friedman) : coupler suppression du salaire minimum avec un complément (conditionnel) du revenu</a:t>
            </a:r>
          </a:p>
          <a:p>
            <a:pPr marL="114300" indent="0" algn="just">
              <a:buNone/>
            </a:pPr>
            <a:endParaRPr lang="fr-FR" dirty="0"/>
          </a:p>
          <a:p>
            <a:pPr algn="just"/>
            <a:r>
              <a:rPr lang="fr-FR" sz="2700" dirty="0" smtClean="0"/>
              <a:t>Dégager du temps pour d’autres activités autonomes exprimant la pleine liberté et citoyenneté des membres de la société et tournées vers la production de lien social. La « pleine activité » doit remplacer le plein emploi </a:t>
            </a:r>
            <a:endParaRPr lang="fr-FR" sz="2700"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22</a:t>
            </a:fld>
            <a:endParaRPr lang="en-US"/>
          </a:p>
        </p:txBody>
      </p:sp>
    </p:spTree>
    <p:extLst>
      <p:ext uri="{BB962C8B-B14F-4D97-AF65-F5344CB8AC3E}">
        <p14:creationId xmlns:p14="http://schemas.microsoft.com/office/powerpoint/2010/main" val="91145178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
            </a:r>
            <a:br>
              <a:rPr lang="fr-FR" sz="3600" dirty="0" smtClean="0"/>
            </a:br>
            <a:r>
              <a:rPr lang="fr-FR" sz="3600" dirty="0" smtClean="0"/>
              <a:t>II</a:t>
            </a:r>
            <a:r>
              <a:rPr lang="fr-FR" sz="3600" dirty="0"/>
              <a:t>. Les problèmes socio-économiques</a:t>
            </a:r>
            <a:br>
              <a:rPr lang="fr-FR" sz="3600" dirty="0"/>
            </a:br>
            <a:endParaRPr lang="fr-FR" sz="3600" dirty="0"/>
          </a:p>
        </p:txBody>
      </p:sp>
      <p:sp>
        <p:nvSpPr>
          <p:cNvPr id="3" name="Espace réservé du contenu 2"/>
          <p:cNvSpPr>
            <a:spLocks noGrp="1"/>
          </p:cNvSpPr>
          <p:nvPr>
            <p:ph idx="1"/>
          </p:nvPr>
        </p:nvSpPr>
        <p:spPr/>
        <p:txBody>
          <a:bodyPr>
            <a:normAutofit lnSpcReduction="10000"/>
          </a:bodyPr>
          <a:lstStyle/>
          <a:p>
            <a:pPr marL="114300" indent="0">
              <a:buNone/>
            </a:pPr>
            <a:r>
              <a:rPr lang="fr-FR" b="1" dirty="0" smtClean="0"/>
              <a:t>II.1. Quelle est la source des revenus ? </a:t>
            </a:r>
          </a:p>
          <a:p>
            <a:pPr marL="114300" indent="0" algn="just">
              <a:buNone/>
            </a:pPr>
            <a:endParaRPr lang="fr-FR" dirty="0"/>
          </a:p>
          <a:p>
            <a:pPr algn="just"/>
            <a:r>
              <a:rPr lang="fr-FR" dirty="0" smtClean="0"/>
              <a:t>Macroéconomiquement, tous les revenus monétaires sont toujours issus de l’activité productive. Mais, la distribution individuelle des revenus est détachée de l’activité productive des individus (connu et sans surprise sauf à adhérer à l’égalité entre rémunération et productivité marginale ou individuelle du travail, cette dernière notion perdant toute signification)</a:t>
            </a:r>
          </a:p>
          <a:p>
            <a:pPr algn="just"/>
            <a:endParaRPr lang="fr-FR" dirty="0" smtClean="0"/>
          </a:p>
          <a:p>
            <a:pPr algn="just"/>
            <a:r>
              <a:rPr lang="fr-FR" dirty="0"/>
              <a:t>S</a:t>
            </a:r>
            <a:r>
              <a:rPr lang="fr-FR" dirty="0" smtClean="0"/>
              <a:t>oit </a:t>
            </a:r>
            <a:r>
              <a:rPr lang="fr-FR" dirty="0"/>
              <a:t>on reconnaît que la productivité du travail augmente </a:t>
            </a:r>
            <a:r>
              <a:rPr lang="fr-FR" dirty="0" smtClean="0"/>
              <a:t>et alors </a:t>
            </a:r>
            <a:r>
              <a:rPr lang="fr-FR" dirty="0"/>
              <a:t>la diminution de la quantité de travail nécessaire en est synonyme, soit on retient </a:t>
            </a:r>
            <a:r>
              <a:rPr lang="fr-FR" dirty="0" smtClean="0"/>
              <a:t>l’idée que </a:t>
            </a:r>
            <a:r>
              <a:rPr lang="fr-FR" dirty="0"/>
              <a:t>le travail productif n’a plus de sens et alors il faut abandonner tout raisonnement à </a:t>
            </a:r>
            <a:r>
              <a:rPr lang="fr-FR" dirty="0" smtClean="0"/>
              <a:t>partir de </a:t>
            </a:r>
            <a:r>
              <a:rPr lang="fr-FR" dirty="0"/>
              <a:t>la productivité du travail.</a:t>
            </a:r>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23</a:t>
            </a:fld>
            <a:endParaRPr lang="en-US"/>
          </a:p>
        </p:txBody>
      </p:sp>
    </p:spTree>
    <p:extLst>
      <p:ext uri="{BB962C8B-B14F-4D97-AF65-F5344CB8AC3E}">
        <p14:creationId xmlns:p14="http://schemas.microsoft.com/office/powerpoint/2010/main" val="358499282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
            </a:r>
            <a:br>
              <a:rPr lang="fr-FR" sz="3600" dirty="0" smtClean="0"/>
            </a:br>
            <a:r>
              <a:rPr lang="fr-FR" sz="3600" dirty="0" smtClean="0"/>
              <a:t>II</a:t>
            </a:r>
            <a:r>
              <a:rPr lang="fr-FR" sz="3600" dirty="0"/>
              <a:t>. Les problèmes socio-économiques</a:t>
            </a:r>
            <a:br>
              <a:rPr lang="fr-FR" sz="3600" dirty="0"/>
            </a:br>
            <a:endParaRPr lang="fr-FR" sz="3600" dirty="0"/>
          </a:p>
        </p:txBody>
      </p:sp>
      <p:sp>
        <p:nvSpPr>
          <p:cNvPr id="3" name="Espace réservé du contenu 2"/>
          <p:cNvSpPr>
            <a:spLocks noGrp="1"/>
          </p:cNvSpPr>
          <p:nvPr>
            <p:ph idx="1"/>
          </p:nvPr>
        </p:nvSpPr>
        <p:spPr/>
        <p:txBody>
          <a:bodyPr>
            <a:normAutofit fontScale="92500" lnSpcReduction="20000"/>
          </a:bodyPr>
          <a:lstStyle/>
          <a:p>
            <a:pPr marL="114300" indent="0">
              <a:buNone/>
            </a:pPr>
            <a:r>
              <a:rPr lang="fr-FR" b="1" dirty="0" smtClean="0"/>
              <a:t>II.1. Quelle est la source des revenus ? </a:t>
            </a:r>
          </a:p>
          <a:p>
            <a:pPr marL="114300" indent="0" algn="just">
              <a:buNone/>
            </a:pPr>
            <a:endParaRPr lang="fr-FR" dirty="0" smtClean="0"/>
          </a:p>
          <a:p>
            <a:pPr algn="just"/>
            <a:r>
              <a:rPr lang="fr-FR" b="1" dirty="0" smtClean="0"/>
              <a:t>L’allocation universelle est suspendue au travail humain. Elle n’est pas un préalable de celui-ci, elle lui est subordonnée.</a:t>
            </a:r>
            <a:r>
              <a:rPr lang="fr-FR" dirty="0" smtClean="0"/>
              <a:t> Une allocation universelle perçue sans travailler proviendrait obligatoirement du travail de quelqu’un d’autre. Ce qui serait admissible pour un temps aux yeux de l’individu ne le serait certainement pas sur une vie entière, ni à ses yeux ni à ceux de ses semblables, tant le regard qu’on porte sur soi-même est lié au regard des autres, tant la dignité est inséparable de la reconnaissance tirée d’une insertion sociale complète</a:t>
            </a:r>
          </a:p>
          <a:p>
            <a:pPr algn="just"/>
            <a:endParaRPr lang="fr-FR" dirty="0"/>
          </a:p>
          <a:p>
            <a:pPr algn="just"/>
            <a:r>
              <a:rPr lang="fr-FR" dirty="0" smtClean="0"/>
              <a:t>A propos du droit à l’héritage sur les richesses accumulées par les générations précédentes : ces richesses </a:t>
            </a:r>
            <a:r>
              <a:rPr lang="fr-FR" dirty="0"/>
              <a:t>représentent un stock et non un flux. S’il n’y a pas de travail effectué à partir de </a:t>
            </a:r>
            <a:r>
              <a:rPr lang="fr-FR" dirty="0" smtClean="0"/>
              <a:t>ce stock</a:t>
            </a:r>
            <a:r>
              <a:rPr lang="fr-FR" dirty="0"/>
              <a:t>, aucun flux de revenu ne peut être engendré. Or, </a:t>
            </a:r>
            <a:r>
              <a:rPr lang="fr-FR" dirty="0" smtClean="0"/>
              <a:t>tout </a:t>
            </a:r>
            <a:r>
              <a:rPr lang="fr-FR" dirty="0"/>
              <a:t>revenu, d’existence </a:t>
            </a:r>
            <a:r>
              <a:rPr lang="fr-FR" dirty="0" smtClean="0"/>
              <a:t>ou d’activité</a:t>
            </a:r>
            <a:r>
              <a:rPr lang="fr-FR" dirty="0"/>
              <a:t>, n’apparaît qu’à partir d’un travail productif sans lequel le stock ne peut </a:t>
            </a:r>
            <a:r>
              <a:rPr lang="fr-FR" dirty="0" smtClean="0"/>
              <a:t>être valorisé</a:t>
            </a:r>
            <a:r>
              <a:rPr lang="fr-FR" dirty="0"/>
              <a:t>. </a:t>
            </a:r>
            <a:endParaRPr lang="fr-FR" dirty="0" smtClean="0"/>
          </a:p>
          <a:p>
            <a:pPr algn="just"/>
            <a:endParaRPr lang="fr-FR" dirty="0"/>
          </a:p>
          <a:p>
            <a:pPr algn="just"/>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24</a:t>
            </a:fld>
            <a:endParaRPr lang="en-US"/>
          </a:p>
        </p:txBody>
      </p:sp>
    </p:spTree>
    <p:extLst>
      <p:ext uri="{BB962C8B-B14F-4D97-AF65-F5344CB8AC3E}">
        <p14:creationId xmlns:p14="http://schemas.microsoft.com/office/powerpoint/2010/main" val="331489058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
            </a:r>
            <a:br>
              <a:rPr lang="fr-FR" sz="3600" dirty="0" smtClean="0"/>
            </a:br>
            <a:r>
              <a:rPr lang="fr-FR" sz="3600" dirty="0" smtClean="0"/>
              <a:t>II</a:t>
            </a:r>
            <a:r>
              <a:rPr lang="fr-FR" sz="3600" dirty="0"/>
              <a:t>. Les problèmes socio-économiques</a:t>
            </a:r>
            <a:br>
              <a:rPr lang="fr-FR" sz="3600" dirty="0"/>
            </a:br>
            <a:endParaRPr lang="fr-FR" sz="3600" dirty="0"/>
          </a:p>
        </p:txBody>
      </p:sp>
      <p:sp>
        <p:nvSpPr>
          <p:cNvPr id="3" name="Espace réservé du contenu 2"/>
          <p:cNvSpPr>
            <a:spLocks noGrp="1"/>
          </p:cNvSpPr>
          <p:nvPr>
            <p:ph idx="1"/>
          </p:nvPr>
        </p:nvSpPr>
        <p:spPr/>
        <p:txBody>
          <a:bodyPr>
            <a:normAutofit/>
          </a:bodyPr>
          <a:lstStyle/>
          <a:p>
            <a:pPr marL="114300" lvl="1" indent="0">
              <a:buClr>
                <a:schemeClr val="accent1"/>
              </a:buClr>
              <a:buNone/>
            </a:pPr>
            <a:r>
              <a:rPr lang="fr-FR" sz="2200" b="1" dirty="0"/>
              <a:t>II.2. Quelle validation sociale pour l’activité autonome </a:t>
            </a:r>
            <a:r>
              <a:rPr lang="fr-FR" sz="2200" b="1" dirty="0" smtClean="0"/>
              <a:t>?</a:t>
            </a:r>
          </a:p>
          <a:p>
            <a:pPr marL="457200" lvl="1" indent="-342900">
              <a:buClr>
                <a:schemeClr val="accent1"/>
              </a:buClr>
            </a:pPr>
            <a:endParaRPr lang="fr-FR" sz="2200" b="1" dirty="0"/>
          </a:p>
          <a:p>
            <a:pPr marL="457200" lvl="1" indent="-342900" algn="just">
              <a:buClr>
                <a:schemeClr val="accent1"/>
              </a:buClr>
            </a:pPr>
            <a:r>
              <a:rPr lang="fr-FR" sz="2200" dirty="0" smtClean="0"/>
              <a:t>Comment dégager des revenus pour l’activité autonome ? Quelle validation sociale d’un revenu versé au titre d’une activité autonome de l’individu ? Par le marché ? Par la société (financement par l’impôt) ? La production de « lien social » est elle créatrice de valeur économique ? L’activité ne participe alors pas au financement du revenu d’existence. Exemple du soutien scolaire : dépendance vis-à-vis du système du salariat (marchand ou non marchand) ou auto-entrepreneur </a:t>
            </a:r>
          </a:p>
          <a:p>
            <a:pPr marL="457200" lvl="1" indent="-342900" algn="just">
              <a:buClr>
                <a:schemeClr val="accent1"/>
              </a:buClr>
            </a:pPr>
            <a:endParaRPr lang="fr-FR" sz="2200" dirty="0"/>
          </a:p>
          <a:p>
            <a:pPr marL="457200" lvl="1" indent="-342900" algn="just">
              <a:buClr>
                <a:schemeClr val="accent1"/>
              </a:buClr>
            </a:pPr>
            <a:r>
              <a:rPr lang="fr-FR" sz="2200" dirty="0" smtClean="0"/>
              <a:t>Les confusions autour des notions de travail et d’activités </a:t>
            </a:r>
            <a:endParaRPr lang="fr-FR" sz="2200" dirty="0"/>
          </a:p>
          <a:p>
            <a:pPr marL="114300" indent="0">
              <a:buNone/>
            </a:pPr>
            <a:endParaRPr lang="fr-FR" dirty="0"/>
          </a:p>
          <a:p>
            <a:pPr algn="just"/>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25</a:t>
            </a:fld>
            <a:endParaRPr lang="en-US"/>
          </a:p>
        </p:txBody>
      </p:sp>
    </p:spTree>
    <p:extLst>
      <p:ext uri="{BB962C8B-B14F-4D97-AF65-F5344CB8AC3E}">
        <p14:creationId xmlns:p14="http://schemas.microsoft.com/office/powerpoint/2010/main" val="363068137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
            </a:r>
            <a:br>
              <a:rPr lang="fr-FR" sz="3600" dirty="0" smtClean="0"/>
            </a:br>
            <a:r>
              <a:rPr lang="fr-FR" sz="3600" dirty="0" smtClean="0"/>
              <a:t>II</a:t>
            </a:r>
            <a:r>
              <a:rPr lang="fr-FR" sz="3600" dirty="0"/>
              <a:t>. Les problèmes socio-économiques</a:t>
            </a:r>
            <a:br>
              <a:rPr lang="fr-FR" sz="3600" dirty="0"/>
            </a:br>
            <a:endParaRPr lang="fr-FR" sz="3600" dirty="0"/>
          </a:p>
        </p:txBody>
      </p:sp>
      <p:sp>
        <p:nvSpPr>
          <p:cNvPr id="3" name="Espace réservé du contenu 2"/>
          <p:cNvSpPr>
            <a:spLocks noGrp="1"/>
          </p:cNvSpPr>
          <p:nvPr>
            <p:ph idx="1"/>
          </p:nvPr>
        </p:nvSpPr>
        <p:spPr/>
        <p:txBody>
          <a:bodyPr>
            <a:normAutofit/>
          </a:bodyPr>
          <a:lstStyle/>
          <a:p>
            <a:pPr marL="114300" lvl="1" indent="0">
              <a:buClr>
                <a:schemeClr val="accent1"/>
              </a:buClr>
              <a:buNone/>
            </a:pPr>
            <a:r>
              <a:rPr lang="fr-FR" sz="1800" b="1" dirty="0"/>
              <a:t>II.2. Quelle validation sociale pour l’activité autonome </a:t>
            </a:r>
            <a:r>
              <a:rPr lang="fr-FR" sz="1800" b="1" dirty="0" smtClean="0"/>
              <a:t>?</a:t>
            </a:r>
          </a:p>
          <a:p>
            <a:pPr marL="114300" indent="0">
              <a:buNone/>
            </a:pPr>
            <a:endParaRPr lang="fr-FR" b="1" dirty="0" smtClean="0"/>
          </a:p>
          <a:p>
            <a:pPr marL="114300" indent="0">
              <a:buNone/>
            </a:pPr>
            <a:endParaRPr lang="fr-FR" dirty="0"/>
          </a:p>
          <a:p>
            <a:pPr algn="just"/>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26</a:t>
            </a:fld>
            <a:endParaRPr lang="en-US"/>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665625" y="1960415"/>
            <a:ext cx="7411575" cy="4897585"/>
          </a:xfrm>
          <a:prstGeom prst="rect">
            <a:avLst/>
          </a:prstGeom>
          <a:noFill/>
          <a:ln>
            <a:noFill/>
          </a:ln>
        </p:spPr>
      </p:pic>
    </p:spTree>
    <p:extLst>
      <p:ext uri="{BB962C8B-B14F-4D97-AF65-F5344CB8AC3E}">
        <p14:creationId xmlns:p14="http://schemas.microsoft.com/office/powerpoint/2010/main" val="416588184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III. Les considérations de justice sociale</a:t>
            </a:r>
            <a:endParaRPr lang="fr-FR" sz="3600" dirty="0"/>
          </a:p>
        </p:txBody>
      </p:sp>
      <p:sp>
        <p:nvSpPr>
          <p:cNvPr id="3" name="Espace réservé du contenu 2"/>
          <p:cNvSpPr>
            <a:spLocks noGrp="1"/>
          </p:cNvSpPr>
          <p:nvPr>
            <p:ph idx="1"/>
          </p:nvPr>
        </p:nvSpPr>
        <p:spPr/>
        <p:txBody>
          <a:bodyPr/>
          <a:lstStyle/>
          <a:p>
            <a:pPr marL="114300" lvl="1" indent="0">
              <a:buClr>
                <a:schemeClr val="accent1"/>
              </a:buClr>
              <a:buNone/>
            </a:pPr>
            <a:r>
              <a:rPr lang="fr-FR" sz="2200" b="1" dirty="0"/>
              <a:t>III.1. Quel(s) droit(s) à défendre en priorité ? </a:t>
            </a:r>
          </a:p>
          <a:p>
            <a:endParaRPr lang="fr-FR" dirty="0" smtClean="0"/>
          </a:p>
          <a:p>
            <a:pPr algn="just"/>
            <a:r>
              <a:rPr lang="fr-FR" dirty="0" smtClean="0"/>
              <a:t>L’impossibilité du plein emploi et la dégradation des conditions de travail sont prises pour acquises </a:t>
            </a:r>
          </a:p>
          <a:p>
            <a:pPr algn="just"/>
            <a:endParaRPr lang="fr-FR" dirty="0" smtClean="0"/>
          </a:p>
          <a:p>
            <a:pPr algn="just"/>
            <a:r>
              <a:rPr lang="fr-FR" dirty="0" smtClean="0"/>
              <a:t>Droit à l’emploi et à l’insertion sociale complète ou droit au revenu ? Les individus veulent-ils travailler seulement pour obtenir un revenu ou parce que (quels que soient le  contenu et les finalités), le travail reste un moyen essentiel d’intégration dans la société, et donc un moyen essentiel ou une base sociale de la dignité de soi ? </a:t>
            </a:r>
          </a:p>
          <a:p>
            <a:pPr marL="114300" indent="0" algn="just">
              <a:buNone/>
            </a:pP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27</a:t>
            </a:fld>
            <a:endParaRPr lang="en-US"/>
          </a:p>
        </p:txBody>
      </p:sp>
    </p:spTree>
    <p:extLst>
      <p:ext uri="{BB962C8B-B14F-4D97-AF65-F5344CB8AC3E}">
        <p14:creationId xmlns:p14="http://schemas.microsoft.com/office/powerpoint/2010/main" val="388085759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III. Les considérations de justice sociale</a:t>
            </a:r>
            <a:endParaRPr lang="fr-FR" sz="3600" dirty="0"/>
          </a:p>
        </p:txBody>
      </p:sp>
      <p:sp>
        <p:nvSpPr>
          <p:cNvPr id="3" name="Espace réservé du contenu 2"/>
          <p:cNvSpPr>
            <a:spLocks noGrp="1"/>
          </p:cNvSpPr>
          <p:nvPr>
            <p:ph idx="1"/>
          </p:nvPr>
        </p:nvSpPr>
        <p:spPr/>
        <p:txBody>
          <a:bodyPr>
            <a:normAutofit fontScale="85000" lnSpcReduction="20000"/>
          </a:bodyPr>
          <a:lstStyle/>
          <a:p>
            <a:pPr marL="114300" lvl="1" indent="0">
              <a:buClr>
                <a:schemeClr val="accent1"/>
              </a:buClr>
              <a:buNone/>
            </a:pPr>
            <a:r>
              <a:rPr lang="fr-FR" sz="2200" b="1" dirty="0"/>
              <a:t>III.1. Quel(s) droit(s) à défendre en priorité ? </a:t>
            </a:r>
          </a:p>
          <a:p>
            <a:endParaRPr lang="fr-FR" dirty="0" smtClean="0"/>
          </a:p>
          <a:p>
            <a:pPr algn="just"/>
            <a:r>
              <a:rPr lang="fr-FR" dirty="0" smtClean="0"/>
              <a:t>L’allocation universelle est équitable par rapport à un critère (le droit au revenu) lexicalement inférieur à un autre (le droit au travail). Le travail constitue encore, qu’on le regrette ou non, l’un des facteurs essentiels d’intégration sociale et parce qu’il est à l’origine de tout revenu,</a:t>
            </a:r>
            <a:r>
              <a:rPr lang="fr-FR" dirty="0"/>
              <a:t> </a:t>
            </a:r>
            <a:r>
              <a:rPr lang="fr-FR" dirty="0" smtClean="0"/>
              <a:t>d’activité ou de transfert</a:t>
            </a:r>
          </a:p>
          <a:p>
            <a:pPr algn="just"/>
            <a:endParaRPr lang="fr-FR" dirty="0"/>
          </a:p>
          <a:p>
            <a:pPr algn="just"/>
            <a:r>
              <a:rPr lang="fr-FR" dirty="0" smtClean="0"/>
              <a:t>L’objet de l’équité doit être le droit fondamental supérieur car il est conforme à la réalité et il est respectueux de la dignité de soi, bien premier parmi les biens premiers. </a:t>
            </a:r>
          </a:p>
          <a:p>
            <a:pPr algn="just"/>
            <a:endParaRPr lang="fr-FR" dirty="0"/>
          </a:p>
          <a:p>
            <a:pPr algn="just"/>
            <a:r>
              <a:rPr lang="fr-FR" dirty="0" smtClean="0"/>
              <a:t>/Van Parijs : du point de vue de la dignité humaine, quelle est la différence entre la désignation publique de quelqu’un qui perçoit une prestation sociale parce qu’il n’a pas de revenu et la désignation de celui qui, touchant l’allocation universelle, ne se détache pas de ce fait, mais par le fait qu’il ne perçoit que celle-là, étant privé d’emploi ? </a:t>
            </a:r>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28</a:t>
            </a:fld>
            <a:endParaRPr lang="en-US"/>
          </a:p>
        </p:txBody>
      </p:sp>
    </p:spTree>
    <p:extLst>
      <p:ext uri="{BB962C8B-B14F-4D97-AF65-F5344CB8AC3E}">
        <p14:creationId xmlns:p14="http://schemas.microsoft.com/office/powerpoint/2010/main" val="28911221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III. Les considérations de justice sociale</a:t>
            </a:r>
            <a:endParaRPr lang="fr-FR" sz="3600" dirty="0"/>
          </a:p>
        </p:txBody>
      </p:sp>
      <p:sp>
        <p:nvSpPr>
          <p:cNvPr id="3" name="Espace réservé du contenu 2"/>
          <p:cNvSpPr>
            <a:spLocks noGrp="1"/>
          </p:cNvSpPr>
          <p:nvPr>
            <p:ph idx="1"/>
          </p:nvPr>
        </p:nvSpPr>
        <p:spPr/>
        <p:txBody>
          <a:bodyPr>
            <a:normAutofit/>
          </a:bodyPr>
          <a:lstStyle/>
          <a:p>
            <a:pPr marL="114300" lvl="1" indent="0">
              <a:buClr>
                <a:schemeClr val="accent1"/>
              </a:buClr>
              <a:buNone/>
            </a:pPr>
            <a:r>
              <a:rPr lang="fr-FR" sz="2200" b="1" dirty="0"/>
              <a:t>III.1. Quel(s) droit(s) à défendre en priorité ? </a:t>
            </a:r>
          </a:p>
          <a:p>
            <a:endParaRPr lang="fr-FR" dirty="0" smtClean="0"/>
          </a:p>
          <a:p>
            <a:r>
              <a:rPr lang="fr-FR" dirty="0" smtClean="0"/>
              <a:t>Le risque est d’éluder la question du droit au travail pour tous et la question des inégalités de revenus par un palliatif qui ne satisferait qu’un droit inférieur (égalité devant le palliatif, pas devant le droit fondamental) </a:t>
            </a:r>
          </a:p>
          <a:p>
            <a:endParaRPr lang="fr-FR" dirty="0"/>
          </a:p>
          <a:p>
            <a:pPr algn="just"/>
            <a:r>
              <a:rPr lang="fr-FR" dirty="0" smtClean="0"/>
              <a:t>D’une part, la priorité donnée à l’allocation universelle revient à mettre une croix sur l’insertion globale de tous les individus à tous les compartiments de la vie sociale ; d’autre part, le risque d’un refus de cette allocation serait de ne pas tenir compte des situations d’urgence provoquées par le chômage et l’exclusion</a:t>
            </a:r>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29</a:t>
            </a:fld>
            <a:endParaRPr lang="en-US"/>
          </a:p>
        </p:txBody>
      </p:sp>
    </p:spTree>
    <p:extLst>
      <p:ext uri="{BB962C8B-B14F-4D97-AF65-F5344CB8AC3E}">
        <p14:creationId xmlns:p14="http://schemas.microsoft.com/office/powerpoint/2010/main" val="3498058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D’Hugo à Florange… </a:t>
            </a:r>
          </a:p>
        </p:txBody>
      </p:sp>
      <p:sp>
        <p:nvSpPr>
          <p:cNvPr id="3" name="Espace réservé du contenu 2"/>
          <p:cNvSpPr>
            <a:spLocks noGrp="1"/>
          </p:cNvSpPr>
          <p:nvPr>
            <p:ph idx="1"/>
          </p:nvPr>
        </p:nvSpPr>
        <p:spPr/>
        <p:txBody>
          <a:bodyPr>
            <a:normAutofit fontScale="92500" lnSpcReduction="20000"/>
          </a:bodyPr>
          <a:lstStyle/>
          <a:p>
            <a:pPr algn="just"/>
            <a:r>
              <a:rPr lang="fr-FR" dirty="0" smtClean="0"/>
              <a:t>La « loi Florange » (avril 2013) : pénalités pour les entreprises fermant un site rentable ; pénalités en cas de non-respect de l’obligation de recherche d’un repreneur </a:t>
            </a:r>
          </a:p>
          <a:p>
            <a:pPr algn="just"/>
            <a:endParaRPr lang="fr-FR" dirty="0"/>
          </a:p>
          <a:p>
            <a:pPr algn="just"/>
            <a:r>
              <a:rPr lang="fr-FR" dirty="0" smtClean="0"/>
              <a:t>Censure du Conseil constitutionnel (27 mars 2014) : </a:t>
            </a:r>
            <a:r>
              <a:rPr lang="fr-FR" dirty="0"/>
              <a:t>les </a:t>
            </a:r>
            <a:r>
              <a:rPr lang="fr-FR" dirty="0" smtClean="0"/>
              <a:t>deux dispositions « </a:t>
            </a:r>
            <a:r>
              <a:rPr lang="fr-FR" dirty="0"/>
              <a:t>portent une atteinte inconstitutionnelle au </a:t>
            </a:r>
            <a:r>
              <a:rPr lang="fr-FR" i="1" dirty="0"/>
              <a:t>droit de propriété</a:t>
            </a:r>
            <a:r>
              <a:rPr lang="fr-FR" dirty="0"/>
              <a:t> et à la </a:t>
            </a:r>
            <a:r>
              <a:rPr lang="fr-FR" i="1" dirty="0"/>
              <a:t>liberté d'entreprendre </a:t>
            </a:r>
            <a:r>
              <a:rPr lang="fr-FR" dirty="0" smtClean="0"/>
              <a:t>» et </a:t>
            </a:r>
            <a:r>
              <a:rPr lang="fr-FR" dirty="0"/>
              <a:t>la </a:t>
            </a:r>
            <a:r>
              <a:rPr lang="fr-FR" dirty="0" smtClean="0"/>
              <a:t>première « prive </a:t>
            </a:r>
            <a:r>
              <a:rPr lang="fr-FR" dirty="0"/>
              <a:t>l'entreprise de sa capacité d'anticiper des difficultés économiques et de procéder à des arbitrages économiques </a:t>
            </a:r>
            <a:r>
              <a:rPr lang="fr-FR" dirty="0" smtClean="0"/>
              <a:t>»</a:t>
            </a:r>
          </a:p>
          <a:p>
            <a:pPr algn="just"/>
            <a:endParaRPr lang="fr-FR" dirty="0"/>
          </a:p>
          <a:p>
            <a:pPr algn="just"/>
            <a:r>
              <a:rPr lang="fr-FR" dirty="0" smtClean="0"/>
              <a:t>Réaction syndicale (CGT) : « Le Conseil </a:t>
            </a:r>
            <a:r>
              <a:rPr lang="fr-FR" dirty="0"/>
              <a:t>constitutionnel choisit le </a:t>
            </a:r>
            <a:r>
              <a:rPr lang="fr-FR" i="1" dirty="0"/>
              <a:t>droit de propriété face au droit de </a:t>
            </a:r>
            <a:r>
              <a:rPr lang="fr-FR" i="1" dirty="0" smtClean="0"/>
              <a:t>travailler</a:t>
            </a:r>
            <a:r>
              <a:rPr lang="fr-FR" dirty="0" smtClean="0"/>
              <a:t> »</a:t>
            </a:r>
          </a:p>
          <a:p>
            <a:pPr algn="just"/>
            <a:endParaRPr lang="fr-FR" dirty="0"/>
          </a:p>
          <a:p>
            <a:pPr algn="just"/>
            <a:r>
              <a:rPr lang="fr-FR" dirty="0" smtClean="0"/>
              <a:t>«</a:t>
            </a:r>
            <a:r>
              <a:rPr lang="fr-FR" dirty="0"/>
              <a:t> Et de même que la </a:t>
            </a:r>
            <a:r>
              <a:rPr lang="fr-FR" b="1" dirty="0"/>
              <a:t>limite de la liberté c'est la liberté d'autrui</a:t>
            </a:r>
            <a:r>
              <a:rPr lang="fr-FR" dirty="0"/>
              <a:t>. De même la limite de la propriété c'est la vie ou </a:t>
            </a:r>
            <a:r>
              <a:rPr lang="fr-FR" b="1" dirty="0"/>
              <a:t>la dignité d'autrui</a:t>
            </a:r>
            <a:r>
              <a:rPr lang="fr-FR" dirty="0"/>
              <a:t>. Je demande donc que la constitution républicaine marque telle limite au droit de propriété</a:t>
            </a:r>
            <a:r>
              <a:rPr lang="fr-FR" dirty="0" smtClean="0"/>
              <a:t>. » (M. Robespierre, Convention)</a:t>
            </a: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3</a:t>
            </a:fld>
            <a:endParaRPr lang="en-US"/>
          </a:p>
        </p:txBody>
      </p:sp>
    </p:spTree>
    <p:extLst>
      <p:ext uri="{BB962C8B-B14F-4D97-AF65-F5344CB8AC3E}">
        <p14:creationId xmlns:p14="http://schemas.microsoft.com/office/powerpoint/2010/main" val="288604506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III. Les considérations de justice sociale</a:t>
            </a:r>
            <a:endParaRPr lang="fr-FR" sz="3600" dirty="0"/>
          </a:p>
        </p:txBody>
      </p:sp>
      <p:sp>
        <p:nvSpPr>
          <p:cNvPr id="3" name="Espace réservé du contenu 2"/>
          <p:cNvSpPr>
            <a:spLocks noGrp="1"/>
          </p:cNvSpPr>
          <p:nvPr>
            <p:ph idx="1"/>
          </p:nvPr>
        </p:nvSpPr>
        <p:spPr/>
        <p:txBody>
          <a:bodyPr>
            <a:normAutofit fontScale="77500" lnSpcReduction="20000"/>
          </a:bodyPr>
          <a:lstStyle/>
          <a:p>
            <a:pPr marL="114300" lvl="1" indent="0">
              <a:buClr>
                <a:schemeClr val="accent1"/>
              </a:buClr>
              <a:buNone/>
            </a:pPr>
            <a:r>
              <a:rPr lang="fr-FR" sz="2200" b="1" dirty="0"/>
              <a:t>III</a:t>
            </a:r>
            <a:r>
              <a:rPr lang="fr-FR" sz="2200" b="1" dirty="0" smtClean="0"/>
              <a:t>.2. Quelle alternative ? </a:t>
            </a:r>
          </a:p>
          <a:p>
            <a:pPr marL="114300" lvl="1" indent="0">
              <a:buClr>
                <a:schemeClr val="accent1"/>
              </a:buClr>
              <a:buNone/>
            </a:pPr>
            <a:endParaRPr lang="fr-FR" sz="2300" b="1" dirty="0"/>
          </a:p>
          <a:p>
            <a:pPr marL="457200" lvl="1" indent="-342900" algn="just">
              <a:buClr>
                <a:schemeClr val="accent1"/>
              </a:buClr>
            </a:pPr>
            <a:r>
              <a:rPr lang="fr-FR" sz="2300" dirty="0" smtClean="0"/>
              <a:t>Augmentation des minimas sociaux et élargissement d’un revenu social garanti aux personnes exclues (de ce type de revenu et des allocations chômage), cela accompagné d’une politique de plein emploi</a:t>
            </a:r>
          </a:p>
          <a:p>
            <a:pPr marL="457200" lvl="1" indent="-342900">
              <a:buClr>
                <a:schemeClr val="accent1"/>
              </a:buClr>
            </a:pPr>
            <a:endParaRPr lang="fr-FR" sz="2300" dirty="0"/>
          </a:p>
          <a:p>
            <a:pPr marL="457200" lvl="1" indent="-342900" algn="just">
              <a:buClr>
                <a:schemeClr val="accent1"/>
              </a:buClr>
            </a:pPr>
            <a:r>
              <a:rPr lang="fr-FR" sz="2300" dirty="0" smtClean="0"/>
              <a:t>Le revenu social garanti est un salaire socialisé et assure que le lien entre chômeurs et rapports sociaux dominants soit préservé, sauf à entériner la coupure définitive entre ceux qui peuvent s’insérer dans tous les aspects de la vie sociale et ceux qui sont exclus de la participation au travail collectif</a:t>
            </a:r>
          </a:p>
          <a:p>
            <a:pPr marL="457200" lvl="1" indent="-342900" algn="just">
              <a:buClr>
                <a:schemeClr val="accent1"/>
              </a:buClr>
            </a:pPr>
            <a:endParaRPr lang="fr-FR" sz="2300" dirty="0"/>
          </a:p>
          <a:p>
            <a:pPr marL="457200" lvl="1" indent="-342900" algn="just">
              <a:buClr>
                <a:schemeClr val="accent1"/>
              </a:buClr>
            </a:pPr>
            <a:r>
              <a:rPr lang="fr-FR" sz="2300" dirty="0" smtClean="0"/>
              <a:t>Politique de plein emploi autour du partage et des finalités du travail collectif </a:t>
            </a:r>
          </a:p>
          <a:p>
            <a:pPr marL="457200" lvl="1" indent="-342900" algn="just">
              <a:buClr>
                <a:schemeClr val="accent1"/>
              </a:buClr>
            </a:pPr>
            <a:endParaRPr lang="fr-FR" sz="2300" dirty="0"/>
          </a:p>
          <a:p>
            <a:pPr marL="457200" lvl="1" indent="-342900" algn="just">
              <a:buClr>
                <a:schemeClr val="accent1"/>
              </a:buClr>
            </a:pPr>
            <a:r>
              <a:rPr lang="fr-FR" sz="2300" dirty="0" smtClean="0"/>
              <a:t>V. Hugo : il n’est pas équitable de donner à chacun ce qui ne lui revient pas pour compenser le fait qu’il n’a pu obtenir ce qui lui revient. Si l’on lui attribue ce qui ne lui revient pas, c’est après la satisfaction de la première exigence et non pas comme un substitut à celle-ci </a:t>
            </a:r>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30</a:t>
            </a:fld>
            <a:endParaRPr lang="en-US"/>
          </a:p>
        </p:txBody>
      </p:sp>
    </p:spTree>
    <p:extLst>
      <p:ext uri="{BB962C8B-B14F-4D97-AF65-F5344CB8AC3E}">
        <p14:creationId xmlns:p14="http://schemas.microsoft.com/office/powerpoint/2010/main" val="18995292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Digression </a:t>
            </a:r>
            <a:endParaRPr lang="fr-FR" dirty="0"/>
          </a:p>
        </p:txBody>
      </p:sp>
      <p:sp>
        <p:nvSpPr>
          <p:cNvPr id="3" name="Espace réservé du contenu 2"/>
          <p:cNvSpPr>
            <a:spLocks noGrp="1"/>
          </p:cNvSpPr>
          <p:nvPr>
            <p:ph idx="1"/>
          </p:nvPr>
        </p:nvSpPr>
        <p:spPr/>
        <p:txBody>
          <a:bodyPr>
            <a:noAutofit/>
          </a:bodyPr>
          <a:lstStyle/>
          <a:p>
            <a:r>
              <a:rPr lang="fr-FR" sz="1700" dirty="0" smtClean="0"/>
              <a:t>Priorité au « droit de propriété et à la liberté d’entreprendre » sur le « droit de travailler » ? </a:t>
            </a:r>
          </a:p>
          <a:p>
            <a:pPr algn="just"/>
            <a:r>
              <a:rPr lang="fr-FR" sz="1700" dirty="0" smtClean="0"/>
              <a:t>Le contenu des catégories des biens premiers peut-il être juste sans force ? </a:t>
            </a:r>
            <a:endParaRPr lang="fr-FR" sz="1700" dirty="0"/>
          </a:p>
          <a:p>
            <a:pPr algn="just"/>
            <a:r>
              <a:rPr lang="fr-FR" sz="1700" dirty="0" smtClean="0"/>
              <a:t>« Il </a:t>
            </a:r>
            <a:r>
              <a:rPr lang="fr-FR" sz="1700" dirty="0"/>
              <a:t>est juste que ce qui est juste soit suivi, il est nécessaire que ce qui est le plus fort soit suivi. La justice sans la force </a:t>
            </a:r>
            <a:r>
              <a:rPr lang="fr-FR" sz="1700" dirty="0" smtClean="0"/>
              <a:t>est impuissante </a:t>
            </a:r>
            <a:r>
              <a:rPr lang="fr-FR" sz="1700" dirty="0"/>
              <a:t>; la force sans la justice est tyrannique. La justice sans force est contredite, parce qu'il y a toujours des méchants </a:t>
            </a:r>
            <a:r>
              <a:rPr lang="fr-FR" sz="1700" dirty="0" smtClean="0"/>
              <a:t>; la </a:t>
            </a:r>
            <a:r>
              <a:rPr lang="fr-FR" sz="1700" dirty="0"/>
              <a:t>force sans la justice est accusée. Il faut donc mettre ensemble la justice et la force, et, pour cela, faire que ce qui est </a:t>
            </a:r>
            <a:r>
              <a:rPr lang="fr-FR" sz="1700" dirty="0" smtClean="0"/>
              <a:t>juste soit </a:t>
            </a:r>
            <a:r>
              <a:rPr lang="fr-FR" sz="1700" dirty="0"/>
              <a:t>fort, ou que ce qui est fort soit juste. </a:t>
            </a:r>
            <a:r>
              <a:rPr lang="fr-FR" sz="1700" b="1" dirty="0"/>
              <a:t>La justice est sujette à dispute</a:t>
            </a:r>
            <a:r>
              <a:rPr lang="fr-FR" sz="1700" dirty="0"/>
              <a:t>, la force est très reconnaissable et sans dispute. </a:t>
            </a:r>
            <a:r>
              <a:rPr lang="fr-FR" sz="1700" dirty="0" smtClean="0"/>
              <a:t>Ainsi, on </a:t>
            </a:r>
            <a:r>
              <a:rPr lang="fr-FR" sz="1700" dirty="0"/>
              <a:t>n'a pu donner la force à la justice, parce que la force a contredit la justice et a dit qu'elle était injuste, et a dit que c'était </a:t>
            </a:r>
            <a:r>
              <a:rPr lang="fr-FR" sz="1700" dirty="0" smtClean="0"/>
              <a:t>elle qui </a:t>
            </a:r>
            <a:r>
              <a:rPr lang="fr-FR" sz="1700" dirty="0"/>
              <a:t>était juste. </a:t>
            </a:r>
            <a:r>
              <a:rPr lang="fr-FR" sz="1700" b="1" dirty="0"/>
              <a:t>Et ainsi, ne pouvant fortifier la justice, on a justifié la </a:t>
            </a:r>
            <a:r>
              <a:rPr lang="fr-FR" sz="1700" b="1" dirty="0" smtClean="0"/>
              <a:t>force</a:t>
            </a:r>
            <a:r>
              <a:rPr lang="fr-FR" sz="1700" dirty="0" smtClean="0"/>
              <a:t> »</a:t>
            </a:r>
            <a:endParaRPr lang="fr-FR" sz="1700" dirty="0"/>
          </a:p>
          <a:p>
            <a:pPr marL="114300" indent="0" algn="r">
              <a:buNone/>
            </a:pPr>
            <a:r>
              <a:rPr lang="fr-FR" sz="1700" dirty="0" smtClean="0"/>
              <a:t>	B. PASCAL</a:t>
            </a:r>
            <a:r>
              <a:rPr lang="fr-FR" sz="1700" dirty="0"/>
              <a:t>, 1954, </a:t>
            </a:r>
            <a:r>
              <a:rPr lang="fr-FR" sz="1700" i="1" dirty="0"/>
              <a:t>Pensées</a:t>
            </a:r>
            <a:r>
              <a:rPr lang="fr-FR" sz="1700" dirty="0"/>
              <a:t>, La Pléiade, Gallimard, p. 1160</a:t>
            </a:r>
            <a:r>
              <a:rPr lang="fr-FR" sz="1700" dirty="0" smtClean="0"/>
              <a:t>.</a:t>
            </a:r>
            <a:endParaRPr lang="fr-FR" sz="1700" dirty="0"/>
          </a:p>
          <a:p>
            <a:pPr algn="just"/>
            <a:r>
              <a:rPr lang="fr-FR" sz="1700" dirty="0" smtClean="0"/>
              <a:t>« </a:t>
            </a:r>
            <a:r>
              <a:rPr lang="fr-FR" sz="1700" dirty="0"/>
              <a:t>Et de même que la limite de la liberté c'est la liberté d'autrui. De même la limite de la propriété c'est la vie ou la dignité d'autrui. Je demande donc que la constitution républicaine marque telle limite au droit de propriété. » </a:t>
            </a:r>
            <a:endParaRPr lang="fr-FR" sz="1700" dirty="0" smtClean="0"/>
          </a:p>
          <a:p>
            <a:pPr marL="114300" indent="0" algn="r">
              <a:buNone/>
            </a:pPr>
            <a:r>
              <a:rPr lang="fr-FR" sz="1700" dirty="0" smtClean="0"/>
              <a:t>M</a:t>
            </a:r>
            <a:r>
              <a:rPr lang="fr-FR" sz="1700" dirty="0"/>
              <a:t>. Robespierre, </a:t>
            </a:r>
            <a:r>
              <a:rPr lang="fr-FR" sz="1700" dirty="0" smtClean="0"/>
              <a:t>Convention</a:t>
            </a:r>
            <a:endParaRPr lang="fr-FR" sz="1700"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31</a:t>
            </a:fld>
            <a:endParaRPr lang="en-US"/>
          </a:p>
        </p:txBody>
      </p:sp>
    </p:spTree>
    <p:extLst>
      <p:ext uri="{BB962C8B-B14F-4D97-AF65-F5344CB8AC3E}">
        <p14:creationId xmlns:p14="http://schemas.microsoft.com/office/powerpoint/2010/main" val="24318308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présentation </a:t>
            </a:r>
            <a:endParaRPr lang="fr-FR" dirty="0"/>
          </a:p>
        </p:txBody>
      </p:sp>
      <p:sp>
        <p:nvSpPr>
          <p:cNvPr id="3" name="Espace réservé du contenu 2"/>
          <p:cNvSpPr>
            <a:spLocks noGrp="1"/>
          </p:cNvSpPr>
          <p:nvPr>
            <p:ph idx="1"/>
          </p:nvPr>
        </p:nvSpPr>
        <p:spPr/>
        <p:txBody>
          <a:bodyPr>
            <a:normAutofit fontScale="92500"/>
          </a:bodyPr>
          <a:lstStyle/>
          <a:p>
            <a:pPr marL="114300" indent="0" algn="just">
              <a:buNone/>
            </a:pPr>
            <a:r>
              <a:rPr lang="fr-FR" b="1" dirty="0" smtClean="0"/>
              <a:t>Première partie – </a:t>
            </a:r>
          </a:p>
          <a:p>
            <a:pPr marL="114300" indent="0" algn="just">
              <a:buNone/>
            </a:pPr>
            <a:r>
              <a:rPr lang="fr-FR" b="1" dirty="0" smtClean="0"/>
              <a:t>En quête d’une théorie de la justice sociale</a:t>
            </a:r>
          </a:p>
          <a:p>
            <a:pPr marL="114300" indent="0" algn="just">
              <a:buNone/>
            </a:pPr>
            <a:endParaRPr lang="fr-FR" sz="1000" dirty="0" smtClean="0"/>
          </a:p>
          <a:p>
            <a:pPr marL="628650" indent="-514350" algn="just">
              <a:buFont typeface="+mj-lt"/>
              <a:buAutoNum type="romanUcPeriod"/>
            </a:pPr>
            <a:r>
              <a:rPr lang="fr-FR" dirty="0" smtClean="0"/>
              <a:t>De l’économie et de la justice </a:t>
            </a:r>
          </a:p>
          <a:p>
            <a:pPr marL="628650" indent="-514350" algn="just">
              <a:buFont typeface="+mj-lt"/>
              <a:buAutoNum type="romanUcPeriod"/>
            </a:pPr>
            <a:r>
              <a:rPr lang="fr-FR" dirty="0" smtClean="0"/>
              <a:t>La refondation de la pensée libérale par J. Rawls</a:t>
            </a:r>
          </a:p>
          <a:p>
            <a:pPr marL="628650" indent="-514350" algn="just">
              <a:buFont typeface="+mj-lt"/>
              <a:buAutoNum type="romanUcPeriod"/>
            </a:pPr>
            <a:r>
              <a:rPr lang="fr-FR" dirty="0" smtClean="0"/>
              <a:t>Liberté, égalité, capabilités : l’approche d’A. Sen</a:t>
            </a:r>
          </a:p>
          <a:p>
            <a:pPr marL="628650" indent="-514350" algn="just">
              <a:buFont typeface="+mj-lt"/>
              <a:buAutoNum type="romanUcPeriod"/>
            </a:pPr>
            <a:r>
              <a:rPr lang="fr-FR" dirty="0" smtClean="0"/>
              <a:t>Van Parijs et l’allocation universelle</a:t>
            </a:r>
          </a:p>
          <a:p>
            <a:pPr marL="114300" indent="0" algn="just">
              <a:buNone/>
            </a:pPr>
            <a:endParaRPr lang="fr-FR" dirty="0" smtClean="0"/>
          </a:p>
          <a:p>
            <a:pPr marL="114300" indent="0" algn="just">
              <a:buNone/>
            </a:pPr>
            <a:r>
              <a:rPr lang="fr-FR" b="1" dirty="0" smtClean="0"/>
              <a:t>Deuxième partie – </a:t>
            </a:r>
            <a:endParaRPr lang="fr-FR" b="1" dirty="0"/>
          </a:p>
          <a:p>
            <a:pPr marL="114300" indent="0" algn="just">
              <a:buNone/>
            </a:pPr>
            <a:r>
              <a:rPr lang="fr-FR" b="1" dirty="0" smtClean="0"/>
              <a:t>Revenu inconditionnel d’existence : justice ou inexistence sociale ? </a:t>
            </a:r>
          </a:p>
          <a:p>
            <a:pPr marL="114300" indent="0" algn="just">
              <a:buNone/>
            </a:pPr>
            <a:endParaRPr lang="fr-FR" sz="1000" dirty="0" smtClean="0"/>
          </a:p>
          <a:p>
            <a:pPr marL="628650" indent="-514350" algn="just">
              <a:buAutoNum type="romanUcPeriod"/>
            </a:pPr>
            <a:r>
              <a:rPr lang="fr-FR" dirty="0" smtClean="0"/>
              <a:t>Les justifications de l’allocation universelle </a:t>
            </a:r>
          </a:p>
          <a:p>
            <a:pPr marL="628650" indent="-514350" algn="just">
              <a:buAutoNum type="romanUcPeriod"/>
            </a:pPr>
            <a:r>
              <a:rPr lang="fr-FR" dirty="0" smtClean="0"/>
              <a:t>Les problèmes socio-économiques </a:t>
            </a:r>
          </a:p>
          <a:p>
            <a:pPr marL="628650" indent="-514350" algn="just">
              <a:buAutoNum type="romanUcPeriod"/>
            </a:pPr>
            <a:r>
              <a:rPr lang="fr-FR" dirty="0" smtClean="0"/>
              <a:t>Les considérations de justice sociale </a:t>
            </a:r>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8843496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De l’économie et de la justice </a:t>
            </a:r>
            <a:endParaRPr lang="fr-FR" dirty="0"/>
          </a:p>
        </p:txBody>
      </p:sp>
      <p:sp>
        <p:nvSpPr>
          <p:cNvPr id="3" name="Espace réservé du contenu 2"/>
          <p:cNvSpPr>
            <a:spLocks noGrp="1"/>
          </p:cNvSpPr>
          <p:nvPr>
            <p:ph idx="1"/>
          </p:nvPr>
        </p:nvSpPr>
        <p:spPr/>
        <p:txBody>
          <a:bodyPr>
            <a:normAutofit/>
          </a:bodyPr>
          <a:lstStyle/>
          <a:p>
            <a:pPr algn="just"/>
            <a:r>
              <a:rPr lang="fr-FR" dirty="0" smtClean="0"/>
              <a:t>La distinction radicale entre efficacité et répartition : la justice sociale hors-jeu </a:t>
            </a:r>
          </a:p>
          <a:p>
            <a:pPr marL="114300" indent="0" algn="just">
              <a:buNone/>
            </a:pPr>
            <a:endParaRPr lang="fr-FR" dirty="0" smtClean="0"/>
          </a:p>
          <a:p>
            <a:pPr algn="just"/>
            <a:r>
              <a:rPr lang="fr-FR" dirty="0"/>
              <a:t>D</a:t>
            </a:r>
            <a:r>
              <a:rPr lang="fr-FR" dirty="0" smtClean="0"/>
              <a:t>ans les sociétés organisées selon un principe hiérarchique  rattaché aux fonctions religieuses : la justice sociale s’identifie au respect de l’ordre naturel voulu par Dieu</a:t>
            </a:r>
          </a:p>
          <a:p>
            <a:pPr marL="114300" indent="0" algn="just">
              <a:buNone/>
            </a:pPr>
            <a:r>
              <a:rPr lang="fr-FR" dirty="0" smtClean="0"/>
              <a:t> </a:t>
            </a:r>
          </a:p>
          <a:p>
            <a:pPr algn="just"/>
            <a:r>
              <a:rPr lang="fr-FR" dirty="0" smtClean="0"/>
              <a:t>Le « désenchantement du monde » et la double émancipation dans la société moderne : de l’individu par rapport au social et du social par rapport au sacré. Théorisée par le libéralisme en tant que philosophie politique, puis, avec Adam Smith, en tant qu’idéologie économique qui fonde le lien social sur l’échange marchand (transcendance par la main invisible) </a:t>
            </a:r>
          </a:p>
          <a:p>
            <a:pPr marL="114300" indent="0">
              <a:buNone/>
            </a:pPr>
            <a:endParaRPr lang="fr-FR" dirty="0" smtClean="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val="8285649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De l’économie et de la justice </a:t>
            </a:r>
            <a:endParaRPr lang="fr-FR" dirty="0"/>
          </a:p>
        </p:txBody>
      </p:sp>
      <p:sp>
        <p:nvSpPr>
          <p:cNvPr id="3" name="Espace réservé du contenu 2"/>
          <p:cNvSpPr>
            <a:spLocks noGrp="1"/>
          </p:cNvSpPr>
          <p:nvPr>
            <p:ph idx="1"/>
          </p:nvPr>
        </p:nvSpPr>
        <p:spPr/>
        <p:txBody>
          <a:bodyPr>
            <a:normAutofit/>
          </a:bodyPr>
          <a:lstStyle/>
          <a:p>
            <a:pPr algn="just"/>
            <a:r>
              <a:rPr lang="fr-FR" dirty="0"/>
              <a:t>L’acte de naissance de l’individu est un certificat de liberté en tant que valeur suprême à laquelle l’égalité est </a:t>
            </a:r>
            <a:r>
              <a:rPr lang="fr-FR" dirty="0" smtClean="0"/>
              <a:t>subordonnée</a:t>
            </a:r>
          </a:p>
          <a:p>
            <a:pPr algn="just"/>
            <a:endParaRPr lang="fr-FR" dirty="0" smtClean="0"/>
          </a:p>
          <a:p>
            <a:pPr algn="just"/>
            <a:r>
              <a:rPr lang="fr-FR" dirty="0" smtClean="0"/>
              <a:t>La théorie économique néoclassique (de l’équilibre général) : sous hypothèses, la formation des prix de marché garantit une distribution optimale des ressources, unanimement accepté par les individus libres et fondant donc le contrat social le plus solide possible. L’optimum est synonyme d’efficacité et cette théorie n’a pas à s’occuper de justice sociale</a:t>
            </a:r>
          </a:p>
          <a:p>
            <a:pPr algn="just"/>
            <a:endParaRPr lang="fr-FR" dirty="0"/>
          </a:p>
          <a:p>
            <a:pPr algn="just"/>
            <a:r>
              <a:rPr lang="fr-FR" dirty="0" smtClean="0"/>
              <a:t>W. Pareto et F. von Hayek : une société juste n’a pas de sens, une société est seulement plus ou moins optimale</a:t>
            </a:r>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val="36392073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II. La refondation de la pensée libérale par J. Rawls  </a:t>
            </a:r>
            <a:endParaRPr lang="fr-FR" sz="3600" dirty="0"/>
          </a:p>
        </p:txBody>
      </p:sp>
      <p:sp>
        <p:nvSpPr>
          <p:cNvPr id="3" name="Espace réservé du contenu 2"/>
          <p:cNvSpPr>
            <a:spLocks noGrp="1"/>
          </p:cNvSpPr>
          <p:nvPr>
            <p:ph idx="1"/>
          </p:nvPr>
        </p:nvSpPr>
        <p:spPr/>
        <p:txBody>
          <a:bodyPr>
            <a:normAutofit fontScale="92500" lnSpcReduction="10000"/>
          </a:bodyPr>
          <a:lstStyle/>
          <a:p>
            <a:r>
              <a:rPr lang="fr-FR" dirty="0" smtClean="0"/>
              <a:t>II.1. Les critiques du courant welfariste</a:t>
            </a:r>
          </a:p>
          <a:p>
            <a:pPr lvl="1"/>
            <a:r>
              <a:rPr lang="fr-FR" dirty="0" smtClean="0"/>
              <a:t>La critique du critère utilitariste </a:t>
            </a:r>
          </a:p>
          <a:p>
            <a:pPr lvl="1"/>
            <a:r>
              <a:rPr lang="fr-FR" dirty="0" smtClean="0"/>
              <a:t>L’existence de goûts offensants </a:t>
            </a:r>
          </a:p>
          <a:p>
            <a:pPr lvl="1"/>
            <a:r>
              <a:rPr lang="fr-FR" dirty="0" smtClean="0"/>
              <a:t>L’existence de gouts dispendieux </a:t>
            </a:r>
          </a:p>
          <a:p>
            <a:pPr marL="114300" indent="0">
              <a:buNone/>
            </a:pPr>
            <a:endParaRPr lang="fr-FR" dirty="0" smtClean="0"/>
          </a:p>
          <a:p>
            <a:r>
              <a:rPr lang="fr-FR" dirty="0" smtClean="0"/>
              <a:t>II.2. La société juste selon Rawls </a:t>
            </a:r>
          </a:p>
          <a:p>
            <a:pPr lvl="1"/>
            <a:r>
              <a:rPr lang="fr-FR" dirty="0" smtClean="0"/>
              <a:t>Les bases </a:t>
            </a:r>
          </a:p>
          <a:p>
            <a:pPr lvl="1"/>
            <a:r>
              <a:rPr lang="fr-FR" dirty="0" smtClean="0"/>
              <a:t>Le processus </a:t>
            </a:r>
          </a:p>
          <a:p>
            <a:pPr lvl="1"/>
            <a:r>
              <a:rPr lang="fr-FR" dirty="0" smtClean="0"/>
              <a:t>Les principes</a:t>
            </a:r>
          </a:p>
          <a:p>
            <a:pPr marL="114300" indent="0">
              <a:buNone/>
            </a:pPr>
            <a:endParaRPr lang="fr-FR" dirty="0" smtClean="0"/>
          </a:p>
          <a:p>
            <a:r>
              <a:rPr lang="fr-FR" dirty="0" smtClean="0"/>
              <a:t>II.3. Quelques éléments de critique </a:t>
            </a:r>
          </a:p>
          <a:p>
            <a:pPr lvl="1"/>
            <a:r>
              <a:rPr lang="fr-FR" dirty="0" smtClean="0"/>
              <a:t>« Plans de vie » et responsabilité individuelle </a:t>
            </a:r>
          </a:p>
          <a:p>
            <a:pPr lvl="1"/>
            <a:r>
              <a:rPr lang="fr-FR" dirty="0" smtClean="0"/>
              <a:t>Le raisonnement absolu et la question de l’envie</a:t>
            </a:r>
          </a:p>
          <a:p>
            <a:pPr lvl="1"/>
            <a:r>
              <a:rPr lang="fr-FR" dirty="0" smtClean="0"/>
              <a:t>La justice dans une société qui est encore injuste ? </a:t>
            </a:r>
          </a:p>
          <a:p>
            <a:pPr marL="114300" indent="0">
              <a:buNone/>
            </a:pPr>
            <a:endParaRPr lang="fr-FR" dirty="0"/>
          </a:p>
          <a:p>
            <a:pPr marL="114300" indent="0">
              <a:buNone/>
            </a:pPr>
            <a:endParaRPr lang="fr-FR" dirty="0" smtClean="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20739782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II.1. Les critiques du courant welfariste </a:t>
            </a:r>
            <a:endParaRPr lang="fr-FR" sz="3600" dirty="0"/>
          </a:p>
        </p:txBody>
      </p:sp>
      <p:sp>
        <p:nvSpPr>
          <p:cNvPr id="3" name="Espace réservé du contenu 2"/>
          <p:cNvSpPr>
            <a:spLocks noGrp="1"/>
          </p:cNvSpPr>
          <p:nvPr>
            <p:ph idx="1"/>
          </p:nvPr>
        </p:nvSpPr>
        <p:spPr/>
        <p:txBody>
          <a:bodyPr>
            <a:normAutofit fontScale="92500" lnSpcReduction="20000"/>
          </a:bodyPr>
          <a:lstStyle/>
          <a:p>
            <a:pPr algn="just"/>
            <a:r>
              <a:rPr lang="fr-FR" dirty="0"/>
              <a:t>C</a:t>
            </a:r>
            <a:r>
              <a:rPr lang="fr-FR" dirty="0" smtClean="0"/>
              <a:t>ritique du critère utilitariste – maximisation de l’utilité totale n’excluant pas des inégalités si elles sont efficaces, c’est-à-dire si elles permettent d’élever le niveau d’ensemble : négligence des différences des individus et de la répartition du bien-être entre eux</a:t>
            </a:r>
          </a:p>
          <a:p>
            <a:pPr marL="114300" indent="0" algn="just">
              <a:buNone/>
            </a:pPr>
            <a:endParaRPr lang="fr-FR" dirty="0"/>
          </a:p>
          <a:p>
            <a:pPr algn="just"/>
            <a:r>
              <a:rPr lang="fr-FR" dirty="0" smtClean="0"/>
              <a:t>L’existence de goûts offensants : par exemple, plaisir de faire souffrir autrui, qui ne méritent pas de compensation en vue d’aboutir à une égalité de bien-être</a:t>
            </a:r>
          </a:p>
          <a:p>
            <a:pPr algn="just"/>
            <a:endParaRPr lang="fr-FR" dirty="0"/>
          </a:p>
          <a:p>
            <a:pPr algn="just"/>
            <a:r>
              <a:rPr lang="fr-FR" dirty="0" smtClean="0"/>
              <a:t>L’existence de goûts dispendieux : un individu ne pouvant être satisfait que pas des biens onéreux recevra plus de ressources que des individus aux goûts modestes ; or les individus sont tenus pour responsables de la formation des goûts et sont capables de prévoir leurs conséquences et ils n’appellent donc aucune compensation au nom de l’idée d’égalité de bien-être </a:t>
            </a:r>
          </a:p>
          <a:p>
            <a:pPr algn="just"/>
            <a:endParaRPr lang="fr-FR" dirty="0"/>
          </a:p>
          <a:p>
            <a:pPr algn="just"/>
            <a:r>
              <a:rPr lang="fr-FR" dirty="0" smtClean="0"/>
              <a:t>Abandon de toute idée d’égalité de bien-être </a:t>
            </a:r>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val="15997524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II.2. La société juste selon Rawls</a:t>
            </a:r>
            <a:endParaRPr lang="fr-FR" sz="4000" dirty="0"/>
          </a:p>
        </p:txBody>
      </p:sp>
      <p:sp>
        <p:nvSpPr>
          <p:cNvPr id="3" name="Espace réservé du contenu 2"/>
          <p:cNvSpPr>
            <a:spLocks noGrp="1"/>
          </p:cNvSpPr>
          <p:nvPr>
            <p:ph idx="1"/>
          </p:nvPr>
        </p:nvSpPr>
        <p:spPr/>
        <p:txBody>
          <a:bodyPr/>
          <a:lstStyle/>
          <a:p>
            <a:pPr marL="114300" indent="0">
              <a:buNone/>
            </a:pPr>
            <a:r>
              <a:rPr lang="fr-FR" b="1" dirty="0" smtClean="0"/>
              <a:t>Les bases </a:t>
            </a:r>
            <a:endParaRPr lang="fr-FR" dirty="0"/>
          </a:p>
          <a:p>
            <a:pPr algn="just"/>
            <a:endParaRPr lang="fr-FR" dirty="0" smtClean="0"/>
          </a:p>
          <a:p>
            <a:pPr algn="just"/>
            <a:r>
              <a:rPr lang="fr-FR" i="1" dirty="0" smtClean="0"/>
              <a:t>Une approche « négative »</a:t>
            </a:r>
            <a:r>
              <a:rPr lang="fr-FR" dirty="0" smtClean="0"/>
              <a:t> : est juste ce qui est acceptable par tous les membres de la société (absence de tensions sociales). Les conditions d’une société juste émergeant d’un processus coopératif pour énoncer des principes de justice faisant l’objet d’un accord unanime et donc garant de la stabilité sociale</a:t>
            </a:r>
          </a:p>
          <a:p>
            <a:pPr algn="just"/>
            <a:endParaRPr lang="fr-FR" dirty="0" smtClean="0"/>
          </a:p>
          <a:p>
            <a:pPr algn="just"/>
            <a:r>
              <a:rPr lang="fr-FR" i="1" dirty="0" smtClean="0"/>
              <a:t>Les principes appliqués aux structures de base de la société </a:t>
            </a:r>
            <a:r>
              <a:rPr lang="fr-FR" dirty="0" smtClean="0"/>
              <a:t>: institutions politiques (démocratie), sociales et économiques attribuant des droits et des devoirs aux individus et assurant la répartition adéquate des fruits de la coopération sociale </a:t>
            </a:r>
            <a:endParaRPr lang="fr-FR" dirty="0"/>
          </a:p>
          <a:p>
            <a:pPr algn="just"/>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9</a:t>
            </a:fld>
            <a:endParaRPr lang="en-US"/>
          </a:p>
        </p:txBody>
      </p:sp>
    </p:spTree>
    <p:extLst>
      <p:ext uri="{BB962C8B-B14F-4D97-AF65-F5344CB8AC3E}">
        <p14:creationId xmlns:p14="http://schemas.microsoft.com/office/powerpoint/2010/main" val="105664832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Ajdacency.thmx</Template>
  <TotalTime>2341</TotalTime>
  <Words>2059</Words>
  <Application>Microsoft Macintosh PowerPoint</Application>
  <PresentationFormat>Présentation à l'écran (4:3)</PresentationFormat>
  <Paragraphs>290</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Adjacency</vt:lpstr>
      <vt:lpstr>Pouvoirs publics et justice sociale </vt:lpstr>
      <vt:lpstr>D’Hugo à Florange… </vt:lpstr>
      <vt:lpstr>D’Hugo à Florange… </vt:lpstr>
      <vt:lpstr>Plan de la présentation </vt:lpstr>
      <vt:lpstr>I. De l’économie et de la justice </vt:lpstr>
      <vt:lpstr>I. De l’économie et de la justice </vt:lpstr>
      <vt:lpstr>II. La refondation de la pensée libérale par J. Rawls  </vt:lpstr>
      <vt:lpstr>II.1. Les critiques du courant welfariste </vt:lpstr>
      <vt:lpstr>II.2. La société juste selon Rawls</vt:lpstr>
      <vt:lpstr>II.2. La société juste selon Rawls</vt:lpstr>
      <vt:lpstr>II.2. La société juste selon Rawls</vt:lpstr>
      <vt:lpstr>II.2. La société juste selon Rawls</vt:lpstr>
      <vt:lpstr>II.2. La société juste selon Rawls</vt:lpstr>
      <vt:lpstr>II.2. La société juste selon Rawls</vt:lpstr>
      <vt:lpstr>II.3. Quelques éléments de critiques </vt:lpstr>
      <vt:lpstr>II.3. Quelques éléments de critiques </vt:lpstr>
      <vt:lpstr>II.3. Quelques éléments de critiques </vt:lpstr>
      <vt:lpstr> III. Liberté, égalité, capabilités : l’approche d’A. Sen </vt:lpstr>
      <vt:lpstr>IV. Van Parijs et l’allocation universelle</vt:lpstr>
      <vt:lpstr>Deuxième partie</vt:lpstr>
      <vt:lpstr> I. Les justifications de l’allocation universelle  </vt:lpstr>
      <vt:lpstr> I. Les justifications de l’allocation universelle  </vt:lpstr>
      <vt:lpstr> II. Les problèmes socio-économiques </vt:lpstr>
      <vt:lpstr> II. Les problèmes socio-économiques </vt:lpstr>
      <vt:lpstr> II. Les problèmes socio-économiques </vt:lpstr>
      <vt:lpstr> II. Les problèmes socio-économiques </vt:lpstr>
      <vt:lpstr>III. Les considérations de justice sociale</vt:lpstr>
      <vt:lpstr>III. Les considérations de justice sociale</vt:lpstr>
      <vt:lpstr>III. Les considérations de justice sociale</vt:lpstr>
      <vt:lpstr>III. Les considérations de justice sociale</vt:lpstr>
      <vt:lpstr>Digression </vt:lpstr>
    </vt:vector>
  </TitlesOfParts>
  <Company>ISEM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Pouvoirs publics et justice sociale </dc:title>
  <dc:creator>Ali Douai</dc:creator>
  <cp:lastModifiedBy>Ali Douai</cp:lastModifiedBy>
  <cp:revision>92</cp:revision>
  <dcterms:created xsi:type="dcterms:W3CDTF">2014-03-17T22:17:11Z</dcterms:created>
  <dcterms:modified xsi:type="dcterms:W3CDTF">2014-03-31T14:22:50Z</dcterms:modified>
</cp:coreProperties>
</file>