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50" r:id="rId1"/>
  </p:sldMasterIdLst>
  <p:notesMasterIdLst>
    <p:notesMasterId r:id="rId53"/>
  </p:notesMasterIdLst>
  <p:handoutMasterIdLst>
    <p:handoutMasterId r:id="rId54"/>
  </p:handoutMasterIdLst>
  <p:sldIdLst>
    <p:sldId id="256" r:id="rId2"/>
    <p:sldId id="257" r:id="rId3"/>
    <p:sldId id="258" r:id="rId4"/>
    <p:sldId id="259" r:id="rId5"/>
    <p:sldId id="260" r:id="rId6"/>
    <p:sldId id="261" r:id="rId7"/>
    <p:sldId id="262" r:id="rId8"/>
    <p:sldId id="265" r:id="rId9"/>
    <p:sldId id="263" r:id="rId10"/>
    <p:sldId id="264" r:id="rId11"/>
    <p:sldId id="266" r:id="rId12"/>
    <p:sldId id="267"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1" d="100"/>
          <a:sy n="91" d="100"/>
        </p:scale>
        <p:origin x="-480"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47B5F9D8-398A-5C46-912B-E8C6D9C043AF}" type="datetimeFigureOut">
              <a:rPr lang="fr-FR" smtClean="0"/>
              <a:pPr/>
              <a:t>25/01/2016</a:t>
            </a:fld>
            <a:endParaRPr lang="fr-FR"/>
          </a:p>
        </p:txBody>
      </p:sp>
      <p:sp>
        <p:nvSpPr>
          <p:cNvPr id="4" name="Espace réservé du pied de page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B25ED4D0-4F64-444D-9007-2873836B2761}" type="slidenum">
              <a:rPr lang="fr-FR" smtClean="0"/>
              <a:pPr/>
              <a:t>‹N°›</a:t>
            </a:fld>
            <a:endParaRPr lang="fr-FR"/>
          </a:p>
        </p:txBody>
      </p:sp>
    </p:spTree>
    <p:extLst>
      <p:ext uri="{BB962C8B-B14F-4D97-AF65-F5344CB8AC3E}">
        <p14:creationId xmlns:p14="http://schemas.microsoft.com/office/powerpoint/2010/main" xmlns="" val="345707969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686337D6-F12A-4A46-9795-F027FB73EF73}" type="datetimeFigureOut">
              <a:rPr lang="fr-FR" smtClean="0"/>
              <a:pPr/>
              <a:t>25/01/2016</a:t>
            </a:fld>
            <a:endParaRPr lang="fr-FR"/>
          </a:p>
        </p:txBody>
      </p:sp>
      <p:sp>
        <p:nvSpPr>
          <p:cNvPr id="4" name="Espace réservé de l'image des diapositives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B2A151B7-53BD-3548-84C5-958BDCFD9EE9}" type="slidenum">
              <a:rPr lang="fr-FR" smtClean="0"/>
              <a:pPr/>
              <a:t>‹N°›</a:t>
            </a:fld>
            <a:endParaRPr lang="fr-FR"/>
          </a:p>
        </p:txBody>
      </p:sp>
    </p:spTree>
    <p:extLst>
      <p:ext uri="{BB962C8B-B14F-4D97-AF65-F5344CB8AC3E}">
        <p14:creationId xmlns:p14="http://schemas.microsoft.com/office/powerpoint/2010/main" xmlns="" val="31488271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10</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11</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12</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13</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14</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15</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16</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17</a:t>
            </a:fld>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18</a:t>
            </a:fld>
            <a:endParaRPr 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19</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2</a:t>
            </a:fld>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20</a:t>
            </a:fld>
            <a:endParaRPr lang="fr-F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21</a:t>
            </a:fld>
            <a:endParaRPr lang="fr-F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22</a:t>
            </a:fld>
            <a:endParaRPr lang="fr-F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23</a:t>
            </a:fld>
            <a:endParaRPr lang="fr-F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24</a:t>
            </a:fld>
            <a:endParaRPr lang="fr-F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25</a:t>
            </a:fld>
            <a:endParaRPr lang="fr-F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26</a:t>
            </a:fld>
            <a:endParaRPr lang="fr-F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27</a:t>
            </a:fld>
            <a:endParaRPr lang="fr-F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28</a:t>
            </a:fld>
            <a:endParaRPr lang="fr-F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29</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3</a:t>
            </a:fld>
            <a:endParaRPr lang="fr-F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30</a:t>
            </a:fld>
            <a:endParaRPr lang="fr-F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31</a:t>
            </a:fld>
            <a:endParaRPr lang="fr-FR"/>
          </a:p>
        </p:txBody>
      </p:sp>
    </p:spTree>
    <p:extLst>
      <p:ext uri="{BB962C8B-B14F-4D97-AF65-F5344CB8AC3E}">
        <p14:creationId xmlns:p14="http://schemas.microsoft.com/office/powerpoint/2010/main" xmlns="" val="305191176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32</a:t>
            </a:fld>
            <a:endParaRPr lang="fr-FR"/>
          </a:p>
        </p:txBody>
      </p:sp>
    </p:spTree>
    <p:extLst>
      <p:ext uri="{BB962C8B-B14F-4D97-AF65-F5344CB8AC3E}">
        <p14:creationId xmlns:p14="http://schemas.microsoft.com/office/powerpoint/2010/main" xmlns="" val="305191176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33</a:t>
            </a:fld>
            <a:endParaRPr lang="fr-FR"/>
          </a:p>
        </p:txBody>
      </p:sp>
    </p:spTree>
    <p:extLst>
      <p:ext uri="{BB962C8B-B14F-4D97-AF65-F5344CB8AC3E}">
        <p14:creationId xmlns:p14="http://schemas.microsoft.com/office/powerpoint/2010/main" xmlns="" val="305191176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34</a:t>
            </a:fld>
            <a:endParaRPr lang="fr-FR"/>
          </a:p>
        </p:txBody>
      </p:sp>
    </p:spTree>
    <p:extLst>
      <p:ext uri="{BB962C8B-B14F-4D97-AF65-F5344CB8AC3E}">
        <p14:creationId xmlns:p14="http://schemas.microsoft.com/office/powerpoint/2010/main" xmlns="" val="305191176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35</a:t>
            </a:fld>
            <a:endParaRPr lang="fr-FR"/>
          </a:p>
        </p:txBody>
      </p:sp>
    </p:spTree>
    <p:extLst>
      <p:ext uri="{BB962C8B-B14F-4D97-AF65-F5344CB8AC3E}">
        <p14:creationId xmlns:p14="http://schemas.microsoft.com/office/powerpoint/2010/main" xmlns="" val="305191176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36</a:t>
            </a:fld>
            <a:endParaRPr lang="fr-F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37</a:t>
            </a:fld>
            <a:endParaRPr lang="fr-F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38</a:t>
            </a:fld>
            <a:endParaRPr lang="fr-F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39</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4</a:t>
            </a:fld>
            <a:endParaRPr lang="fr-F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40</a:t>
            </a:fld>
            <a:endParaRPr lang="fr-F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41</a:t>
            </a:fld>
            <a:endParaRPr lang="fr-F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42</a:t>
            </a:fld>
            <a:endParaRPr lang="fr-F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43</a:t>
            </a:fld>
            <a:endParaRPr lang="fr-F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44</a:t>
            </a:fld>
            <a:endParaRPr lang="fr-F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45</a:t>
            </a:fld>
            <a:endParaRPr lang="fr-F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46</a:t>
            </a:fld>
            <a:endParaRPr lang="fr-F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47</a:t>
            </a:fld>
            <a:endParaRPr lang="fr-F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48</a:t>
            </a:fld>
            <a:endParaRPr lang="fr-F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49</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5</a:t>
            </a:fld>
            <a:endParaRPr lang="fr-F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50</a:t>
            </a:fld>
            <a:endParaRPr lang="fr-F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51</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6</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7</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8</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2A151B7-53BD-3548-84C5-958BDCFD9EE9}" type="slidenum">
              <a:rPr lang="fr-FR" smtClean="0"/>
              <a:pPr/>
              <a:t>9</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4682CB0-F69A-5F46-8AAE-90BF4C327059}" type="datetime1">
              <a:rPr lang="fr-FR" smtClean="0"/>
              <a:pPr/>
              <a:t>25/01/2016</a:t>
            </a:fld>
            <a:endParaRPr lang="en-US"/>
          </a:p>
        </p:txBody>
      </p:sp>
      <p:sp>
        <p:nvSpPr>
          <p:cNvPr id="5" name="Footer Placeholder 4"/>
          <p:cNvSpPr>
            <a:spLocks noGrp="1"/>
          </p:cNvSpPr>
          <p:nvPr>
            <p:ph type="ftr" sz="quarter" idx="11"/>
          </p:nvPr>
        </p:nvSpPr>
        <p:spPr/>
        <p:txBody>
          <a:bodyPr/>
          <a:lstStyle/>
          <a:p>
            <a:r>
              <a:rPr lang="en-US" smtClean="0"/>
              <a:t>SES-FAT - 21 janvier 2016</a:t>
            </a:r>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23EA7B-974D-C24C-AA99-5BE6A0950280}" type="datetime1">
              <a:rPr lang="fr-FR" smtClean="0"/>
              <a:pPr/>
              <a:t>25/01/2016</a:t>
            </a:fld>
            <a:endParaRPr lang="en-US"/>
          </a:p>
        </p:txBody>
      </p:sp>
      <p:sp>
        <p:nvSpPr>
          <p:cNvPr id="5" name="Footer Placeholder 4"/>
          <p:cNvSpPr>
            <a:spLocks noGrp="1"/>
          </p:cNvSpPr>
          <p:nvPr>
            <p:ph type="ftr" sz="quarter" idx="11"/>
          </p:nvPr>
        </p:nvSpPr>
        <p:spPr/>
        <p:txBody>
          <a:bodyPr/>
          <a:lstStyle/>
          <a:p>
            <a:r>
              <a:rPr lang="en-US" smtClean="0"/>
              <a:t>SES-FAT - 21 janvier 2016</a:t>
            </a:r>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228D6B-A48C-9A42-8BC5-572E2FF5027B}" type="datetime1">
              <a:rPr lang="fr-FR" smtClean="0"/>
              <a:pPr/>
              <a:t>25/01/2016</a:t>
            </a:fld>
            <a:endParaRPr lang="en-US"/>
          </a:p>
        </p:txBody>
      </p:sp>
      <p:sp>
        <p:nvSpPr>
          <p:cNvPr id="5" name="Footer Placeholder 4"/>
          <p:cNvSpPr>
            <a:spLocks noGrp="1"/>
          </p:cNvSpPr>
          <p:nvPr>
            <p:ph type="ftr" sz="quarter" idx="11"/>
          </p:nvPr>
        </p:nvSpPr>
        <p:spPr/>
        <p:txBody>
          <a:bodyPr/>
          <a:lstStyle/>
          <a:p>
            <a:r>
              <a:rPr lang="en-US" smtClean="0"/>
              <a:t>SES-FAT - 21 janvier 2016</a:t>
            </a:r>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3A3541-4B5A-1141-8F81-2A4834DE192A}" type="datetime1">
              <a:rPr lang="fr-FR" smtClean="0"/>
              <a:pPr/>
              <a:t>25/01/2016</a:t>
            </a:fld>
            <a:endParaRPr lang="en-US"/>
          </a:p>
        </p:txBody>
      </p:sp>
      <p:sp>
        <p:nvSpPr>
          <p:cNvPr id="5" name="Footer Placeholder 4"/>
          <p:cNvSpPr>
            <a:spLocks noGrp="1"/>
          </p:cNvSpPr>
          <p:nvPr>
            <p:ph type="ftr" sz="quarter" idx="11"/>
          </p:nvPr>
        </p:nvSpPr>
        <p:spPr/>
        <p:txBody>
          <a:bodyPr/>
          <a:lstStyle/>
          <a:p>
            <a:r>
              <a:rPr lang="en-US" smtClean="0"/>
              <a:t>SES-FAT - 21 janvier 2016</a:t>
            </a:r>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99C490-326B-7344-8BF8-BB759F7FA5B4}" type="datetime1">
              <a:rPr lang="fr-FR" smtClean="0"/>
              <a:pPr/>
              <a:t>25/01/2016</a:t>
            </a:fld>
            <a:endParaRPr lang="en-US"/>
          </a:p>
        </p:txBody>
      </p:sp>
      <p:sp>
        <p:nvSpPr>
          <p:cNvPr id="5" name="Footer Placeholder 4"/>
          <p:cNvSpPr>
            <a:spLocks noGrp="1"/>
          </p:cNvSpPr>
          <p:nvPr>
            <p:ph type="ftr" sz="quarter" idx="11"/>
          </p:nvPr>
        </p:nvSpPr>
        <p:spPr/>
        <p:txBody>
          <a:bodyPr/>
          <a:lstStyle/>
          <a:p>
            <a:r>
              <a:rPr lang="en-US" smtClean="0"/>
              <a:t>SES-FAT - 21 janvier 2016</a:t>
            </a:r>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118681E-0C02-8146-9B47-6247CA6CD679}" type="datetime1">
              <a:rPr lang="fr-FR" smtClean="0"/>
              <a:pPr/>
              <a:t>25/01/2016</a:t>
            </a:fld>
            <a:endParaRPr lang="en-US"/>
          </a:p>
        </p:txBody>
      </p:sp>
      <p:sp>
        <p:nvSpPr>
          <p:cNvPr id="6" name="Footer Placeholder 5"/>
          <p:cNvSpPr>
            <a:spLocks noGrp="1"/>
          </p:cNvSpPr>
          <p:nvPr>
            <p:ph type="ftr" sz="quarter" idx="11"/>
          </p:nvPr>
        </p:nvSpPr>
        <p:spPr/>
        <p:txBody>
          <a:bodyPr/>
          <a:lstStyle/>
          <a:p>
            <a:r>
              <a:rPr lang="en-US" smtClean="0"/>
              <a:t>SES-FAT - 21 janvier 2016</a:t>
            </a:r>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29F649-E72E-A844-94D9-8714E15365DA}" type="datetime1">
              <a:rPr lang="fr-FR" smtClean="0"/>
              <a:pPr/>
              <a:t>25/01/2016</a:t>
            </a:fld>
            <a:endParaRPr lang="en-US"/>
          </a:p>
        </p:txBody>
      </p:sp>
      <p:sp>
        <p:nvSpPr>
          <p:cNvPr id="8" name="Footer Placeholder 7"/>
          <p:cNvSpPr>
            <a:spLocks noGrp="1"/>
          </p:cNvSpPr>
          <p:nvPr>
            <p:ph type="ftr" sz="quarter" idx="11"/>
          </p:nvPr>
        </p:nvSpPr>
        <p:spPr/>
        <p:txBody>
          <a:bodyPr/>
          <a:lstStyle/>
          <a:p>
            <a:r>
              <a:rPr lang="en-US" smtClean="0"/>
              <a:t>SES-FAT - 21 janvier 2016</a:t>
            </a:r>
            <a:endParaRPr lang="en-US"/>
          </a:p>
        </p:txBody>
      </p:sp>
      <p:sp>
        <p:nvSpPr>
          <p:cNvPr id="9" name="Slide Number Placeholder 8"/>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03C8F6-EDCE-834B-93BA-1CA7980411C2}" type="datetime1">
              <a:rPr lang="fr-FR" smtClean="0"/>
              <a:pPr/>
              <a:t>25/01/2016</a:t>
            </a:fld>
            <a:endParaRPr lang="en-US"/>
          </a:p>
        </p:txBody>
      </p:sp>
      <p:sp>
        <p:nvSpPr>
          <p:cNvPr id="4" name="Footer Placeholder 3"/>
          <p:cNvSpPr>
            <a:spLocks noGrp="1"/>
          </p:cNvSpPr>
          <p:nvPr>
            <p:ph type="ftr" sz="quarter" idx="11"/>
          </p:nvPr>
        </p:nvSpPr>
        <p:spPr/>
        <p:txBody>
          <a:bodyPr/>
          <a:lstStyle/>
          <a:p>
            <a:r>
              <a:rPr lang="en-US" smtClean="0"/>
              <a:t>SES-FAT - 21 janvier 2016</a:t>
            </a:r>
            <a:endParaRPr lang="en-US"/>
          </a:p>
        </p:txBody>
      </p:sp>
      <p:sp>
        <p:nvSpPr>
          <p:cNvPr id="5" name="Slide Number Placeholder 4"/>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35BAA7-EF97-DA48-B850-2312EC015A0D}" type="datetime1">
              <a:rPr lang="fr-FR" smtClean="0"/>
              <a:pPr/>
              <a:t>25/01/2016</a:t>
            </a:fld>
            <a:endParaRPr lang="en-US"/>
          </a:p>
        </p:txBody>
      </p:sp>
      <p:sp>
        <p:nvSpPr>
          <p:cNvPr id="3" name="Footer Placeholder 2"/>
          <p:cNvSpPr>
            <a:spLocks noGrp="1"/>
          </p:cNvSpPr>
          <p:nvPr>
            <p:ph type="ftr" sz="quarter" idx="11"/>
          </p:nvPr>
        </p:nvSpPr>
        <p:spPr/>
        <p:txBody>
          <a:bodyPr/>
          <a:lstStyle/>
          <a:p>
            <a:r>
              <a:rPr lang="en-US" smtClean="0"/>
              <a:t>SES-FAT - 21 janvier 2016</a:t>
            </a:r>
            <a:endParaRPr lang="en-US"/>
          </a:p>
        </p:txBody>
      </p:sp>
      <p:sp>
        <p:nvSpPr>
          <p:cNvPr id="4" name="Slide Number Placeholder 3"/>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3CCD11-760D-ED4F-B039-C52C72F7D10E}" type="datetime1">
              <a:rPr lang="fr-FR" smtClean="0"/>
              <a:pPr/>
              <a:t>25/01/2016</a:t>
            </a:fld>
            <a:endParaRPr lang="en-US"/>
          </a:p>
        </p:txBody>
      </p:sp>
      <p:sp>
        <p:nvSpPr>
          <p:cNvPr id="6" name="Footer Placeholder 5"/>
          <p:cNvSpPr>
            <a:spLocks noGrp="1"/>
          </p:cNvSpPr>
          <p:nvPr>
            <p:ph type="ftr" sz="quarter" idx="11"/>
          </p:nvPr>
        </p:nvSpPr>
        <p:spPr/>
        <p:txBody>
          <a:bodyPr/>
          <a:lstStyle/>
          <a:p>
            <a:r>
              <a:rPr lang="en-US" smtClean="0"/>
              <a:t>SES-FAT - 21 janvier 2016</a:t>
            </a:r>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‹N°›</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3B005BF-AA65-694B-97EC-B901F23D2B54}" type="datetime1">
              <a:rPr lang="fr-FR" smtClean="0"/>
              <a:pPr/>
              <a:t>25/01/2016</a:t>
            </a:fld>
            <a:endParaRPr lang="en-US" dirty="0"/>
          </a:p>
        </p:txBody>
      </p:sp>
      <p:sp>
        <p:nvSpPr>
          <p:cNvPr id="9" name="Slide Number Placeholder 8"/>
          <p:cNvSpPr>
            <a:spLocks noGrp="1"/>
          </p:cNvSpPr>
          <p:nvPr>
            <p:ph type="sldNum" sz="quarter" idx="11"/>
          </p:nvPr>
        </p:nvSpPr>
        <p:spPr/>
        <p:txBody>
          <a:bodyPr/>
          <a:lstStyle/>
          <a:p>
            <a:fld id="{6E2D2B3B-882E-40F3-A32F-6DD516915044}" type="slidenum">
              <a:rPr lang="en-US" smtClean="0"/>
              <a:pPr/>
              <a:t>‹N°›</a:t>
            </a:fld>
            <a:endParaRPr lang="en-US" dirty="0"/>
          </a:p>
        </p:txBody>
      </p:sp>
      <p:sp>
        <p:nvSpPr>
          <p:cNvPr id="10" name="Footer Placeholder 9"/>
          <p:cNvSpPr>
            <a:spLocks noGrp="1"/>
          </p:cNvSpPr>
          <p:nvPr>
            <p:ph type="ftr" sz="quarter" idx="12"/>
          </p:nvPr>
        </p:nvSpPr>
        <p:spPr/>
        <p:txBody>
          <a:bodyPr/>
          <a:lstStyle/>
          <a:p>
            <a:r>
              <a:rPr lang="en-US" smtClean="0"/>
              <a:t>SES-FAT - 21 janvier 2016</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E2D2B3B-882E-40F3-A32F-6DD516915044}" type="slidenum">
              <a:rPr lang="en-US" smtClean="0"/>
              <a:pPr/>
              <a:t>‹N°›</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r>
              <a:rPr lang="en-US" smtClean="0"/>
              <a:t>SES-FAT - 21 janvier 2016</a:t>
            </a:r>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7727286D-0A55-004C-8077-A27DD6647006}" type="datetime1">
              <a:rPr lang="fr-FR" smtClean="0"/>
              <a:pPr/>
              <a:t>25/01/2016</a:t>
            </a:fld>
            <a:endParaRPr lang="en-US" dirty="0"/>
          </a:p>
        </p:txBody>
      </p:sp>
    </p:spTree>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hf hd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5383"/>
            <a:ext cx="7543800" cy="1972803"/>
          </a:xfrm>
        </p:spPr>
        <p:txBody>
          <a:bodyPr/>
          <a:lstStyle/>
          <a:p>
            <a:r>
              <a:rPr lang="fr-FR" sz="6000" dirty="0" smtClean="0"/>
              <a:t>Croissance, richesse et bien-être des nations </a:t>
            </a:r>
            <a:endParaRPr lang="fr-FR" sz="6000" dirty="0"/>
          </a:p>
        </p:txBody>
      </p:sp>
      <p:sp>
        <p:nvSpPr>
          <p:cNvPr id="3" name="Sous-titre 2"/>
          <p:cNvSpPr>
            <a:spLocks noGrp="1"/>
          </p:cNvSpPr>
          <p:nvPr>
            <p:ph type="subTitle" idx="1"/>
          </p:nvPr>
        </p:nvSpPr>
        <p:spPr>
          <a:xfrm>
            <a:off x="685800" y="4571999"/>
            <a:ext cx="6461760" cy="1596885"/>
          </a:xfrm>
        </p:spPr>
        <p:txBody>
          <a:bodyPr>
            <a:normAutofit fontScale="92500" lnSpcReduction="20000"/>
          </a:bodyPr>
          <a:lstStyle/>
          <a:p>
            <a:r>
              <a:rPr lang="fr-FR" dirty="0" smtClean="0"/>
              <a:t>Ali Douai </a:t>
            </a:r>
          </a:p>
          <a:p>
            <a:r>
              <a:rPr lang="fr-FR" dirty="0" smtClean="0"/>
              <a:t>Maitre de conférences en sciences économiques </a:t>
            </a:r>
          </a:p>
          <a:p>
            <a:r>
              <a:rPr lang="fr-FR" dirty="0" smtClean="0"/>
              <a:t>ISEM-GREDEG (Université Nice Sophia Antipolis et CNRS)</a:t>
            </a:r>
          </a:p>
          <a:p>
            <a:endParaRPr lang="fr-FR" dirty="0"/>
          </a:p>
          <a:p>
            <a:r>
              <a:rPr lang="fr-FR" dirty="0" smtClean="0"/>
              <a:t>SES – Formations académiques thématiques 2015/2016</a:t>
            </a:r>
            <a:endParaRPr lang="fr-FR" dirty="0"/>
          </a:p>
        </p:txBody>
      </p:sp>
      <p:pic>
        <p:nvPicPr>
          <p:cNvPr id="4" name="Image 3"/>
          <p:cNvPicPr>
            <a:picLocks noChangeAspect="1"/>
          </p:cNvPicPr>
          <p:nvPr/>
        </p:nvPicPr>
        <p:blipFill>
          <a:blip r:embed="rId3" cstate="print"/>
          <a:stretch>
            <a:fillRect/>
          </a:stretch>
        </p:blipFill>
        <p:spPr>
          <a:xfrm>
            <a:off x="1" y="0"/>
            <a:ext cx="3028229" cy="1828335"/>
          </a:xfrm>
          <a:prstGeom prst="rect">
            <a:avLst/>
          </a:prstGeom>
        </p:spPr>
      </p:pic>
      <p:pic>
        <p:nvPicPr>
          <p:cNvPr id="5" name="Image 4"/>
          <p:cNvPicPr>
            <a:picLocks noChangeAspect="1"/>
          </p:cNvPicPr>
          <p:nvPr/>
        </p:nvPicPr>
        <p:blipFill>
          <a:blip r:embed="rId4" cstate="print"/>
          <a:stretch>
            <a:fillRect/>
          </a:stretch>
        </p:blipFill>
        <p:spPr>
          <a:xfrm>
            <a:off x="5814060" y="337610"/>
            <a:ext cx="2667000" cy="1270000"/>
          </a:xfrm>
          <a:prstGeom prst="rect">
            <a:avLst/>
          </a:prstGeom>
        </p:spPr>
      </p:pic>
      <p:pic>
        <p:nvPicPr>
          <p:cNvPr id="6" name="Image 5"/>
          <p:cNvPicPr>
            <a:picLocks noChangeAspect="1"/>
          </p:cNvPicPr>
          <p:nvPr/>
        </p:nvPicPr>
        <p:blipFill>
          <a:blip r:embed="rId5" cstate="print"/>
          <a:stretch>
            <a:fillRect/>
          </a:stretch>
        </p:blipFill>
        <p:spPr>
          <a:xfrm>
            <a:off x="3260298" y="148897"/>
            <a:ext cx="2330481" cy="1679438"/>
          </a:xfrm>
          <a:prstGeom prst="rect">
            <a:avLst/>
          </a:prstGeom>
        </p:spPr>
      </p:pic>
    </p:spTree>
    <p:extLst>
      <p:ext uri="{BB962C8B-B14F-4D97-AF65-F5344CB8AC3E}">
        <p14:creationId xmlns:p14="http://schemas.microsoft.com/office/powerpoint/2010/main" xmlns="" val="36513591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400" dirty="0" smtClean="0"/>
              <a:t>2. PIB et croissance en question </a:t>
            </a:r>
            <a:endParaRPr lang="fr-FR" sz="4400" dirty="0"/>
          </a:p>
        </p:txBody>
      </p:sp>
      <p:sp>
        <p:nvSpPr>
          <p:cNvPr id="3" name="Espace réservé du contenu 2"/>
          <p:cNvSpPr>
            <a:spLocks noGrp="1"/>
          </p:cNvSpPr>
          <p:nvPr>
            <p:ph idx="1"/>
          </p:nvPr>
        </p:nvSpPr>
        <p:spPr/>
        <p:txBody>
          <a:bodyPr>
            <a:normAutofit fontScale="70000" lnSpcReduction="20000"/>
          </a:bodyPr>
          <a:lstStyle/>
          <a:p>
            <a:pPr marL="571500" indent="-457200">
              <a:buFont typeface="+mj-lt"/>
              <a:buAutoNum type="alphaUcPeriod"/>
            </a:pPr>
            <a:r>
              <a:rPr lang="fr-FR" sz="3100" dirty="0" smtClean="0"/>
              <a:t>Les critiques adressées au PIB en tant qu’indicateur de richesse et/ou de bien-être</a:t>
            </a:r>
          </a:p>
          <a:p>
            <a:pPr marL="925830" lvl="1" indent="-514350">
              <a:buFont typeface="+mj-lt"/>
              <a:buAutoNum type="alphaLcPeriod"/>
            </a:pPr>
            <a:r>
              <a:rPr lang="fr-FR" sz="2900" dirty="0" smtClean="0"/>
              <a:t>Les cinq critiques majeures </a:t>
            </a:r>
          </a:p>
          <a:p>
            <a:pPr marL="114300" indent="0">
              <a:buNone/>
            </a:pPr>
            <a:endParaRPr lang="fr-FR" dirty="0" smtClean="0"/>
          </a:p>
          <a:p>
            <a:pPr lvl="1" algn="just">
              <a:buFont typeface="Wingdings" charset="2"/>
              <a:buChar char="ü"/>
            </a:pPr>
            <a:r>
              <a:rPr lang="fr-FR" sz="2400" dirty="0" smtClean="0"/>
              <a:t>La </a:t>
            </a:r>
            <a:r>
              <a:rPr lang="fr-FR" sz="2400" dirty="0"/>
              <a:t>prise en compte de dépenses défensives ou de réparation de dégâts de la croissance économique </a:t>
            </a:r>
          </a:p>
          <a:p>
            <a:pPr marL="411480" lvl="1" indent="0" algn="just">
              <a:buNone/>
            </a:pPr>
            <a:endParaRPr lang="fr-FR" sz="2400" dirty="0"/>
          </a:p>
          <a:p>
            <a:pPr lvl="1" algn="just">
              <a:buFont typeface="Wingdings" charset="2"/>
              <a:buChar char="ü"/>
            </a:pPr>
            <a:r>
              <a:rPr lang="fr-FR" sz="2400" dirty="0" smtClean="0"/>
              <a:t>La </a:t>
            </a:r>
            <a:r>
              <a:rPr lang="fr-FR" sz="2400" dirty="0"/>
              <a:t>non prise en compte d’activités et de produits contribuant positivement au bien-être des individus </a:t>
            </a:r>
          </a:p>
          <a:p>
            <a:pPr marL="411480" lvl="1" indent="0" algn="just">
              <a:buNone/>
            </a:pPr>
            <a:endParaRPr lang="fr-FR" sz="2400" dirty="0"/>
          </a:p>
          <a:p>
            <a:pPr lvl="1" algn="just">
              <a:buFont typeface="Wingdings" charset="2"/>
              <a:buChar char="ü"/>
            </a:pPr>
            <a:r>
              <a:rPr lang="fr-FR" sz="2400" dirty="0" smtClean="0"/>
              <a:t>La </a:t>
            </a:r>
            <a:r>
              <a:rPr lang="fr-FR" sz="2400" dirty="0"/>
              <a:t>non prise en compte des inégalités dans la répartition des revenus et des problèmes sociaux </a:t>
            </a:r>
          </a:p>
          <a:p>
            <a:pPr lvl="1" algn="just">
              <a:buFont typeface="Wingdings" charset="2"/>
              <a:buChar char="ü"/>
            </a:pPr>
            <a:endParaRPr lang="fr-FR" sz="2400" dirty="0"/>
          </a:p>
          <a:p>
            <a:pPr lvl="1" algn="just">
              <a:buFont typeface="Wingdings" charset="2"/>
              <a:buChar char="ü"/>
            </a:pPr>
            <a:r>
              <a:rPr lang="fr-FR" sz="2400" dirty="0" smtClean="0"/>
              <a:t>La </a:t>
            </a:r>
            <a:r>
              <a:rPr lang="fr-FR" sz="2400" dirty="0"/>
              <a:t>mesure des « outputs » et la non mesure des « </a:t>
            </a:r>
            <a:r>
              <a:rPr lang="fr-FR" sz="2400" dirty="0" err="1"/>
              <a:t>outcomes</a:t>
            </a:r>
            <a:r>
              <a:rPr lang="fr-FR" sz="2400" dirty="0"/>
              <a:t> » (les résultats en termes de satisfaction de la consommation des biens et services)</a:t>
            </a:r>
          </a:p>
          <a:p>
            <a:pPr lvl="1" algn="just">
              <a:buFont typeface="Wingdings" charset="2"/>
              <a:buChar char="ü"/>
            </a:pPr>
            <a:endParaRPr lang="fr-FR" sz="2400" dirty="0"/>
          </a:p>
          <a:p>
            <a:pPr lvl="1" algn="just">
              <a:buFont typeface="Wingdings" charset="2"/>
              <a:buChar char="ü"/>
            </a:pPr>
            <a:r>
              <a:rPr lang="fr-FR" sz="2400" dirty="0" smtClean="0"/>
              <a:t>Un </a:t>
            </a:r>
            <a:r>
              <a:rPr lang="fr-FR" sz="2400" dirty="0"/>
              <a:t>flux qui ne tient pas compte du « capital » (stock) où l’on puise pour produire </a:t>
            </a:r>
          </a:p>
          <a:p>
            <a:pPr marL="114300" indent="0">
              <a:buNone/>
            </a:pPr>
            <a:r>
              <a:rPr lang="fr-FR" dirty="0" smtClean="0"/>
              <a:t> </a:t>
            </a:r>
          </a:p>
          <a:p>
            <a:pPr marL="411480" lvl="1" indent="0">
              <a:buNone/>
            </a:pPr>
            <a:endParaRPr lang="fr-FR" dirty="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10</a:t>
            </a:fld>
            <a:endParaRPr lang="en-US"/>
          </a:p>
        </p:txBody>
      </p:sp>
    </p:spTree>
    <p:extLst>
      <p:ext uri="{BB962C8B-B14F-4D97-AF65-F5344CB8AC3E}">
        <p14:creationId xmlns:p14="http://schemas.microsoft.com/office/powerpoint/2010/main" xmlns="" val="24016013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400" dirty="0" smtClean="0"/>
              <a:t>2. PIB et croissance en question </a:t>
            </a:r>
            <a:endParaRPr lang="fr-FR" sz="4400" dirty="0"/>
          </a:p>
        </p:txBody>
      </p:sp>
      <p:sp>
        <p:nvSpPr>
          <p:cNvPr id="3" name="Espace réservé du contenu 2"/>
          <p:cNvSpPr>
            <a:spLocks noGrp="1"/>
          </p:cNvSpPr>
          <p:nvPr>
            <p:ph idx="1"/>
          </p:nvPr>
        </p:nvSpPr>
        <p:spPr/>
        <p:txBody>
          <a:bodyPr>
            <a:noAutofit/>
          </a:bodyPr>
          <a:lstStyle/>
          <a:p>
            <a:pPr marL="571500" indent="-457200">
              <a:buFont typeface="+mj-lt"/>
              <a:buAutoNum type="alphaUcPeriod"/>
            </a:pPr>
            <a:r>
              <a:rPr lang="fr-FR" dirty="0" smtClean="0"/>
              <a:t>Les critiques adressées au PIB en tant qu’indicateur de richesse et/ou de bien-être</a:t>
            </a:r>
          </a:p>
          <a:p>
            <a:pPr marL="868680" lvl="1" indent="-457200">
              <a:buFont typeface="+mj-lt"/>
              <a:buAutoNum type="alphaLcPeriod" startAt="2"/>
            </a:pPr>
            <a:r>
              <a:rPr lang="fr-FR" dirty="0" smtClean="0"/>
              <a:t>Eléments d’évaluation </a:t>
            </a:r>
          </a:p>
          <a:p>
            <a:pPr marL="411480" lvl="1" indent="0">
              <a:buNone/>
            </a:pPr>
            <a:endParaRPr lang="fr-FR" sz="1600" dirty="0" smtClean="0"/>
          </a:p>
          <a:p>
            <a:pPr lvl="1">
              <a:buFont typeface="Wingdings" charset="2"/>
              <a:buChar char="ü"/>
            </a:pPr>
            <a:r>
              <a:rPr lang="fr-FR" sz="1600" dirty="0"/>
              <a:t>Oui, le PIB n’est pas un (bon) indicateur de bien-être et de </a:t>
            </a:r>
            <a:r>
              <a:rPr lang="fr-FR" sz="1600" dirty="0" smtClean="0"/>
              <a:t>soutenabilité</a:t>
            </a:r>
            <a:endParaRPr lang="fr-FR" sz="1600" dirty="0"/>
          </a:p>
          <a:p>
            <a:pPr lvl="1">
              <a:buFont typeface="Wingdings" charset="2"/>
              <a:buChar char="ü"/>
            </a:pPr>
            <a:r>
              <a:rPr lang="fr-FR" sz="1600" dirty="0"/>
              <a:t>La domination du PIB est-elle la cause de la vision partagée de la prospérité, ou est-elle l’effet de la domination de cette vision ? </a:t>
            </a:r>
            <a:endParaRPr lang="fr-FR" sz="1600" dirty="0" smtClean="0"/>
          </a:p>
          <a:p>
            <a:pPr lvl="1">
              <a:buFont typeface="Wingdings" charset="2"/>
              <a:buChar char="ü"/>
            </a:pPr>
            <a:r>
              <a:rPr lang="fr-FR" sz="1600" dirty="0" smtClean="0"/>
              <a:t>Un </a:t>
            </a:r>
            <a:r>
              <a:rPr lang="fr-FR" sz="1600" dirty="0"/>
              <a:t>indicateur monétaire ne peut pas mesurer le bien-être (les « </a:t>
            </a:r>
            <a:r>
              <a:rPr lang="fr-FR" sz="1600" dirty="0" err="1"/>
              <a:t>outcomes</a:t>
            </a:r>
            <a:r>
              <a:rPr lang="fr-FR" sz="1600" dirty="0"/>
              <a:t> »</a:t>
            </a:r>
            <a:r>
              <a:rPr lang="fr-FR" sz="1600" dirty="0" smtClean="0"/>
              <a:t>)</a:t>
            </a:r>
            <a:endParaRPr lang="fr-FR" sz="1600" dirty="0"/>
          </a:p>
          <a:p>
            <a:pPr lvl="1">
              <a:buFont typeface="Wingdings" charset="2"/>
              <a:buChar char="ü"/>
            </a:pPr>
            <a:r>
              <a:rPr lang="fr-FR" sz="1600" dirty="0"/>
              <a:t>Sans les dépenses défensives… le bien-être </a:t>
            </a:r>
            <a:r>
              <a:rPr lang="fr-FR" sz="1600" dirty="0" smtClean="0"/>
              <a:t>diminuerait </a:t>
            </a:r>
            <a:r>
              <a:rPr lang="fr-FR" sz="1600" dirty="0"/>
              <a:t>(si on ne pousse pas le chauffage…</a:t>
            </a:r>
            <a:r>
              <a:rPr lang="fr-FR" sz="1600" dirty="0" smtClean="0"/>
              <a:t>)</a:t>
            </a:r>
            <a:endParaRPr lang="fr-FR" sz="1600" dirty="0"/>
          </a:p>
          <a:p>
            <a:pPr lvl="1">
              <a:buFont typeface="Wingdings" charset="2"/>
              <a:buChar char="ü"/>
            </a:pPr>
            <a:r>
              <a:rPr lang="fr-FR" sz="1600" dirty="0"/>
              <a:t>Avec l’inclusion des activités non comptées </a:t>
            </a:r>
            <a:r>
              <a:rPr lang="fr-FR" sz="1600" dirty="0" smtClean="0"/>
              <a:t>jusqu’alors </a:t>
            </a:r>
            <a:r>
              <a:rPr lang="fr-FR" sz="1600" dirty="0"/>
              <a:t>le bien-être n’augmenterait pas </a:t>
            </a:r>
          </a:p>
          <a:p>
            <a:pPr lvl="1">
              <a:buFont typeface="Wingdings" charset="2"/>
              <a:buChar char="ü"/>
            </a:pPr>
            <a:r>
              <a:rPr lang="fr-FR" sz="1600" dirty="0" err="1"/>
              <a:t>Monétariser</a:t>
            </a:r>
            <a:r>
              <a:rPr lang="fr-FR" sz="1600" dirty="0"/>
              <a:t> le non monétaire pour mettre en cause la « domination écrasante des dimensions marchandes et monétaires »… </a:t>
            </a:r>
            <a:endParaRPr lang="fr-FR" sz="1600" dirty="0" smtClean="0"/>
          </a:p>
          <a:p>
            <a:pPr marL="868680" lvl="1" indent="-457200">
              <a:buFont typeface="+mj-lt"/>
              <a:buAutoNum type="alphaLcPeriod" startAt="2"/>
            </a:pPr>
            <a:endParaRPr lang="fr-FR" sz="1600" dirty="0"/>
          </a:p>
          <a:p>
            <a:pPr marL="114300" indent="0">
              <a:buNone/>
            </a:pPr>
            <a:r>
              <a:rPr lang="fr-FR" sz="1600" dirty="0" smtClean="0"/>
              <a:t> </a:t>
            </a:r>
          </a:p>
          <a:p>
            <a:pPr marL="411480" lvl="1" indent="0">
              <a:buNone/>
            </a:pPr>
            <a:endParaRPr lang="fr-FR" sz="1600" dirty="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11</a:t>
            </a:fld>
            <a:endParaRPr lang="en-US"/>
          </a:p>
        </p:txBody>
      </p:sp>
    </p:spTree>
    <p:extLst>
      <p:ext uri="{BB962C8B-B14F-4D97-AF65-F5344CB8AC3E}">
        <p14:creationId xmlns:p14="http://schemas.microsoft.com/office/powerpoint/2010/main" xmlns="" val="40821806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400" dirty="0" smtClean="0"/>
              <a:t>2. PIB et croissance en question </a:t>
            </a:r>
            <a:endParaRPr lang="fr-FR" sz="4400" dirty="0"/>
          </a:p>
        </p:txBody>
      </p:sp>
      <p:sp>
        <p:nvSpPr>
          <p:cNvPr id="3" name="Espace réservé du contenu 2"/>
          <p:cNvSpPr>
            <a:spLocks noGrp="1"/>
          </p:cNvSpPr>
          <p:nvPr>
            <p:ph idx="1"/>
          </p:nvPr>
        </p:nvSpPr>
        <p:spPr/>
        <p:txBody>
          <a:bodyPr>
            <a:normAutofit/>
          </a:bodyPr>
          <a:lstStyle/>
          <a:p>
            <a:pPr marL="571500" indent="-457200">
              <a:buFont typeface="+mj-lt"/>
              <a:buAutoNum type="alphaUcPeriod" startAt="2"/>
            </a:pPr>
            <a:r>
              <a:rPr lang="fr-FR" dirty="0"/>
              <a:t>L’hypothèse de divergence entre croissance économique et bien-être des nations </a:t>
            </a:r>
            <a:endParaRPr lang="fr-FR" dirty="0" smtClean="0"/>
          </a:p>
          <a:p>
            <a:pPr marL="868680" lvl="1" indent="-457200">
              <a:buFont typeface="+mj-lt"/>
              <a:buAutoNum type="alphaLcPeriod"/>
            </a:pPr>
            <a:r>
              <a:rPr lang="fr-FR" dirty="0"/>
              <a:t>Trajectoires et leçons de la première vague (1960-1970s</a:t>
            </a:r>
            <a:r>
              <a:rPr lang="fr-FR" dirty="0" smtClean="0"/>
              <a:t>)</a:t>
            </a:r>
          </a:p>
          <a:p>
            <a:pPr marL="411480" lvl="1" indent="0">
              <a:buNone/>
            </a:pPr>
            <a:endParaRPr lang="fr-FR" dirty="0"/>
          </a:p>
          <a:p>
            <a:pPr marL="411480" lvl="1" indent="0">
              <a:buNone/>
            </a:pPr>
            <a:r>
              <a:rPr lang="fr-FR" dirty="0" smtClean="0"/>
              <a:t>	[</a:t>
            </a:r>
            <a:r>
              <a:rPr lang="fr-FR" dirty="0"/>
              <a:t>1] Le mouvement des indicateurs sociaux </a:t>
            </a:r>
            <a:endParaRPr lang="fr-FR" dirty="0" smtClean="0"/>
          </a:p>
          <a:p>
            <a:pPr marL="411480" lvl="1" indent="0">
              <a:buNone/>
            </a:pPr>
            <a:r>
              <a:rPr lang="fr-FR" dirty="0"/>
              <a:t>	</a:t>
            </a:r>
            <a:endParaRPr lang="fr-FR" dirty="0" smtClean="0"/>
          </a:p>
          <a:p>
            <a:pPr marL="411480" lvl="1" indent="0">
              <a:buNone/>
            </a:pPr>
            <a:r>
              <a:rPr lang="fr-FR" dirty="0"/>
              <a:t>	</a:t>
            </a:r>
            <a:r>
              <a:rPr lang="fr-FR" dirty="0" smtClean="0"/>
              <a:t>[</a:t>
            </a:r>
            <a:r>
              <a:rPr lang="fr-FR" dirty="0"/>
              <a:t>2] L’approche du bien-être subjectif </a:t>
            </a:r>
            <a:endParaRPr lang="fr-FR" dirty="0" smtClean="0"/>
          </a:p>
          <a:p>
            <a:pPr marL="411480" lvl="1" indent="0">
              <a:buNone/>
            </a:pPr>
            <a:endParaRPr lang="fr-FR" dirty="0"/>
          </a:p>
          <a:p>
            <a:pPr marL="411480" lvl="1" indent="0">
              <a:buNone/>
            </a:pPr>
            <a:r>
              <a:rPr lang="fr-FR" dirty="0" smtClean="0"/>
              <a:t>	[</a:t>
            </a:r>
            <a:r>
              <a:rPr lang="fr-FR" dirty="0"/>
              <a:t>3] L’approche en termes de consommation élargie </a:t>
            </a:r>
          </a:p>
          <a:p>
            <a:pPr marL="114300" indent="0">
              <a:buNone/>
            </a:pPr>
            <a:endParaRPr lang="fr-FR" sz="2400" dirty="0"/>
          </a:p>
          <a:p>
            <a:pPr marL="114300" indent="0">
              <a:buNone/>
            </a:pPr>
            <a:r>
              <a:rPr lang="fr-FR" dirty="0" smtClean="0"/>
              <a:t> </a:t>
            </a:r>
          </a:p>
          <a:p>
            <a:pPr marL="411480" lvl="1" indent="0">
              <a:buNone/>
            </a:pPr>
            <a:endParaRPr lang="fr-FR" dirty="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12</a:t>
            </a:fld>
            <a:endParaRPr lang="en-US"/>
          </a:p>
        </p:txBody>
      </p:sp>
    </p:spTree>
    <p:extLst>
      <p:ext uri="{BB962C8B-B14F-4D97-AF65-F5344CB8AC3E}">
        <p14:creationId xmlns:p14="http://schemas.microsoft.com/office/powerpoint/2010/main" xmlns="" val="16600373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400" dirty="0" smtClean="0"/>
              <a:t>2. PIB et croissance en question </a:t>
            </a:r>
            <a:endParaRPr lang="fr-FR" sz="4400" dirty="0"/>
          </a:p>
        </p:txBody>
      </p:sp>
      <p:sp>
        <p:nvSpPr>
          <p:cNvPr id="3" name="Espace réservé du contenu 2"/>
          <p:cNvSpPr>
            <a:spLocks noGrp="1"/>
          </p:cNvSpPr>
          <p:nvPr>
            <p:ph idx="1"/>
          </p:nvPr>
        </p:nvSpPr>
        <p:spPr/>
        <p:txBody>
          <a:bodyPr>
            <a:noAutofit/>
          </a:bodyPr>
          <a:lstStyle/>
          <a:p>
            <a:pPr marL="411480" lvl="1" indent="0">
              <a:buNone/>
            </a:pPr>
            <a:r>
              <a:rPr lang="fr-FR" sz="2200" dirty="0"/>
              <a:t>[1] Le mouvement des indicateurs sociaux </a:t>
            </a:r>
          </a:p>
          <a:p>
            <a:pPr marL="411480" lvl="1" indent="0">
              <a:buNone/>
            </a:pPr>
            <a:r>
              <a:rPr lang="fr-FR" sz="2200" dirty="0" smtClean="0"/>
              <a:t>(Delors, 1971;  Erickson, 1974)</a:t>
            </a:r>
            <a:endParaRPr lang="fr-FR" sz="2200" dirty="0"/>
          </a:p>
          <a:p>
            <a:r>
              <a:rPr lang="fr-FR" sz="2000" dirty="0" smtClean="0"/>
              <a:t>Deux supports théoriques : </a:t>
            </a:r>
          </a:p>
          <a:p>
            <a:endParaRPr lang="fr-FR" dirty="0" smtClean="0"/>
          </a:p>
          <a:p>
            <a:pPr lvl="1">
              <a:buFont typeface="Wingdings" charset="2"/>
              <a:buChar char="ü"/>
            </a:pPr>
            <a:r>
              <a:rPr lang="fr-FR" sz="1700" dirty="0" smtClean="0"/>
              <a:t>Emergence</a:t>
            </a:r>
            <a:r>
              <a:rPr lang="fr-FR" sz="1700" dirty="0"/>
              <a:t>, dans les pays du Nord, d’une pensée « pessimiste » au cœur de la croissance et de la « prospérité matérielle rampante » </a:t>
            </a:r>
            <a:r>
              <a:rPr lang="fr-FR" sz="1700" dirty="0" smtClean="0"/>
              <a:t>: </a:t>
            </a:r>
            <a:r>
              <a:rPr lang="fr-FR" sz="1700" dirty="0"/>
              <a:t>conditions d’un « mieux-vivre » (de Jouvenel, 1968</a:t>
            </a:r>
            <a:r>
              <a:rPr lang="fr-FR" sz="1700" dirty="0" smtClean="0"/>
              <a:t>),  </a:t>
            </a:r>
            <a:r>
              <a:rPr lang="fr-FR" sz="1700" dirty="0"/>
              <a:t>« coûts sociaux » de la croissance (Mishan, 1967</a:t>
            </a:r>
            <a:r>
              <a:rPr lang="fr-FR" sz="1700" dirty="0" smtClean="0"/>
              <a:t>) </a:t>
            </a:r>
            <a:r>
              <a:rPr lang="fr-FR" sz="1700" dirty="0"/>
              <a:t>ou de « l’économie de marché » (Kapp, </a:t>
            </a:r>
            <a:r>
              <a:rPr lang="fr-FR" sz="1700" dirty="0" smtClean="0"/>
              <a:t>1950), «</a:t>
            </a:r>
            <a:r>
              <a:rPr lang="fr-FR" sz="1700" dirty="0"/>
              <a:t> limites </a:t>
            </a:r>
            <a:r>
              <a:rPr lang="fr-FR" sz="1700" dirty="0" smtClean="0"/>
              <a:t>sociales » </a:t>
            </a:r>
            <a:r>
              <a:rPr lang="fr-FR" sz="1700" dirty="0"/>
              <a:t>(</a:t>
            </a:r>
            <a:r>
              <a:rPr lang="fr-FR" sz="1700" dirty="0" err="1"/>
              <a:t>Hirsh</a:t>
            </a:r>
            <a:r>
              <a:rPr lang="fr-FR" sz="1700" dirty="0"/>
              <a:t>, 1976) et « </a:t>
            </a:r>
            <a:r>
              <a:rPr lang="fr-FR" sz="1700" dirty="0" smtClean="0"/>
              <a:t>environnementales » </a:t>
            </a:r>
            <a:r>
              <a:rPr lang="fr-FR" sz="1700" dirty="0"/>
              <a:t>(Daly, 1977</a:t>
            </a:r>
            <a:r>
              <a:rPr lang="fr-FR" sz="1700" dirty="0" smtClean="0"/>
              <a:t>) pour mettre en cause </a:t>
            </a:r>
            <a:r>
              <a:rPr lang="fr-FR" sz="1700" dirty="0"/>
              <a:t>l’équation « plus égale </a:t>
            </a:r>
            <a:r>
              <a:rPr lang="fr-FR" sz="1700" dirty="0" smtClean="0"/>
              <a:t>mieux » </a:t>
            </a:r>
            <a:r>
              <a:rPr lang="fr-FR" sz="1700" dirty="0"/>
              <a:t>(Passet, 1979</a:t>
            </a:r>
            <a:r>
              <a:rPr lang="fr-FR" sz="1700" dirty="0" smtClean="0"/>
              <a:t>)</a:t>
            </a:r>
            <a:r>
              <a:rPr lang="fr-FR" sz="1700" dirty="0"/>
              <a:t> </a:t>
            </a:r>
            <a:endParaRPr lang="fr-FR" sz="1700" dirty="0" smtClean="0"/>
          </a:p>
          <a:p>
            <a:pPr lvl="1">
              <a:buFont typeface="Wingdings" charset="2"/>
              <a:buChar char="ü"/>
            </a:pPr>
            <a:endParaRPr lang="fr-FR" sz="1700" dirty="0" smtClean="0"/>
          </a:p>
          <a:p>
            <a:pPr lvl="1">
              <a:buFont typeface="Wingdings" charset="2"/>
              <a:buChar char="ü"/>
            </a:pPr>
            <a:r>
              <a:rPr lang="fr-FR" sz="1700" dirty="0" smtClean="0"/>
              <a:t>La distinction entre croissance économique et développement (Perroux) : la première comme condition nécessaire et non suffisante du deuxième (aspects qualitatifs). Base de l’émergence des nouveaux indicateurs de développement (UNRISD, PQLI) </a:t>
            </a:r>
          </a:p>
          <a:p>
            <a:pPr lvl="1">
              <a:buFont typeface="Wingdings" charset="2"/>
              <a:buChar char="ü"/>
            </a:pPr>
            <a:endParaRPr lang="fr-FR" dirty="0"/>
          </a:p>
          <a:p>
            <a:pPr lvl="1">
              <a:buFont typeface="Wingdings" charset="2"/>
              <a:buChar char="ü"/>
            </a:pPr>
            <a:endParaRPr lang="fr-FR" dirty="0" smtClean="0"/>
          </a:p>
          <a:p>
            <a:pPr marL="114300" indent="0">
              <a:buNone/>
            </a:pPr>
            <a:endParaRPr lang="fr-FR" sz="2000" dirty="0"/>
          </a:p>
          <a:p>
            <a:pPr marL="114300" indent="0">
              <a:buNone/>
            </a:pPr>
            <a:r>
              <a:rPr lang="fr-FR" sz="2000" dirty="0" smtClean="0"/>
              <a:t> </a:t>
            </a:r>
          </a:p>
          <a:p>
            <a:pPr marL="411480" lvl="1" indent="0">
              <a:buNone/>
            </a:pPr>
            <a:endParaRPr lang="fr-FR" dirty="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13</a:t>
            </a:fld>
            <a:endParaRPr lang="en-US"/>
          </a:p>
        </p:txBody>
      </p:sp>
    </p:spTree>
    <p:extLst>
      <p:ext uri="{BB962C8B-B14F-4D97-AF65-F5344CB8AC3E}">
        <p14:creationId xmlns:p14="http://schemas.microsoft.com/office/powerpoint/2010/main" xmlns="" val="9018379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400" dirty="0" smtClean="0"/>
              <a:t>2. PIB et croissance en question </a:t>
            </a:r>
            <a:endParaRPr lang="fr-FR" sz="4400" dirty="0"/>
          </a:p>
        </p:txBody>
      </p:sp>
      <p:sp>
        <p:nvSpPr>
          <p:cNvPr id="3" name="Espace réservé du contenu 2"/>
          <p:cNvSpPr>
            <a:spLocks noGrp="1"/>
          </p:cNvSpPr>
          <p:nvPr>
            <p:ph idx="1"/>
          </p:nvPr>
        </p:nvSpPr>
        <p:spPr/>
        <p:txBody>
          <a:bodyPr>
            <a:noAutofit/>
          </a:bodyPr>
          <a:lstStyle/>
          <a:p>
            <a:pPr marL="411163" lvl="1" indent="0">
              <a:buNone/>
            </a:pPr>
            <a:r>
              <a:rPr lang="fr-FR" sz="2200" dirty="0" smtClean="0"/>
              <a:t>[2] L’approche du bien-être subjectif </a:t>
            </a:r>
            <a:endParaRPr lang="fr-FR" dirty="0"/>
          </a:p>
          <a:p>
            <a:pPr lvl="1">
              <a:buFont typeface="Wingdings" charset="2"/>
              <a:buChar char="ü"/>
            </a:pPr>
            <a:endParaRPr lang="fr-FR" dirty="0" smtClean="0"/>
          </a:p>
          <a:p>
            <a:r>
              <a:rPr lang="fr-FR" sz="2000" dirty="0"/>
              <a:t>Le paradoxe d’</a:t>
            </a:r>
            <a:r>
              <a:rPr lang="fr-FR" sz="2000" dirty="0" err="1"/>
              <a:t>Easterlin</a:t>
            </a:r>
            <a:r>
              <a:rPr lang="fr-FR" sz="2000" dirty="0"/>
              <a:t> (1974) (« </a:t>
            </a:r>
            <a:r>
              <a:rPr lang="fr-FR" sz="2000" dirty="0" err="1"/>
              <a:t>Does</a:t>
            </a:r>
            <a:r>
              <a:rPr lang="fr-FR" sz="2000" dirty="0"/>
              <a:t> Economic </a:t>
            </a:r>
            <a:r>
              <a:rPr lang="fr-FR" sz="2000" dirty="0" err="1"/>
              <a:t>Growth</a:t>
            </a:r>
            <a:r>
              <a:rPr lang="fr-FR" sz="2000" dirty="0"/>
              <a:t> </a:t>
            </a:r>
            <a:r>
              <a:rPr lang="fr-FR" sz="2000" dirty="0" err="1"/>
              <a:t>Improve</a:t>
            </a:r>
            <a:r>
              <a:rPr lang="fr-FR" sz="2000" dirty="0"/>
              <a:t> the </a:t>
            </a:r>
            <a:r>
              <a:rPr lang="fr-FR" sz="2000" dirty="0" err="1"/>
              <a:t>Human</a:t>
            </a:r>
            <a:r>
              <a:rPr lang="fr-FR" sz="2000" dirty="0"/>
              <a:t> Lot? </a:t>
            </a:r>
            <a:r>
              <a:rPr lang="fr-FR" sz="2000" dirty="0" err="1"/>
              <a:t>Some</a:t>
            </a:r>
            <a:r>
              <a:rPr lang="fr-FR" sz="2000" dirty="0"/>
              <a:t> </a:t>
            </a:r>
            <a:r>
              <a:rPr lang="fr-FR" sz="2000" dirty="0" err="1"/>
              <a:t>Empirical</a:t>
            </a:r>
            <a:r>
              <a:rPr lang="fr-FR" sz="2000" dirty="0"/>
              <a:t> Evidence »</a:t>
            </a:r>
            <a:r>
              <a:rPr lang="fr-FR" sz="2000" dirty="0" smtClean="0"/>
              <a:t>)</a:t>
            </a:r>
            <a:endParaRPr lang="fr-FR" sz="2000" dirty="0"/>
          </a:p>
          <a:p>
            <a:endParaRPr lang="fr-FR" sz="2000" dirty="0"/>
          </a:p>
          <a:p>
            <a:pPr marL="366713" indent="0">
              <a:buNone/>
              <a:tabLst>
                <a:tab pos="363538" algn="l"/>
              </a:tabLst>
            </a:pPr>
            <a:r>
              <a:rPr lang="fr-FR" sz="2000" dirty="0" smtClean="0"/>
              <a:t> </a:t>
            </a:r>
            <a:r>
              <a:rPr lang="fr-FR" dirty="0" smtClean="0"/>
              <a:t>[3] L’approche de la consommation élargie </a:t>
            </a:r>
          </a:p>
          <a:p>
            <a:pPr marL="366713" indent="0">
              <a:buNone/>
              <a:tabLst>
                <a:tab pos="363538" algn="l"/>
              </a:tabLst>
            </a:pPr>
            <a:endParaRPr lang="fr-FR" sz="2000" dirty="0" smtClean="0"/>
          </a:p>
          <a:p>
            <a:pPr marL="427038" indent="-342900"/>
            <a:r>
              <a:rPr lang="fr-FR" sz="2000" dirty="0"/>
              <a:t>Nordhaus et Tobin (1972) : « Is </a:t>
            </a:r>
            <a:r>
              <a:rPr lang="fr-FR" sz="2000" dirty="0" err="1"/>
              <a:t>growth</a:t>
            </a:r>
            <a:r>
              <a:rPr lang="fr-FR" sz="2000" dirty="0"/>
              <a:t> </a:t>
            </a:r>
            <a:r>
              <a:rPr lang="fr-FR" sz="2000" dirty="0" err="1"/>
              <a:t>obsolete</a:t>
            </a:r>
            <a:r>
              <a:rPr lang="fr-FR" sz="2000" dirty="0"/>
              <a:t>? </a:t>
            </a:r>
            <a:r>
              <a:rPr lang="fr-FR" sz="2000" dirty="0" smtClean="0"/>
              <a:t>»</a:t>
            </a:r>
            <a:endParaRPr lang="fr-FR" sz="2000" dirty="0"/>
          </a:p>
          <a:p>
            <a:pPr marL="427038" indent="-342900"/>
            <a:r>
              <a:rPr lang="fr-FR" sz="2000" dirty="0" smtClean="0"/>
              <a:t>Perret </a:t>
            </a:r>
            <a:r>
              <a:rPr lang="fr-FR" sz="2000" dirty="0"/>
              <a:t>(2003, p. 49) : « Il est intrinsèquement contradictoire d’étendre la valorisation monétaire à de nouveaux champs tout en critiquant sa </a:t>
            </a:r>
            <a:r>
              <a:rPr lang="fr-FR" sz="2000" dirty="0" smtClean="0"/>
              <a:t>domination. [</a:t>
            </a:r>
            <a:r>
              <a:rPr lang="is-IS" sz="2000" dirty="0" smtClean="0"/>
              <a:t>…]</a:t>
            </a:r>
            <a:r>
              <a:rPr lang="fr-FR" sz="2000" dirty="0" smtClean="0"/>
              <a:t> </a:t>
            </a:r>
            <a:r>
              <a:rPr lang="fr-FR" sz="2000" dirty="0"/>
              <a:t>Toutefois,… l’idée de tester un indicateur de " bien-être économique élargi ne doit pas être écartée. » </a:t>
            </a:r>
          </a:p>
          <a:p>
            <a:pPr marL="411480" lvl="1" indent="0">
              <a:buNone/>
            </a:pPr>
            <a:endParaRPr lang="fr-FR" dirty="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14</a:t>
            </a:fld>
            <a:endParaRPr lang="en-US"/>
          </a:p>
        </p:txBody>
      </p:sp>
    </p:spTree>
    <p:extLst>
      <p:ext uri="{BB962C8B-B14F-4D97-AF65-F5344CB8AC3E}">
        <p14:creationId xmlns:p14="http://schemas.microsoft.com/office/powerpoint/2010/main" xmlns="" val="38322682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400" dirty="0" smtClean="0"/>
              <a:t>2. PIB et croissance en question </a:t>
            </a:r>
            <a:endParaRPr lang="fr-FR" sz="4400" dirty="0"/>
          </a:p>
        </p:txBody>
      </p:sp>
      <p:sp>
        <p:nvSpPr>
          <p:cNvPr id="3" name="Espace réservé du contenu 2"/>
          <p:cNvSpPr>
            <a:spLocks noGrp="1"/>
          </p:cNvSpPr>
          <p:nvPr>
            <p:ph idx="1"/>
          </p:nvPr>
        </p:nvSpPr>
        <p:spPr/>
        <p:txBody>
          <a:bodyPr>
            <a:noAutofit/>
          </a:bodyPr>
          <a:lstStyle/>
          <a:p>
            <a:pPr lvl="1">
              <a:buFont typeface="Wingdings" charset="2"/>
              <a:buChar char="ü"/>
            </a:pPr>
            <a:endParaRPr lang="fr-FR" dirty="0" smtClean="0"/>
          </a:p>
          <a:p>
            <a:pPr marL="342900" lvl="1">
              <a:buClr>
                <a:schemeClr val="accent1"/>
              </a:buClr>
            </a:pPr>
            <a:r>
              <a:rPr lang="fr-FR" dirty="0" smtClean="0"/>
              <a:t>Vanoli </a:t>
            </a:r>
            <a:r>
              <a:rPr lang="fr-FR" dirty="0"/>
              <a:t>(1978, p. 62) </a:t>
            </a:r>
            <a:r>
              <a:rPr lang="fr-FR" dirty="0" smtClean="0"/>
              <a:t>: « </a:t>
            </a:r>
            <a:r>
              <a:rPr lang="fr-FR" dirty="0"/>
              <a:t>l’assimilation à l’échange ne va pas de soi. Elle suppose une rationalité générale, de caractère économique, évidemment contestable, et il importe de savoir jusqu’où il est légitime de la pousser. (...) ([E]st-il légitime de chercher à traiter en termes économiques par exemple le loisir, d’étendre à l’infini la notion d’économie ?) »</a:t>
            </a:r>
          </a:p>
          <a:p>
            <a:endParaRPr lang="fr-FR" dirty="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15</a:t>
            </a:fld>
            <a:endParaRPr lang="en-US"/>
          </a:p>
        </p:txBody>
      </p:sp>
    </p:spTree>
    <p:extLst>
      <p:ext uri="{BB962C8B-B14F-4D97-AF65-F5344CB8AC3E}">
        <p14:creationId xmlns:p14="http://schemas.microsoft.com/office/powerpoint/2010/main" xmlns="" val="24795289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400" dirty="0" smtClean="0"/>
              <a:t>2. PIB et croissance en question </a:t>
            </a:r>
            <a:endParaRPr lang="fr-FR" sz="4400" dirty="0"/>
          </a:p>
        </p:txBody>
      </p:sp>
      <p:sp>
        <p:nvSpPr>
          <p:cNvPr id="3" name="Espace réservé du contenu 2"/>
          <p:cNvSpPr>
            <a:spLocks noGrp="1"/>
          </p:cNvSpPr>
          <p:nvPr>
            <p:ph idx="1"/>
          </p:nvPr>
        </p:nvSpPr>
        <p:spPr/>
        <p:txBody>
          <a:bodyPr/>
          <a:lstStyle/>
          <a:p>
            <a:pPr marL="571500" indent="-457200">
              <a:buFont typeface="+mj-lt"/>
              <a:buAutoNum type="alphaUcPeriod" startAt="2"/>
            </a:pPr>
            <a:r>
              <a:rPr lang="fr-FR" dirty="0"/>
              <a:t>L’hypothèse de divergence entre croissance économique et bien-être des nations </a:t>
            </a:r>
            <a:endParaRPr lang="fr-FR" dirty="0" smtClean="0"/>
          </a:p>
          <a:p>
            <a:pPr marL="868680" lvl="1" indent="-457200">
              <a:buFont typeface="+mj-lt"/>
              <a:buAutoNum type="alphaLcPeriod" startAt="2"/>
            </a:pPr>
            <a:r>
              <a:rPr lang="fr-FR" dirty="0" smtClean="0"/>
              <a:t>Durabilité </a:t>
            </a:r>
            <a:r>
              <a:rPr lang="fr-FR" dirty="0"/>
              <a:t>et fragmentation de la deuxième vague (1990s-</a:t>
            </a:r>
            <a:r>
              <a:rPr lang="is-IS" dirty="0"/>
              <a:t>…) </a:t>
            </a:r>
            <a:endParaRPr lang="is-IS" dirty="0" smtClean="0"/>
          </a:p>
          <a:p>
            <a:pPr marL="411480" lvl="1" indent="0">
              <a:buNone/>
            </a:pPr>
            <a:endParaRPr lang="fr-FR" dirty="0" smtClean="0"/>
          </a:p>
          <a:p>
            <a:pPr lvl="1">
              <a:buFont typeface="Wingdings" charset="2"/>
              <a:buChar char="ü"/>
            </a:pPr>
            <a:r>
              <a:rPr lang="fr-FR" dirty="0"/>
              <a:t>[1] L’école française de la nouvelle richesse </a:t>
            </a:r>
          </a:p>
          <a:p>
            <a:pPr lvl="1">
              <a:buFont typeface="Wingdings" charset="2"/>
              <a:buChar char="ü"/>
            </a:pPr>
            <a:endParaRPr lang="fr-FR" dirty="0"/>
          </a:p>
          <a:p>
            <a:pPr lvl="1">
              <a:buFont typeface="Wingdings" charset="2"/>
              <a:buChar char="ü"/>
            </a:pPr>
            <a:r>
              <a:rPr lang="fr-FR" dirty="0"/>
              <a:t>[2] Le progrès véritable au sein de l’économie écologique </a:t>
            </a:r>
          </a:p>
          <a:p>
            <a:pPr lvl="1">
              <a:buFont typeface="Wingdings" charset="2"/>
              <a:buChar char="ü"/>
            </a:pPr>
            <a:endParaRPr lang="fr-FR" dirty="0"/>
          </a:p>
          <a:p>
            <a:pPr lvl="1">
              <a:buFont typeface="Wingdings" charset="2"/>
              <a:buChar char="ü"/>
            </a:pPr>
            <a:r>
              <a:rPr lang="fr-FR" dirty="0"/>
              <a:t>[3] L’approche de la richesse élargie (Banque Mondiale)</a:t>
            </a:r>
          </a:p>
          <a:p>
            <a:pPr lvl="1">
              <a:buFont typeface="Wingdings" charset="2"/>
              <a:buChar char="ü"/>
            </a:pPr>
            <a:endParaRPr lang="fr-FR" dirty="0"/>
          </a:p>
          <a:p>
            <a:pPr lvl="1">
              <a:buFont typeface="Wingdings" charset="2"/>
              <a:buChar char="ü"/>
            </a:pPr>
            <a:r>
              <a:rPr lang="fr-FR" dirty="0"/>
              <a:t>[4] L’approche des </a:t>
            </a:r>
            <a:r>
              <a:rPr lang="fr-FR" dirty="0" err="1"/>
              <a:t>capabilités</a:t>
            </a:r>
            <a:r>
              <a:rPr lang="fr-FR" dirty="0"/>
              <a:t>/développement humain (Sen)</a:t>
            </a:r>
          </a:p>
          <a:p>
            <a:pPr lvl="1">
              <a:buFont typeface="Wingdings" charset="2"/>
              <a:buChar char="ü"/>
            </a:pPr>
            <a:endParaRPr lang="fr-FR" dirty="0"/>
          </a:p>
          <a:p>
            <a:pPr lvl="1">
              <a:buFont typeface="Wingdings" charset="2"/>
              <a:buChar char="ü"/>
            </a:pPr>
            <a:r>
              <a:rPr lang="fr-FR" dirty="0"/>
              <a:t>[5) L’approche subjective et l’économie du bonheur </a:t>
            </a:r>
          </a:p>
          <a:p>
            <a:pPr marL="411480" lvl="1" indent="0">
              <a:buNone/>
            </a:pPr>
            <a:endParaRPr lang="fr-FR" dirty="0"/>
          </a:p>
          <a:p>
            <a:pPr marL="411480" lvl="1" indent="0">
              <a:buNone/>
            </a:pPr>
            <a:endParaRPr lang="fr-FR" dirty="0"/>
          </a:p>
          <a:p>
            <a:pPr marL="114300" indent="0">
              <a:buNone/>
            </a:pPr>
            <a:endParaRPr lang="fr-FR" dirty="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16</a:t>
            </a:fld>
            <a:endParaRPr lang="en-US"/>
          </a:p>
        </p:txBody>
      </p:sp>
    </p:spTree>
    <p:extLst>
      <p:ext uri="{BB962C8B-B14F-4D97-AF65-F5344CB8AC3E}">
        <p14:creationId xmlns:p14="http://schemas.microsoft.com/office/powerpoint/2010/main" xmlns="" val="23858766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lstStyle/>
          <a:p>
            <a:pPr marL="571500" indent="-457200">
              <a:buAutoNum type="alphaUcPeriod"/>
            </a:pPr>
            <a:endParaRPr lang="fr-FR" dirty="0" smtClean="0"/>
          </a:p>
          <a:p>
            <a:pPr marL="571500" indent="-457200">
              <a:buAutoNum type="alphaUcPeriod"/>
            </a:pPr>
            <a:r>
              <a:rPr lang="fr-FR" dirty="0" smtClean="0"/>
              <a:t>L’économie politique de la richesse</a:t>
            </a:r>
          </a:p>
          <a:p>
            <a:pPr marL="868680" lvl="1" indent="-457200">
              <a:buFont typeface="+mj-lt"/>
              <a:buAutoNum type="alphaLcPeriod"/>
            </a:pPr>
            <a:r>
              <a:rPr lang="fr-FR" dirty="0" smtClean="0"/>
              <a:t>Le prétendu « coup de force de l’économie » à propos de la définition de la richesse</a:t>
            </a:r>
          </a:p>
          <a:p>
            <a:pPr marL="868680" lvl="1" indent="-457200">
              <a:buFont typeface="+mj-lt"/>
              <a:buAutoNum type="alphaLcPeriod"/>
            </a:pPr>
            <a:r>
              <a:rPr lang="fr-FR" dirty="0" smtClean="0"/>
              <a:t>L’irréductibilité de la richesse aux catégories marchandes </a:t>
            </a:r>
          </a:p>
          <a:p>
            <a:pPr marL="571500" indent="-457200">
              <a:buAutoNum type="alphaUcPeriod"/>
            </a:pPr>
            <a:endParaRPr lang="fr-FR" sz="1800" dirty="0"/>
          </a:p>
          <a:p>
            <a:pPr marL="571500" indent="-457200">
              <a:buAutoNum type="alphaUcPeriod"/>
            </a:pPr>
            <a:r>
              <a:rPr lang="fr-FR" dirty="0" smtClean="0"/>
              <a:t>Le </a:t>
            </a:r>
            <a:r>
              <a:rPr lang="fr-FR" dirty="0"/>
              <a:t>débat actuel sur la définition et la mesure de la richesse de nations à travers les indicateurs de soutenabilité faible</a:t>
            </a:r>
          </a:p>
          <a:p>
            <a:pPr marL="868680" lvl="1" indent="-457200">
              <a:buFont typeface="+mj-lt"/>
              <a:buAutoNum type="alphaLcPeriod"/>
            </a:pPr>
            <a:r>
              <a:rPr lang="fr-FR" dirty="0"/>
              <a:t>Les indicateurs de richesse « inclusive » ou totale et d’épargne véritable</a:t>
            </a:r>
          </a:p>
          <a:p>
            <a:pPr marL="868680" lvl="1" indent="-457200">
              <a:buFont typeface="+mj-lt"/>
              <a:buAutoNum type="alphaLcPeriod"/>
            </a:pPr>
            <a:r>
              <a:rPr lang="fr-FR" dirty="0"/>
              <a:t>Les limites théoriques et méthodologiques </a:t>
            </a:r>
          </a:p>
          <a:p>
            <a:pPr marL="411480" lvl="1" indent="0">
              <a:buNone/>
            </a:pPr>
            <a:endParaRPr lang="fr-FR" dirty="0" smtClean="0"/>
          </a:p>
          <a:p>
            <a:pPr marL="571500" indent="-457200">
              <a:buAutoNum type="alphaUcPeriod"/>
            </a:pPr>
            <a:endParaRPr lang="fr-FR" dirty="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17</a:t>
            </a:fld>
            <a:endParaRPr lang="en-US"/>
          </a:p>
        </p:txBody>
      </p:sp>
    </p:spTree>
    <p:extLst>
      <p:ext uri="{BB962C8B-B14F-4D97-AF65-F5344CB8AC3E}">
        <p14:creationId xmlns:p14="http://schemas.microsoft.com/office/powerpoint/2010/main" xmlns="" val="37082128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normAutofit/>
          </a:bodyPr>
          <a:lstStyle/>
          <a:p>
            <a:pPr marL="571500" indent="-457200">
              <a:buAutoNum type="alphaUcPeriod"/>
            </a:pPr>
            <a:r>
              <a:rPr lang="fr-FR" dirty="0"/>
              <a:t>L’économie politique de la richesse</a:t>
            </a:r>
          </a:p>
          <a:p>
            <a:pPr marL="868680" lvl="1" indent="-457200">
              <a:buFont typeface="+mj-lt"/>
              <a:buAutoNum type="alphaLcPeriod"/>
            </a:pPr>
            <a:r>
              <a:rPr lang="fr-FR" dirty="0"/>
              <a:t>Le prétendu « coup de force de l’économie » à propos de la définition de la </a:t>
            </a:r>
            <a:r>
              <a:rPr lang="fr-FR" dirty="0" smtClean="0"/>
              <a:t>richesse</a:t>
            </a:r>
          </a:p>
          <a:p>
            <a:pPr marL="411480" lvl="1" indent="0">
              <a:buNone/>
            </a:pPr>
            <a:endParaRPr lang="fr-FR" dirty="0"/>
          </a:p>
          <a:p>
            <a:pPr lvl="1">
              <a:buFont typeface="Wingdings" charset="2"/>
              <a:buChar char="ü"/>
            </a:pPr>
            <a:r>
              <a:rPr lang="fr-FR" dirty="0" smtClean="0"/>
              <a:t>Il s’agit de </a:t>
            </a:r>
            <a:r>
              <a:rPr lang="fr-FR" i="1" dirty="0" smtClean="0"/>
              <a:t>« </a:t>
            </a:r>
            <a:r>
              <a:rPr lang="fr-FR" i="1" dirty="0"/>
              <a:t>comprendre la manière dont </a:t>
            </a:r>
            <a:r>
              <a:rPr lang="fr-FR" dirty="0"/>
              <a:t>[la] </a:t>
            </a:r>
            <a:r>
              <a:rPr lang="fr-FR" i="1" dirty="0"/>
              <a:t>définition de la richesse [assimilée au PIB] s’est imposée »</a:t>
            </a:r>
            <a:r>
              <a:rPr lang="fr-FR" dirty="0"/>
              <a:t> (</a:t>
            </a:r>
            <a:r>
              <a:rPr lang="fr-FR" dirty="0" err="1"/>
              <a:t>Méda</a:t>
            </a:r>
            <a:r>
              <a:rPr lang="fr-FR" dirty="0"/>
              <a:t>, 2006</a:t>
            </a:r>
            <a:r>
              <a:rPr lang="fr-FR" dirty="0" smtClean="0"/>
              <a:t>)</a:t>
            </a:r>
            <a:endParaRPr lang="fr-FR" dirty="0"/>
          </a:p>
          <a:p>
            <a:pPr lvl="1">
              <a:buFont typeface="Wingdings" charset="2"/>
              <a:buChar char="ü"/>
            </a:pPr>
            <a:r>
              <a:rPr lang="fr-FR" dirty="0" smtClean="0"/>
              <a:t>Il </a:t>
            </a:r>
            <a:r>
              <a:rPr lang="fr-FR" dirty="0"/>
              <a:t>est question d’un ensemble </a:t>
            </a:r>
            <a:r>
              <a:rPr lang="fr-FR" i="1" dirty="0"/>
              <a:t>« d’économistes pour lesquels la définition de la richesse a, le temps de quelques pages, fait problème, et à ceux qui, poussant plus loin le raisonnement, ont opéré le coup de force </a:t>
            </a:r>
            <a:r>
              <a:rPr lang="fr-FR" dirty="0"/>
              <a:t>(…) </a:t>
            </a:r>
            <a:r>
              <a:rPr lang="fr-FR" i="1" dirty="0"/>
              <a:t>de l’assimilation de la richesse à ce qui est produit et peut être vendu » </a:t>
            </a:r>
            <a:r>
              <a:rPr lang="fr-FR" dirty="0"/>
              <a:t>(</a:t>
            </a:r>
            <a:r>
              <a:rPr lang="fr-FR" dirty="0" err="1"/>
              <a:t>Méda</a:t>
            </a:r>
            <a:r>
              <a:rPr lang="fr-FR" dirty="0"/>
              <a:t>, 2008, p. 23</a:t>
            </a:r>
            <a:r>
              <a:rPr lang="fr-FR" dirty="0" smtClean="0"/>
              <a:t>)</a:t>
            </a:r>
            <a:endParaRPr lang="fr-FR" dirty="0"/>
          </a:p>
          <a:p>
            <a:pPr lvl="1">
              <a:buFont typeface="Wingdings" charset="2"/>
              <a:buChar char="ü"/>
            </a:pPr>
            <a:r>
              <a:rPr lang="fr-FR" dirty="0"/>
              <a:t>Smith a ouvert la </a:t>
            </a:r>
            <a:r>
              <a:rPr lang="fr-FR" dirty="0" smtClean="0"/>
              <a:t>voie et c’est </a:t>
            </a:r>
            <a:r>
              <a:rPr lang="fr-FR" dirty="0"/>
              <a:t>Malthus </a:t>
            </a:r>
            <a:r>
              <a:rPr lang="fr-FR" i="1" dirty="0" smtClean="0"/>
              <a:t>«</a:t>
            </a:r>
            <a:r>
              <a:rPr lang="fr-FR" i="1" dirty="0"/>
              <a:t> la réduction opérée par l’économie apparaît le plus clairement »</a:t>
            </a:r>
            <a:r>
              <a:rPr lang="fr-FR" dirty="0"/>
              <a:t> (ibid.)</a:t>
            </a:r>
          </a:p>
          <a:p>
            <a:pPr marL="114300" indent="0">
              <a:buNone/>
            </a:pPr>
            <a:endParaRPr lang="fr-FR" dirty="0" smtClean="0"/>
          </a:p>
          <a:p>
            <a:pPr marL="411480" lvl="1" indent="0">
              <a:buNone/>
            </a:pPr>
            <a:endParaRPr lang="fr-FR" dirty="0" smtClean="0"/>
          </a:p>
          <a:p>
            <a:pPr marL="571500" indent="-457200">
              <a:buAutoNum type="alphaUcPeriod"/>
            </a:pPr>
            <a:endParaRPr lang="fr-FR" dirty="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18</a:t>
            </a:fld>
            <a:endParaRPr lang="en-US"/>
          </a:p>
        </p:txBody>
      </p:sp>
    </p:spTree>
    <p:extLst>
      <p:ext uri="{BB962C8B-B14F-4D97-AF65-F5344CB8AC3E}">
        <p14:creationId xmlns:p14="http://schemas.microsoft.com/office/powerpoint/2010/main" xmlns="" val="20859709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normAutofit/>
          </a:bodyPr>
          <a:lstStyle/>
          <a:p>
            <a:pPr marL="571500" indent="-457200">
              <a:buAutoNum type="alphaUcPeriod"/>
            </a:pPr>
            <a:r>
              <a:rPr lang="fr-FR" dirty="0"/>
              <a:t>L’économie politique de la richesse</a:t>
            </a:r>
          </a:p>
          <a:p>
            <a:pPr marL="868680" lvl="1" indent="-457200">
              <a:buFont typeface="+mj-lt"/>
              <a:buAutoNum type="alphaLcPeriod"/>
            </a:pPr>
            <a:r>
              <a:rPr lang="fr-FR" dirty="0"/>
              <a:t>Le prétendu « coup de force de l’économie » à propos de la définition de la </a:t>
            </a:r>
            <a:r>
              <a:rPr lang="fr-FR" dirty="0" smtClean="0"/>
              <a:t>richesse</a:t>
            </a:r>
          </a:p>
          <a:p>
            <a:pPr lvl="1">
              <a:buFont typeface="Wingdings" charset="2"/>
              <a:buChar char="ü"/>
            </a:pPr>
            <a:r>
              <a:rPr lang="fr-FR" dirty="0"/>
              <a:t>Malthus </a:t>
            </a:r>
            <a:r>
              <a:rPr lang="fr-FR" dirty="0" smtClean="0"/>
              <a:t>: matérialité et satisfaction des besoins de base comme critères </a:t>
            </a:r>
          </a:p>
          <a:p>
            <a:pPr lvl="1">
              <a:buFont typeface="Wingdings" charset="2"/>
              <a:buChar char="ü"/>
            </a:pPr>
            <a:r>
              <a:rPr lang="fr-FR" dirty="0" smtClean="0"/>
              <a:t>Sont </a:t>
            </a:r>
            <a:r>
              <a:rPr lang="fr-FR" dirty="0"/>
              <a:t>exclus : les </a:t>
            </a:r>
            <a:r>
              <a:rPr lang="fr-FR" i="1" dirty="0"/>
              <a:t>« services et qualités personnels » </a:t>
            </a:r>
            <a:r>
              <a:rPr lang="fr-FR" dirty="0"/>
              <a:t>comme</a:t>
            </a:r>
            <a:r>
              <a:rPr lang="fr-FR" i="1" dirty="0"/>
              <a:t> « les avantages et les consolations que nous retirons de la religion, de la morale, de la liberté politique et civile, de l’éloquence, des conversations instructives et amusantes, de la musique, de la danse, du théâtre (…) »</a:t>
            </a:r>
            <a:r>
              <a:rPr lang="fr-FR" dirty="0"/>
              <a:t>, à savoir, selon </a:t>
            </a:r>
            <a:r>
              <a:rPr lang="fr-FR" dirty="0" err="1"/>
              <a:t>Méda</a:t>
            </a:r>
            <a:r>
              <a:rPr lang="fr-FR" dirty="0"/>
              <a:t>, des </a:t>
            </a:r>
            <a:r>
              <a:rPr lang="fr-FR" i="1" dirty="0"/>
              <a:t>« conditions (…) du bonheur de l’espèce humaine </a:t>
            </a:r>
            <a:r>
              <a:rPr lang="fr-FR" dirty="0"/>
              <a:t>(…) </a:t>
            </a:r>
            <a:r>
              <a:rPr lang="fr-FR" i="1" dirty="0"/>
              <a:t>que le sens commun serait plutôt enclin à intégrer </a:t>
            </a:r>
            <a:r>
              <a:rPr lang="fr-FR" i="1" dirty="0" smtClean="0"/>
              <a:t>»</a:t>
            </a:r>
          </a:p>
          <a:p>
            <a:pPr lvl="1">
              <a:buFont typeface="Wingdings" charset="2"/>
              <a:buChar char="ü"/>
            </a:pPr>
            <a:r>
              <a:rPr lang="fr-FR" i="1" dirty="0"/>
              <a:t>« Bien d’autres auteurs pourraient être cités à commencer par Smith, Ricardo et Marx »</a:t>
            </a:r>
            <a:r>
              <a:rPr lang="fr-FR" dirty="0"/>
              <a:t> (</a:t>
            </a:r>
            <a:r>
              <a:rPr lang="fr-FR" dirty="0" err="1"/>
              <a:t>Viveret</a:t>
            </a:r>
            <a:r>
              <a:rPr lang="fr-FR" dirty="0"/>
              <a:t>, 2004, p. 225)</a:t>
            </a:r>
          </a:p>
          <a:p>
            <a:pPr lvl="1">
              <a:buFont typeface="Wingdings" charset="2"/>
              <a:buChar char="ü"/>
            </a:pPr>
            <a:endParaRPr lang="fr-FR" i="1" dirty="0"/>
          </a:p>
          <a:p>
            <a:pPr marL="114300" indent="0">
              <a:buNone/>
            </a:pPr>
            <a:endParaRPr lang="fr-FR" dirty="0" smtClean="0"/>
          </a:p>
          <a:p>
            <a:pPr marL="411480" lvl="1" indent="0">
              <a:buNone/>
            </a:pPr>
            <a:endParaRPr lang="fr-FR" dirty="0" smtClean="0"/>
          </a:p>
          <a:p>
            <a:pPr marL="571500" indent="-457200">
              <a:buAutoNum type="alphaUcPeriod"/>
            </a:pPr>
            <a:endParaRPr lang="fr-FR" dirty="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19</a:t>
            </a:fld>
            <a:endParaRPr lang="en-US"/>
          </a:p>
        </p:txBody>
      </p:sp>
    </p:spTree>
    <p:extLst>
      <p:ext uri="{BB962C8B-B14F-4D97-AF65-F5344CB8AC3E}">
        <p14:creationId xmlns:p14="http://schemas.microsoft.com/office/powerpoint/2010/main" xmlns="" val="14457831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de la présentation </a:t>
            </a:r>
            <a:endParaRPr lang="fr-FR" dirty="0"/>
          </a:p>
        </p:txBody>
      </p:sp>
      <p:sp>
        <p:nvSpPr>
          <p:cNvPr id="3" name="Espace réservé du contenu 2"/>
          <p:cNvSpPr>
            <a:spLocks noGrp="1"/>
          </p:cNvSpPr>
          <p:nvPr>
            <p:ph idx="1"/>
          </p:nvPr>
        </p:nvSpPr>
        <p:spPr/>
        <p:txBody>
          <a:bodyPr/>
          <a:lstStyle/>
          <a:p>
            <a:pPr marL="114300" indent="0">
              <a:buNone/>
            </a:pPr>
            <a:endParaRPr lang="fr-FR" dirty="0" smtClean="0"/>
          </a:p>
          <a:p>
            <a:pPr marL="571500" indent="-457200">
              <a:buFont typeface="+mj-lt"/>
              <a:buAutoNum type="arabicPeriod"/>
            </a:pPr>
            <a:r>
              <a:rPr lang="fr-FR" dirty="0" smtClean="0"/>
              <a:t>Introduction : les enjeux de cette thématique </a:t>
            </a:r>
          </a:p>
          <a:p>
            <a:pPr marL="571500" indent="-457200">
              <a:buFont typeface="+mj-lt"/>
              <a:buAutoNum type="arabicPeriod"/>
            </a:pPr>
            <a:endParaRPr lang="fr-FR" dirty="0"/>
          </a:p>
          <a:p>
            <a:pPr marL="571500" indent="-457200">
              <a:buFont typeface="+mj-lt"/>
              <a:buAutoNum type="arabicPeriod"/>
            </a:pPr>
            <a:r>
              <a:rPr lang="fr-FR" dirty="0" smtClean="0"/>
              <a:t>Le PIB et la croissance économique en question </a:t>
            </a:r>
          </a:p>
          <a:p>
            <a:pPr marL="571500" indent="-457200">
              <a:buFont typeface="+mj-lt"/>
              <a:buAutoNum type="arabicPeriod"/>
            </a:pPr>
            <a:endParaRPr lang="fr-FR" dirty="0"/>
          </a:p>
          <a:p>
            <a:pPr marL="571500" indent="-457200">
              <a:buFont typeface="+mj-lt"/>
              <a:buAutoNum type="arabicPeriod"/>
            </a:pPr>
            <a:r>
              <a:rPr lang="fr-FR" dirty="0" smtClean="0"/>
              <a:t>Qu’est-ce que la richesse ? </a:t>
            </a:r>
          </a:p>
          <a:p>
            <a:pPr marL="571500" indent="-457200">
              <a:buFont typeface="+mj-lt"/>
              <a:buAutoNum type="arabicPeriod"/>
            </a:pPr>
            <a:endParaRPr lang="fr-FR" dirty="0"/>
          </a:p>
          <a:p>
            <a:pPr marL="571500" indent="-457200">
              <a:buFont typeface="+mj-lt"/>
              <a:buAutoNum type="arabicPeriod"/>
            </a:pPr>
            <a:r>
              <a:rPr lang="fr-FR" dirty="0" smtClean="0"/>
              <a:t>Les nouvelles conceptualisations du bien-être : apports et limites de l’approche par les </a:t>
            </a:r>
            <a:r>
              <a:rPr lang="fr-FR" dirty="0" err="1" smtClean="0"/>
              <a:t>capabilités</a:t>
            </a:r>
            <a:r>
              <a:rPr lang="fr-FR" dirty="0" smtClean="0"/>
              <a:t> d’A. Sen </a:t>
            </a:r>
            <a:endParaRPr lang="fr-FR" dirty="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2</a:t>
            </a:fld>
            <a:endParaRPr lang="en-US"/>
          </a:p>
        </p:txBody>
      </p:sp>
    </p:spTree>
    <p:extLst>
      <p:ext uri="{BB962C8B-B14F-4D97-AF65-F5344CB8AC3E}">
        <p14:creationId xmlns:p14="http://schemas.microsoft.com/office/powerpoint/2010/main" xmlns="" val="33641253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normAutofit lnSpcReduction="10000"/>
          </a:bodyPr>
          <a:lstStyle/>
          <a:p>
            <a:pPr marL="571500" indent="-457200">
              <a:buAutoNum type="alphaUcPeriod"/>
            </a:pPr>
            <a:r>
              <a:rPr lang="fr-FR" dirty="0"/>
              <a:t>L’économie politique de la richesse</a:t>
            </a:r>
          </a:p>
          <a:p>
            <a:pPr marL="868680" lvl="1" indent="-457200">
              <a:buFont typeface="+mj-lt"/>
              <a:buAutoNum type="alphaLcPeriod"/>
            </a:pPr>
            <a:r>
              <a:rPr lang="fr-FR" dirty="0"/>
              <a:t>Le prétendu « coup de force de l’économie » à propos de la définition de la </a:t>
            </a:r>
            <a:r>
              <a:rPr lang="fr-FR" dirty="0" smtClean="0"/>
              <a:t>richesse</a:t>
            </a:r>
            <a:endParaRPr lang="fr-FR" dirty="0"/>
          </a:p>
          <a:p>
            <a:pPr lvl="1">
              <a:buFont typeface="Wingdings" charset="2"/>
              <a:buChar char="ü"/>
            </a:pPr>
            <a:r>
              <a:rPr lang="fr-FR" dirty="0"/>
              <a:t>Le chapitre VI des Principes de Malthus n’est-il pas tout entier consacré, selon ses propres mots, à « relativiser l’importance de [la] distinction [entre richesse et valeur] » (Malthus, 1972, p. 244) établie par David Ricardo, pour justement appuyer (avec maladresse) les positions défendues dans le chapitre I ? </a:t>
            </a:r>
          </a:p>
          <a:p>
            <a:pPr lvl="1">
              <a:buFont typeface="Wingdings" charset="2"/>
              <a:buChar char="ü"/>
            </a:pPr>
            <a:r>
              <a:rPr lang="fr-FR" dirty="0" smtClean="0"/>
              <a:t>Quid </a:t>
            </a:r>
            <a:r>
              <a:rPr lang="fr-FR" dirty="0"/>
              <a:t>du chapitre XX des Principes de Ricardo sur « Les propriétés distinctives de la richesse et de la valeur » ? </a:t>
            </a:r>
            <a:endParaRPr lang="fr-FR" dirty="0" smtClean="0"/>
          </a:p>
          <a:p>
            <a:pPr lvl="1">
              <a:buFont typeface="Wingdings" charset="2"/>
              <a:buChar char="ü"/>
            </a:pPr>
            <a:r>
              <a:rPr lang="fr-FR" dirty="0" smtClean="0"/>
              <a:t>Quid </a:t>
            </a:r>
            <a:r>
              <a:rPr lang="fr-FR" dirty="0"/>
              <a:t>de sa longue controverse avec Say sur… la distinction entre richesse et valeur marchande ? </a:t>
            </a:r>
            <a:endParaRPr lang="fr-FR" dirty="0" smtClean="0"/>
          </a:p>
          <a:p>
            <a:pPr lvl="1">
              <a:buFont typeface="Wingdings" charset="2"/>
              <a:buChar char="ü"/>
            </a:pPr>
            <a:r>
              <a:rPr lang="fr-FR" dirty="0" smtClean="0"/>
              <a:t>Quid </a:t>
            </a:r>
            <a:r>
              <a:rPr lang="fr-FR" dirty="0"/>
              <a:t>de Marx et de sa distinction radicale entre richesse abstraite et richesse concrète, entre valeur économique et richesse sociale ? </a:t>
            </a:r>
          </a:p>
          <a:p>
            <a:pPr marL="114300" indent="0">
              <a:buNone/>
            </a:pPr>
            <a:endParaRPr lang="fr-FR" dirty="0" smtClean="0"/>
          </a:p>
          <a:p>
            <a:pPr marL="411480" lvl="1" indent="0">
              <a:buNone/>
            </a:pPr>
            <a:endParaRPr lang="fr-FR" dirty="0" smtClean="0"/>
          </a:p>
          <a:p>
            <a:pPr marL="571500" indent="-457200">
              <a:buAutoNum type="alphaUcPeriod"/>
            </a:pPr>
            <a:endParaRPr lang="fr-FR" dirty="0"/>
          </a:p>
        </p:txBody>
      </p:sp>
      <p:sp>
        <p:nvSpPr>
          <p:cNvPr id="4" name="Espace réservé du pied de page 3"/>
          <p:cNvSpPr>
            <a:spLocks noGrp="1"/>
          </p:cNvSpPr>
          <p:nvPr>
            <p:ph type="ftr" sz="quarter" idx="11"/>
          </p:nvPr>
        </p:nvSpPr>
        <p:spPr/>
        <p:txBody>
          <a:bodyPr/>
          <a:lstStyle/>
          <a:p>
            <a:r>
              <a:rPr lang="en-US" dirty="0" smtClean="0"/>
              <a:t>SES-FAT - 21 </a:t>
            </a:r>
            <a:r>
              <a:rPr lang="en-US" dirty="0" err="1" smtClean="0"/>
              <a:t>janvier</a:t>
            </a:r>
            <a:r>
              <a:rPr lang="en-US" dirty="0" smtClean="0"/>
              <a:t> 2016</a:t>
            </a:r>
            <a:endParaRPr lang="en-US" dirty="0"/>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20</a:t>
            </a:fld>
            <a:endParaRPr lang="en-US"/>
          </a:p>
        </p:txBody>
      </p:sp>
    </p:spTree>
    <p:extLst>
      <p:ext uri="{BB962C8B-B14F-4D97-AF65-F5344CB8AC3E}">
        <p14:creationId xmlns:p14="http://schemas.microsoft.com/office/powerpoint/2010/main" xmlns="" val="18487957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normAutofit/>
          </a:bodyPr>
          <a:lstStyle/>
          <a:p>
            <a:pPr marL="571500" indent="-457200">
              <a:buAutoNum type="alphaUcPeriod"/>
            </a:pPr>
            <a:r>
              <a:rPr lang="fr-FR" dirty="0"/>
              <a:t>L’économie politique de la richesse</a:t>
            </a:r>
          </a:p>
          <a:p>
            <a:pPr marL="868680" lvl="1" indent="-457200">
              <a:buFont typeface="+mj-lt"/>
              <a:buAutoNum type="alphaLcPeriod"/>
            </a:pPr>
            <a:r>
              <a:rPr lang="fr-FR" dirty="0"/>
              <a:t>L’irréductibilité de la richesse aux catégories marchandes </a:t>
            </a:r>
            <a:endParaRPr lang="fr-FR" dirty="0" smtClean="0"/>
          </a:p>
          <a:p>
            <a:pPr marL="411480" lvl="1" indent="0">
              <a:buNone/>
            </a:pPr>
            <a:endParaRPr lang="fr-FR" dirty="0"/>
          </a:p>
          <a:p>
            <a:pPr marL="411480" lvl="1" indent="0">
              <a:buNone/>
            </a:pPr>
            <a:r>
              <a:rPr lang="fr-FR" dirty="0" smtClean="0"/>
              <a:t>[1] Les ambiguïtés de la </a:t>
            </a:r>
            <a:r>
              <a:rPr lang="fr-FR" i="1" dirty="0" smtClean="0"/>
              <a:t>Richesse des nations </a:t>
            </a:r>
            <a:r>
              <a:rPr lang="fr-FR" dirty="0" smtClean="0"/>
              <a:t>de Smith </a:t>
            </a:r>
          </a:p>
          <a:p>
            <a:pPr marL="411480" lvl="1" indent="0">
              <a:buNone/>
            </a:pPr>
            <a:endParaRPr lang="fr-FR" dirty="0"/>
          </a:p>
          <a:p>
            <a:pPr marL="411480" lvl="1" indent="0">
              <a:buNone/>
            </a:pPr>
            <a:r>
              <a:rPr lang="fr-FR" dirty="0" smtClean="0"/>
              <a:t>[2] A propos de la controverse entre Ricardo et Say  </a:t>
            </a:r>
            <a:endParaRPr lang="fr-FR" dirty="0"/>
          </a:p>
          <a:p>
            <a:pPr marL="411480" lvl="1" indent="0">
              <a:buNone/>
            </a:pPr>
            <a:endParaRPr lang="fr-FR" dirty="0" smtClean="0"/>
          </a:p>
          <a:p>
            <a:pPr marL="411480" lvl="1" indent="0">
              <a:buNone/>
            </a:pPr>
            <a:r>
              <a:rPr lang="fr-FR" dirty="0" smtClean="0"/>
              <a:t>[3] L’opposition entre richesse concrète et valeur économique chez Marx </a:t>
            </a:r>
          </a:p>
          <a:p>
            <a:pPr marL="411480" lvl="1" indent="0">
              <a:buNone/>
            </a:pPr>
            <a:endParaRPr lang="fr-FR" dirty="0" smtClean="0"/>
          </a:p>
        </p:txBody>
      </p:sp>
      <p:sp>
        <p:nvSpPr>
          <p:cNvPr id="4" name="Espace réservé du pied de page 3"/>
          <p:cNvSpPr>
            <a:spLocks noGrp="1"/>
          </p:cNvSpPr>
          <p:nvPr>
            <p:ph type="ftr" sz="quarter" idx="11"/>
          </p:nvPr>
        </p:nvSpPr>
        <p:spPr/>
        <p:txBody>
          <a:bodyPr/>
          <a:lstStyle/>
          <a:p>
            <a:r>
              <a:rPr lang="en-US" dirty="0" smtClean="0"/>
              <a:t>SES-FAT - 21 </a:t>
            </a:r>
            <a:r>
              <a:rPr lang="en-US" dirty="0" err="1" smtClean="0"/>
              <a:t>janvier</a:t>
            </a:r>
            <a:r>
              <a:rPr lang="en-US" dirty="0" smtClean="0"/>
              <a:t> 2016</a:t>
            </a:r>
            <a:endParaRPr lang="en-US" dirty="0"/>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21</a:t>
            </a:fld>
            <a:endParaRPr lang="en-US"/>
          </a:p>
        </p:txBody>
      </p:sp>
    </p:spTree>
    <p:extLst>
      <p:ext uri="{BB962C8B-B14F-4D97-AF65-F5344CB8AC3E}">
        <p14:creationId xmlns:p14="http://schemas.microsoft.com/office/powerpoint/2010/main" xmlns="" val="42227279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normAutofit lnSpcReduction="10000"/>
          </a:bodyPr>
          <a:lstStyle/>
          <a:p>
            <a:pPr marL="411480" lvl="1" indent="0">
              <a:buNone/>
            </a:pPr>
            <a:r>
              <a:rPr lang="fr-FR" sz="2200" dirty="0" smtClean="0"/>
              <a:t>[1] Les ambiguïtés de la </a:t>
            </a:r>
            <a:r>
              <a:rPr lang="fr-FR" sz="2200" i="1" dirty="0" smtClean="0"/>
              <a:t>Richesse des nations </a:t>
            </a:r>
            <a:r>
              <a:rPr lang="fr-FR" sz="2200" dirty="0" smtClean="0"/>
              <a:t>de Smith </a:t>
            </a:r>
          </a:p>
          <a:p>
            <a:pPr marL="411480" lvl="1" indent="0">
              <a:buNone/>
            </a:pPr>
            <a:endParaRPr lang="fr-FR" dirty="0" smtClean="0"/>
          </a:p>
          <a:p>
            <a:pPr lvl="1"/>
            <a:r>
              <a:rPr lang="fr-FR" dirty="0" smtClean="0"/>
              <a:t>La distinction entre valeur d’usage et valeur d’échange (paradoxe de l’eau et du diamant) </a:t>
            </a:r>
          </a:p>
          <a:p>
            <a:pPr lvl="1"/>
            <a:endParaRPr lang="fr-FR" dirty="0"/>
          </a:p>
          <a:p>
            <a:pPr lvl="1"/>
            <a:r>
              <a:rPr lang="fr-FR" dirty="0" smtClean="0"/>
              <a:t>La distinction entre travail productif et travail improductif </a:t>
            </a:r>
          </a:p>
          <a:p>
            <a:pPr lvl="1"/>
            <a:endParaRPr lang="fr-FR" dirty="0"/>
          </a:p>
          <a:p>
            <a:pPr lvl="1"/>
            <a:r>
              <a:rPr lang="fr-FR" dirty="0"/>
              <a:t>L</a:t>
            </a:r>
            <a:r>
              <a:rPr lang="fr-FR" dirty="0" smtClean="0"/>
              <a:t>a </a:t>
            </a:r>
            <a:r>
              <a:rPr lang="fr-FR" dirty="0"/>
              <a:t>généralisation </a:t>
            </a:r>
            <a:r>
              <a:rPr lang="fr-FR" dirty="0" smtClean="0"/>
              <a:t>donné </a:t>
            </a:r>
            <a:r>
              <a:rPr lang="fr-FR" dirty="0"/>
              <a:t>à la notion de </a:t>
            </a:r>
            <a:r>
              <a:rPr lang="fr-FR" dirty="0" smtClean="0"/>
              <a:t>travail (productif) </a:t>
            </a:r>
            <a:r>
              <a:rPr lang="fr-FR" dirty="0"/>
              <a:t>dans l’agriculture fait que finalement seule la valeur d’échange y compte </a:t>
            </a:r>
            <a:r>
              <a:rPr lang="fr-FR" dirty="0" smtClean="0"/>
              <a:t>et </a:t>
            </a:r>
            <a:r>
              <a:rPr lang="fr-FR" dirty="0"/>
              <a:t>la distinction entre travail productif et improductif ne concerne que l’accumulation de capital sans que ne soit précisé que le dernier est productif de </a:t>
            </a:r>
            <a:r>
              <a:rPr lang="fr-FR" dirty="0" smtClean="0"/>
              <a:t>richesses : «</a:t>
            </a:r>
            <a:r>
              <a:rPr lang="fr-FR" dirty="0"/>
              <a:t> finalement la richesse des nations se confond avec l’accroissement de la quantité de </a:t>
            </a:r>
            <a:r>
              <a:rPr lang="fr-FR" dirty="0" smtClean="0"/>
              <a:t>valeur </a:t>
            </a:r>
            <a:r>
              <a:rPr lang="fr-FR" dirty="0"/>
              <a:t>; le marché est l’unique critère de la richesse </a:t>
            </a:r>
            <a:r>
              <a:rPr lang="fr-FR" dirty="0" smtClean="0"/>
              <a:t>» (</a:t>
            </a:r>
            <a:r>
              <a:rPr lang="fr-FR" dirty="0" err="1" smtClean="0"/>
              <a:t>Lantz</a:t>
            </a:r>
            <a:r>
              <a:rPr lang="fr-FR" dirty="0" smtClean="0"/>
              <a:t>, 1977</a:t>
            </a:r>
            <a:r>
              <a:rPr lang="fr-FR" dirty="0"/>
              <a:t>, p. 100) </a:t>
            </a:r>
          </a:p>
          <a:p>
            <a:pPr lvl="1"/>
            <a:endParaRPr lang="fr-FR" dirty="0" smtClean="0"/>
          </a:p>
        </p:txBody>
      </p:sp>
      <p:sp>
        <p:nvSpPr>
          <p:cNvPr id="4" name="Espace réservé du pied de page 3"/>
          <p:cNvSpPr>
            <a:spLocks noGrp="1"/>
          </p:cNvSpPr>
          <p:nvPr>
            <p:ph type="ftr" sz="quarter" idx="11"/>
          </p:nvPr>
        </p:nvSpPr>
        <p:spPr/>
        <p:txBody>
          <a:bodyPr/>
          <a:lstStyle/>
          <a:p>
            <a:r>
              <a:rPr lang="en-US" dirty="0" smtClean="0"/>
              <a:t>SES-FAT - 21 </a:t>
            </a:r>
            <a:r>
              <a:rPr lang="en-US" dirty="0" err="1" smtClean="0"/>
              <a:t>janvier</a:t>
            </a:r>
            <a:r>
              <a:rPr lang="en-US" dirty="0" smtClean="0"/>
              <a:t> 2016</a:t>
            </a:r>
            <a:endParaRPr lang="en-US" dirty="0"/>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22</a:t>
            </a:fld>
            <a:endParaRPr lang="en-US"/>
          </a:p>
        </p:txBody>
      </p:sp>
    </p:spTree>
    <p:extLst>
      <p:ext uri="{BB962C8B-B14F-4D97-AF65-F5344CB8AC3E}">
        <p14:creationId xmlns:p14="http://schemas.microsoft.com/office/powerpoint/2010/main" xmlns="" val="40489224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normAutofit fontScale="85000" lnSpcReduction="20000"/>
          </a:bodyPr>
          <a:lstStyle/>
          <a:p>
            <a:pPr marL="411480" lvl="1" indent="0">
              <a:buNone/>
            </a:pPr>
            <a:r>
              <a:rPr lang="fr-FR" sz="2200" dirty="0" smtClean="0"/>
              <a:t>[2] A propos de la controverse entre Ricardo et Say (1815-23)</a:t>
            </a:r>
          </a:p>
          <a:p>
            <a:pPr marL="411480" lvl="1" indent="0">
              <a:buNone/>
            </a:pPr>
            <a:endParaRPr lang="fr-FR" sz="2200" dirty="0"/>
          </a:p>
          <a:p>
            <a:pPr lvl="1"/>
            <a:r>
              <a:rPr lang="fr-FR" sz="2200" dirty="0" smtClean="0"/>
              <a:t>La richesse extérieure au calcul marchand : Ricardo vs. Lauderdale à propos de l’eau </a:t>
            </a:r>
          </a:p>
          <a:p>
            <a:pPr lvl="1"/>
            <a:endParaRPr lang="fr-FR" sz="2200" dirty="0"/>
          </a:p>
          <a:p>
            <a:pPr lvl="1"/>
            <a:r>
              <a:rPr lang="fr-FR" sz="2200" dirty="0" smtClean="0"/>
              <a:t>Say et ses contradictions : le rôle des « forces naturelles » </a:t>
            </a:r>
          </a:p>
          <a:p>
            <a:pPr marL="411480" lvl="1" indent="0">
              <a:buNone/>
            </a:pPr>
            <a:r>
              <a:rPr lang="fr-FR" dirty="0"/>
              <a:t>« en effet si, par leur moyen [les machines], l’homme fait une conquête sur la nature et oblige les forces naturelles, les diverses propriétés des agents naturels à travailler pour son utilité, le gain est évident » (Say, 2003, vol. II, p. 384</a:t>
            </a:r>
            <a:r>
              <a:rPr lang="fr-FR" dirty="0" smtClean="0"/>
              <a:t>)</a:t>
            </a:r>
            <a:endParaRPr lang="fr-FR" dirty="0"/>
          </a:p>
          <a:p>
            <a:pPr marL="411480" lvl="1" indent="0">
              <a:buNone/>
            </a:pPr>
            <a:r>
              <a:rPr lang="fr-FR" dirty="0"/>
              <a:t>« </a:t>
            </a:r>
            <a:r>
              <a:rPr lang="fr-FR" b="1" dirty="0"/>
              <a:t>Cette production qui est le fait de la nature, ajoute aux revenus des hommes, non seulement une valeur d’utilité, la seule que lui attribuent Smith et Ricardo, mais une valeur échangeable.</a:t>
            </a:r>
            <a:r>
              <a:rPr lang="fr-FR" dirty="0"/>
              <a:t> En effet, quand un manufacturier à l’aide d’un procédé qui lui est particulier parvient à faire pour 15 francs un produit qui, avant l’emploi de ce procédé coûtait 20 F de production, il gagne 5 francs aussi longtemps que son procédé demeure secret qu’il profite seul du travail gratuit de la nature, et quand le procédé devient public et que la concurrence oblige le producteur à baisser le prix de son produit de 20 F à 15 francs, ce sont alors les consommateurs du produit qui font ce gain » (ibid., p. 385</a:t>
            </a:r>
            <a:r>
              <a:rPr lang="fr-FR" dirty="0" smtClean="0"/>
              <a:t>)</a:t>
            </a:r>
            <a:endParaRPr lang="fr-FR" dirty="0"/>
          </a:p>
          <a:p>
            <a:pPr marL="411480" lvl="1" indent="0">
              <a:buNone/>
            </a:pPr>
            <a:endParaRPr lang="fr-FR" dirty="0" smtClean="0"/>
          </a:p>
        </p:txBody>
      </p:sp>
      <p:sp>
        <p:nvSpPr>
          <p:cNvPr id="4" name="Espace réservé du pied de page 3"/>
          <p:cNvSpPr>
            <a:spLocks noGrp="1"/>
          </p:cNvSpPr>
          <p:nvPr>
            <p:ph type="ftr" sz="quarter" idx="11"/>
          </p:nvPr>
        </p:nvSpPr>
        <p:spPr/>
        <p:txBody>
          <a:bodyPr/>
          <a:lstStyle/>
          <a:p>
            <a:r>
              <a:rPr lang="en-US" dirty="0" smtClean="0"/>
              <a:t>SES-FAT - 21 </a:t>
            </a:r>
            <a:r>
              <a:rPr lang="en-US" dirty="0" err="1" smtClean="0"/>
              <a:t>janvier</a:t>
            </a:r>
            <a:r>
              <a:rPr lang="en-US" dirty="0" smtClean="0"/>
              <a:t> 2016</a:t>
            </a:r>
            <a:endParaRPr lang="en-US" dirty="0"/>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23</a:t>
            </a:fld>
            <a:endParaRPr lang="en-US"/>
          </a:p>
        </p:txBody>
      </p:sp>
    </p:spTree>
    <p:extLst>
      <p:ext uri="{BB962C8B-B14F-4D97-AF65-F5344CB8AC3E}">
        <p14:creationId xmlns:p14="http://schemas.microsoft.com/office/powerpoint/2010/main" xmlns="" val="29441310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normAutofit lnSpcReduction="10000"/>
          </a:bodyPr>
          <a:lstStyle/>
          <a:p>
            <a:pPr marL="411480" lvl="1" indent="0">
              <a:buNone/>
            </a:pPr>
            <a:r>
              <a:rPr lang="fr-FR" sz="2200" dirty="0" smtClean="0"/>
              <a:t>[2] A propos de la controverse entre Ricardo et Say (1815-23)</a:t>
            </a:r>
          </a:p>
          <a:p>
            <a:pPr marL="411480" lvl="1" indent="0">
              <a:buNone/>
            </a:pPr>
            <a:endParaRPr lang="fr-FR" sz="2200" dirty="0"/>
          </a:p>
          <a:p>
            <a:pPr lvl="1"/>
            <a:r>
              <a:rPr lang="fr-FR" dirty="0"/>
              <a:t>Say démontre en fait l’inverse de ce qu’il annonce : le travail de la nature n’ajoute aucune valeur d’échange mais seulement une valeur </a:t>
            </a:r>
            <a:r>
              <a:rPr lang="fr-FR" dirty="0" smtClean="0"/>
              <a:t>d’usage</a:t>
            </a:r>
            <a:endParaRPr lang="fr-FR" dirty="0"/>
          </a:p>
          <a:p>
            <a:pPr lvl="1"/>
            <a:r>
              <a:rPr lang="fr-FR" dirty="0"/>
              <a:t>Il en convient lui-même lorsqu’il répond à </a:t>
            </a:r>
            <a:r>
              <a:rPr lang="fr-FR" dirty="0" err="1"/>
              <a:t>MacCulloch</a:t>
            </a:r>
            <a:r>
              <a:rPr lang="fr-FR" dirty="0"/>
              <a:t> : « [il] prétend (…) que j’ai dit dans ce passage que l’action des agents naturels ajoute non seulement à l’utilité des produits, mais à leur valeur échangeable ; tandis que j’ai dit qu’ils ajoutent aux revenus des hommes, à ceux du consommateur, quand ce n’est pas ceux du producteur » (ibid.</a:t>
            </a:r>
            <a:r>
              <a:rPr lang="fr-FR" dirty="0" smtClean="0"/>
              <a:t>)</a:t>
            </a:r>
            <a:endParaRPr lang="fr-FR" dirty="0"/>
          </a:p>
          <a:p>
            <a:pPr lvl="1"/>
            <a:r>
              <a:rPr lang="fr-FR" dirty="0"/>
              <a:t>Il sent bien la nécessité de distinguer valeur d’usage et valeur d’échange mais il ne le fait pas car, dès lors, sa théorie des services producteurs qui lui permet de justifier indistinctement la rémunération du propriétaire du capital, du propriétaire foncier et du salarié n’a plus de </a:t>
            </a:r>
            <a:r>
              <a:rPr lang="fr-FR" dirty="0" smtClean="0"/>
              <a:t>base</a:t>
            </a:r>
            <a:endParaRPr lang="fr-FR" dirty="0"/>
          </a:p>
          <a:p>
            <a:pPr lvl="1"/>
            <a:endParaRPr lang="fr-FR" dirty="0" smtClean="0"/>
          </a:p>
        </p:txBody>
      </p:sp>
      <p:sp>
        <p:nvSpPr>
          <p:cNvPr id="4" name="Espace réservé du pied de page 3"/>
          <p:cNvSpPr>
            <a:spLocks noGrp="1"/>
          </p:cNvSpPr>
          <p:nvPr>
            <p:ph type="ftr" sz="quarter" idx="11"/>
          </p:nvPr>
        </p:nvSpPr>
        <p:spPr/>
        <p:txBody>
          <a:bodyPr/>
          <a:lstStyle/>
          <a:p>
            <a:r>
              <a:rPr lang="en-US" dirty="0" smtClean="0"/>
              <a:t>SES-FAT - 21 </a:t>
            </a:r>
            <a:r>
              <a:rPr lang="en-US" dirty="0" err="1" smtClean="0"/>
              <a:t>janvier</a:t>
            </a:r>
            <a:r>
              <a:rPr lang="en-US" dirty="0" smtClean="0"/>
              <a:t> 2016</a:t>
            </a:r>
            <a:endParaRPr lang="en-US" dirty="0"/>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24</a:t>
            </a:fld>
            <a:endParaRPr lang="en-US"/>
          </a:p>
        </p:txBody>
      </p:sp>
    </p:spTree>
    <p:extLst>
      <p:ext uri="{BB962C8B-B14F-4D97-AF65-F5344CB8AC3E}">
        <p14:creationId xmlns:p14="http://schemas.microsoft.com/office/powerpoint/2010/main" xmlns="" val="20100289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normAutofit/>
          </a:bodyPr>
          <a:lstStyle/>
          <a:p>
            <a:pPr marL="411480" lvl="1" indent="0">
              <a:buNone/>
            </a:pPr>
            <a:r>
              <a:rPr lang="fr-FR" sz="2200" dirty="0" smtClean="0"/>
              <a:t>[2] A propos de la controverse entre Ricardo et Say (1815-23)</a:t>
            </a:r>
          </a:p>
          <a:p>
            <a:pPr marL="411480" lvl="1" indent="0">
              <a:buNone/>
            </a:pPr>
            <a:endParaRPr lang="fr-FR" sz="2200" dirty="0"/>
          </a:p>
          <a:p>
            <a:pPr lvl="1"/>
            <a:r>
              <a:rPr lang="fr-FR" dirty="0" smtClean="0"/>
              <a:t>Et </a:t>
            </a:r>
            <a:r>
              <a:rPr lang="fr-FR" dirty="0"/>
              <a:t>pourtant… :</a:t>
            </a:r>
          </a:p>
          <a:p>
            <a:pPr marL="777240" lvl="2" indent="0">
              <a:buNone/>
            </a:pPr>
            <a:r>
              <a:rPr lang="fr-FR" dirty="0"/>
              <a:t>« Pour parvenir au vrai système de l’économie, le seul espoir est d’abandonner les hypothèses embrouillées et absurdes de l’école </a:t>
            </a:r>
            <a:r>
              <a:rPr lang="fr-FR" dirty="0" err="1"/>
              <a:t>ricardienne</a:t>
            </a:r>
            <a:r>
              <a:rPr lang="fr-FR" dirty="0"/>
              <a:t>. Nos économistes anglais vivaient dans un paradis pour les fous. La vérité est du côté de l’école française et plus tôt nous reconnaîtrons ce fait, le mieux ce sera pour tout le monde sauf peut-être pour quelques écrivains qui se sont engagés trop loin dans les anciennes doctrines erronées pour y renoncer » </a:t>
            </a:r>
          </a:p>
          <a:p>
            <a:pPr marL="777240" lvl="2" indent="0">
              <a:buNone/>
            </a:pPr>
            <a:r>
              <a:rPr lang="fr-FR" dirty="0"/>
              <a:t>(Jevons, 1926, p. 71, Théorie de l’économie politique)</a:t>
            </a:r>
          </a:p>
          <a:p>
            <a:pPr lvl="1"/>
            <a:endParaRPr lang="fr-FR" dirty="0" smtClean="0"/>
          </a:p>
        </p:txBody>
      </p:sp>
      <p:sp>
        <p:nvSpPr>
          <p:cNvPr id="4" name="Espace réservé du pied de page 3"/>
          <p:cNvSpPr>
            <a:spLocks noGrp="1"/>
          </p:cNvSpPr>
          <p:nvPr>
            <p:ph type="ftr" sz="quarter" idx="11"/>
          </p:nvPr>
        </p:nvSpPr>
        <p:spPr/>
        <p:txBody>
          <a:bodyPr/>
          <a:lstStyle/>
          <a:p>
            <a:r>
              <a:rPr lang="en-US" dirty="0" smtClean="0"/>
              <a:t>SES-FAT - 21 </a:t>
            </a:r>
            <a:r>
              <a:rPr lang="en-US" dirty="0" err="1" smtClean="0"/>
              <a:t>janvier</a:t>
            </a:r>
            <a:r>
              <a:rPr lang="en-US" dirty="0" smtClean="0"/>
              <a:t> 2016</a:t>
            </a:r>
            <a:endParaRPr lang="en-US" dirty="0"/>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25</a:t>
            </a:fld>
            <a:endParaRPr lang="en-US"/>
          </a:p>
        </p:txBody>
      </p:sp>
    </p:spTree>
    <p:extLst>
      <p:ext uri="{BB962C8B-B14F-4D97-AF65-F5344CB8AC3E}">
        <p14:creationId xmlns:p14="http://schemas.microsoft.com/office/powerpoint/2010/main" xmlns="" val="8171713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normAutofit lnSpcReduction="10000"/>
          </a:bodyPr>
          <a:lstStyle/>
          <a:p>
            <a:pPr marL="411480" lvl="1" indent="0">
              <a:buNone/>
            </a:pPr>
            <a:r>
              <a:rPr lang="fr-FR" sz="2200" dirty="0" smtClean="0"/>
              <a:t>[3] L’opposition </a:t>
            </a:r>
            <a:r>
              <a:rPr lang="fr-FR" sz="2200" dirty="0"/>
              <a:t>entre richesse concrète et valeur économique chez Marx </a:t>
            </a:r>
            <a:endParaRPr lang="fr-FR" sz="2200" dirty="0" smtClean="0"/>
          </a:p>
          <a:p>
            <a:pPr marL="411480" lvl="1" indent="0">
              <a:buNone/>
            </a:pPr>
            <a:endParaRPr lang="fr-FR" sz="2200" dirty="0"/>
          </a:p>
          <a:p>
            <a:pPr lvl="1"/>
            <a:r>
              <a:rPr lang="fr-FR" dirty="0"/>
              <a:t>« Quelle que soit la forme sociale de la richesse [marchandise ou non], les valeurs d’usage en constituent toujours le contenu, indifférent tout d’abord à cette forme. (…) Objets de besoins sociaux, certes, et par là rattachée à l’ensemble social, la valeur d’usage n’exprime cependant pas un rapport de production social. (…) Être valeur d’usage est, semble-t-il, une condition nécessaire pour la marchandise, alors que pour la valeur d’usage il semble indifférent d’être marchandise. Dans cet état d’indifférence vis-à-vis de toute détermination économique formelle, la valeur d’usage comme telle est en dehors du domaine d’investigation de l’économie politique » (Marx, Contribution, 1994b, p. 278</a:t>
            </a:r>
            <a:r>
              <a:rPr lang="fr-FR" dirty="0" smtClean="0"/>
              <a:t>)</a:t>
            </a:r>
            <a:endParaRPr lang="fr-FR" dirty="0"/>
          </a:p>
          <a:p>
            <a:pPr marL="411480" lvl="1" indent="0">
              <a:buNone/>
            </a:pPr>
            <a:endParaRPr lang="fr-FR" dirty="0" smtClean="0"/>
          </a:p>
        </p:txBody>
      </p:sp>
      <p:sp>
        <p:nvSpPr>
          <p:cNvPr id="4" name="Espace réservé du pied de page 3"/>
          <p:cNvSpPr>
            <a:spLocks noGrp="1"/>
          </p:cNvSpPr>
          <p:nvPr>
            <p:ph type="ftr" sz="quarter" idx="11"/>
          </p:nvPr>
        </p:nvSpPr>
        <p:spPr/>
        <p:txBody>
          <a:bodyPr/>
          <a:lstStyle/>
          <a:p>
            <a:r>
              <a:rPr lang="en-US" dirty="0" smtClean="0"/>
              <a:t>SES-FAT - 21 </a:t>
            </a:r>
            <a:r>
              <a:rPr lang="en-US" dirty="0" err="1" smtClean="0"/>
              <a:t>janvier</a:t>
            </a:r>
            <a:r>
              <a:rPr lang="en-US" dirty="0" smtClean="0"/>
              <a:t> 2016</a:t>
            </a:r>
            <a:endParaRPr lang="en-US" dirty="0"/>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26</a:t>
            </a:fld>
            <a:endParaRPr lang="en-US"/>
          </a:p>
        </p:txBody>
      </p:sp>
    </p:spTree>
    <p:extLst>
      <p:ext uri="{BB962C8B-B14F-4D97-AF65-F5344CB8AC3E}">
        <p14:creationId xmlns:p14="http://schemas.microsoft.com/office/powerpoint/2010/main" xmlns="" val="25128305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normAutofit fontScale="70000" lnSpcReduction="20000"/>
          </a:bodyPr>
          <a:lstStyle/>
          <a:p>
            <a:pPr marL="411480" lvl="1" indent="0">
              <a:buNone/>
            </a:pPr>
            <a:r>
              <a:rPr lang="fr-FR" sz="2900" dirty="0" smtClean="0"/>
              <a:t>[3] L’opposition </a:t>
            </a:r>
            <a:r>
              <a:rPr lang="fr-FR" sz="2900" dirty="0"/>
              <a:t>entre richesse concrète et valeur économique chez Marx </a:t>
            </a:r>
            <a:endParaRPr lang="fr-FR" sz="2900" dirty="0" smtClean="0"/>
          </a:p>
          <a:p>
            <a:pPr marL="411480" lvl="1" indent="0">
              <a:buNone/>
            </a:pPr>
            <a:endParaRPr lang="fr-FR" sz="2200" dirty="0" smtClean="0"/>
          </a:p>
          <a:p>
            <a:pPr marL="411480" lvl="1" indent="0">
              <a:buNone/>
            </a:pPr>
            <a:endParaRPr lang="fr-FR" sz="2200" dirty="0" smtClean="0"/>
          </a:p>
          <a:p>
            <a:pPr lvl="1"/>
            <a:r>
              <a:rPr lang="fr-FR" sz="2400" dirty="0"/>
              <a:t>« Une chose peut être une valeur d’usage sans être une valeur. Il suffit pour cela qu’elle soit utile à l’homme sans qu’elle ne provienne de son travail. Tels sont l’air, des prairies naturelles, un sol vierge, etc. Une chose peut être utile et produit du travail humain sans être marchandise. Quiconque, par son produit, satisfait ses propres besoins, ne crée qu’une valeur d’usage personnelle. Pour produire des marchandises, il doit non seulement produire des valeurs d’usage, mais des valeurs d’usage pour d’autres, des valeurs d’usage sociales. Enfin, aucun objet ne peut être une valeur s’il n’est une chose utile. S’il est inutile, le travail qu’il renferme est dépensé inutilement, et conséquemment ne crée pas de valeur » (Marx, 1994a, p. 568</a:t>
            </a:r>
            <a:r>
              <a:rPr lang="fr-FR" sz="2400" dirty="0" smtClean="0"/>
              <a:t>)</a:t>
            </a:r>
          </a:p>
          <a:p>
            <a:pPr lvl="1"/>
            <a:endParaRPr lang="fr-FR" sz="2400" dirty="0"/>
          </a:p>
          <a:p>
            <a:pPr lvl="1"/>
            <a:r>
              <a:rPr lang="fr-FR" sz="2400" dirty="0"/>
              <a:t>« La richesse des sociétés dans lesquelles règne le mode de production capitaliste s’annonce comme une ‘immense accumulation de marchandise</a:t>
            </a:r>
            <a:r>
              <a:rPr lang="fr-FR" sz="2400" dirty="0" smtClean="0"/>
              <a:t>’ » </a:t>
            </a:r>
            <a:r>
              <a:rPr lang="fr-FR" sz="2400" dirty="0"/>
              <a:t>(Marx, 1994a, p. 561, premières lignes du Capital).</a:t>
            </a:r>
          </a:p>
          <a:p>
            <a:pPr lvl="1"/>
            <a:endParaRPr lang="fr-FR" sz="2400" dirty="0" smtClean="0"/>
          </a:p>
          <a:p>
            <a:pPr lvl="1"/>
            <a:endParaRPr lang="fr-FR" sz="2400" dirty="0"/>
          </a:p>
          <a:p>
            <a:pPr lvl="1"/>
            <a:endParaRPr lang="fr-FR" sz="2400" dirty="0"/>
          </a:p>
          <a:p>
            <a:pPr marL="411480" lvl="1" indent="0">
              <a:buNone/>
            </a:pPr>
            <a:endParaRPr lang="fr-FR" sz="2200" dirty="0" smtClean="0"/>
          </a:p>
          <a:p>
            <a:pPr marL="411480" lvl="1" indent="0">
              <a:buNone/>
            </a:pPr>
            <a:endParaRPr lang="fr-FR" sz="2200" dirty="0"/>
          </a:p>
          <a:p>
            <a:pPr marL="411480" lvl="1" indent="0">
              <a:buNone/>
            </a:pPr>
            <a:endParaRPr lang="fr-FR" dirty="0" smtClean="0"/>
          </a:p>
        </p:txBody>
      </p:sp>
      <p:sp>
        <p:nvSpPr>
          <p:cNvPr id="4" name="Espace réservé du pied de page 3"/>
          <p:cNvSpPr>
            <a:spLocks noGrp="1"/>
          </p:cNvSpPr>
          <p:nvPr>
            <p:ph type="ftr" sz="quarter" idx="11"/>
          </p:nvPr>
        </p:nvSpPr>
        <p:spPr/>
        <p:txBody>
          <a:bodyPr/>
          <a:lstStyle/>
          <a:p>
            <a:r>
              <a:rPr lang="en-US" dirty="0" smtClean="0"/>
              <a:t>SES-FAT - 21 </a:t>
            </a:r>
            <a:r>
              <a:rPr lang="en-US" dirty="0" err="1" smtClean="0"/>
              <a:t>janvier</a:t>
            </a:r>
            <a:r>
              <a:rPr lang="en-US" dirty="0" smtClean="0"/>
              <a:t> 2016</a:t>
            </a:r>
            <a:endParaRPr lang="en-US" dirty="0"/>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27</a:t>
            </a:fld>
            <a:endParaRPr lang="en-US"/>
          </a:p>
        </p:txBody>
      </p:sp>
    </p:spTree>
    <p:extLst>
      <p:ext uri="{BB962C8B-B14F-4D97-AF65-F5344CB8AC3E}">
        <p14:creationId xmlns:p14="http://schemas.microsoft.com/office/powerpoint/2010/main" xmlns="" val="41242206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normAutofit fontScale="92500"/>
          </a:bodyPr>
          <a:lstStyle/>
          <a:p>
            <a:pPr marL="411480" lvl="1" indent="0">
              <a:buNone/>
            </a:pPr>
            <a:r>
              <a:rPr lang="fr-FR" sz="2400" dirty="0" smtClean="0"/>
              <a:t>[3] L’opposition </a:t>
            </a:r>
            <a:r>
              <a:rPr lang="fr-FR" sz="2400" dirty="0"/>
              <a:t>entre richesse concrète et valeur économique chez Marx </a:t>
            </a:r>
            <a:endParaRPr lang="fr-FR" sz="2400" dirty="0" smtClean="0"/>
          </a:p>
          <a:p>
            <a:pPr marL="411480" lvl="1" indent="0">
              <a:buNone/>
            </a:pPr>
            <a:endParaRPr lang="fr-FR" sz="2200" dirty="0" smtClean="0"/>
          </a:p>
          <a:p>
            <a:pPr lvl="1"/>
            <a:r>
              <a:rPr lang="fr-FR" sz="2200" dirty="0"/>
              <a:t>« En analysant l’argent, nous avons vu que la valeur devenue autonome – ou la forme générale de la richesse – ne peut avoir qu’un mouvement quantitatif, il tend uniquement à s’accroître. Par nature, il est la quintessence de toutes les valeurs d’usages : mais, en tant que quantité déterminée d’argent, ses limites quantitatives sont en conflit avec sa qualité. De par sa nature même il tend donc à dépasser constamment ses propres limitations. (…) Telle est exclusivement sa force vitale. Il ne se conserve qu’en se distinguant de la valeur d’usage, en tant que valeur d’échange proprement dite et en se multipliant constamment » (Marx, 1967, p. 89)</a:t>
            </a:r>
          </a:p>
          <a:p>
            <a:pPr lvl="1"/>
            <a:endParaRPr lang="fr-FR" sz="2400" dirty="0" smtClean="0"/>
          </a:p>
          <a:p>
            <a:pPr lvl="1"/>
            <a:endParaRPr lang="fr-FR" sz="2400" dirty="0"/>
          </a:p>
          <a:p>
            <a:pPr lvl="1"/>
            <a:endParaRPr lang="fr-FR" sz="2400" dirty="0"/>
          </a:p>
          <a:p>
            <a:pPr marL="411480" lvl="1" indent="0">
              <a:buNone/>
            </a:pPr>
            <a:endParaRPr lang="fr-FR" sz="2200" dirty="0" smtClean="0"/>
          </a:p>
          <a:p>
            <a:pPr marL="411480" lvl="1" indent="0">
              <a:buNone/>
            </a:pPr>
            <a:endParaRPr lang="fr-FR" sz="2200" dirty="0"/>
          </a:p>
          <a:p>
            <a:pPr marL="411480" lvl="1" indent="0">
              <a:buNone/>
            </a:pPr>
            <a:endParaRPr lang="fr-FR" dirty="0" smtClean="0"/>
          </a:p>
        </p:txBody>
      </p:sp>
      <p:sp>
        <p:nvSpPr>
          <p:cNvPr id="4" name="Espace réservé du pied de page 3"/>
          <p:cNvSpPr>
            <a:spLocks noGrp="1"/>
          </p:cNvSpPr>
          <p:nvPr>
            <p:ph type="ftr" sz="quarter" idx="11"/>
          </p:nvPr>
        </p:nvSpPr>
        <p:spPr/>
        <p:txBody>
          <a:bodyPr/>
          <a:lstStyle/>
          <a:p>
            <a:r>
              <a:rPr lang="en-US" dirty="0" smtClean="0"/>
              <a:t>SES-FAT - 21 </a:t>
            </a:r>
            <a:r>
              <a:rPr lang="en-US" dirty="0" err="1" smtClean="0"/>
              <a:t>janvier</a:t>
            </a:r>
            <a:r>
              <a:rPr lang="en-US" dirty="0" smtClean="0"/>
              <a:t> 2016</a:t>
            </a:r>
            <a:endParaRPr lang="en-US" dirty="0"/>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28</a:t>
            </a:fld>
            <a:endParaRPr lang="en-US"/>
          </a:p>
        </p:txBody>
      </p:sp>
    </p:spTree>
    <p:extLst>
      <p:ext uri="{BB962C8B-B14F-4D97-AF65-F5344CB8AC3E}">
        <p14:creationId xmlns:p14="http://schemas.microsoft.com/office/powerpoint/2010/main" xmlns="" val="43867378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lstStyle/>
          <a:p>
            <a:pPr marL="571500" indent="-457200">
              <a:buFont typeface="+mj-lt"/>
              <a:buAutoNum type="alphaUcPeriod" startAt="2"/>
            </a:pPr>
            <a:r>
              <a:rPr lang="fr-FR" dirty="0"/>
              <a:t>Le débat actuel sur la définition et la mesure de la richesse de nations à travers les indicateurs de soutenabilité faible</a:t>
            </a:r>
          </a:p>
          <a:p>
            <a:pPr marL="868680" lvl="1" indent="-457200">
              <a:buFont typeface="+mj-lt"/>
              <a:buAutoNum type="alphaLcPeriod"/>
            </a:pPr>
            <a:r>
              <a:rPr lang="fr-FR" dirty="0"/>
              <a:t>Les indicateurs de richesse « inclusive » ou totale et d’épargne </a:t>
            </a:r>
            <a:r>
              <a:rPr lang="fr-FR" dirty="0" smtClean="0"/>
              <a:t>véritable</a:t>
            </a:r>
          </a:p>
          <a:p>
            <a:pPr marL="411480" lvl="1" indent="0">
              <a:buNone/>
            </a:pPr>
            <a:r>
              <a:rPr lang="fr-FR" dirty="0"/>
              <a:t>	</a:t>
            </a:r>
          </a:p>
          <a:p>
            <a:pPr marL="411480" lvl="1" indent="0">
              <a:buNone/>
            </a:pPr>
            <a:r>
              <a:rPr lang="fr-FR" dirty="0" smtClean="0"/>
              <a:t>	[1] Le point de départ </a:t>
            </a:r>
          </a:p>
          <a:p>
            <a:pPr marL="411480" lvl="1" indent="0">
              <a:buNone/>
            </a:pPr>
            <a:r>
              <a:rPr lang="fr-FR" dirty="0"/>
              <a:t>	</a:t>
            </a:r>
            <a:endParaRPr lang="fr-FR" dirty="0" smtClean="0"/>
          </a:p>
          <a:p>
            <a:pPr marL="411480" lvl="1" indent="0">
              <a:buNone/>
            </a:pPr>
            <a:r>
              <a:rPr lang="fr-FR" dirty="0"/>
              <a:t>	</a:t>
            </a:r>
            <a:r>
              <a:rPr lang="fr-FR" dirty="0" smtClean="0"/>
              <a:t>[2] Les hypothèses</a:t>
            </a:r>
          </a:p>
          <a:p>
            <a:pPr marL="411480" lvl="1" indent="0">
              <a:buNone/>
            </a:pPr>
            <a:endParaRPr lang="fr-FR" dirty="0"/>
          </a:p>
          <a:p>
            <a:pPr marL="411480" lvl="1" indent="0">
              <a:buNone/>
            </a:pPr>
            <a:r>
              <a:rPr lang="fr-FR" dirty="0" smtClean="0"/>
              <a:t>	[3] Les indicateurs </a:t>
            </a:r>
          </a:p>
          <a:p>
            <a:pPr marL="411480" lvl="1" indent="0">
              <a:buNone/>
            </a:pPr>
            <a:endParaRPr lang="fr-FR" dirty="0"/>
          </a:p>
          <a:p>
            <a:pPr marL="411480" lvl="1" indent="0">
              <a:buNone/>
            </a:pPr>
            <a:r>
              <a:rPr lang="fr-FR" dirty="0" smtClean="0"/>
              <a:t>	[4] Les résultats </a:t>
            </a:r>
            <a:endParaRPr lang="fr-FR" dirty="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29</a:t>
            </a:fld>
            <a:endParaRPr lang="en-US"/>
          </a:p>
        </p:txBody>
      </p:sp>
    </p:spTree>
    <p:extLst>
      <p:ext uri="{BB962C8B-B14F-4D97-AF65-F5344CB8AC3E}">
        <p14:creationId xmlns:p14="http://schemas.microsoft.com/office/powerpoint/2010/main" xmlns="" val="9490454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1. Introduction </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smtClean="0"/>
              <a:t>Une thématique à la confluence de la recherche académique et du débat citoyen </a:t>
            </a:r>
          </a:p>
          <a:p>
            <a:endParaRPr lang="fr-FR" dirty="0"/>
          </a:p>
          <a:p>
            <a:r>
              <a:rPr lang="fr-FR" dirty="0" smtClean="0"/>
              <a:t>Des enjeux théoriques et politiques fondamentaux : mise en question des fondements de l’analyse économique et des fondements idéologiques (représentations collectives) des sociétés contemporaines : « plus égal mieux » </a:t>
            </a:r>
          </a:p>
          <a:p>
            <a:endParaRPr lang="fr-FR" dirty="0" smtClean="0"/>
          </a:p>
          <a:p>
            <a:r>
              <a:rPr lang="fr-FR" dirty="0" smtClean="0"/>
              <a:t>Du rapport de la Commission Sen-Stiglitz</a:t>
            </a:r>
            <a:r>
              <a:rPr lang="fr-FR" dirty="0"/>
              <a:t>-Fitoussi </a:t>
            </a:r>
            <a:r>
              <a:rPr lang="fr-FR" dirty="0" smtClean="0"/>
              <a:t>– </a:t>
            </a:r>
            <a:r>
              <a:rPr lang="fr-FR" i="1" dirty="0" smtClean="0"/>
              <a:t>Richesse </a:t>
            </a:r>
            <a:r>
              <a:rPr lang="fr-FR" i="1" dirty="0"/>
              <a:t>des nations et bien-être des </a:t>
            </a:r>
            <a:r>
              <a:rPr lang="fr-FR" i="1" dirty="0" smtClean="0"/>
              <a:t>individus</a:t>
            </a:r>
            <a:r>
              <a:rPr lang="fr-FR" dirty="0" smtClean="0"/>
              <a:t> (2009) </a:t>
            </a:r>
            <a:r>
              <a:rPr lang="fr-FR" dirty="0"/>
              <a:t>au rapport « Sas </a:t>
            </a:r>
            <a:r>
              <a:rPr lang="fr-FR" dirty="0" smtClean="0"/>
              <a:t>» </a:t>
            </a:r>
            <a:r>
              <a:rPr lang="fr-FR" dirty="0"/>
              <a:t>de </a:t>
            </a:r>
            <a:r>
              <a:rPr lang="fr-FR" dirty="0" smtClean="0"/>
              <a:t>« l’Assemblée </a:t>
            </a:r>
            <a:r>
              <a:rPr lang="fr-FR" dirty="0"/>
              <a:t>Nationale relatif à la loi organique n° 1628 sur les nouveaux indicateurs de richesse </a:t>
            </a:r>
            <a:r>
              <a:rPr lang="fr-FR" dirty="0" smtClean="0"/>
              <a:t>» (2015) </a:t>
            </a:r>
            <a:endParaRPr lang="fr-FR" i="1" dirty="0"/>
          </a:p>
          <a:p>
            <a:endParaRPr lang="fr-FR" dirty="0"/>
          </a:p>
          <a:p>
            <a:r>
              <a:rPr lang="fr-FR" dirty="0" smtClean="0"/>
              <a:t>Une grande densité et diversité de travaux et d’initiatives qui rend l’ensemble incontournable et</a:t>
            </a:r>
            <a:r>
              <a:rPr lang="is-IS" dirty="0" smtClean="0"/>
              <a:t>… flou</a:t>
            </a:r>
          </a:p>
          <a:p>
            <a:endParaRPr lang="is-IS" dirty="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3</a:t>
            </a:fld>
            <a:endParaRPr lang="en-US"/>
          </a:p>
        </p:txBody>
      </p:sp>
    </p:spTree>
    <p:extLst>
      <p:ext uri="{BB962C8B-B14F-4D97-AF65-F5344CB8AC3E}">
        <p14:creationId xmlns:p14="http://schemas.microsoft.com/office/powerpoint/2010/main" xmlns="" val="368755367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noAutofit/>
          </a:bodyPr>
          <a:lstStyle/>
          <a:p>
            <a:pPr marL="411480" lvl="1" indent="0">
              <a:buNone/>
            </a:pPr>
            <a:r>
              <a:rPr lang="fr-FR" dirty="0" smtClean="0"/>
              <a:t>[</a:t>
            </a:r>
            <a:r>
              <a:rPr lang="fr-FR" dirty="0"/>
              <a:t>1] Le point de départ </a:t>
            </a:r>
            <a:r>
              <a:rPr lang="fr-FR" dirty="0" smtClean="0"/>
              <a:t>: à quelle condition une économie peut-elle croitre indéfiniment ? </a:t>
            </a:r>
            <a:endParaRPr lang="fr-FR" dirty="0"/>
          </a:p>
          <a:p>
            <a:pPr marL="411480" lvl="1" indent="0">
              <a:buNone/>
            </a:pPr>
            <a:endParaRPr lang="fr-FR" dirty="0" smtClean="0"/>
          </a:p>
          <a:p>
            <a:pPr lvl="1"/>
            <a:r>
              <a:rPr lang="fr-FR" dirty="0"/>
              <a:t>Pezzey (1989) définit le développement durable comme un sentier de croissance le long duquel l’utilité ne diminue </a:t>
            </a:r>
            <a:r>
              <a:rPr lang="fr-FR" dirty="0" smtClean="0"/>
              <a:t>jamais</a:t>
            </a:r>
          </a:p>
          <a:p>
            <a:pPr lvl="1"/>
            <a:r>
              <a:rPr lang="fr-FR" dirty="0" smtClean="0"/>
              <a:t>L’utilité sociale ne dépend que de la consommation marchande </a:t>
            </a:r>
          </a:p>
          <a:p>
            <a:pPr lvl="1"/>
            <a:r>
              <a:rPr lang="fr-FR" dirty="0" smtClean="0"/>
              <a:t>Le </a:t>
            </a:r>
            <a:r>
              <a:rPr lang="fr-FR" dirty="0"/>
              <a:t>problème est que </a:t>
            </a:r>
            <a:r>
              <a:rPr lang="fr-FR" dirty="0" smtClean="0"/>
              <a:t>l’utilité future </a:t>
            </a:r>
            <a:r>
              <a:rPr lang="fr-FR" dirty="0"/>
              <a:t>n’est </a:t>
            </a:r>
            <a:r>
              <a:rPr lang="fr-FR" dirty="0" smtClean="0"/>
              <a:t>pas «</a:t>
            </a:r>
            <a:r>
              <a:rPr lang="fr-FR" dirty="0"/>
              <a:t> observable directement » et il faut alors trouver un indice de quantités mesurables dont on montre qu’il est lié au bien-être </a:t>
            </a:r>
            <a:r>
              <a:rPr lang="fr-FR" dirty="0" smtClean="0"/>
              <a:t>social futur </a:t>
            </a:r>
            <a:r>
              <a:rPr lang="fr-FR" dirty="0"/>
              <a:t>: la « richesse totale » fournit une telle mesure comme le suggère Samuelson (1961) à la suite de I. Fisher (1906</a:t>
            </a:r>
            <a:r>
              <a:rPr lang="fr-FR" dirty="0" smtClean="0"/>
              <a:t>)</a:t>
            </a:r>
          </a:p>
          <a:p>
            <a:pPr lvl="1"/>
            <a:r>
              <a:rPr lang="fr-FR" dirty="0" smtClean="0"/>
              <a:t>Hamilton </a:t>
            </a:r>
            <a:r>
              <a:rPr lang="fr-FR" dirty="0"/>
              <a:t>et </a:t>
            </a:r>
            <a:r>
              <a:rPr lang="fr-FR" dirty="0" err="1"/>
              <a:t>Hartwick</a:t>
            </a:r>
            <a:r>
              <a:rPr lang="fr-FR" dirty="0"/>
              <a:t> (2005) : la somme des valeurs d’un ensemble hétérogène d’actifs (richesse totale) est égale à la valeur présente de la consommation future</a:t>
            </a:r>
          </a:p>
          <a:p>
            <a:pPr lvl="1"/>
            <a:endParaRPr lang="fr-FR" dirty="0"/>
          </a:p>
          <a:p>
            <a:pPr marL="411480" lvl="1" indent="0">
              <a:buNone/>
            </a:pPr>
            <a:r>
              <a:rPr lang="fr-FR" dirty="0"/>
              <a:t>	</a:t>
            </a:r>
            <a:endParaRPr lang="fr-FR" dirty="0" smtClean="0"/>
          </a:p>
          <a:p>
            <a:pPr marL="411480" lvl="1" indent="0">
              <a:buNone/>
            </a:pPr>
            <a:r>
              <a:rPr lang="fr-FR" dirty="0"/>
              <a:t>	</a:t>
            </a:r>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30</a:t>
            </a:fld>
            <a:endParaRPr lang="en-US"/>
          </a:p>
        </p:txBody>
      </p:sp>
    </p:spTree>
    <p:extLst>
      <p:ext uri="{BB962C8B-B14F-4D97-AF65-F5344CB8AC3E}">
        <p14:creationId xmlns:p14="http://schemas.microsoft.com/office/powerpoint/2010/main" xmlns="" val="367589489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noAutofit/>
          </a:bodyPr>
          <a:lstStyle/>
          <a:p>
            <a:pPr marL="411480" lvl="1" indent="0">
              <a:buNone/>
            </a:pPr>
            <a:r>
              <a:rPr lang="fr-FR" dirty="0" smtClean="0"/>
              <a:t>[2] Les hypothèses</a:t>
            </a:r>
          </a:p>
          <a:p>
            <a:pPr marL="411480" lvl="1" indent="0">
              <a:buNone/>
            </a:pPr>
            <a:endParaRPr lang="fr-FR" dirty="0" smtClean="0"/>
          </a:p>
          <a:p>
            <a:pPr lvl="1"/>
            <a:r>
              <a:rPr lang="fr-FR" dirty="0"/>
              <a:t>« L</a:t>
            </a:r>
            <a:r>
              <a:rPr lang="fr-FR" dirty="0" smtClean="0"/>
              <a:t>es </a:t>
            </a:r>
            <a:r>
              <a:rPr lang="fr-FR" dirty="0"/>
              <a:t>prix des actifs sont efficients </a:t>
            </a:r>
            <a:r>
              <a:rPr lang="fr-FR" dirty="0" smtClean="0"/>
              <a:t>»</a:t>
            </a:r>
          </a:p>
          <a:p>
            <a:pPr lvl="1">
              <a:buFont typeface="Wingdings" charset="2"/>
              <a:buChar char="ü"/>
            </a:pPr>
            <a:endParaRPr lang="fr-FR" dirty="0"/>
          </a:p>
          <a:p>
            <a:pPr lvl="1">
              <a:buFont typeface="Arial"/>
              <a:buChar char="•"/>
            </a:pPr>
            <a:r>
              <a:rPr lang="fr-FR" dirty="0"/>
              <a:t>« </a:t>
            </a:r>
            <a:r>
              <a:rPr lang="fr-FR" dirty="0" smtClean="0"/>
              <a:t>Les </a:t>
            </a:r>
            <a:r>
              <a:rPr lang="fr-FR" dirty="0"/>
              <a:t>rendements d’échelle sont constants </a:t>
            </a:r>
            <a:r>
              <a:rPr lang="fr-FR" dirty="0" smtClean="0"/>
              <a:t>»</a:t>
            </a:r>
          </a:p>
          <a:p>
            <a:pPr marL="411480" lvl="1" indent="0">
              <a:buNone/>
            </a:pPr>
            <a:endParaRPr lang="fr-FR" dirty="0" smtClean="0"/>
          </a:p>
          <a:p>
            <a:pPr lvl="1">
              <a:buFont typeface="Arial"/>
              <a:buChar char="•"/>
            </a:pPr>
            <a:r>
              <a:rPr lang="fr-FR" dirty="0" smtClean="0"/>
              <a:t>Substituabilité </a:t>
            </a:r>
            <a:r>
              <a:rPr lang="fr-FR" dirty="0"/>
              <a:t>parfaite entre les formes de capitaux ou les actifs dans la fonction de production </a:t>
            </a:r>
            <a:endParaRPr lang="fr-FR" dirty="0" smtClean="0"/>
          </a:p>
          <a:p>
            <a:pPr lvl="1">
              <a:buFont typeface="Wingdings" charset="2"/>
              <a:buChar char="ü"/>
            </a:pPr>
            <a:endParaRPr lang="fr-FR" dirty="0"/>
          </a:p>
          <a:p>
            <a:pPr lvl="1">
              <a:buFont typeface="Arial"/>
              <a:buChar char="•"/>
            </a:pPr>
            <a:r>
              <a:rPr lang="fr-FR" dirty="0"/>
              <a:t>Respect des règles de transformation d’une forme de capital dans une autre (règle de </a:t>
            </a:r>
            <a:r>
              <a:rPr lang="fr-FR" dirty="0" err="1"/>
              <a:t>Hotelling</a:t>
            </a:r>
            <a:r>
              <a:rPr lang="fr-FR" dirty="0"/>
              <a:t>, par exemple)</a:t>
            </a:r>
          </a:p>
          <a:p>
            <a:pPr marL="411480" lvl="1" indent="0">
              <a:buNone/>
            </a:pPr>
            <a:endParaRPr lang="fr-FR" dirty="0" smtClean="0"/>
          </a:p>
          <a:p>
            <a:pPr marL="411480" lvl="1" indent="0">
              <a:buNone/>
            </a:pPr>
            <a:endParaRPr lang="fr-FR" dirty="0"/>
          </a:p>
          <a:p>
            <a:pPr marL="411480" lvl="1" indent="0">
              <a:buNone/>
            </a:pPr>
            <a:endParaRPr lang="fr-FR" dirty="0" smtClean="0"/>
          </a:p>
          <a:p>
            <a:pPr marL="411480" lvl="1" indent="0">
              <a:buNone/>
            </a:pPr>
            <a:endParaRPr lang="fr-FR" dirty="0"/>
          </a:p>
          <a:p>
            <a:pPr marL="411480" lvl="1" indent="0">
              <a:buNone/>
            </a:pPr>
            <a:r>
              <a:rPr lang="fr-FR" dirty="0"/>
              <a:t>	</a:t>
            </a:r>
            <a:endParaRPr lang="fr-FR" dirty="0" smtClean="0"/>
          </a:p>
          <a:p>
            <a:pPr marL="411480" lvl="1" indent="0">
              <a:buNone/>
            </a:pPr>
            <a:r>
              <a:rPr lang="fr-FR" dirty="0"/>
              <a:t>	</a:t>
            </a:r>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31</a:t>
            </a:fld>
            <a:endParaRPr lang="en-US"/>
          </a:p>
        </p:txBody>
      </p:sp>
    </p:spTree>
    <p:extLst>
      <p:ext uri="{BB962C8B-B14F-4D97-AF65-F5344CB8AC3E}">
        <p14:creationId xmlns:p14="http://schemas.microsoft.com/office/powerpoint/2010/main" xmlns="" val="20282847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noAutofit/>
          </a:bodyPr>
          <a:lstStyle/>
          <a:p>
            <a:pPr marL="411480" lvl="1" indent="0">
              <a:buNone/>
            </a:pPr>
            <a:r>
              <a:rPr lang="fr-FR" dirty="0" smtClean="0"/>
              <a:t>[3] Les indicateurs </a:t>
            </a:r>
          </a:p>
          <a:p>
            <a:pPr marL="411480" lvl="1" indent="0">
              <a:buNone/>
            </a:pPr>
            <a:endParaRPr lang="fr-FR" dirty="0"/>
          </a:p>
          <a:p>
            <a:pPr marL="411480" lvl="1" indent="0">
              <a:buNone/>
            </a:pPr>
            <a:endParaRPr lang="fr-FR" dirty="0" smtClean="0"/>
          </a:p>
          <a:p>
            <a:pPr marL="411480" lvl="1" indent="0">
              <a:buNone/>
            </a:pPr>
            <a:endParaRPr lang="fr-FR" dirty="0"/>
          </a:p>
          <a:p>
            <a:pPr marL="411480" lvl="1" indent="0">
              <a:buNone/>
            </a:pPr>
            <a:r>
              <a:rPr lang="fr-FR" dirty="0"/>
              <a:t>	</a:t>
            </a:r>
            <a:endParaRPr lang="fr-FR" dirty="0" smtClean="0"/>
          </a:p>
          <a:p>
            <a:pPr marL="411480" lvl="1" indent="0">
              <a:buNone/>
            </a:pPr>
            <a:r>
              <a:rPr lang="fr-FR" dirty="0"/>
              <a:t>	</a:t>
            </a:r>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32</a:t>
            </a:fld>
            <a:endParaRPr lang="en-US"/>
          </a:p>
        </p:txBody>
      </p:sp>
      <p:pic>
        <p:nvPicPr>
          <p:cNvPr id="6" name="Image 5"/>
          <p:cNvPicPr>
            <a:picLocks noChangeAspect="1"/>
          </p:cNvPicPr>
          <p:nvPr/>
        </p:nvPicPr>
        <p:blipFill>
          <a:blip r:embed="rId3" cstate="print"/>
          <a:stretch>
            <a:fillRect/>
          </a:stretch>
        </p:blipFill>
        <p:spPr>
          <a:xfrm>
            <a:off x="457200" y="2870651"/>
            <a:ext cx="7789969" cy="2544630"/>
          </a:xfrm>
          <a:prstGeom prst="rect">
            <a:avLst/>
          </a:prstGeom>
        </p:spPr>
      </p:pic>
    </p:spTree>
    <p:extLst>
      <p:ext uri="{BB962C8B-B14F-4D97-AF65-F5344CB8AC3E}">
        <p14:creationId xmlns:p14="http://schemas.microsoft.com/office/powerpoint/2010/main" xmlns="" val="49611147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noAutofit/>
          </a:bodyPr>
          <a:lstStyle/>
          <a:p>
            <a:pPr marL="411480" lvl="1" indent="0">
              <a:buNone/>
            </a:pPr>
            <a:r>
              <a:rPr lang="fr-FR" dirty="0" smtClean="0"/>
              <a:t>[3] Les indicateurs </a:t>
            </a:r>
          </a:p>
          <a:p>
            <a:pPr marL="411480" lvl="1" indent="0">
              <a:buNone/>
            </a:pPr>
            <a:endParaRPr lang="fr-FR" dirty="0"/>
          </a:p>
          <a:p>
            <a:pPr marL="411480" lvl="1" indent="0">
              <a:buNone/>
            </a:pPr>
            <a:endParaRPr lang="fr-FR" dirty="0" smtClean="0"/>
          </a:p>
          <a:p>
            <a:pPr marL="411480" lvl="1" indent="0">
              <a:buNone/>
            </a:pPr>
            <a:endParaRPr lang="fr-FR" dirty="0"/>
          </a:p>
          <a:p>
            <a:pPr marL="411480" lvl="1" indent="0">
              <a:buNone/>
            </a:pPr>
            <a:r>
              <a:rPr lang="fr-FR" dirty="0"/>
              <a:t>	</a:t>
            </a:r>
            <a:endParaRPr lang="fr-FR" dirty="0" smtClean="0"/>
          </a:p>
          <a:p>
            <a:pPr marL="411480" lvl="1" indent="0">
              <a:buNone/>
            </a:pPr>
            <a:r>
              <a:rPr lang="fr-FR" dirty="0"/>
              <a:t>	</a:t>
            </a:r>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33</a:t>
            </a:fld>
            <a:endParaRPr lang="en-US"/>
          </a:p>
        </p:txBody>
      </p:sp>
      <p:pic>
        <p:nvPicPr>
          <p:cNvPr id="7" name="Image 6"/>
          <p:cNvPicPr>
            <a:picLocks noChangeAspect="1"/>
          </p:cNvPicPr>
          <p:nvPr/>
        </p:nvPicPr>
        <p:blipFill>
          <a:blip r:embed="rId3" cstate="print"/>
          <a:stretch>
            <a:fillRect/>
          </a:stretch>
        </p:blipFill>
        <p:spPr>
          <a:xfrm>
            <a:off x="0" y="2651783"/>
            <a:ext cx="8483600" cy="3162300"/>
          </a:xfrm>
          <a:prstGeom prst="rect">
            <a:avLst/>
          </a:prstGeom>
        </p:spPr>
      </p:pic>
    </p:spTree>
    <p:extLst>
      <p:ext uri="{BB962C8B-B14F-4D97-AF65-F5344CB8AC3E}">
        <p14:creationId xmlns:p14="http://schemas.microsoft.com/office/powerpoint/2010/main" xmlns="" val="135667991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noAutofit/>
          </a:bodyPr>
          <a:lstStyle/>
          <a:p>
            <a:pPr marL="411480" lvl="1" indent="0">
              <a:buNone/>
            </a:pPr>
            <a:r>
              <a:rPr lang="fr-FR" dirty="0" smtClean="0"/>
              <a:t>[4] Les résultats  </a:t>
            </a:r>
          </a:p>
          <a:p>
            <a:pPr marL="411480" lvl="1" indent="0">
              <a:buNone/>
            </a:pPr>
            <a:endParaRPr lang="fr-FR" dirty="0"/>
          </a:p>
          <a:p>
            <a:pPr marL="411480" lvl="1" indent="0">
              <a:buNone/>
            </a:pPr>
            <a:endParaRPr lang="fr-FR" dirty="0" smtClean="0"/>
          </a:p>
          <a:p>
            <a:pPr marL="411480" lvl="1" indent="0">
              <a:buNone/>
            </a:pPr>
            <a:endParaRPr lang="fr-FR" dirty="0"/>
          </a:p>
          <a:p>
            <a:pPr marL="411480" lvl="1" indent="0">
              <a:buNone/>
            </a:pPr>
            <a:r>
              <a:rPr lang="fr-FR" dirty="0"/>
              <a:t>	</a:t>
            </a:r>
            <a:endParaRPr lang="fr-FR" dirty="0" smtClean="0"/>
          </a:p>
          <a:p>
            <a:pPr marL="411480" lvl="1" indent="0">
              <a:buNone/>
            </a:pPr>
            <a:r>
              <a:rPr lang="fr-FR" dirty="0"/>
              <a:t>	</a:t>
            </a:r>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34</a:t>
            </a:fld>
            <a:endParaRPr lang="en-US"/>
          </a:p>
        </p:txBody>
      </p:sp>
      <p:pic>
        <p:nvPicPr>
          <p:cNvPr id="8" name="Image 7"/>
          <p:cNvPicPr>
            <a:picLocks noChangeAspect="1"/>
          </p:cNvPicPr>
          <p:nvPr/>
        </p:nvPicPr>
        <p:blipFill>
          <a:blip r:embed="rId3" cstate="print"/>
          <a:stretch>
            <a:fillRect/>
          </a:stretch>
        </p:blipFill>
        <p:spPr>
          <a:xfrm>
            <a:off x="-1" y="2361076"/>
            <a:ext cx="8428807" cy="3886200"/>
          </a:xfrm>
          <a:prstGeom prst="rect">
            <a:avLst/>
          </a:prstGeom>
        </p:spPr>
      </p:pic>
      <p:sp>
        <p:nvSpPr>
          <p:cNvPr id="6" name="ZoneTexte 5"/>
          <p:cNvSpPr txBox="1"/>
          <p:nvPr/>
        </p:nvSpPr>
        <p:spPr>
          <a:xfrm>
            <a:off x="-990804" y="4047459"/>
            <a:ext cx="184666" cy="369332"/>
          </a:xfrm>
          <a:prstGeom prst="rect">
            <a:avLst/>
          </a:prstGeom>
          <a:noFill/>
        </p:spPr>
        <p:txBody>
          <a:bodyPr wrap="none" rtlCol="0">
            <a:spAutoFit/>
          </a:bodyPr>
          <a:lstStyle/>
          <a:p>
            <a:endParaRPr lang="fr-FR" dirty="0"/>
          </a:p>
        </p:txBody>
      </p:sp>
    </p:spTree>
    <p:extLst>
      <p:ext uri="{BB962C8B-B14F-4D97-AF65-F5344CB8AC3E}">
        <p14:creationId xmlns:p14="http://schemas.microsoft.com/office/powerpoint/2010/main" xmlns="" val="337696848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noAutofit/>
          </a:bodyPr>
          <a:lstStyle/>
          <a:p>
            <a:pPr marL="411480" lvl="1" indent="0">
              <a:buNone/>
            </a:pPr>
            <a:r>
              <a:rPr lang="fr-FR" dirty="0" smtClean="0"/>
              <a:t>[4] Les résultats  </a:t>
            </a:r>
          </a:p>
          <a:p>
            <a:pPr marL="411480" lvl="1" indent="0">
              <a:buNone/>
            </a:pPr>
            <a:endParaRPr lang="fr-FR" dirty="0"/>
          </a:p>
          <a:p>
            <a:pPr marL="411480" lvl="1" indent="0">
              <a:buNone/>
            </a:pPr>
            <a:endParaRPr lang="fr-FR" dirty="0" smtClean="0"/>
          </a:p>
          <a:p>
            <a:pPr marL="411480" lvl="1" indent="0">
              <a:buNone/>
            </a:pPr>
            <a:endParaRPr lang="fr-FR" dirty="0"/>
          </a:p>
          <a:p>
            <a:pPr marL="411480" lvl="1" indent="0">
              <a:buNone/>
            </a:pPr>
            <a:r>
              <a:rPr lang="fr-FR" dirty="0"/>
              <a:t>	</a:t>
            </a:r>
            <a:endParaRPr lang="fr-FR" dirty="0" smtClean="0"/>
          </a:p>
          <a:p>
            <a:pPr marL="411480" lvl="1" indent="0">
              <a:buNone/>
            </a:pPr>
            <a:r>
              <a:rPr lang="fr-FR" dirty="0"/>
              <a:t>	</a:t>
            </a:r>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35</a:t>
            </a:fld>
            <a:endParaRPr lang="en-US"/>
          </a:p>
        </p:txBody>
      </p:sp>
      <p:sp>
        <p:nvSpPr>
          <p:cNvPr id="6" name="ZoneTexte 5"/>
          <p:cNvSpPr txBox="1"/>
          <p:nvPr/>
        </p:nvSpPr>
        <p:spPr>
          <a:xfrm>
            <a:off x="-990804" y="4047459"/>
            <a:ext cx="184666" cy="369332"/>
          </a:xfrm>
          <a:prstGeom prst="rect">
            <a:avLst/>
          </a:prstGeom>
          <a:noFill/>
        </p:spPr>
        <p:txBody>
          <a:bodyPr wrap="none" rtlCol="0">
            <a:spAutoFit/>
          </a:bodyPr>
          <a:lstStyle/>
          <a:p>
            <a:endParaRPr lang="fr-FR" dirty="0"/>
          </a:p>
        </p:txBody>
      </p:sp>
      <p:pic>
        <p:nvPicPr>
          <p:cNvPr id="9" name="Espace réservé du contenu 6"/>
          <p:cNvPicPr>
            <a:picLocks noChangeAspect="1"/>
          </p:cNvPicPr>
          <p:nvPr/>
        </p:nvPicPr>
        <p:blipFill>
          <a:blip r:embed="rId3" cstate="print"/>
          <a:srcRect t="1378" b="1378"/>
          <a:stretch>
            <a:fillRect/>
          </a:stretch>
        </p:blipFill>
        <p:spPr>
          <a:xfrm>
            <a:off x="209325" y="2269394"/>
            <a:ext cx="8079933" cy="4131406"/>
          </a:xfrm>
          <a:prstGeom prst="rect">
            <a:avLst/>
          </a:prstGeom>
        </p:spPr>
      </p:pic>
    </p:spTree>
    <p:extLst>
      <p:ext uri="{BB962C8B-B14F-4D97-AF65-F5344CB8AC3E}">
        <p14:creationId xmlns:p14="http://schemas.microsoft.com/office/powerpoint/2010/main" xmlns="" val="33127449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normAutofit fontScale="92500" lnSpcReduction="10000"/>
          </a:bodyPr>
          <a:lstStyle/>
          <a:p>
            <a:pPr marL="571500" indent="-457200">
              <a:buFont typeface="+mj-lt"/>
              <a:buAutoNum type="alphaUcPeriod" startAt="2"/>
            </a:pPr>
            <a:r>
              <a:rPr lang="fr-FR" dirty="0"/>
              <a:t>Le débat actuel sur la définition et la mesure de la richesse de nations à travers les indicateurs de soutenabilité </a:t>
            </a:r>
            <a:r>
              <a:rPr lang="fr-FR" dirty="0" smtClean="0"/>
              <a:t>faible</a:t>
            </a:r>
          </a:p>
          <a:p>
            <a:pPr marL="868680" lvl="1" indent="-457200">
              <a:buFont typeface="+mj-lt"/>
              <a:buAutoNum type="alphaLcPeriod" startAt="2"/>
            </a:pPr>
            <a:r>
              <a:rPr lang="fr-FR" dirty="0"/>
              <a:t>Les limites théoriques et méthodologiques </a:t>
            </a:r>
            <a:endParaRPr lang="fr-FR" dirty="0" smtClean="0"/>
          </a:p>
          <a:p>
            <a:pPr lvl="1"/>
            <a:endParaRPr lang="fr-FR" dirty="0" smtClean="0"/>
          </a:p>
          <a:p>
            <a:pPr lvl="1"/>
            <a:r>
              <a:rPr lang="fr-FR" dirty="0" smtClean="0"/>
              <a:t>Autour de la mesure du capital (« en général ») :</a:t>
            </a:r>
            <a:endParaRPr lang="fr-FR" dirty="0"/>
          </a:p>
          <a:p>
            <a:pPr marL="411480" lvl="1" indent="0">
              <a:buNone/>
            </a:pPr>
            <a:endParaRPr lang="fr-FR" dirty="0"/>
          </a:p>
          <a:p>
            <a:pPr marL="411480" lvl="1" indent="0">
              <a:buNone/>
            </a:pPr>
            <a:r>
              <a:rPr lang="fr-FR" sz="1900" dirty="0"/>
              <a:t>« La fonction de production a été un instrument d’abêtissement très efficace. On enseigne à l’étudiant en théorie économique la formule Q = f (L, K), où L est une quantité de travail et Q un niveau de production de marchandises. On lui dit que tous les travailleurs doivent être supposés semblables et que L doit être mesuré en quantité d’heures de </a:t>
            </a:r>
            <a:r>
              <a:rPr lang="fr-FR" sz="1900" dirty="0" smtClean="0"/>
              <a:t>travail</a:t>
            </a:r>
            <a:r>
              <a:rPr lang="is-IS" sz="1900" dirty="0" smtClean="0"/>
              <a:t>…, </a:t>
            </a:r>
            <a:r>
              <a:rPr lang="fr-FR" sz="1900" dirty="0" smtClean="0"/>
              <a:t>puis </a:t>
            </a:r>
            <a:r>
              <a:rPr lang="fr-FR" sz="1900" dirty="0"/>
              <a:t>on se dépêche de passer à la suite dans l’espoir qu’il oubliera de demander dans quelle unité on mesure le stock de capital ([qui] ne peut être mesuré monétairement puisque le but de la théorie néoclassique est de déterminer le prix du capital et sa rémunération). Avant qu’il ne pose cette question, il sera devenu professeur, et c’est ainsi que les habitudes de paresse d’esprit se transmettent d’une génération à l’autre ». (J. Robinson)</a:t>
            </a:r>
          </a:p>
          <a:p>
            <a:pPr marL="411480" lvl="1" indent="0">
              <a:buNone/>
            </a:pPr>
            <a:endParaRPr lang="fr-FR" dirty="0" smtClean="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36</a:t>
            </a:fld>
            <a:endParaRPr lang="en-US"/>
          </a:p>
        </p:txBody>
      </p:sp>
    </p:spTree>
    <p:extLst>
      <p:ext uri="{BB962C8B-B14F-4D97-AF65-F5344CB8AC3E}">
        <p14:creationId xmlns:p14="http://schemas.microsoft.com/office/powerpoint/2010/main" xmlns="" val="289839301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normAutofit/>
          </a:bodyPr>
          <a:lstStyle/>
          <a:p>
            <a:pPr marL="571500" indent="-457200">
              <a:buFont typeface="+mj-lt"/>
              <a:buAutoNum type="alphaUcPeriod" startAt="2"/>
            </a:pPr>
            <a:r>
              <a:rPr lang="fr-FR" dirty="0"/>
              <a:t>Le débat actuel sur la définition et la mesure de la richesse de nations à travers les indicateurs de soutenabilité </a:t>
            </a:r>
            <a:r>
              <a:rPr lang="fr-FR" dirty="0" smtClean="0"/>
              <a:t>faible</a:t>
            </a:r>
          </a:p>
          <a:p>
            <a:pPr marL="868680" lvl="1" indent="-457200">
              <a:buFont typeface="+mj-lt"/>
              <a:buAutoNum type="alphaLcPeriod" startAt="2"/>
            </a:pPr>
            <a:r>
              <a:rPr lang="fr-FR" dirty="0"/>
              <a:t>Les limites théoriques et méthodologiques </a:t>
            </a:r>
            <a:endParaRPr lang="fr-FR" dirty="0" smtClean="0"/>
          </a:p>
          <a:p>
            <a:pPr lvl="1"/>
            <a:endParaRPr lang="fr-FR" dirty="0" smtClean="0"/>
          </a:p>
          <a:p>
            <a:pPr lvl="1"/>
            <a:r>
              <a:rPr lang="fr-FR" dirty="0"/>
              <a:t>L’</a:t>
            </a:r>
            <a:r>
              <a:rPr lang="fr-FR" dirty="0" err="1"/>
              <a:t>insoutenabilité</a:t>
            </a:r>
            <a:r>
              <a:rPr lang="fr-FR" dirty="0"/>
              <a:t> de l’hypothèse de substituabilité parfaite entre </a:t>
            </a:r>
            <a:r>
              <a:rPr lang="fr-FR" dirty="0" smtClean="0"/>
              <a:t>capitaux</a:t>
            </a:r>
            <a:r>
              <a:rPr lang="fr-FR" dirty="0"/>
              <a:t> </a:t>
            </a:r>
            <a:r>
              <a:rPr lang="fr-FR" dirty="0" smtClean="0"/>
              <a:t>(cf. Fitoussi et Laurent, 2011) </a:t>
            </a:r>
            <a:endParaRPr lang="fr-FR" dirty="0"/>
          </a:p>
          <a:p>
            <a:pPr lvl="1">
              <a:buFont typeface="Wingdings" charset="2"/>
              <a:buChar char="ü"/>
            </a:pPr>
            <a:endParaRPr lang="fr-FR" dirty="0"/>
          </a:p>
          <a:p>
            <a:pPr lvl="1"/>
            <a:r>
              <a:rPr lang="fr-FR" dirty="0"/>
              <a:t>« C’est ainsi qu’avec ces méthodes 90 % de la richesse totale du Royaume-Uni est constitué de son « capital humain », et 78 % pour les Etats-Unis. Et que le grand facteur de richesses du Nigeria, de la Russie ou de l’Arabie saoudite est lié à leurs ressources pétrolières ou minières. À l’inverse, la part des richesses naturelles dans le patrimoine IWI du Royaume-Uni ne serait que de 1 % (1,5 % pour la France) ! </a:t>
            </a:r>
            <a:r>
              <a:rPr lang="fr-FR" dirty="0" smtClean="0"/>
              <a:t>» (J. </a:t>
            </a:r>
            <a:r>
              <a:rPr lang="fr-FR" dirty="0" err="1" smtClean="0"/>
              <a:t>Gadrey</a:t>
            </a:r>
            <a:r>
              <a:rPr lang="fr-FR" dirty="0" smtClean="0"/>
              <a:t>) </a:t>
            </a:r>
            <a:endParaRPr lang="fr-FR" dirty="0"/>
          </a:p>
          <a:p>
            <a:pPr lvl="1"/>
            <a:endParaRPr lang="fr-FR" dirty="0" smtClean="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37</a:t>
            </a:fld>
            <a:endParaRPr lang="en-US"/>
          </a:p>
        </p:txBody>
      </p:sp>
    </p:spTree>
    <p:extLst>
      <p:ext uri="{BB962C8B-B14F-4D97-AF65-F5344CB8AC3E}">
        <p14:creationId xmlns:p14="http://schemas.microsoft.com/office/powerpoint/2010/main" xmlns="" val="301722687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normAutofit lnSpcReduction="10000"/>
          </a:bodyPr>
          <a:lstStyle/>
          <a:p>
            <a:pPr marL="571500" indent="-457200">
              <a:buFont typeface="+mj-lt"/>
              <a:buAutoNum type="alphaUcPeriod" startAt="2"/>
            </a:pPr>
            <a:r>
              <a:rPr lang="fr-FR" dirty="0"/>
              <a:t>Le débat actuel sur la définition et la mesure de la richesse de nations à travers les indicateurs de soutenabilité </a:t>
            </a:r>
            <a:r>
              <a:rPr lang="fr-FR" dirty="0" smtClean="0"/>
              <a:t>faible</a:t>
            </a:r>
          </a:p>
          <a:p>
            <a:pPr marL="868680" lvl="1" indent="-457200">
              <a:buFont typeface="+mj-lt"/>
              <a:buAutoNum type="alphaLcPeriod" startAt="2"/>
            </a:pPr>
            <a:r>
              <a:rPr lang="fr-FR" dirty="0"/>
              <a:t>Les limites théoriques et méthodologiques </a:t>
            </a:r>
            <a:endParaRPr lang="fr-FR" dirty="0" smtClean="0"/>
          </a:p>
          <a:p>
            <a:pPr lvl="1"/>
            <a:endParaRPr lang="fr-FR" dirty="0" smtClean="0"/>
          </a:p>
          <a:p>
            <a:pPr lvl="1"/>
            <a:r>
              <a:rPr lang="fr-FR" dirty="0"/>
              <a:t>La variable de dépenses d’éducation « </a:t>
            </a:r>
            <a:r>
              <a:rPr lang="fr-FR" dirty="0" err="1"/>
              <a:t>acts</a:t>
            </a:r>
            <a:r>
              <a:rPr lang="fr-FR" dirty="0"/>
              <a:t> as an </a:t>
            </a:r>
            <a:r>
              <a:rPr lang="fr-FR" dirty="0" err="1"/>
              <a:t>overriding</a:t>
            </a:r>
            <a:r>
              <a:rPr lang="fr-FR" dirty="0"/>
              <a:t> variable in the computation of </a:t>
            </a:r>
            <a:r>
              <a:rPr lang="fr-FR" dirty="0" err="1"/>
              <a:t>genuine</a:t>
            </a:r>
            <a:r>
              <a:rPr lang="fr-FR" dirty="0"/>
              <a:t> </a:t>
            </a:r>
            <a:r>
              <a:rPr lang="fr-FR" dirty="0" err="1"/>
              <a:t>savings</a:t>
            </a:r>
            <a:r>
              <a:rPr lang="fr-FR" dirty="0"/>
              <a:t> </a:t>
            </a:r>
            <a:r>
              <a:rPr lang="fr-FR" dirty="0" err="1"/>
              <a:t>from</a:t>
            </a:r>
            <a:r>
              <a:rPr lang="fr-FR" dirty="0"/>
              <a:t> net </a:t>
            </a:r>
            <a:r>
              <a:rPr lang="fr-FR" dirty="0" err="1"/>
              <a:t>savings</a:t>
            </a:r>
            <a:r>
              <a:rPr lang="fr-FR" dirty="0"/>
              <a:t> </a:t>
            </a:r>
            <a:r>
              <a:rPr lang="fr-FR" dirty="0" smtClean="0"/>
              <a:t>» (</a:t>
            </a:r>
            <a:r>
              <a:rPr lang="fr-FR" dirty="0" err="1" smtClean="0"/>
              <a:t>Pilarisetti</a:t>
            </a:r>
            <a:r>
              <a:rPr lang="fr-FR" dirty="0" smtClean="0"/>
              <a:t>, 2005) </a:t>
            </a:r>
            <a:r>
              <a:rPr lang="fr-FR" dirty="0"/>
              <a:t>Une large part des pays a une valeur nulle pour les variations des composantes du capital naturel, mais cette part est nulle pour la variable d’éducation </a:t>
            </a:r>
          </a:p>
          <a:p>
            <a:pPr lvl="1"/>
            <a:r>
              <a:rPr lang="fr-FR" dirty="0"/>
              <a:t>L</a:t>
            </a:r>
            <a:r>
              <a:rPr lang="fr-FR" dirty="0" smtClean="0"/>
              <a:t>e </a:t>
            </a:r>
            <a:r>
              <a:rPr lang="fr-FR" dirty="0"/>
              <a:t>ratio « Dommages liées au CO2/PIB » rend une image biaisée : les 11 pays qui ont les valeurs les plus élevées ne représentent que 277 millions d’habitants et 9,8% des émissions mondiales. Les Etats-Unis qui représentent environ 25% des émissions se voient imputer une valeur de 0,4 pour ce ratio et l’Azerbaïdjan a le ratio le plus élevé avec 0,18% des émissions… </a:t>
            </a:r>
          </a:p>
          <a:p>
            <a:pPr lvl="1"/>
            <a:endParaRPr lang="fr-FR" dirty="0" smtClean="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38</a:t>
            </a:fld>
            <a:endParaRPr lang="en-US"/>
          </a:p>
        </p:txBody>
      </p:sp>
    </p:spTree>
    <p:extLst>
      <p:ext uri="{BB962C8B-B14F-4D97-AF65-F5344CB8AC3E}">
        <p14:creationId xmlns:p14="http://schemas.microsoft.com/office/powerpoint/2010/main" xmlns="" val="92509785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normAutofit lnSpcReduction="10000"/>
          </a:bodyPr>
          <a:lstStyle/>
          <a:p>
            <a:pPr marL="571500" indent="-457200">
              <a:buFont typeface="+mj-lt"/>
              <a:buAutoNum type="alphaUcPeriod" startAt="2"/>
            </a:pPr>
            <a:r>
              <a:rPr lang="fr-FR" dirty="0"/>
              <a:t>Le débat actuel sur la définition et la mesure de la richesse de nations à travers les indicateurs de soutenabilité </a:t>
            </a:r>
            <a:r>
              <a:rPr lang="fr-FR" dirty="0" smtClean="0"/>
              <a:t>faible</a:t>
            </a:r>
          </a:p>
          <a:p>
            <a:pPr marL="868680" lvl="1" indent="-457200">
              <a:buFont typeface="+mj-lt"/>
              <a:buAutoNum type="alphaLcPeriod" startAt="2"/>
            </a:pPr>
            <a:r>
              <a:rPr lang="fr-FR" dirty="0"/>
              <a:t>Les limites théoriques et méthodologiques </a:t>
            </a:r>
            <a:endParaRPr lang="fr-FR" dirty="0" smtClean="0"/>
          </a:p>
          <a:p>
            <a:pPr marL="411480" lvl="1" indent="0">
              <a:buNone/>
            </a:pPr>
            <a:endParaRPr lang="fr-FR" dirty="0" smtClean="0"/>
          </a:p>
          <a:p>
            <a:pPr lvl="1"/>
            <a:r>
              <a:rPr lang="fr-FR" dirty="0"/>
              <a:t>« Une limite forte de l’IWI est son incapacité à traiter deux concepts clés pour le capital naturel : d’abord, est-ce un capital «critique » ; ensuite, sa résilience. S’agissant de capital critique, il existe des stocks de capital naturel si importants pour le bien-être humain qu’ils défient aussi bien la mesure que la substitution. Ils sont critiques parce qu’ils contribuent directement au bien-être, et/ou parce qu’il y a une obligation morale de les préserver (PEARSON Et AL. 2011). CES STOCKS DE CAPITAL NATUREL INCLUENT : LA RÉGULATION DU CLIMAT, CELLE DES INONDATIONS, LES SOLS FERTILES, LA BIODIVERSITÉ, L’EAU POTABLE, ETC. ILS N’ONT PAS ÉTÉ RETENUS DANS CETTE MESURE DE LA RICHESSE » (IWR, 2012, p. 62). </a:t>
            </a:r>
          </a:p>
          <a:p>
            <a:pPr lvl="1"/>
            <a:endParaRPr lang="fr-FR" dirty="0" smtClean="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39</a:t>
            </a:fld>
            <a:endParaRPr lang="en-US"/>
          </a:p>
        </p:txBody>
      </p:sp>
    </p:spTree>
    <p:extLst>
      <p:ext uri="{BB962C8B-B14F-4D97-AF65-F5344CB8AC3E}">
        <p14:creationId xmlns:p14="http://schemas.microsoft.com/office/powerpoint/2010/main" xmlns="" val="17717679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1. Introduction </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De Smith à Marx en passant par J.S. Mill : questionnements sur les effets négatifs du développement du capitalisme industriel sur les sociétés </a:t>
            </a:r>
          </a:p>
          <a:p>
            <a:endParaRPr lang="fr-FR" dirty="0"/>
          </a:p>
          <a:p>
            <a:r>
              <a:rPr lang="fr-FR" dirty="0" smtClean="0"/>
              <a:t>Interrogations sur les coûts sociaux et environnementaux de la croissance économique au cours des </a:t>
            </a:r>
            <a:r>
              <a:rPr lang="fr-FR" i="1" dirty="0" smtClean="0"/>
              <a:t>« 30 glorieuses »</a:t>
            </a:r>
            <a:r>
              <a:rPr lang="fr-FR" dirty="0" smtClean="0"/>
              <a:t> </a:t>
            </a:r>
          </a:p>
          <a:p>
            <a:endParaRPr lang="fr-FR" dirty="0"/>
          </a:p>
          <a:p>
            <a:r>
              <a:rPr lang="fr-FR" dirty="0" smtClean="0"/>
              <a:t>Deux vagues de mise en question des liens entre croissance/richesse/bien-être des nations : 1960-70s et 1990-2000s </a:t>
            </a:r>
          </a:p>
          <a:p>
            <a:endParaRPr lang="fr-FR" dirty="0"/>
          </a:p>
          <a:p>
            <a:r>
              <a:rPr lang="fr-FR" dirty="0" smtClean="0"/>
              <a:t>« Développement durable » et « développement humain » comme moteurs d’une « mystique devenue bien commun » (A. </a:t>
            </a:r>
            <a:r>
              <a:rPr lang="fr-FR" dirty="0" err="1" smtClean="0"/>
              <a:t>Vanoli</a:t>
            </a:r>
            <a:r>
              <a:rPr lang="fr-FR" dirty="0" smtClean="0"/>
              <a:t>) </a:t>
            </a:r>
            <a:endParaRPr lang="fr-FR" dirty="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4</a:t>
            </a:fld>
            <a:endParaRPr lang="en-US"/>
          </a:p>
        </p:txBody>
      </p:sp>
    </p:spTree>
    <p:extLst>
      <p:ext uri="{BB962C8B-B14F-4D97-AF65-F5344CB8AC3E}">
        <p14:creationId xmlns:p14="http://schemas.microsoft.com/office/powerpoint/2010/main" xmlns="" val="13970685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200" dirty="0" smtClean="0"/>
              <a:t>3. Qu’est-ce que la richesse ? </a:t>
            </a:r>
            <a:endParaRPr lang="fr-FR" sz="4200" dirty="0"/>
          </a:p>
        </p:txBody>
      </p:sp>
      <p:sp>
        <p:nvSpPr>
          <p:cNvPr id="3" name="Espace réservé du contenu 2"/>
          <p:cNvSpPr>
            <a:spLocks noGrp="1"/>
          </p:cNvSpPr>
          <p:nvPr>
            <p:ph idx="1"/>
          </p:nvPr>
        </p:nvSpPr>
        <p:spPr/>
        <p:txBody>
          <a:bodyPr>
            <a:normAutofit fontScale="85000" lnSpcReduction="10000"/>
          </a:bodyPr>
          <a:lstStyle/>
          <a:p>
            <a:pPr marL="571500" indent="-457200">
              <a:buFont typeface="+mj-lt"/>
              <a:buAutoNum type="alphaUcPeriod" startAt="2"/>
            </a:pPr>
            <a:r>
              <a:rPr lang="fr-FR" dirty="0"/>
              <a:t>Le débat actuel sur la définition et la mesure de la richesse de nations à travers les indicateurs de soutenabilité </a:t>
            </a:r>
            <a:r>
              <a:rPr lang="fr-FR" dirty="0" smtClean="0"/>
              <a:t>faible</a:t>
            </a:r>
          </a:p>
          <a:p>
            <a:pPr marL="868680" lvl="1" indent="-457200">
              <a:buFont typeface="+mj-lt"/>
              <a:buAutoNum type="alphaLcPeriod" startAt="2"/>
            </a:pPr>
            <a:r>
              <a:rPr lang="fr-FR" dirty="0"/>
              <a:t>Les limites théoriques et méthodologiques </a:t>
            </a:r>
            <a:endParaRPr lang="fr-FR" dirty="0" smtClean="0"/>
          </a:p>
          <a:p>
            <a:pPr marL="411480" lvl="1" indent="0">
              <a:buNone/>
            </a:pPr>
            <a:endParaRPr lang="fr-FR" dirty="0" smtClean="0"/>
          </a:p>
          <a:p>
            <a:pPr lvl="1"/>
            <a:r>
              <a:rPr lang="fr-FR" dirty="0"/>
              <a:t>« Ces données montrent que les pays développés sont pour la plupart engagés sur un sentier de croissance soutenable, ce qui n’est pas le cas pour de nombreux pays émergents ou en développement. En particulier, la plupart des pays exportateurs de ressources naturelles sont sur des sentiers non soutenables, selon cet indicateur [véritable]. » [CSSF, II, 328]. </a:t>
            </a:r>
          </a:p>
          <a:p>
            <a:pPr lvl="1"/>
            <a:r>
              <a:rPr lang="fr-FR" dirty="0"/>
              <a:t>« D’un certain point de vue, on peut dire que les pays les plus développés sont les plus soutenables, car ils consacrent une part suffisante de leurs ressources à l’accumulation de capital, qu’il soit physique ou humain. Il n’est pas surprenant de constater que de nombreux pays moins développés sont sur des trajectoires économiques beaucoup plus fragiles. » [CSSF, II, 369].</a:t>
            </a:r>
          </a:p>
          <a:p>
            <a:pPr lvl="1"/>
            <a:r>
              <a:rPr lang="fr-FR" dirty="0"/>
              <a:t>« Mais, d’un autre côté, ce sont les pays développés qui sont souvent les plus grands contributeurs à la non-soutenabilité mondiale, au moins en ce qui concerne le climat. » [CCSF, II, 369]</a:t>
            </a:r>
          </a:p>
          <a:p>
            <a:pPr lvl="1"/>
            <a:endParaRPr lang="fr-FR" dirty="0" smtClean="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40</a:t>
            </a:fld>
            <a:endParaRPr lang="en-US"/>
          </a:p>
        </p:txBody>
      </p:sp>
    </p:spTree>
    <p:extLst>
      <p:ext uri="{BB962C8B-B14F-4D97-AF65-F5344CB8AC3E}">
        <p14:creationId xmlns:p14="http://schemas.microsoft.com/office/powerpoint/2010/main" xmlns="" val="298304203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000" dirty="0" smtClean="0"/>
              <a:t>4. Apports et limites de l’AC de Sen </a:t>
            </a:r>
            <a:endParaRPr lang="fr-FR" sz="4000" dirty="0"/>
          </a:p>
        </p:txBody>
      </p:sp>
      <p:sp>
        <p:nvSpPr>
          <p:cNvPr id="3" name="Espace réservé du contenu 2"/>
          <p:cNvSpPr>
            <a:spLocks noGrp="1"/>
          </p:cNvSpPr>
          <p:nvPr>
            <p:ph idx="1"/>
          </p:nvPr>
        </p:nvSpPr>
        <p:spPr/>
        <p:txBody>
          <a:bodyPr/>
          <a:lstStyle/>
          <a:p>
            <a:pPr marL="571500" indent="-457200">
              <a:buFont typeface="+mj-lt"/>
              <a:buAutoNum type="alphaUcPeriod"/>
            </a:pPr>
            <a:endParaRPr lang="fr-FR" dirty="0" smtClean="0"/>
          </a:p>
          <a:p>
            <a:pPr marL="571500" indent="-457200">
              <a:buFont typeface="+mj-lt"/>
              <a:buAutoNum type="alphaUcPeriod"/>
            </a:pPr>
            <a:endParaRPr lang="fr-FR" dirty="0" smtClean="0"/>
          </a:p>
          <a:p>
            <a:pPr marL="571500" indent="-457200">
              <a:buFont typeface="+mj-lt"/>
              <a:buAutoNum type="alphaUcPeriod"/>
            </a:pPr>
            <a:r>
              <a:rPr lang="fr-FR" dirty="0" smtClean="0"/>
              <a:t>Qu’est-ce que l’approche par les </a:t>
            </a:r>
            <a:r>
              <a:rPr lang="fr-FR" dirty="0" err="1" smtClean="0"/>
              <a:t>capabilités</a:t>
            </a:r>
            <a:r>
              <a:rPr lang="fr-FR" dirty="0" smtClean="0"/>
              <a:t> ? </a:t>
            </a:r>
          </a:p>
          <a:p>
            <a:pPr marL="868680" lvl="1" indent="-457200">
              <a:buFont typeface="+mj-lt"/>
              <a:buAutoNum type="alphaLcPeriod"/>
            </a:pPr>
            <a:r>
              <a:rPr lang="fr-FR" dirty="0"/>
              <a:t>L’approche par les </a:t>
            </a:r>
            <a:r>
              <a:rPr lang="fr-FR" dirty="0" err="1"/>
              <a:t>capabilités</a:t>
            </a:r>
            <a:r>
              <a:rPr lang="fr-FR" dirty="0"/>
              <a:t> comme « juste milieu » </a:t>
            </a:r>
          </a:p>
          <a:p>
            <a:pPr marL="868680" lvl="1" indent="-457200">
              <a:buFont typeface="+mj-lt"/>
              <a:buAutoNum type="alphaLcPeriod"/>
            </a:pPr>
            <a:r>
              <a:rPr lang="fr-FR" dirty="0"/>
              <a:t>Les concepts et la conceptualisation </a:t>
            </a:r>
          </a:p>
          <a:p>
            <a:pPr marL="114300" indent="0">
              <a:buNone/>
            </a:pPr>
            <a:endParaRPr lang="fr-FR" dirty="0" smtClean="0"/>
          </a:p>
          <a:p>
            <a:pPr marL="571500" indent="-457200">
              <a:buFont typeface="+mj-lt"/>
              <a:buAutoNum type="alphaUcPeriod"/>
            </a:pPr>
            <a:r>
              <a:rPr lang="fr-FR" dirty="0" smtClean="0"/>
              <a:t>Les limites de l’approche par les </a:t>
            </a:r>
            <a:r>
              <a:rPr lang="fr-FR" dirty="0" err="1" smtClean="0"/>
              <a:t>capabilités</a:t>
            </a:r>
            <a:r>
              <a:rPr lang="fr-FR" dirty="0" smtClean="0"/>
              <a:t> en tant que théorie du bien-être </a:t>
            </a:r>
          </a:p>
          <a:p>
            <a:pPr marL="411480" lvl="1" indent="0">
              <a:buNone/>
            </a:pPr>
            <a:endParaRPr lang="fr-FR" dirty="0" smtClean="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41</a:t>
            </a:fld>
            <a:endParaRPr lang="en-US"/>
          </a:p>
        </p:txBody>
      </p:sp>
    </p:spTree>
    <p:extLst>
      <p:ext uri="{BB962C8B-B14F-4D97-AF65-F5344CB8AC3E}">
        <p14:creationId xmlns:p14="http://schemas.microsoft.com/office/powerpoint/2010/main" xmlns="" val="92171743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000" dirty="0" smtClean="0"/>
              <a:t>4. Apports et limites de l’AC de Sen </a:t>
            </a:r>
            <a:endParaRPr lang="fr-FR" sz="4000" dirty="0"/>
          </a:p>
        </p:txBody>
      </p:sp>
      <p:sp>
        <p:nvSpPr>
          <p:cNvPr id="3" name="Espace réservé du contenu 2"/>
          <p:cNvSpPr>
            <a:spLocks noGrp="1"/>
          </p:cNvSpPr>
          <p:nvPr>
            <p:ph idx="1"/>
          </p:nvPr>
        </p:nvSpPr>
        <p:spPr/>
        <p:txBody>
          <a:bodyPr/>
          <a:lstStyle/>
          <a:p>
            <a:pPr marL="571500" indent="-457200">
              <a:buFont typeface="+mj-lt"/>
              <a:buAutoNum type="alphaUcPeriod"/>
            </a:pPr>
            <a:r>
              <a:rPr lang="fr-FR" dirty="0" smtClean="0"/>
              <a:t>Qu’est-ce que l’approche par les </a:t>
            </a:r>
            <a:r>
              <a:rPr lang="fr-FR" dirty="0" err="1" smtClean="0"/>
              <a:t>capabilités</a:t>
            </a:r>
            <a:r>
              <a:rPr lang="fr-FR" dirty="0" smtClean="0"/>
              <a:t> ? </a:t>
            </a:r>
          </a:p>
          <a:p>
            <a:pPr marL="868680" lvl="1" indent="-457200">
              <a:buFont typeface="+mj-lt"/>
              <a:buAutoNum type="alphaLcPeriod"/>
            </a:pPr>
            <a:r>
              <a:rPr lang="fr-FR" dirty="0"/>
              <a:t>L’approche par les </a:t>
            </a:r>
            <a:r>
              <a:rPr lang="fr-FR" dirty="0" err="1"/>
              <a:t>capabilités</a:t>
            </a:r>
            <a:r>
              <a:rPr lang="fr-FR" dirty="0"/>
              <a:t> comme « juste milieu » </a:t>
            </a:r>
          </a:p>
          <a:p>
            <a:pPr marL="411480" lvl="1" indent="0">
              <a:buNone/>
            </a:pPr>
            <a:endParaRPr lang="fr-FR" dirty="0" smtClean="0"/>
          </a:p>
          <a:p>
            <a:pPr lvl="1"/>
            <a:r>
              <a:rPr lang="fr-FR" dirty="0"/>
              <a:t>Nature du bien-être ? </a:t>
            </a:r>
            <a:endParaRPr lang="fr-FR" dirty="0" smtClean="0"/>
          </a:p>
          <a:p>
            <a:pPr marL="411480" lvl="1" indent="0">
              <a:buNone/>
            </a:pPr>
            <a:r>
              <a:rPr lang="fr-FR" dirty="0" smtClean="0"/>
              <a:t>Se </a:t>
            </a:r>
            <a:r>
              <a:rPr lang="fr-FR" dirty="0"/>
              <a:t>poser la question de la nature du bien-être revient à se demander </a:t>
            </a:r>
            <a:r>
              <a:rPr lang="fr-FR" b="1" dirty="0"/>
              <a:t>en vertu de quoi tel ou tel état de la personne et telle ou telle condition de son environnement </a:t>
            </a:r>
            <a:r>
              <a:rPr lang="fr-FR" b="1" dirty="0" smtClean="0"/>
              <a:t>est considéré </a:t>
            </a:r>
            <a:r>
              <a:rPr lang="fr-FR" b="1" dirty="0"/>
              <a:t>comme enrichissant la vie de la personne (in fine, qu’est-ce qui fait qu’un état X (une source) soit inclus dans une liste des sources du bien-être)</a:t>
            </a:r>
            <a:r>
              <a:rPr lang="fr-FR" dirty="0"/>
              <a:t> ? Dans cette perspective, on peut distinguer trois niveaux d’analyse autour du bien-être : (1) la question de sa nature ; (2) celle de ses sources ; (3) celle des </a:t>
            </a:r>
            <a:r>
              <a:rPr lang="fr-FR" dirty="0" smtClean="0"/>
              <a:t>indicateurs</a:t>
            </a:r>
            <a:endParaRPr lang="fr-FR" dirty="0"/>
          </a:p>
          <a:p>
            <a:pPr marL="411480" lvl="1" indent="0">
              <a:buNone/>
            </a:pPr>
            <a:endParaRPr lang="fr-FR" dirty="0" smtClean="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42</a:t>
            </a:fld>
            <a:endParaRPr lang="en-US"/>
          </a:p>
        </p:txBody>
      </p:sp>
    </p:spTree>
    <p:extLst>
      <p:ext uri="{BB962C8B-B14F-4D97-AF65-F5344CB8AC3E}">
        <p14:creationId xmlns:p14="http://schemas.microsoft.com/office/powerpoint/2010/main" xmlns="" val="132514860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000" dirty="0" smtClean="0"/>
              <a:t>4. Apports et limites de l’AC de Sen </a:t>
            </a:r>
            <a:endParaRPr lang="fr-FR" sz="4000" dirty="0"/>
          </a:p>
        </p:txBody>
      </p:sp>
      <p:sp>
        <p:nvSpPr>
          <p:cNvPr id="3" name="Espace réservé du contenu 2"/>
          <p:cNvSpPr>
            <a:spLocks noGrp="1"/>
          </p:cNvSpPr>
          <p:nvPr>
            <p:ph idx="1"/>
          </p:nvPr>
        </p:nvSpPr>
        <p:spPr/>
        <p:txBody>
          <a:bodyPr/>
          <a:lstStyle/>
          <a:p>
            <a:pPr marL="571500" indent="-457200">
              <a:buFont typeface="+mj-lt"/>
              <a:buAutoNum type="alphaUcPeriod"/>
            </a:pPr>
            <a:r>
              <a:rPr lang="fr-FR" dirty="0" smtClean="0"/>
              <a:t>Qu’est-ce que l’approche par les </a:t>
            </a:r>
            <a:r>
              <a:rPr lang="fr-FR" dirty="0" err="1" smtClean="0"/>
              <a:t>capabilités</a:t>
            </a:r>
            <a:r>
              <a:rPr lang="fr-FR" dirty="0" smtClean="0"/>
              <a:t> ? </a:t>
            </a:r>
          </a:p>
          <a:p>
            <a:pPr marL="868680" lvl="1" indent="-457200">
              <a:buFont typeface="+mj-lt"/>
              <a:buAutoNum type="alphaLcPeriod"/>
            </a:pPr>
            <a:r>
              <a:rPr lang="fr-FR" dirty="0"/>
              <a:t>L’approche par les </a:t>
            </a:r>
            <a:r>
              <a:rPr lang="fr-FR" dirty="0" err="1"/>
              <a:t>capabilités</a:t>
            </a:r>
            <a:r>
              <a:rPr lang="fr-FR" dirty="0"/>
              <a:t> comme « juste milieu » </a:t>
            </a:r>
          </a:p>
          <a:p>
            <a:pPr marL="411480" lvl="1" indent="0">
              <a:buNone/>
            </a:pPr>
            <a:endParaRPr lang="fr-FR" dirty="0" smtClean="0"/>
          </a:p>
          <a:p>
            <a:pPr marL="411480" lvl="1" indent="0">
              <a:buNone/>
            </a:pPr>
            <a:endParaRPr lang="fr-FR" dirty="0" smtClean="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43</a:t>
            </a:fld>
            <a:endParaRPr lang="en-US"/>
          </a:p>
        </p:txBody>
      </p:sp>
      <p:pic>
        <p:nvPicPr>
          <p:cNvPr id="6" name="Image 5"/>
          <p:cNvPicPr>
            <a:picLocks noChangeAspect="1"/>
          </p:cNvPicPr>
          <p:nvPr/>
        </p:nvPicPr>
        <p:blipFill>
          <a:blip r:embed="rId3" cstate="print"/>
          <a:stretch>
            <a:fillRect/>
          </a:stretch>
        </p:blipFill>
        <p:spPr>
          <a:xfrm>
            <a:off x="0" y="2672356"/>
            <a:ext cx="8428807" cy="3873361"/>
          </a:xfrm>
          <a:prstGeom prst="rect">
            <a:avLst/>
          </a:prstGeom>
        </p:spPr>
      </p:pic>
    </p:spTree>
    <p:extLst>
      <p:ext uri="{BB962C8B-B14F-4D97-AF65-F5344CB8AC3E}">
        <p14:creationId xmlns:p14="http://schemas.microsoft.com/office/powerpoint/2010/main" xmlns="" val="409336455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000" dirty="0" smtClean="0"/>
              <a:t>4. Apports et limites de l’AC de Sen </a:t>
            </a:r>
            <a:endParaRPr lang="fr-FR" sz="4000" dirty="0"/>
          </a:p>
        </p:txBody>
      </p:sp>
      <p:sp>
        <p:nvSpPr>
          <p:cNvPr id="3" name="Espace réservé du contenu 2"/>
          <p:cNvSpPr>
            <a:spLocks noGrp="1"/>
          </p:cNvSpPr>
          <p:nvPr>
            <p:ph idx="1"/>
          </p:nvPr>
        </p:nvSpPr>
        <p:spPr/>
        <p:txBody>
          <a:bodyPr/>
          <a:lstStyle/>
          <a:p>
            <a:pPr marL="571500" indent="-457200">
              <a:buFont typeface="+mj-lt"/>
              <a:buAutoNum type="alphaUcPeriod"/>
            </a:pPr>
            <a:r>
              <a:rPr lang="fr-FR" dirty="0" smtClean="0"/>
              <a:t>Qu’est-ce que l’approche par les </a:t>
            </a:r>
            <a:r>
              <a:rPr lang="fr-FR" dirty="0" err="1" smtClean="0"/>
              <a:t>capabilités</a:t>
            </a:r>
            <a:r>
              <a:rPr lang="fr-FR" dirty="0" smtClean="0"/>
              <a:t> ? </a:t>
            </a:r>
          </a:p>
          <a:p>
            <a:pPr marL="868680" lvl="1" indent="-457200">
              <a:buFont typeface="+mj-lt"/>
              <a:buAutoNum type="alphaLcPeriod"/>
            </a:pPr>
            <a:r>
              <a:rPr lang="fr-FR" dirty="0"/>
              <a:t>L’approche par les </a:t>
            </a:r>
            <a:r>
              <a:rPr lang="fr-FR" dirty="0" err="1"/>
              <a:t>capabilités</a:t>
            </a:r>
            <a:r>
              <a:rPr lang="fr-FR" dirty="0"/>
              <a:t> comme « juste milieu » </a:t>
            </a:r>
            <a:endParaRPr lang="fr-FR" dirty="0" smtClean="0"/>
          </a:p>
          <a:p>
            <a:pPr marL="868680" lvl="1" indent="-457200">
              <a:buFont typeface="+mj-lt"/>
              <a:buAutoNum type="alphaLcPeriod"/>
            </a:pPr>
            <a:endParaRPr lang="fr-FR" dirty="0"/>
          </a:p>
          <a:p>
            <a:pPr lvl="1"/>
            <a:r>
              <a:rPr lang="fr-FR" dirty="0"/>
              <a:t>« Considérons une personne subissant des privations très fortes qui est pauvre, exploitée, et malade, mais qui a été rendue satisfaite de son sort à travers du conditionnement social (par exemple, par la religion, la propagande politique, la pression culturelle). Peut-on réellement croire qu’elle va bien parce qu’elle est heureuse ou satisfaite ? Le niveau de vie ne peut être tant détaché de la nature de la vie que la personne mène » (Sen, 1987a, p. 12)</a:t>
            </a:r>
          </a:p>
          <a:p>
            <a:pPr lvl="1"/>
            <a:endParaRPr lang="fr-FR" dirty="0" smtClean="0"/>
          </a:p>
          <a:p>
            <a:pPr marL="411480" lvl="1" indent="0">
              <a:buNone/>
            </a:pPr>
            <a:endParaRPr lang="fr-FR" dirty="0" smtClean="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44</a:t>
            </a:fld>
            <a:endParaRPr lang="en-US"/>
          </a:p>
        </p:txBody>
      </p:sp>
    </p:spTree>
    <p:extLst>
      <p:ext uri="{BB962C8B-B14F-4D97-AF65-F5344CB8AC3E}">
        <p14:creationId xmlns:p14="http://schemas.microsoft.com/office/powerpoint/2010/main" xmlns="" val="220226126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000" dirty="0" smtClean="0"/>
              <a:t>4. Apports et limites de l’AC de Sen </a:t>
            </a:r>
            <a:endParaRPr lang="fr-FR" sz="4000" dirty="0"/>
          </a:p>
        </p:txBody>
      </p:sp>
      <p:sp>
        <p:nvSpPr>
          <p:cNvPr id="3" name="Espace réservé du contenu 2"/>
          <p:cNvSpPr>
            <a:spLocks noGrp="1"/>
          </p:cNvSpPr>
          <p:nvPr>
            <p:ph idx="1"/>
          </p:nvPr>
        </p:nvSpPr>
        <p:spPr/>
        <p:txBody>
          <a:bodyPr/>
          <a:lstStyle/>
          <a:p>
            <a:pPr marL="571500" indent="-457200">
              <a:buFont typeface="+mj-lt"/>
              <a:buAutoNum type="alphaUcPeriod"/>
            </a:pPr>
            <a:r>
              <a:rPr lang="fr-FR" dirty="0" smtClean="0"/>
              <a:t>Qu’est-ce que l’approche par les </a:t>
            </a:r>
            <a:r>
              <a:rPr lang="fr-FR" dirty="0" err="1" smtClean="0"/>
              <a:t>capabilités</a:t>
            </a:r>
            <a:r>
              <a:rPr lang="fr-FR" dirty="0" smtClean="0"/>
              <a:t> ? </a:t>
            </a:r>
          </a:p>
          <a:p>
            <a:pPr marL="868680" lvl="1" indent="-457200">
              <a:buFont typeface="+mj-lt"/>
              <a:buAutoNum type="alphaLcPeriod"/>
            </a:pPr>
            <a:r>
              <a:rPr lang="fr-FR" dirty="0"/>
              <a:t>L’approche par les </a:t>
            </a:r>
            <a:r>
              <a:rPr lang="fr-FR" dirty="0" err="1"/>
              <a:t>capabilités</a:t>
            </a:r>
            <a:r>
              <a:rPr lang="fr-FR" dirty="0"/>
              <a:t> comme « juste milieu » </a:t>
            </a:r>
            <a:endParaRPr lang="fr-FR" dirty="0" smtClean="0"/>
          </a:p>
          <a:p>
            <a:pPr marL="868680" lvl="1" indent="-457200">
              <a:buFont typeface="+mj-lt"/>
              <a:buAutoNum type="alphaLcPeriod"/>
            </a:pPr>
            <a:endParaRPr lang="fr-FR" dirty="0"/>
          </a:p>
          <a:p>
            <a:pPr marL="411480" lvl="1" indent="0">
              <a:buNone/>
            </a:pPr>
            <a:endParaRPr lang="fr-FR" dirty="0" smtClean="0"/>
          </a:p>
          <a:p>
            <a:pPr marL="411480" lvl="1" indent="0">
              <a:buNone/>
            </a:pPr>
            <a:endParaRPr lang="fr-FR" dirty="0" smtClean="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45</a:t>
            </a:fld>
            <a:endParaRPr lang="en-US"/>
          </a:p>
        </p:txBody>
      </p:sp>
      <p:pic>
        <p:nvPicPr>
          <p:cNvPr id="6" name="Image 5"/>
          <p:cNvPicPr>
            <a:picLocks noChangeAspect="1"/>
          </p:cNvPicPr>
          <p:nvPr/>
        </p:nvPicPr>
        <p:blipFill>
          <a:blip r:embed="rId3" cstate="print"/>
          <a:stretch>
            <a:fillRect/>
          </a:stretch>
        </p:blipFill>
        <p:spPr>
          <a:xfrm>
            <a:off x="0" y="2599330"/>
            <a:ext cx="8428807" cy="3801470"/>
          </a:xfrm>
          <a:prstGeom prst="rect">
            <a:avLst/>
          </a:prstGeom>
        </p:spPr>
      </p:pic>
    </p:spTree>
    <p:extLst>
      <p:ext uri="{BB962C8B-B14F-4D97-AF65-F5344CB8AC3E}">
        <p14:creationId xmlns:p14="http://schemas.microsoft.com/office/powerpoint/2010/main" xmlns="" val="116396539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000" dirty="0" smtClean="0"/>
              <a:t>4. Apports et limites de l’AC de Sen </a:t>
            </a:r>
            <a:endParaRPr lang="fr-FR" sz="4000" dirty="0"/>
          </a:p>
        </p:txBody>
      </p:sp>
      <p:sp>
        <p:nvSpPr>
          <p:cNvPr id="3" name="Espace réservé du contenu 2"/>
          <p:cNvSpPr>
            <a:spLocks noGrp="1"/>
          </p:cNvSpPr>
          <p:nvPr>
            <p:ph idx="1"/>
          </p:nvPr>
        </p:nvSpPr>
        <p:spPr/>
        <p:txBody>
          <a:bodyPr>
            <a:normAutofit fontScale="92500"/>
          </a:bodyPr>
          <a:lstStyle/>
          <a:p>
            <a:pPr marL="571500" indent="-457200">
              <a:buFont typeface="+mj-lt"/>
              <a:buAutoNum type="alphaUcPeriod"/>
            </a:pPr>
            <a:r>
              <a:rPr lang="fr-FR" dirty="0" smtClean="0"/>
              <a:t>Qu’est-ce que l’approche par les </a:t>
            </a:r>
            <a:r>
              <a:rPr lang="fr-FR" dirty="0" err="1" smtClean="0"/>
              <a:t>capabilités</a:t>
            </a:r>
            <a:r>
              <a:rPr lang="fr-FR" dirty="0" smtClean="0"/>
              <a:t> ? </a:t>
            </a:r>
          </a:p>
          <a:p>
            <a:pPr marL="868680" lvl="1" indent="-457200">
              <a:buFont typeface="+mj-lt"/>
              <a:buAutoNum type="alphaLcPeriod" startAt="2"/>
            </a:pPr>
            <a:r>
              <a:rPr lang="fr-FR" dirty="0" smtClean="0"/>
              <a:t>Les concepts et la conceptualisation </a:t>
            </a:r>
          </a:p>
          <a:p>
            <a:pPr marL="411480" lvl="1" indent="0">
              <a:buNone/>
            </a:pPr>
            <a:endParaRPr lang="fr-FR" dirty="0"/>
          </a:p>
          <a:p>
            <a:pPr lvl="1"/>
            <a:r>
              <a:rPr lang="fr-FR" dirty="0"/>
              <a:t>L’AC de Sen ajoute de nombreux concepts – </a:t>
            </a:r>
            <a:r>
              <a:rPr lang="fr-FR" dirty="0" err="1"/>
              <a:t>entitlements</a:t>
            </a:r>
            <a:r>
              <a:rPr lang="fr-FR" dirty="0"/>
              <a:t>, fonctionnements, </a:t>
            </a:r>
            <a:r>
              <a:rPr lang="fr-FR" dirty="0" err="1"/>
              <a:t>capabilités</a:t>
            </a:r>
            <a:r>
              <a:rPr lang="fr-FR" dirty="0"/>
              <a:t>, compassion, engagement, qualité de la vie – à ceux de l’approche traditionnelle du bien-être en économie – revenu, biens et utilité.</a:t>
            </a:r>
          </a:p>
          <a:p>
            <a:pPr lvl="1"/>
            <a:r>
              <a:rPr lang="fr-FR" dirty="0"/>
              <a:t>A la base, la question des famines (exemple du Bengale en 1943) : la famine peut survenir même lorsque « les greniers sont pleins » ; elle n’est pas exclusivement influencée par l’offre de nourriture, mais elle dépend également de l’accès aux ressources agricoles.</a:t>
            </a:r>
          </a:p>
          <a:p>
            <a:pPr lvl="1"/>
            <a:r>
              <a:rPr lang="fr-FR" dirty="0"/>
              <a:t>La </a:t>
            </a:r>
            <a:r>
              <a:rPr lang="fr-FR" dirty="0" err="1"/>
              <a:t>capabilité</a:t>
            </a:r>
            <a:r>
              <a:rPr lang="fr-FR" dirty="0"/>
              <a:t> est un ensemble de ces « n-</a:t>
            </a:r>
            <a:r>
              <a:rPr lang="fr-FR" dirty="0" err="1"/>
              <a:t>tuples</a:t>
            </a:r>
            <a:r>
              <a:rPr lang="fr-FR" dirty="0"/>
              <a:t> » fonctionnements qui représentent les différentes combinaisons alternatives d’« être » et de « faire » que l’individu à </a:t>
            </a:r>
            <a:r>
              <a:rPr lang="fr-FR" b="1" dirty="0"/>
              <a:t>« raison de valoriser »</a:t>
            </a:r>
            <a:r>
              <a:rPr lang="fr-FR" dirty="0"/>
              <a:t>.</a:t>
            </a:r>
          </a:p>
          <a:p>
            <a:pPr marL="411480" lvl="1" indent="0">
              <a:buNone/>
            </a:pPr>
            <a:endParaRPr lang="fr-FR" dirty="0"/>
          </a:p>
          <a:p>
            <a:pPr marL="411480" lvl="1" indent="0">
              <a:buNone/>
            </a:pPr>
            <a:endParaRPr lang="fr-FR" dirty="0" smtClean="0"/>
          </a:p>
          <a:p>
            <a:pPr marL="411480" lvl="1" indent="0">
              <a:buNone/>
            </a:pPr>
            <a:endParaRPr lang="fr-FR" dirty="0" smtClean="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46</a:t>
            </a:fld>
            <a:endParaRPr lang="en-US"/>
          </a:p>
        </p:txBody>
      </p:sp>
    </p:spTree>
    <p:extLst>
      <p:ext uri="{BB962C8B-B14F-4D97-AF65-F5344CB8AC3E}">
        <p14:creationId xmlns:p14="http://schemas.microsoft.com/office/powerpoint/2010/main" xmlns="" val="73408846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000" dirty="0" smtClean="0"/>
              <a:t>4. Apports et limites de l’AC de Sen </a:t>
            </a:r>
            <a:endParaRPr lang="fr-FR" sz="4000" dirty="0"/>
          </a:p>
        </p:txBody>
      </p:sp>
      <p:sp>
        <p:nvSpPr>
          <p:cNvPr id="3" name="Espace réservé du contenu 2"/>
          <p:cNvSpPr>
            <a:spLocks noGrp="1"/>
          </p:cNvSpPr>
          <p:nvPr>
            <p:ph idx="1"/>
          </p:nvPr>
        </p:nvSpPr>
        <p:spPr/>
        <p:txBody>
          <a:bodyPr>
            <a:normAutofit/>
          </a:bodyPr>
          <a:lstStyle/>
          <a:p>
            <a:pPr marL="571500" indent="-457200">
              <a:buFont typeface="+mj-lt"/>
              <a:buAutoNum type="alphaUcPeriod"/>
            </a:pPr>
            <a:r>
              <a:rPr lang="fr-FR" dirty="0" smtClean="0"/>
              <a:t>Qu’est-ce que l’approche par les </a:t>
            </a:r>
            <a:r>
              <a:rPr lang="fr-FR" dirty="0" err="1" smtClean="0"/>
              <a:t>capabilités</a:t>
            </a:r>
            <a:r>
              <a:rPr lang="fr-FR" dirty="0" smtClean="0"/>
              <a:t> ? </a:t>
            </a:r>
          </a:p>
          <a:p>
            <a:pPr marL="868680" lvl="1" indent="-457200">
              <a:buFont typeface="+mj-lt"/>
              <a:buAutoNum type="alphaLcPeriod" startAt="2"/>
            </a:pPr>
            <a:r>
              <a:rPr lang="fr-FR" dirty="0" smtClean="0"/>
              <a:t>Les concepts et la conceptualisation </a:t>
            </a:r>
          </a:p>
          <a:p>
            <a:pPr marL="411480" lvl="1" indent="0">
              <a:buNone/>
            </a:pPr>
            <a:endParaRPr lang="fr-FR" dirty="0"/>
          </a:p>
          <a:p>
            <a:pPr marL="411480" lvl="1" indent="0">
              <a:buNone/>
            </a:pPr>
            <a:endParaRPr lang="fr-FR" dirty="0" smtClean="0"/>
          </a:p>
          <a:p>
            <a:pPr marL="411480" lvl="1" indent="0">
              <a:buNone/>
            </a:pPr>
            <a:endParaRPr lang="fr-FR" dirty="0" smtClean="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47</a:t>
            </a:fld>
            <a:endParaRPr lang="en-US"/>
          </a:p>
        </p:txBody>
      </p:sp>
      <p:pic>
        <p:nvPicPr>
          <p:cNvPr id="6" name="Image 5"/>
          <p:cNvPicPr>
            <a:picLocks noChangeAspect="1"/>
          </p:cNvPicPr>
          <p:nvPr/>
        </p:nvPicPr>
        <p:blipFill>
          <a:blip r:embed="rId3" cstate="print"/>
          <a:stretch>
            <a:fillRect/>
          </a:stretch>
        </p:blipFill>
        <p:spPr>
          <a:xfrm>
            <a:off x="0" y="0"/>
            <a:ext cx="8400897" cy="6858000"/>
          </a:xfrm>
          <a:prstGeom prst="rect">
            <a:avLst/>
          </a:prstGeom>
        </p:spPr>
      </p:pic>
    </p:spTree>
    <p:extLst>
      <p:ext uri="{BB962C8B-B14F-4D97-AF65-F5344CB8AC3E}">
        <p14:creationId xmlns:p14="http://schemas.microsoft.com/office/powerpoint/2010/main" xmlns="" val="100727872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000" dirty="0" smtClean="0"/>
              <a:t>4. Apports et limites de l’AC de Sen </a:t>
            </a:r>
            <a:endParaRPr lang="fr-FR" sz="4000" dirty="0"/>
          </a:p>
        </p:txBody>
      </p:sp>
      <p:sp>
        <p:nvSpPr>
          <p:cNvPr id="3" name="Espace réservé du contenu 2"/>
          <p:cNvSpPr>
            <a:spLocks noGrp="1"/>
          </p:cNvSpPr>
          <p:nvPr>
            <p:ph idx="1"/>
          </p:nvPr>
        </p:nvSpPr>
        <p:spPr/>
        <p:txBody>
          <a:bodyPr>
            <a:normAutofit/>
          </a:bodyPr>
          <a:lstStyle/>
          <a:p>
            <a:pPr marL="571500" indent="-457200">
              <a:buFont typeface="+mj-lt"/>
              <a:buAutoNum type="alphaUcPeriod" startAt="2"/>
            </a:pPr>
            <a:r>
              <a:rPr lang="fr-FR" dirty="0"/>
              <a:t>Les limites de l’approche par les </a:t>
            </a:r>
            <a:r>
              <a:rPr lang="fr-FR" dirty="0" err="1"/>
              <a:t>capabilités</a:t>
            </a:r>
            <a:r>
              <a:rPr lang="fr-FR" dirty="0"/>
              <a:t> en tant que théorie du bien-être </a:t>
            </a:r>
          </a:p>
          <a:p>
            <a:pPr marL="411480" lvl="1" indent="0">
              <a:buNone/>
            </a:pPr>
            <a:endParaRPr lang="fr-FR" dirty="0"/>
          </a:p>
          <a:p>
            <a:pPr marL="84138" lvl="1" indent="0" algn="ctr">
              <a:buNone/>
            </a:pPr>
            <a:r>
              <a:rPr lang="fr-FR" b="1" dirty="0" smtClean="0"/>
              <a:t>Qu’est</a:t>
            </a:r>
            <a:r>
              <a:rPr lang="fr-FR" b="1" dirty="0"/>
              <a:t>-ce que les individus ont raison de valoriser ? </a:t>
            </a:r>
          </a:p>
          <a:p>
            <a:pPr lvl="1"/>
            <a:r>
              <a:rPr lang="fr-FR" dirty="0"/>
              <a:t>Sen indique en effet que l’AC est « délibérément incomplète » et que « plusieurs routes » sont possibles (donc cohérente avec l’AC) à propos de l’évaluation (Sen, 1993, p. 47</a:t>
            </a:r>
            <a:r>
              <a:rPr lang="fr-FR" dirty="0" smtClean="0"/>
              <a:t>)</a:t>
            </a:r>
          </a:p>
          <a:p>
            <a:pPr lvl="1"/>
            <a:r>
              <a:rPr lang="fr-FR" dirty="0" smtClean="0"/>
              <a:t>Qu’est</a:t>
            </a:r>
            <a:r>
              <a:rPr lang="fr-FR" dirty="0"/>
              <a:t>-ce qui fait que tel ou tel fonctionnement fasse partie d’une liste des ingrédients d’une bonne vie ou fasse partie de ce que les individus ont « raison de valoriser » ? </a:t>
            </a:r>
          </a:p>
          <a:p>
            <a:pPr lvl="1"/>
            <a:r>
              <a:rPr lang="fr-FR" dirty="0"/>
              <a:t>Route « normative et universaliste » à la </a:t>
            </a:r>
            <a:r>
              <a:rPr lang="fr-FR" dirty="0" smtClean="0"/>
              <a:t>M. </a:t>
            </a:r>
            <a:r>
              <a:rPr lang="fr-FR" dirty="0" err="1" smtClean="0"/>
              <a:t>Nussbaum</a:t>
            </a:r>
            <a:r>
              <a:rPr lang="fr-FR" dirty="0" smtClean="0"/>
              <a:t> </a:t>
            </a:r>
            <a:r>
              <a:rPr lang="fr-FR" dirty="0"/>
              <a:t>(élitisme, paternalisme) ou « ce que les individus valorisent » (self-</a:t>
            </a:r>
            <a:r>
              <a:rPr lang="fr-FR" dirty="0" err="1"/>
              <a:t>evaluation</a:t>
            </a:r>
            <a:r>
              <a:rPr lang="fr-FR" dirty="0"/>
              <a:t>, relativisme, tout et n’importe quoi…) ? </a:t>
            </a:r>
          </a:p>
          <a:p>
            <a:pPr marL="411480" lvl="1" indent="0">
              <a:buNone/>
            </a:pPr>
            <a:endParaRPr lang="fr-FR" dirty="0"/>
          </a:p>
          <a:p>
            <a:pPr marL="411480" lvl="1" indent="0">
              <a:buNone/>
            </a:pPr>
            <a:endParaRPr lang="fr-FR" dirty="0" smtClean="0"/>
          </a:p>
          <a:p>
            <a:pPr marL="411480" lvl="1" indent="0">
              <a:buNone/>
            </a:pPr>
            <a:endParaRPr lang="fr-FR" dirty="0" smtClean="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48</a:t>
            </a:fld>
            <a:endParaRPr lang="en-US"/>
          </a:p>
        </p:txBody>
      </p:sp>
    </p:spTree>
    <p:extLst>
      <p:ext uri="{BB962C8B-B14F-4D97-AF65-F5344CB8AC3E}">
        <p14:creationId xmlns:p14="http://schemas.microsoft.com/office/powerpoint/2010/main" xmlns="" val="274403541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000" dirty="0" smtClean="0"/>
              <a:t>4. Apports et limites de l’AC de Sen </a:t>
            </a:r>
            <a:endParaRPr lang="fr-FR" sz="4000" dirty="0"/>
          </a:p>
        </p:txBody>
      </p:sp>
      <p:sp>
        <p:nvSpPr>
          <p:cNvPr id="3" name="Espace réservé du contenu 2"/>
          <p:cNvSpPr>
            <a:spLocks noGrp="1"/>
          </p:cNvSpPr>
          <p:nvPr>
            <p:ph idx="1"/>
          </p:nvPr>
        </p:nvSpPr>
        <p:spPr/>
        <p:txBody>
          <a:bodyPr>
            <a:normAutofit/>
          </a:bodyPr>
          <a:lstStyle/>
          <a:p>
            <a:pPr marL="571500" indent="-457200">
              <a:buFont typeface="+mj-lt"/>
              <a:buAutoNum type="alphaUcPeriod" startAt="2"/>
            </a:pPr>
            <a:r>
              <a:rPr lang="fr-FR" dirty="0"/>
              <a:t>Les limites de l’approche par les </a:t>
            </a:r>
            <a:r>
              <a:rPr lang="fr-FR" dirty="0" err="1"/>
              <a:t>capabilités</a:t>
            </a:r>
            <a:r>
              <a:rPr lang="fr-FR" dirty="0"/>
              <a:t> en tant que théorie du bien-être </a:t>
            </a:r>
          </a:p>
          <a:p>
            <a:pPr marL="411480" lvl="1" indent="0">
              <a:buNone/>
            </a:pPr>
            <a:endParaRPr lang="fr-FR" dirty="0"/>
          </a:p>
          <a:p>
            <a:pPr lvl="1"/>
            <a:r>
              <a:rPr lang="fr-FR" dirty="0"/>
              <a:t>« L’utilisation de valeurs sociales partagées a des caractéristiques subjectives et objectives » (1993). Pour Sen, si cette approche « semble être largement subjective dans le sens où ces piliers sont les opinions existantes dans la communauté », une analyse plus profonde doit nous mener à la question de savoir « pourquoi ces opinions existent et ces valeurs promues ».</a:t>
            </a:r>
          </a:p>
          <a:p>
            <a:pPr lvl="1">
              <a:buFont typeface="Wingdings" charset="2"/>
              <a:buChar char="ü"/>
            </a:pPr>
            <a:endParaRPr lang="fr-FR" dirty="0"/>
          </a:p>
          <a:p>
            <a:pPr lvl="1"/>
            <a:r>
              <a:rPr lang="fr-FR" dirty="0"/>
              <a:t>Les valeurs sociales construites dans et par la discussion publique (démocratie délibérative…)</a:t>
            </a:r>
          </a:p>
          <a:p>
            <a:pPr lvl="1"/>
            <a:endParaRPr lang="fr-FR" dirty="0"/>
          </a:p>
          <a:p>
            <a:pPr marL="411480" lvl="1" indent="0">
              <a:buNone/>
            </a:pPr>
            <a:endParaRPr lang="fr-FR" dirty="0" smtClean="0"/>
          </a:p>
          <a:p>
            <a:pPr marL="411480" lvl="1" indent="0">
              <a:buNone/>
            </a:pPr>
            <a:endParaRPr lang="fr-FR" dirty="0" smtClean="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49</a:t>
            </a:fld>
            <a:endParaRPr lang="en-US"/>
          </a:p>
        </p:txBody>
      </p:sp>
    </p:spTree>
    <p:extLst>
      <p:ext uri="{BB962C8B-B14F-4D97-AF65-F5344CB8AC3E}">
        <p14:creationId xmlns:p14="http://schemas.microsoft.com/office/powerpoint/2010/main" xmlns="" val="16253655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1. Introduction </a:t>
            </a:r>
            <a:endParaRPr lang="fr-FR" dirty="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5</a:t>
            </a:fld>
            <a:endParaRPr lang="en-US"/>
          </a:p>
        </p:txBody>
      </p:sp>
      <p:pic>
        <p:nvPicPr>
          <p:cNvPr id="6" name="Espace réservé du contenu 3"/>
          <p:cNvPicPr>
            <a:picLocks noGrp="1" noChangeAspect="1"/>
          </p:cNvPicPr>
          <p:nvPr>
            <p:ph idx="1"/>
          </p:nvPr>
        </p:nvPicPr>
        <p:blipFill>
          <a:blip r:embed="rId3" cstate="print"/>
          <a:srcRect t="8323" b="8323"/>
          <a:stretch>
            <a:fillRect/>
          </a:stretch>
        </p:blipFill>
        <p:spPr/>
      </p:pic>
    </p:spTree>
    <p:extLst>
      <p:ext uri="{BB962C8B-B14F-4D97-AF65-F5344CB8AC3E}">
        <p14:creationId xmlns:p14="http://schemas.microsoft.com/office/powerpoint/2010/main" xmlns="" val="162768316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000" dirty="0" smtClean="0"/>
              <a:t>4. Apports et limites de l’AC de Sen </a:t>
            </a:r>
            <a:endParaRPr lang="fr-FR" sz="4000" dirty="0"/>
          </a:p>
        </p:txBody>
      </p:sp>
      <p:sp>
        <p:nvSpPr>
          <p:cNvPr id="3" name="Espace réservé du contenu 2"/>
          <p:cNvSpPr>
            <a:spLocks noGrp="1"/>
          </p:cNvSpPr>
          <p:nvPr>
            <p:ph idx="1"/>
          </p:nvPr>
        </p:nvSpPr>
        <p:spPr/>
        <p:txBody>
          <a:bodyPr>
            <a:normAutofit fontScale="85000" lnSpcReduction="20000"/>
          </a:bodyPr>
          <a:lstStyle/>
          <a:p>
            <a:pPr marL="571500" indent="-457200">
              <a:buFont typeface="+mj-lt"/>
              <a:buAutoNum type="alphaUcPeriod" startAt="2"/>
            </a:pPr>
            <a:r>
              <a:rPr lang="fr-FR" dirty="0"/>
              <a:t>Les limites de l’approche par les </a:t>
            </a:r>
            <a:r>
              <a:rPr lang="fr-FR" dirty="0" err="1"/>
              <a:t>capabilités</a:t>
            </a:r>
            <a:r>
              <a:rPr lang="fr-FR" dirty="0"/>
              <a:t> en tant que théorie du bien-être </a:t>
            </a:r>
          </a:p>
          <a:p>
            <a:pPr marL="411480" lvl="1" indent="0">
              <a:buNone/>
            </a:pPr>
            <a:endParaRPr lang="fr-FR" dirty="0"/>
          </a:p>
          <a:p>
            <a:pPr lvl="1"/>
            <a:r>
              <a:rPr lang="fr-FR" dirty="0"/>
              <a:t>Deneulin (2007, p. 2) : « Les écrits de Sen restent plutôt silencieux à propos du fond du problème du processus de raisonnement. Les écrits sur ce qui est appelé la ‘démocratie délibérative’ essaient de combler ce vide, et d’offrir une approche substantive de la démocratie comme processus de raisonnement public. Bien que la démocratie délibérative se focalise sur la procédure pour un raisonnement robuste dans la sphère publique, elle n’a pas traité de l’objet du raisonnement lui-même : les valeurs. Très peu, si ce n’est rien, n’a été écrit, dans la littérature sur le développement humain, sur la formation et la construction sociale des valeurs, ainsi que sur la manière dont elles sont adoptées, transmises dans le temps et dans l’espace, et dont elles changent. [L’AC] dit seulement deux choses sur les valeurs : le développement est basé sur les valeurs sous-jacentes de la société</a:t>
            </a:r>
            <a:r>
              <a:rPr lang="fr-FR" b="1" dirty="0"/>
              <a:t>, ces valeurs sont le résultat d’une discussion publique dans la société</a:t>
            </a:r>
            <a:r>
              <a:rPr lang="fr-FR" dirty="0"/>
              <a:t>. Il s’agit d’hypothèses très encombrantes</a:t>
            </a:r>
            <a:r>
              <a:rPr lang="fr-FR" b="1" dirty="0"/>
              <a:t>. Supposer que le raisonnement sur les valeurs s’opère [seulement] dans la sphère de la démocratie et que le développement s’appuie alors sur ces valeurs laisse de côté le processus global de la formation des valeurs et de nombreuses autres questions</a:t>
            </a:r>
            <a:r>
              <a:rPr lang="fr-FR" dirty="0"/>
              <a:t>. »</a:t>
            </a:r>
          </a:p>
          <a:p>
            <a:pPr marL="411480" lvl="1" indent="0">
              <a:buNone/>
            </a:pPr>
            <a:endParaRPr lang="fr-FR" dirty="0"/>
          </a:p>
          <a:p>
            <a:pPr marL="411480" lvl="1" indent="0">
              <a:buNone/>
            </a:pPr>
            <a:endParaRPr lang="fr-FR" dirty="0" smtClean="0"/>
          </a:p>
          <a:p>
            <a:pPr marL="411480" lvl="1" indent="0">
              <a:buNone/>
            </a:pPr>
            <a:endParaRPr lang="fr-FR" dirty="0" smtClean="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50</a:t>
            </a:fld>
            <a:endParaRPr lang="en-US"/>
          </a:p>
        </p:txBody>
      </p:sp>
    </p:spTree>
    <p:extLst>
      <p:ext uri="{BB962C8B-B14F-4D97-AF65-F5344CB8AC3E}">
        <p14:creationId xmlns:p14="http://schemas.microsoft.com/office/powerpoint/2010/main" xmlns="" val="252260868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000" dirty="0" smtClean="0"/>
              <a:t>4. Apports et limites de l’AC de Sen </a:t>
            </a:r>
            <a:endParaRPr lang="fr-FR" sz="4000" dirty="0"/>
          </a:p>
        </p:txBody>
      </p:sp>
      <p:sp>
        <p:nvSpPr>
          <p:cNvPr id="3" name="Espace réservé du contenu 2"/>
          <p:cNvSpPr>
            <a:spLocks noGrp="1"/>
          </p:cNvSpPr>
          <p:nvPr>
            <p:ph idx="1"/>
          </p:nvPr>
        </p:nvSpPr>
        <p:spPr/>
        <p:txBody>
          <a:bodyPr>
            <a:normAutofit lnSpcReduction="10000"/>
          </a:bodyPr>
          <a:lstStyle/>
          <a:p>
            <a:pPr marL="571500" indent="-457200">
              <a:buFont typeface="+mj-lt"/>
              <a:buAutoNum type="alphaUcPeriod" startAt="2"/>
            </a:pPr>
            <a:r>
              <a:rPr lang="fr-FR" dirty="0"/>
              <a:t>Les limites de l’approche par les </a:t>
            </a:r>
            <a:r>
              <a:rPr lang="fr-FR" dirty="0" err="1"/>
              <a:t>capabilités</a:t>
            </a:r>
            <a:r>
              <a:rPr lang="fr-FR" dirty="0"/>
              <a:t> en tant que théorie du bien-être </a:t>
            </a:r>
          </a:p>
          <a:p>
            <a:pPr marL="411480" lvl="1" indent="0">
              <a:buNone/>
            </a:pPr>
            <a:endParaRPr lang="fr-FR" dirty="0" smtClean="0"/>
          </a:p>
          <a:p>
            <a:pPr lvl="1"/>
            <a:r>
              <a:rPr lang="fr-FR" dirty="0"/>
              <a:t>Sen (1986, p. 234) à J. Elster : « il n’est pas facile de comprendre comment des intérêts antagonistes, incluant des intérêts de classes, pourraient tous être transformés en préférences ‘unanimes’ simplement par une ‘discussion rationnelle’ »</a:t>
            </a:r>
          </a:p>
          <a:p>
            <a:pPr lvl="1">
              <a:buFont typeface="Wingdings" charset="2"/>
              <a:buChar char="ü"/>
            </a:pPr>
            <a:endParaRPr lang="fr-FR" dirty="0"/>
          </a:p>
          <a:p>
            <a:pPr lvl="1"/>
            <a:r>
              <a:rPr lang="fr-FR" dirty="0"/>
              <a:t>Clark (2009, p. 26-7) : « Une telle approche est prometteuse en théorie, mais en pratique elle doit se confronter et dépasser une série d’inégalités criantes allant de l’exclusion des groupes faibles et vulnérables d’une part, aux inégalités de pouvoirs de l’autre. Ainsi, certaines valeurs sociales peuvent être remplacées par une nouvelle forme d’adaptation qui privilégie les croyances éthiques des puissants et des dominants ».</a:t>
            </a:r>
          </a:p>
          <a:p>
            <a:pPr marL="411480" lvl="1" indent="0">
              <a:buNone/>
            </a:pPr>
            <a:endParaRPr lang="fr-FR" dirty="0"/>
          </a:p>
          <a:p>
            <a:pPr marL="411480" lvl="1" indent="0">
              <a:buNone/>
            </a:pPr>
            <a:endParaRPr lang="fr-FR" dirty="0" smtClean="0"/>
          </a:p>
          <a:p>
            <a:pPr marL="411480" lvl="1" indent="0">
              <a:buNone/>
            </a:pPr>
            <a:endParaRPr lang="fr-FR" dirty="0" smtClean="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51</a:t>
            </a:fld>
            <a:endParaRPr lang="en-US"/>
          </a:p>
        </p:txBody>
      </p:sp>
    </p:spTree>
    <p:extLst>
      <p:ext uri="{BB962C8B-B14F-4D97-AF65-F5344CB8AC3E}">
        <p14:creationId xmlns:p14="http://schemas.microsoft.com/office/powerpoint/2010/main" xmlns="" val="5664167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1. Introduction </a:t>
            </a:r>
            <a:endParaRPr lang="fr-FR" dirty="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6</a:t>
            </a:fld>
            <a:endParaRPr lang="en-US"/>
          </a:p>
        </p:txBody>
      </p:sp>
      <p:pic>
        <p:nvPicPr>
          <p:cNvPr id="7" name="Espace réservé du contenu 3"/>
          <p:cNvPicPr>
            <a:picLocks noGrp="1" noChangeAspect="1"/>
          </p:cNvPicPr>
          <p:nvPr>
            <p:ph idx="1"/>
          </p:nvPr>
        </p:nvPicPr>
        <p:blipFill>
          <a:blip r:embed="rId3" cstate="print"/>
          <a:srcRect l="1212" r="1212"/>
          <a:stretch>
            <a:fillRect/>
          </a:stretch>
        </p:blipFill>
        <p:spPr/>
      </p:pic>
    </p:spTree>
    <p:extLst>
      <p:ext uri="{BB962C8B-B14F-4D97-AF65-F5344CB8AC3E}">
        <p14:creationId xmlns:p14="http://schemas.microsoft.com/office/powerpoint/2010/main" xmlns="" val="26373486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1. Introduction </a:t>
            </a:r>
            <a:endParaRPr lang="fr-FR" dirty="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7</a:t>
            </a:fld>
            <a:endParaRPr lang="en-US"/>
          </a:p>
        </p:txBody>
      </p:sp>
      <p:sp>
        <p:nvSpPr>
          <p:cNvPr id="3" name="Espace réservé du contenu 2"/>
          <p:cNvSpPr>
            <a:spLocks noGrp="1"/>
          </p:cNvSpPr>
          <p:nvPr>
            <p:ph idx="1"/>
          </p:nvPr>
        </p:nvSpPr>
        <p:spPr/>
        <p:txBody>
          <a:bodyPr/>
          <a:lstStyle/>
          <a:p>
            <a:endParaRPr lang="fr-FR" dirty="0" smtClean="0"/>
          </a:p>
          <a:p>
            <a:r>
              <a:rPr lang="fr-FR" dirty="0" smtClean="0"/>
              <a:t>Quelle portée pour ce mouvement ? Quelles racines à la domination des catégories marchandes dans les conceptions de la richesse et du bien-être (PIB ?) </a:t>
            </a:r>
          </a:p>
          <a:p>
            <a:endParaRPr lang="fr-FR" dirty="0"/>
          </a:p>
          <a:p>
            <a:r>
              <a:rPr lang="fr-FR" dirty="0" smtClean="0"/>
              <a:t>Quelles nouvelles conceptions de la richesse ? Peut-on mesurer la richesse ? </a:t>
            </a:r>
          </a:p>
          <a:p>
            <a:endParaRPr lang="fr-FR" dirty="0"/>
          </a:p>
          <a:p>
            <a:r>
              <a:rPr lang="fr-FR" dirty="0" smtClean="0"/>
              <a:t>Quelles nouvelles conceptions du bien-être ? Peut-on le mesurer ? </a:t>
            </a:r>
            <a:endParaRPr lang="fr-FR" dirty="0"/>
          </a:p>
        </p:txBody>
      </p:sp>
    </p:spTree>
    <p:extLst>
      <p:ext uri="{BB962C8B-B14F-4D97-AF65-F5344CB8AC3E}">
        <p14:creationId xmlns:p14="http://schemas.microsoft.com/office/powerpoint/2010/main" xmlns="" val="23106224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1. Introduction </a:t>
            </a:r>
            <a:endParaRPr lang="fr-FR" dirty="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8</a:t>
            </a:fld>
            <a:endParaRPr lang="en-US"/>
          </a:p>
        </p:txBody>
      </p:sp>
      <p:sp>
        <p:nvSpPr>
          <p:cNvPr id="3" name="Espace réservé du contenu 2"/>
          <p:cNvSpPr>
            <a:spLocks noGrp="1"/>
          </p:cNvSpPr>
          <p:nvPr>
            <p:ph idx="1"/>
          </p:nvPr>
        </p:nvSpPr>
        <p:spPr/>
        <p:txBody>
          <a:bodyPr>
            <a:normAutofit fontScale="92500" lnSpcReduction="10000"/>
          </a:bodyPr>
          <a:lstStyle/>
          <a:p>
            <a:r>
              <a:rPr lang="fr-FR" dirty="0" err="1"/>
              <a:t>Méda</a:t>
            </a:r>
            <a:r>
              <a:rPr lang="fr-FR" dirty="0"/>
              <a:t> D., 2008. </a:t>
            </a:r>
            <a:r>
              <a:rPr lang="fr-FR" i="1" dirty="0"/>
              <a:t>Au-delà du PIB. Pour une autre mesure de la richesse</a:t>
            </a:r>
            <a:r>
              <a:rPr lang="fr-FR" dirty="0"/>
              <a:t>, Paris, Champs actuel (pp. 41-77)</a:t>
            </a:r>
          </a:p>
          <a:p>
            <a:endParaRPr lang="fr-FR" dirty="0"/>
          </a:p>
          <a:p>
            <a:r>
              <a:rPr lang="fr-FR" dirty="0" err="1"/>
              <a:t>Gadrey</a:t>
            </a:r>
            <a:r>
              <a:rPr lang="fr-FR" dirty="0"/>
              <a:t> J., </a:t>
            </a:r>
            <a:r>
              <a:rPr lang="fr-FR" dirty="0" err="1"/>
              <a:t>Jany-Catrice</a:t>
            </a:r>
            <a:r>
              <a:rPr lang="fr-FR" dirty="0"/>
              <a:t> F., 2007, </a:t>
            </a:r>
            <a:r>
              <a:rPr lang="fr-FR" i="1" dirty="0"/>
              <a:t>Les nouveaux indicateurs de richesse</a:t>
            </a:r>
            <a:r>
              <a:rPr lang="fr-FR" dirty="0"/>
              <a:t>, Paris, Repères, La Découverte (pp.17-25 ; pp. 27-46 ; pp. 57-78)</a:t>
            </a:r>
          </a:p>
          <a:p>
            <a:endParaRPr lang="fr-FR" dirty="0"/>
          </a:p>
          <a:p>
            <a:r>
              <a:rPr lang="fr-FR" dirty="0"/>
              <a:t>Harribey J.-M., 2012, </a:t>
            </a:r>
            <a:r>
              <a:rPr lang="fr-FR" i="1" dirty="0"/>
              <a:t>La richesse, la valeur et l’inestimable</a:t>
            </a:r>
            <a:r>
              <a:rPr lang="fr-FR" dirty="0"/>
              <a:t>, Paris, Les liens qui libèrent (pp. 303-343)</a:t>
            </a:r>
          </a:p>
          <a:p>
            <a:pPr marL="114300" indent="0">
              <a:buNone/>
            </a:pPr>
            <a:endParaRPr lang="fr-FR" dirty="0"/>
          </a:p>
          <a:p>
            <a:r>
              <a:rPr lang="fr-FR" dirty="0"/>
              <a:t>Stiglitz J., Sen A., Fitoussi J.-P., 2009, </a:t>
            </a:r>
            <a:r>
              <a:rPr lang="fr-FR" i="1" dirty="0"/>
              <a:t>Richesse des nations et bien-être des individus</a:t>
            </a:r>
            <a:r>
              <a:rPr lang="fr-FR" dirty="0"/>
              <a:t>, Paris, Odile Jacob (pp. 98-150)</a:t>
            </a:r>
          </a:p>
          <a:p>
            <a:endParaRPr lang="fr-FR" dirty="0"/>
          </a:p>
          <a:p>
            <a:r>
              <a:rPr lang="fr-FR" dirty="0"/>
              <a:t>Jackson </a:t>
            </a:r>
            <a:r>
              <a:rPr lang="fr-FR" dirty="0" err="1"/>
              <a:t>T</a:t>
            </a:r>
            <a:r>
              <a:rPr lang="fr-FR" dirty="0"/>
              <a:t>. 2009, </a:t>
            </a:r>
            <a:r>
              <a:rPr lang="fr-FR" i="1" dirty="0"/>
              <a:t>Prospérité sans croissance. La transition vers une économie durable</a:t>
            </a:r>
            <a:r>
              <a:rPr lang="fr-FR" dirty="0"/>
              <a:t>, De Boeck Université (chapitres I et III)</a:t>
            </a:r>
          </a:p>
          <a:p>
            <a:endParaRPr lang="fr-FR" dirty="0" smtClean="0"/>
          </a:p>
        </p:txBody>
      </p:sp>
    </p:spTree>
    <p:extLst>
      <p:ext uri="{BB962C8B-B14F-4D97-AF65-F5344CB8AC3E}">
        <p14:creationId xmlns:p14="http://schemas.microsoft.com/office/powerpoint/2010/main" xmlns="" val="24108057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400" dirty="0" smtClean="0"/>
              <a:t>2. PIB et croissance en question </a:t>
            </a:r>
            <a:endParaRPr lang="fr-FR" sz="4400" dirty="0"/>
          </a:p>
        </p:txBody>
      </p:sp>
      <p:sp>
        <p:nvSpPr>
          <p:cNvPr id="3" name="Espace réservé du contenu 2"/>
          <p:cNvSpPr>
            <a:spLocks noGrp="1"/>
          </p:cNvSpPr>
          <p:nvPr>
            <p:ph idx="1"/>
          </p:nvPr>
        </p:nvSpPr>
        <p:spPr/>
        <p:txBody>
          <a:bodyPr/>
          <a:lstStyle/>
          <a:p>
            <a:pPr marL="571500" indent="-457200">
              <a:buFont typeface="+mj-lt"/>
              <a:buAutoNum type="alphaUcPeriod"/>
            </a:pPr>
            <a:endParaRPr lang="fr-FR" dirty="0" smtClean="0"/>
          </a:p>
          <a:p>
            <a:pPr marL="571500" indent="-457200">
              <a:buFont typeface="+mj-lt"/>
              <a:buAutoNum type="alphaUcPeriod"/>
            </a:pPr>
            <a:r>
              <a:rPr lang="fr-FR" dirty="0" smtClean="0"/>
              <a:t>Les critiques adressées au PIB en tant qu’indicateur de richesse et/ou de bien-être </a:t>
            </a:r>
          </a:p>
          <a:p>
            <a:pPr marL="868680" lvl="1" indent="-457200">
              <a:buFont typeface="+mj-lt"/>
              <a:buAutoNum type="alphaLcPeriod"/>
            </a:pPr>
            <a:r>
              <a:rPr lang="fr-FR" dirty="0"/>
              <a:t>Les cinq critiques majeures </a:t>
            </a:r>
          </a:p>
          <a:p>
            <a:pPr marL="868680" lvl="1" indent="-457200">
              <a:buFont typeface="+mj-lt"/>
              <a:buAutoNum type="alphaLcPeriod"/>
            </a:pPr>
            <a:r>
              <a:rPr lang="fr-FR" dirty="0"/>
              <a:t>Eléments d’évaluation </a:t>
            </a:r>
          </a:p>
          <a:p>
            <a:pPr marL="114300" indent="0">
              <a:buNone/>
            </a:pPr>
            <a:endParaRPr lang="fr-FR" dirty="0" smtClean="0"/>
          </a:p>
          <a:p>
            <a:pPr marL="571500" indent="-457200">
              <a:buFont typeface="+mj-lt"/>
              <a:buAutoNum type="alphaUcPeriod"/>
            </a:pPr>
            <a:r>
              <a:rPr lang="fr-FR" dirty="0" smtClean="0"/>
              <a:t>L’hypothèse de divergence entre croissance économique et bien-être des nations </a:t>
            </a:r>
          </a:p>
          <a:p>
            <a:pPr marL="868680" lvl="1" indent="-457200">
              <a:buFont typeface="+mj-lt"/>
              <a:buAutoNum type="alphaLcPeriod"/>
            </a:pPr>
            <a:r>
              <a:rPr lang="fr-FR" dirty="0" smtClean="0"/>
              <a:t>Trajectoires et leçons de la première vague (1960-1970s)</a:t>
            </a:r>
          </a:p>
          <a:p>
            <a:pPr marL="868680" lvl="1" indent="-457200">
              <a:buFont typeface="+mj-lt"/>
              <a:buAutoNum type="alphaLcPeriod"/>
            </a:pPr>
            <a:r>
              <a:rPr lang="fr-FR" dirty="0" smtClean="0"/>
              <a:t>Durabilité et fragmentation de la deuxième vague (1990s-</a:t>
            </a:r>
            <a:r>
              <a:rPr lang="is-IS" dirty="0" smtClean="0"/>
              <a:t>…) </a:t>
            </a:r>
            <a:endParaRPr lang="fr-FR" dirty="0" smtClean="0"/>
          </a:p>
          <a:p>
            <a:pPr marL="868680" lvl="1" indent="-457200">
              <a:buFont typeface="+mj-lt"/>
              <a:buAutoNum type="alphaLcPeriod"/>
            </a:pPr>
            <a:endParaRPr lang="fr-FR" dirty="0"/>
          </a:p>
        </p:txBody>
      </p:sp>
      <p:sp>
        <p:nvSpPr>
          <p:cNvPr id="4" name="Espace réservé du pied de page 3"/>
          <p:cNvSpPr>
            <a:spLocks noGrp="1"/>
          </p:cNvSpPr>
          <p:nvPr>
            <p:ph type="ftr" sz="quarter" idx="11"/>
          </p:nvPr>
        </p:nvSpPr>
        <p:spPr/>
        <p:txBody>
          <a:bodyPr/>
          <a:lstStyle/>
          <a:p>
            <a:r>
              <a:rPr lang="en-US" smtClean="0"/>
              <a:t>SES-FAT - 21 janvier 2016</a:t>
            </a:r>
            <a:endParaRPr lang="en-US"/>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9</a:t>
            </a:fld>
            <a:endParaRPr lang="en-US"/>
          </a:p>
        </p:txBody>
      </p:sp>
    </p:spTree>
    <p:extLst>
      <p:ext uri="{BB962C8B-B14F-4D97-AF65-F5344CB8AC3E}">
        <p14:creationId xmlns:p14="http://schemas.microsoft.com/office/powerpoint/2010/main" xmlns="" val="42183272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Ajdacency.thmx</Template>
  <TotalTime>1538</TotalTime>
  <Words>2730</Words>
  <Application>Microsoft Office PowerPoint</Application>
  <PresentationFormat>Affichage à l'écran (4:3)</PresentationFormat>
  <Paragraphs>540</Paragraphs>
  <Slides>51</Slides>
  <Notes>51</Notes>
  <HiddenSlides>0</HiddenSlides>
  <MMClips>0</MMClips>
  <ScaleCrop>false</ScaleCrop>
  <HeadingPairs>
    <vt:vector size="4" baseType="variant">
      <vt:variant>
        <vt:lpstr>Thème</vt:lpstr>
      </vt:variant>
      <vt:variant>
        <vt:i4>1</vt:i4>
      </vt:variant>
      <vt:variant>
        <vt:lpstr>Titres des diapositives</vt:lpstr>
      </vt:variant>
      <vt:variant>
        <vt:i4>51</vt:i4>
      </vt:variant>
    </vt:vector>
  </HeadingPairs>
  <TitlesOfParts>
    <vt:vector size="52" baseType="lpstr">
      <vt:lpstr>Adjacency</vt:lpstr>
      <vt:lpstr>Croissance, richesse et bien-être des nations </vt:lpstr>
      <vt:lpstr>Plan de la présentation </vt:lpstr>
      <vt:lpstr>1. Introduction </vt:lpstr>
      <vt:lpstr>1. Introduction </vt:lpstr>
      <vt:lpstr>1. Introduction </vt:lpstr>
      <vt:lpstr>1. Introduction </vt:lpstr>
      <vt:lpstr>1. Introduction </vt:lpstr>
      <vt:lpstr>1. Introduction </vt:lpstr>
      <vt:lpstr>2. PIB et croissance en question </vt:lpstr>
      <vt:lpstr>2. PIB et croissance en question </vt:lpstr>
      <vt:lpstr>2. PIB et croissance en question </vt:lpstr>
      <vt:lpstr>2. PIB et croissance en question </vt:lpstr>
      <vt:lpstr>2. PIB et croissance en question </vt:lpstr>
      <vt:lpstr>2. PIB et croissance en question </vt:lpstr>
      <vt:lpstr>2. PIB et croissance en question </vt:lpstr>
      <vt:lpstr>2. PIB et croissance en question </vt:lpstr>
      <vt:lpstr>3. Qu’est-ce que la richesse ? </vt:lpstr>
      <vt:lpstr>3. Qu’est-ce que la richesse ? </vt:lpstr>
      <vt:lpstr>3. Qu’est-ce que la richesse ? </vt:lpstr>
      <vt:lpstr>3. Qu’est-ce que la richesse ? </vt:lpstr>
      <vt:lpstr>3. Qu’est-ce que la richesse ? </vt:lpstr>
      <vt:lpstr>3. Qu’est-ce que la richesse ? </vt:lpstr>
      <vt:lpstr>3. Qu’est-ce que la richesse ? </vt:lpstr>
      <vt:lpstr>3. Qu’est-ce que la richesse ? </vt:lpstr>
      <vt:lpstr>3. Qu’est-ce que la richesse ? </vt:lpstr>
      <vt:lpstr>3. Qu’est-ce que la richesse ? </vt:lpstr>
      <vt:lpstr>3. Qu’est-ce que la richesse ? </vt:lpstr>
      <vt:lpstr>3. Qu’est-ce que la richesse ? </vt:lpstr>
      <vt:lpstr>3. Qu’est-ce que la richesse ? </vt:lpstr>
      <vt:lpstr>3. Qu’est-ce que la richesse ? </vt:lpstr>
      <vt:lpstr>3. Qu’est-ce que la richesse ? </vt:lpstr>
      <vt:lpstr>3. Qu’est-ce que la richesse ? </vt:lpstr>
      <vt:lpstr>3. Qu’est-ce que la richesse ? </vt:lpstr>
      <vt:lpstr>3. Qu’est-ce que la richesse ? </vt:lpstr>
      <vt:lpstr>3. Qu’est-ce que la richesse ? </vt:lpstr>
      <vt:lpstr>3. Qu’est-ce que la richesse ? </vt:lpstr>
      <vt:lpstr>3. Qu’est-ce que la richesse ? </vt:lpstr>
      <vt:lpstr>3. Qu’est-ce que la richesse ? </vt:lpstr>
      <vt:lpstr>3. Qu’est-ce que la richesse ? </vt:lpstr>
      <vt:lpstr>3. Qu’est-ce que la richesse ? </vt:lpstr>
      <vt:lpstr>4. Apports et limites de l’AC de Sen </vt:lpstr>
      <vt:lpstr>4. Apports et limites de l’AC de Sen </vt:lpstr>
      <vt:lpstr>4. Apports et limites de l’AC de Sen </vt:lpstr>
      <vt:lpstr>4. Apports et limites de l’AC de Sen </vt:lpstr>
      <vt:lpstr>4. Apports et limites de l’AC de Sen </vt:lpstr>
      <vt:lpstr>4. Apports et limites de l’AC de Sen </vt:lpstr>
      <vt:lpstr>4. Apports et limites de l’AC de Sen </vt:lpstr>
      <vt:lpstr>4. Apports et limites de l’AC de Sen </vt:lpstr>
      <vt:lpstr>4. Apports et limites de l’AC de Sen </vt:lpstr>
      <vt:lpstr>4. Apports et limites de l’AC de Sen </vt:lpstr>
      <vt:lpstr>4. Apports et limites de l’AC de Sen </vt:lpstr>
    </vt:vector>
  </TitlesOfParts>
  <Company>ISEM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Croissance, richesse et bien-être des nations</dc:title>
  <dc:creator>Ali Douai</dc:creator>
  <cp:lastModifiedBy>pascal</cp:lastModifiedBy>
  <cp:revision>38</cp:revision>
  <dcterms:created xsi:type="dcterms:W3CDTF">2016-01-19T22:04:05Z</dcterms:created>
  <dcterms:modified xsi:type="dcterms:W3CDTF">2016-01-25T20:46:41Z</dcterms:modified>
</cp:coreProperties>
</file>