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9" r:id="rId2"/>
    <p:sldId id="256" r:id="rId3"/>
    <p:sldId id="257" r:id="rId4"/>
    <p:sldId id="258" r:id="rId5"/>
    <p:sldId id="259" r:id="rId6"/>
    <p:sldId id="260" r:id="rId7"/>
    <p:sldId id="282" r:id="rId8"/>
    <p:sldId id="261" r:id="rId9"/>
    <p:sldId id="271" r:id="rId10"/>
    <p:sldId id="283" r:id="rId11"/>
    <p:sldId id="265" r:id="rId12"/>
    <p:sldId id="266" r:id="rId13"/>
    <p:sldId id="267" r:id="rId14"/>
    <p:sldId id="278" r:id="rId15"/>
    <p:sldId id="287" r:id="rId16"/>
    <p:sldId id="268" r:id="rId17"/>
    <p:sldId id="275" r:id="rId18"/>
    <p:sldId id="276" r:id="rId19"/>
    <p:sldId id="280" r:id="rId20"/>
    <p:sldId id="262" r:id="rId21"/>
    <p:sldId id="263" r:id="rId22"/>
    <p:sldId id="269" r:id="rId23"/>
    <p:sldId id="288" r:id="rId24"/>
    <p:sldId id="284"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Style moyen 3 - Accentuation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24" d="100"/>
          <a:sy n="124" d="100"/>
        </p:scale>
        <p:origin x="1824" y="176"/>
      </p:cViewPr>
      <p:guideLst>
        <p:guide orient="horz" pos="2160"/>
        <p:guide pos="2880"/>
      </p:guideLst>
    </p:cSldViewPr>
  </p:slideViewPr>
  <p:outlineViewPr>
    <p:cViewPr>
      <p:scale>
        <a:sx n="33" d="100"/>
        <a:sy n="33" d="100"/>
      </p:scale>
      <p:origin x="0" y="-2993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5DB36713-9973-4F72-BC9E-E5C33CFABD9A}" type="datetimeFigureOut">
              <a:rPr lang="fr-FR" smtClean="0"/>
              <a:pPr/>
              <a:t>27/01/2016</a:t>
            </a:fld>
            <a:endParaRPr lang="fr-FR" dirty="0"/>
          </a:p>
        </p:txBody>
      </p:sp>
      <p:sp>
        <p:nvSpPr>
          <p:cNvPr id="20" name="Espace réservé du pied de page 19"/>
          <p:cNvSpPr>
            <a:spLocks noGrp="1"/>
          </p:cNvSpPr>
          <p:nvPr>
            <p:ph type="ftr" sz="quarter" idx="11"/>
          </p:nvPr>
        </p:nvSpPr>
        <p:spPr/>
        <p:txBody>
          <a:bodyPr/>
          <a:lstStyle>
            <a:extLst/>
          </a:lstStyle>
          <a:p>
            <a:endParaRPr lang="fr-FR" dirty="0"/>
          </a:p>
        </p:txBody>
      </p:sp>
      <p:sp>
        <p:nvSpPr>
          <p:cNvPr id="10" name="Espace réservé du numéro de diapositive 9"/>
          <p:cNvSpPr>
            <a:spLocks noGrp="1"/>
          </p:cNvSpPr>
          <p:nvPr>
            <p:ph type="sldNum" sz="quarter" idx="12"/>
          </p:nvPr>
        </p:nvSpPr>
        <p:spPr/>
        <p:txBody>
          <a:bodyPr/>
          <a:lstStyle>
            <a:extLst/>
          </a:lstStyle>
          <a:p>
            <a:fld id="{FC03C52F-2FD9-495A-9D04-0ACC0F0FDCC1}" type="slidenum">
              <a:rPr lang="fr-FR" smtClean="0"/>
              <a:pPr/>
              <a:t>‹#›</a:t>
            </a:fld>
            <a:endParaRPr lang="fr-FR" dirty="0"/>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DB36713-9973-4F72-BC9E-E5C33CFABD9A}" type="datetimeFigureOut">
              <a:rPr lang="fr-FR" smtClean="0"/>
              <a:pPr/>
              <a:t>27/01/2016</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FC03C52F-2FD9-495A-9D04-0ACC0F0FDCC1}" type="slidenum">
              <a:rPr lang="fr-FR" smtClean="0"/>
              <a:pPr/>
              <a:t>‹#›</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DB36713-9973-4F72-BC9E-E5C33CFABD9A}" type="datetimeFigureOut">
              <a:rPr lang="fr-FR" smtClean="0"/>
              <a:pPr/>
              <a:t>27/01/2016</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FC03C52F-2FD9-495A-9D04-0ACC0F0FDCC1}" type="slidenum">
              <a:rPr lang="fr-FR" smtClean="0"/>
              <a:pPr/>
              <a:t>‹#›</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DB36713-9973-4F72-BC9E-E5C33CFABD9A}" type="datetimeFigureOut">
              <a:rPr lang="fr-FR" smtClean="0"/>
              <a:pPr/>
              <a:t>27/01/2016</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FC03C52F-2FD9-495A-9D04-0ACC0F0FDCC1}" type="slidenum">
              <a:rPr lang="fr-FR" smtClean="0"/>
              <a:pPr/>
              <a:t>‹#›</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5DB36713-9973-4F72-BC9E-E5C33CFABD9A}" type="datetimeFigureOut">
              <a:rPr lang="fr-FR" smtClean="0"/>
              <a:pPr/>
              <a:t>27/01/2016</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FC03C52F-2FD9-495A-9D04-0ACC0F0FDCC1}" type="slidenum">
              <a:rPr lang="fr-FR" smtClean="0"/>
              <a:pPr/>
              <a:t>‹#›</a:t>
            </a:fld>
            <a:endParaRPr lang="fr-FR"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5DB36713-9973-4F72-BC9E-E5C33CFABD9A}" type="datetimeFigureOut">
              <a:rPr lang="fr-FR" smtClean="0"/>
              <a:pPr/>
              <a:t>27/01/2016</a:t>
            </a:fld>
            <a:endParaRPr lang="fr-FR" dirty="0"/>
          </a:p>
        </p:txBody>
      </p:sp>
      <p:sp>
        <p:nvSpPr>
          <p:cNvPr id="6" name="Espace réservé du pied de page 5"/>
          <p:cNvSpPr>
            <a:spLocks noGrp="1"/>
          </p:cNvSpPr>
          <p:nvPr>
            <p:ph type="ftr" sz="quarter" idx="11"/>
          </p:nvPr>
        </p:nvSpPr>
        <p:spPr/>
        <p:txBody>
          <a:bodyPr/>
          <a:lstStyle>
            <a:extLst/>
          </a:lstStyle>
          <a:p>
            <a:endParaRPr lang="fr-FR" dirty="0"/>
          </a:p>
        </p:txBody>
      </p:sp>
      <p:sp>
        <p:nvSpPr>
          <p:cNvPr id="7" name="Espace réservé du numéro de diapositive 6"/>
          <p:cNvSpPr>
            <a:spLocks noGrp="1"/>
          </p:cNvSpPr>
          <p:nvPr>
            <p:ph type="sldNum" sz="quarter" idx="12"/>
          </p:nvPr>
        </p:nvSpPr>
        <p:spPr/>
        <p:txBody>
          <a:bodyPr/>
          <a:lstStyle>
            <a:extLst/>
          </a:lstStyle>
          <a:p>
            <a:fld id="{FC03C52F-2FD9-495A-9D04-0ACC0F0FDCC1}" type="slidenum">
              <a:rPr lang="fr-FR" smtClean="0"/>
              <a:pPr/>
              <a:t>‹#›</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5DB36713-9973-4F72-BC9E-E5C33CFABD9A}" type="datetimeFigureOut">
              <a:rPr lang="fr-FR" smtClean="0"/>
              <a:pPr/>
              <a:t>27/01/2016</a:t>
            </a:fld>
            <a:endParaRPr lang="fr-FR" dirty="0"/>
          </a:p>
        </p:txBody>
      </p:sp>
      <p:sp>
        <p:nvSpPr>
          <p:cNvPr id="8" name="Espace réservé du pied de page 7"/>
          <p:cNvSpPr>
            <a:spLocks noGrp="1"/>
          </p:cNvSpPr>
          <p:nvPr>
            <p:ph type="ftr" sz="quarter" idx="11"/>
          </p:nvPr>
        </p:nvSpPr>
        <p:spPr/>
        <p:txBody>
          <a:bodyPr/>
          <a:lstStyle>
            <a:extLst/>
          </a:lstStyle>
          <a:p>
            <a:endParaRPr lang="fr-FR" dirty="0"/>
          </a:p>
        </p:txBody>
      </p:sp>
      <p:sp>
        <p:nvSpPr>
          <p:cNvPr id="9" name="Espace réservé du numéro de diapositive 8"/>
          <p:cNvSpPr>
            <a:spLocks noGrp="1"/>
          </p:cNvSpPr>
          <p:nvPr>
            <p:ph type="sldNum" sz="quarter" idx="12"/>
          </p:nvPr>
        </p:nvSpPr>
        <p:spPr/>
        <p:txBody>
          <a:bodyPr/>
          <a:lstStyle>
            <a:extLst/>
          </a:lstStyle>
          <a:p>
            <a:fld id="{FC03C52F-2FD9-495A-9D04-0ACC0F0FDCC1}" type="slidenum">
              <a:rPr lang="fr-FR" smtClean="0"/>
              <a:pPr/>
              <a:t>‹#›</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5DB36713-9973-4F72-BC9E-E5C33CFABD9A}" type="datetimeFigureOut">
              <a:rPr lang="fr-FR" smtClean="0"/>
              <a:pPr/>
              <a:t>27/01/2016</a:t>
            </a:fld>
            <a:endParaRPr lang="fr-FR" dirty="0"/>
          </a:p>
        </p:txBody>
      </p:sp>
      <p:sp>
        <p:nvSpPr>
          <p:cNvPr id="4" name="Espace réservé du pied de page 3"/>
          <p:cNvSpPr>
            <a:spLocks noGrp="1"/>
          </p:cNvSpPr>
          <p:nvPr>
            <p:ph type="ftr" sz="quarter" idx="11"/>
          </p:nvPr>
        </p:nvSpPr>
        <p:spPr/>
        <p:txBody>
          <a:bodyPr/>
          <a:lstStyle>
            <a:extLst/>
          </a:lstStyle>
          <a:p>
            <a:endParaRPr lang="fr-FR" dirty="0"/>
          </a:p>
        </p:txBody>
      </p:sp>
      <p:sp>
        <p:nvSpPr>
          <p:cNvPr id="5" name="Espace réservé du numéro de diapositive 4"/>
          <p:cNvSpPr>
            <a:spLocks noGrp="1"/>
          </p:cNvSpPr>
          <p:nvPr>
            <p:ph type="sldNum" sz="quarter" idx="12"/>
          </p:nvPr>
        </p:nvSpPr>
        <p:spPr/>
        <p:txBody>
          <a:bodyPr/>
          <a:lstStyle>
            <a:extLst/>
          </a:lstStyle>
          <a:p>
            <a:fld id="{FC03C52F-2FD9-495A-9D04-0ACC0F0FDCC1}" type="slidenum">
              <a:rPr lang="fr-FR" smtClean="0"/>
              <a:pPr/>
              <a:t>‹#›</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5DB36713-9973-4F72-BC9E-E5C33CFABD9A}" type="datetimeFigureOut">
              <a:rPr lang="fr-FR" smtClean="0"/>
              <a:pPr/>
              <a:t>27/01/2016</a:t>
            </a:fld>
            <a:endParaRPr lang="fr-FR" dirty="0"/>
          </a:p>
        </p:txBody>
      </p:sp>
      <p:sp>
        <p:nvSpPr>
          <p:cNvPr id="3" name="Espace réservé du pied de page 2"/>
          <p:cNvSpPr>
            <a:spLocks noGrp="1"/>
          </p:cNvSpPr>
          <p:nvPr>
            <p:ph type="ftr" sz="quarter" idx="11"/>
          </p:nvPr>
        </p:nvSpPr>
        <p:spPr/>
        <p:txBody>
          <a:bodyPr/>
          <a:lstStyle>
            <a:extLst/>
          </a:lstStyle>
          <a:p>
            <a:endParaRPr lang="fr-FR" dirty="0"/>
          </a:p>
        </p:txBody>
      </p:sp>
      <p:sp>
        <p:nvSpPr>
          <p:cNvPr id="4" name="Espace réservé du numéro de diapositive 3"/>
          <p:cNvSpPr>
            <a:spLocks noGrp="1"/>
          </p:cNvSpPr>
          <p:nvPr>
            <p:ph type="sldNum" sz="quarter" idx="12"/>
          </p:nvPr>
        </p:nvSpPr>
        <p:spPr/>
        <p:txBody>
          <a:bodyPr/>
          <a:lstStyle>
            <a:extLst/>
          </a:lstStyle>
          <a:p>
            <a:fld id="{FC03C52F-2FD9-495A-9D04-0ACC0F0FDCC1}" type="slidenum">
              <a:rPr lang="fr-FR" smtClean="0"/>
              <a:pPr/>
              <a:t>‹#›</a:t>
            </a:fld>
            <a:endParaRPr lang="fr-FR"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5DB36713-9973-4F72-BC9E-E5C33CFABD9A}" type="datetimeFigureOut">
              <a:rPr lang="fr-FR" smtClean="0"/>
              <a:pPr/>
              <a:t>27/01/2016</a:t>
            </a:fld>
            <a:endParaRPr lang="fr-FR" dirty="0"/>
          </a:p>
        </p:txBody>
      </p:sp>
      <p:sp>
        <p:nvSpPr>
          <p:cNvPr id="6" name="Espace réservé du pied de page 5"/>
          <p:cNvSpPr>
            <a:spLocks noGrp="1"/>
          </p:cNvSpPr>
          <p:nvPr>
            <p:ph type="ftr" sz="quarter" idx="11"/>
          </p:nvPr>
        </p:nvSpPr>
        <p:spPr/>
        <p:txBody>
          <a:bodyPr/>
          <a:lstStyle>
            <a:extLst/>
          </a:lstStyle>
          <a:p>
            <a:endParaRPr lang="fr-FR" dirty="0"/>
          </a:p>
        </p:txBody>
      </p:sp>
      <p:sp>
        <p:nvSpPr>
          <p:cNvPr id="7" name="Espace réservé du numéro de diapositive 6"/>
          <p:cNvSpPr>
            <a:spLocks noGrp="1"/>
          </p:cNvSpPr>
          <p:nvPr>
            <p:ph type="sldNum" sz="quarter" idx="12"/>
          </p:nvPr>
        </p:nvSpPr>
        <p:spPr/>
        <p:txBody>
          <a:bodyPr/>
          <a:lstStyle>
            <a:extLst/>
          </a:lstStyle>
          <a:p>
            <a:fld id="{FC03C52F-2FD9-495A-9D04-0ACC0F0FDCC1}" type="slidenum">
              <a:rPr lang="fr-FR" smtClean="0"/>
              <a:pPr/>
              <a:t>‹#›</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5DB36713-9973-4F72-BC9E-E5C33CFABD9A}" type="datetimeFigureOut">
              <a:rPr lang="fr-FR" smtClean="0"/>
              <a:pPr/>
              <a:t>27/01/2016</a:t>
            </a:fld>
            <a:endParaRPr lang="fr-FR" dirty="0"/>
          </a:p>
        </p:txBody>
      </p:sp>
      <p:sp>
        <p:nvSpPr>
          <p:cNvPr id="6" name="Espace réservé du pied de page 5"/>
          <p:cNvSpPr>
            <a:spLocks noGrp="1"/>
          </p:cNvSpPr>
          <p:nvPr>
            <p:ph type="ftr" sz="quarter" idx="11"/>
          </p:nvPr>
        </p:nvSpPr>
        <p:spPr/>
        <p:txBody>
          <a:bodyPr/>
          <a:lstStyle>
            <a:extLst/>
          </a:lstStyle>
          <a:p>
            <a:endParaRPr lang="fr-FR" dirty="0"/>
          </a:p>
        </p:txBody>
      </p:sp>
      <p:sp>
        <p:nvSpPr>
          <p:cNvPr id="7" name="Espace réservé du numéro de diapositive 6"/>
          <p:cNvSpPr>
            <a:spLocks noGrp="1"/>
          </p:cNvSpPr>
          <p:nvPr>
            <p:ph type="sldNum" sz="quarter" idx="12"/>
          </p:nvPr>
        </p:nvSpPr>
        <p:spPr/>
        <p:txBody>
          <a:bodyPr/>
          <a:lstStyle>
            <a:extLst/>
          </a:lstStyle>
          <a:p>
            <a:fld id="{FC03C52F-2FD9-495A-9D04-0ACC0F0FDCC1}" type="slidenum">
              <a:rPr lang="fr-FR" smtClean="0"/>
              <a:pPr/>
              <a:t>‹#›</a:t>
            </a:fld>
            <a:endParaRPr lang="fr-FR"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DB36713-9973-4F72-BC9E-E5C33CFABD9A}" type="datetimeFigureOut">
              <a:rPr lang="fr-FR" smtClean="0"/>
              <a:pPr/>
              <a:t>27/01/2016</a:t>
            </a:fld>
            <a:endParaRPr lang="fr-FR" dirty="0"/>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dirty="0"/>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C03C52F-2FD9-495A-9D04-0ACC0F0FDCC1}" type="slidenum">
              <a:rPr lang="fr-FR" smtClean="0"/>
              <a:pPr/>
              <a:t>‹#›</a:t>
            </a:fld>
            <a:endParaRPr lang="fr-FR"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ladocumentationfrancaise.fr/var/storage/rapports-publics/094000249/0000.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548680"/>
            <a:ext cx="7498080" cy="5699720"/>
          </a:xfrm>
        </p:spPr>
        <p:txBody>
          <a:bodyPr/>
          <a:lstStyle/>
          <a:p>
            <a:pPr marL="82296" indent="0" algn="ctr">
              <a:buNone/>
            </a:pPr>
            <a:r>
              <a:rPr lang="fr-FR" dirty="0" smtClean="0"/>
              <a:t>Préambule</a:t>
            </a:r>
          </a:p>
          <a:p>
            <a:pPr marL="82296" indent="0" algn="just">
              <a:buNone/>
            </a:pPr>
            <a:r>
              <a:rPr lang="fr-FR" dirty="0" smtClean="0"/>
              <a:t>L’objectif de ce </a:t>
            </a:r>
            <a:r>
              <a:rPr lang="fr-FR" dirty="0" err="1" smtClean="0"/>
              <a:t>powerpoint</a:t>
            </a:r>
            <a:r>
              <a:rPr lang="fr-FR" dirty="0" smtClean="0"/>
              <a:t> est de présenter la diversité des situations d’enseignement ou d’évaluations au cours desquelles l’utilisation des documents s’avère indispensable, de montrer  la nécessité de clarifier chaque situation avec les élèves et d’expliciter les diverses situations dans lesquelles un m</a:t>
            </a:r>
            <a:r>
              <a:rPr lang="fr-FR" dirty="0" smtClean="0"/>
              <a:t>ême document peut </a:t>
            </a:r>
            <a:r>
              <a:rPr lang="fr-FR" smtClean="0"/>
              <a:t>être utilisé.</a:t>
            </a:r>
            <a:endParaRPr lang="fr-FR" dirty="0"/>
          </a:p>
        </p:txBody>
      </p:sp>
    </p:spTree>
    <p:extLst>
      <p:ext uri="{BB962C8B-B14F-4D97-AF65-F5344CB8AC3E}">
        <p14:creationId xmlns:p14="http://schemas.microsoft.com/office/powerpoint/2010/main" val="250518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404664"/>
            <a:ext cx="7498080" cy="5843736"/>
          </a:xfrm>
        </p:spPr>
        <p:txBody>
          <a:bodyPr>
            <a:normAutofit/>
          </a:bodyPr>
          <a:lstStyle/>
          <a:p>
            <a:r>
              <a:rPr lang="fr-FR" sz="1500" dirty="0" smtClean="0"/>
              <a:t>Question 1: lire les données de l’année 2014:</a:t>
            </a:r>
          </a:p>
          <a:p>
            <a:pPr>
              <a:buNone/>
            </a:pPr>
            <a:r>
              <a:rPr lang="fr-FR" sz="1500" dirty="0" smtClean="0"/>
              <a:t>	Selon la direction de la prospective et de la performance en 2014, 78% d’une génération a obtenu un baccalauréat; 38% de la génération a obtenu le baccalauréat général, 16% le baccalauréat technologique et 24% le baccalauréat professionnel.</a:t>
            </a:r>
          </a:p>
          <a:p>
            <a:r>
              <a:rPr lang="fr-FR" sz="1500" dirty="0" smtClean="0"/>
              <a:t>Question 2: calculer  le coefficient multiplicateur de la proportion de bacheliers dans une génération entre 1970 et 2014.</a:t>
            </a:r>
          </a:p>
          <a:p>
            <a:pPr>
              <a:buNone/>
            </a:pPr>
            <a:r>
              <a:rPr lang="fr-FR" sz="1500" dirty="0" smtClean="0"/>
              <a:t>	Coefficient multiplicateur  de la proportion de bacheliers dans une génération entre 1970 et 2014= 78/22= 3.54</a:t>
            </a:r>
          </a:p>
          <a:p>
            <a:r>
              <a:rPr lang="fr-FR" sz="1500" dirty="0" smtClean="0"/>
              <a:t>Question 3: calculer le taux de variation de la proportion d’une génération ayant obtenu le baccalauréat technologique entre 1970 et 2014</a:t>
            </a:r>
          </a:p>
          <a:p>
            <a:pPr>
              <a:buNone/>
            </a:pPr>
            <a:r>
              <a:rPr lang="fr-FR" sz="1500" dirty="0" smtClean="0"/>
              <a:t>	Taux de variation de la proportion d’une génération ayant obtenu le baccalauréat technologique entre 1970 et 2014= (16-4)/4 = 3 soit 300%</a:t>
            </a:r>
            <a:endParaRPr lang="fr-FR" sz="15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00166" y="260648"/>
            <a:ext cx="7186634" cy="6192688"/>
          </a:xfrm>
        </p:spPr>
        <p:txBody>
          <a:bodyPr>
            <a:normAutofit fontScale="62500" lnSpcReduction="20000"/>
          </a:bodyPr>
          <a:lstStyle/>
          <a:p>
            <a:pPr lvl="1"/>
            <a:r>
              <a:rPr lang="fr-FR" sz="3600" b="1" dirty="0" smtClean="0">
                <a:solidFill>
                  <a:schemeClr val="accent5"/>
                </a:solidFill>
              </a:rPr>
              <a:t>Au cours de l’apprentissage de la méthodologie des épreuves du Baccalauréat</a:t>
            </a:r>
          </a:p>
          <a:p>
            <a:pPr lvl="1"/>
            <a:endParaRPr lang="fr-FR" sz="3400" b="1" dirty="0" smtClean="0"/>
          </a:p>
          <a:p>
            <a:pPr lvl="1"/>
            <a:r>
              <a:rPr lang="fr-FR" sz="3400" b="1" dirty="0" smtClean="0"/>
              <a:t>L’épreuve composée </a:t>
            </a:r>
          </a:p>
          <a:p>
            <a:pPr>
              <a:buNone/>
            </a:pPr>
            <a:r>
              <a:rPr lang="fr-FR" dirty="0"/>
              <a:t>Objectifs de l'épreuve : compétences et connaissances évaluées</a:t>
            </a:r>
            <a:endParaRPr lang="fr-FR" sz="2800" dirty="0"/>
          </a:p>
          <a:p>
            <a:pPr>
              <a:buNone/>
            </a:pPr>
            <a:r>
              <a:rPr lang="fr-FR" dirty="0"/>
              <a:t>Cette épreuve comprend trois parties</a:t>
            </a:r>
            <a:r>
              <a:rPr lang="fr-FR" dirty="0" smtClean="0"/>
              <a:t>.</a:t>
            </a:r>
            <a:endParaRPr lang="fr-FR" sz="2800" dirty="0" smtClean="0"/>
          </a:p>
          <a:p>
            <a:pPr>
              <a:buNone/>
            </a:pPr>
            <a:r>
              <a:rPr lang="fr-FR" sz="2800" dirty="0" smtClean="0"/>
              <a:t>[…]</a:t>
            </a:r>
            <a:endParaRPr lang="fr-FR" sz="2800" dirty="0"/>
          </a:p>
          <a:p>
            <a:pPr>
              <a:buNone/>
            </a:pPr>
            <a:r>
              <a:rPr lang="fr-FR" dirty="0"/>
              <a:t>2 </a:t>
            </a:r>
            <a:r>
              <a:rPr lang="fr-FR" u="sng" dirty="0"/>
              <a:t>- Pour la partie 2 (Étude d'un document), il est demandé au candidat de répondre à la question en adoptant une démarche méthodologique rigoureuse de présentation du document, de collecte et de traitement de l'information</a:t>
            </a:r>
            <a:r>
              <a:rPr lang="fr-FR" u="sng" dirty="0" smtClean="0"/>
              <a:t>.</a:t>
            </a:r>
          </a:p>
          <a:p>
            <a:pPr>
              <a:buNone/>
            </a:pPr>
            <a:r>
              <a:rPr lang="fr-FR" sz="2800" dirty="0"/>
              <a:t>« Structure de </a:t>
            </a:r>
            <a:r>
              <a:rPr lang="fr-FR" sz="2800" dirty="0" smtClean="0"/>
              <a:t>l'épreuve: Cette </a:t>
            </a:r>
            <a:r>
              <a:rPr lang="fr-FR" sz="2800" dirty="0"/>
              <a:t>épreuve est constituée de trois parties :</a:t>
            </a:r>
          </a:p>
          <a:p>
            <a:pPr>
              <a:buNone/>
            </a:pPr>
            <a:r>
              <a:rPr lang="fr-FR" sz="2800" dirty="0"/>
              <a:t>[…]</a:t>
            </a:r>
          </a:p>
          <a:p>
            <a:pPr>
              <a:buNone/>
            </a:pPr>
            <a:r>
              <a:rPr lang="fr-FR" sz="2800" dirty="0"/>
              <a:t>- Partie 2 - Étude d'un document (4 points)</a:t>
            </a:r>
          </a:p>
          <a:p>
            <a:pPr>
              <a:buNone/>
            </a:pPr>
            <a:r>
              <a:rPr lang="fr-FR" sz="2800" dirty="0"/>
              <a:t>Cette deuxième partie de l'épreuve comporte une question générale et un document de nature strictement factuelle</a:t>
            </a:r>
            <a:r>
              <a:rPr lang="fr-FR" sz="2800" u="sng" dirty="0"/>
              <a:t>. Il s'agit principalement d'un document statistique (graphique ou tableau) de 120 données chiffrées au maximum ; il peut aussi s'agir d'un document texte, de 2500 signes au maximum, à condition qu'il soit lui aussi strictement factuel (extrait d'entretien, monographie, récit de vie, compte rendu d'enquêtes, etc.).</a:t>
            </a:r>
          </a:p>
          <a:p>
            <a:pPr>
              <a:buNone/>
            </a:pPr>
            <a:endParaRPr lang="fr-FR" sz="2800" u="sng" dirty="0"/>
          </a:p>
          <a:p>
            <a:pPr lvl="1">
              <a:buNone/>
            </a:pPr>
            <a:endParaRPr lang="fr-F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728" y="857232"/>
            <a:ext cx="7258072" cy="5596104"/>
          </a:xfrm>
        </p:spPr>
        <p:txBody>
          <a:bodyPr>
            <a:normAutofit fontScale="62500" lnSpcReduction="20000"/>
          </a:bodyPr>
          <a:lstStyle/>
          <a:p>
            <a:pPr>
              <a:buNone/>
            </a:pPr>
            <a:r>
              <a:rPr lang="fr-FR" sz="3600" dirty="0" smtClean="0"/>
              <a:t>- Partie 3 - Raisonnement s'appuyant sur un dossier documentaire (10 points) </a:t>
            </a:r>
          </a:p>
          <a:p>
            <a:pPr>
              <a:buNone/>
            </a:pPr>
            <a:r>
              <a:rPr lang="fr-FR" sz="3600" dirty="0" smtClean="0"/>
              <a:t>Le libellé du sujet invite le candidat à développer un raisonnement</a:t>
            </a:r>
            <a:r>
              <a:rPr lang="fr-FR" sz="3600" u="sng" dirty="0" smtClean="0"/>
              <a:t>, à rassembler et mettre en ordre des informations pertinentes issues du dossier documentaire </a:t>
            </a:r>
            <a:r>
              <a:rPr lang="fr-FR" sz="3600" dirty="0" smtClean="0"/>
              <a:t>et de ses connaissances personnelles</a:t>
            </a:r>
            <a:r>
              <a:rPr lang="fr-FR" sz="3600" u="sng" dirty="0" smtClean="0"/>
              <a:t>. Le dossier documentaire mis à la disposition du candidat ne doit ni borner son horizon (en le détournant du recours à ses propres connaissances), ni lui servir de prétexte à une paraphrase ou à un commentaire systématique et détaillé. Il comporte 2 ou 3 documents de nature différente (textes, graphiques, tableaux statistiques, schémas, etc.). Chaque texte ne devra pas dépasser 2500 signes et chaque document statistique comporter plus de 120 données chiffrées. »   </a:t>
            </a:r>
            <a:r>
              <a:rPr lang="fr-FR" sz="3600" dirty="0" smtClean="0"/>
              <a:t>note de service n° 2011-151 du 3-10-2011</a:t>
            </a:r>
            <a:br>
              <a:rPr lang="fr-FR" sz="3600" dirty="0" smtClean="0"/>
            </a:br>
            <a:endParaRPr lang="fr-FR" sz="3600" u="sng" dirty="0" smtClean="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71600" y="404664"/>
            <a:ext cx="7715200" cy="5721499"/>
          </a:xfrm>
        </p:spPr>
        <p:txBody>
          <a:bodyPr>
            <a:normAutofit/>
          </a:bodyPr>
          <a:lstStyle/>
          <a:p>
            <a:pPr marL="82296" indent="0">
              <a:buNone/>
            </a:pPr>
            <a:r>
              <a:rPr lang="fr-FR" sz="2000" dirty="0" smtClean="0"/>
              <a:t>Exemple de partie 2 :</a:t>
            </a:r>
            <a:r>
              <a:rPr lang="fr-FR" sz="1400" b="1" dirty="0" smtClean="0"/>
              <a:t>: Étude d’un document </a:t>
            </a:r>
            <a:r>
              <a:rPr lang="fr-FR" sz="1400" b="1" i="1" dirty="0" smtClean="0"/>
              <a:t>(4 points)</a:t>
            </a:r>
            <a:endParaRPr lang="fr-FR" sz="1400" dirty="0" smtClean="0"/>
          </a:p>
          <a:p>
            <a:pPr marL="82296" indent="0">
              <a:buNone/>
            </a:pPr>
            <a:r>
              <a:rPr lang="fr-FR" sz="1400" b="1" dirty="0" smtClean="0"/>
              <a:t>Vous présenterez le document puis vous comparerez la situation économique des 18-29 ans aux autres tranches d’âge.</a:t>
            </a:r>
            <a:endParaRPr lang="fr-FR" sz="1400" dirty="0" smtClean="0"/>
          </a:p>
          <a:p>
            <a:pPr marL="82296" indent="0">
              <a:buNone/>
            </a:pPr>
            <a:r>
              <a:rPr lang="fr-FR" sz="1400" dirty="0" smtClean="0"/>
              <a:t> </a:t>
            </a:r>
          </a:p>
          <a:p>
            <a:pPr marL="82296" indent="0">
              <a:buNone/>
            </a:pPr>
            <a:r>
              <a:rPr lang="fr-FR" sz="1400" b="1" dirty="0" smtClean="0"/>
              <a:t>DOCUMENT </a:t>
            </a:r>
            <a:endParaRPr lang="fr-FR" sz="1400" dirty="0" smtClean="0"/>
          </a:p>
          <a:p>
            <a:pPr marL="82296" indent="0" algn="ctr">
              <a:buNone/>
            </a:pPr>
            <a:r>
              <a:rPr lang="fr-FR" sz="1400" dirty="0" smtClean="0"/>
              <a:t> </a:t>
            </a:r>
            <a:r>
              <a:rPr lang="fr-FR" sz="1200" b="1" dirty="0" smtClean="0"/>
              <a:t>Niveau de vie</a:t>
            </a:r>
            <a:r>
              <a:rPr lang="fr-FR" sz="1200" baseline="30000" dirty="0" smtClean="0"/>
              <a:t>(1)</a:t>
            </a:r>
            <a:r>
              <a:rPr lang="fr-FR" sz="1200" b="1" dirty="0" smtClean="0"/>
              <a:t>, taux de pauvreté et statut d'activité selon la tranche d'âge  en France en 2011</a:t>
            </a:r>
            <a:endParaRPr lang="fr-FR" sz="1200" dirty="0" smtClean="0"/>
          </a:p>
        </p:txBody>
      </p:sp>
      <p:graphicFrame>
        <p:nvGraphicFramePr>
          <p:cNvPr id="2" name="Tableau 1"/>
          <p:cNvGraphicFramePr>
            <a:graphicFrameLocks noGrp="1"/>
          </p:cNvGraphicFramePr>
          <p:nvPr>
            <p:extLst>
              <p:ext uri="{D42A27DB-BD31-4B8C-83A1-F6EECF244321}">
                <p14:modId xmlns:p14="http://schemas.microsoft.com/office/powerpoint/2010/main" val="1043581516"/>
              </p:ext>
            </p:extLst>
          </p:nvPr>
        </p:nvGraphicFramePr>
        <p:xfrm>
          <a:off x="1979712" y="2348880"/>
          <a:ext cx="5941060" cy="2011680"/>
        </p:xfrm>
        <a:graphic>
          <a:graphicData uri="http://schemas.openxmlformats.org/drawingml/2006/table">
            <a:tbl>
              <a:tblPr/>
              <a:tblGrid>
                <a:gridCol w="2610485"/>
                <a:gridCol w="832485"/>
                <a:gridCol w="832485"/>
                <a:gridCol w="832485"/>
                <a:gridCol w="833120"/>
              </a:tblGrid>
              <a:tr h="548639">
                <a:tc>
                  <a:txBody>
                    <a:bodyPr/>
                    <a:lstStyle/>
                    <a:p>
                      <a:pPr>
                        <a:spcAft>
                          <a:spcPts val="0"/>
                        </a:spcAft>
                      </a:pPr>
                      <a:r>
                        <a:rPr lang="fr-FR" sz="1200" kern="50" dirty="0">
                          <a:effectLst/>
                          <a:latin typeface="Times New Roman" charset="0"/>
                          <a:ea typeface="Times New Roman" charset="0"/>
                          <a:cs typeface="Times New Roman" charset="0"/>
                        </a:rPr>
                        <a:t> </a:t>
                      </a:r>
                      <a:endParaRPr lang="fr-FR" sz="1200" dirty="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18-29 ans</a:t>
                      </a:r>
                      <a:endParaRPr lang="fr-FR" sz="1200">
                        <a:effectLst/>
                        <a:latin typeface="Calibri" charset="0"/>
                        <a:ea typeface="Times New Roman" charset="0"/>
                        <a:cs typeface="Times New Roman"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30-49 ans</a:t>
                      </a:r>
                      <a:endParaRPr lang="fr-FR" sz="1200">
                        <a:effectLst/>
                        <a:latin typeface="Calibri" charset="0"/>
                        <a:ea typeface="Times New Roman" charset="0"/>
                        <a:cs typeface="Times New Roman"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50 ans ou plus</a:t>
                      </a:r>
                      <a:endParaRPr lang="fr-FR" sz="1200">
                        <a:effectLst/>
                        <a:latin typeface="Calibri" charset="0"/>
                        <a:ea typeface="Times New Roman" charset="0"/>
                        <a:cs typeface="Times New Roman"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Ensemble (18 ans ou plus)</a:t>
                      </a:r>
                      <a:endParaRPr lang="fr-FR" sz="1200">
                        <a:effectLst/>
                        <a:latin typeface="Calibri" charset="0"/>
                        <a:ea typeface="Times New Roman" charset="0"/>
                        <a:cs typeface="Times New Roman"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r>
              <a:tr h="0">
                <a:tc>
                  <a:txBody>
                    <a:bodyPr/>
                    <a:lstStyle/>
                    <a:p>
                      <a:pPr>
                        <a:spcAft>
                          <a:spcPts val="0"/>
                        </a:spcAft>
                      </a:pPr>
                      <a:r>
                        <a:rPr lang="fr-FR" sz="1200" b="1" kern="50" dirty="0">
                          <a:effectLst/>
                          <a:latin typeface="Times New Roman" charset="0"/>
                          <a:ea typeface="Times New Roman" charset="0"/>
                          <a:cs typeface="Times New Roman" charset="0"/>
                        </a:rPr>
                        <a:t>Niveau de vie médian (euros 2011)</a:t>
                      </a:r>
                      <a:endParaRPr lang="fr-FR" sz="1200" dirty="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b="1" kern="50">
                          <a:effectLst/>
                          <a:latin typeface="Times New Roman" charset="0"/>
                          <a:ea typeface="Times New Roman" charset="0"/>
                          <a:cs typeface="Times New Roman" charset="0"/>
                        </a:rPr>
                        <a:t>18 150</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b="1" kern="50">
                          <a:effectLst/>
                          <a:latin typeface="Times New Roman" charset="0"/>
                          <a:ea typeface="Times New Roman" charset="0"/>
                          <a:cs typeface="Times New Roman" charset="0"/>
                        </a:rPr>
                        <a:t>20 120</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b="1" kern="50">
                          <a:effectLst/>
                          <a:latin typeface="Times New Roman" charset="0"/>
                          <a:ea typeface="Times New Roman" charset="0"/>
                          <a:cs typeface="Times New Roman" charset="0"/>
                        </a:rPr>
                        <a:t>20 680</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b="1" kern="50">
                          <a:effectLst/>
                          <a:latin typeface="Times New Roman" charset="0"/>
                          <a:ea typeface="Times New Roman" charset="0"/>
                          <a:cs typeface="Times New Roman" charset="0"/>
                        </a:rPr>
                        <a:t>20 000</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r>
              <a:tr h="0">
                <a:tc>
                  <a:txBody>
                    <a:bodyPr/>
                    <a:lstStyle/>
                    <a:p>
                      <a:pPr>
                        <a:spcAft>
                          <a:spcPts val="0"/>
                        </a:spcAft>
                      </a:pPr>
                      <a:r>
                        <a:rPr lang="fr-FR" sz="1200" b="1" kern="50" dirty="0">
                          <a:effectLst/>
                          <a:latin typeface="Times New Roman" charset="0"/>
                          <a:ea typeface="Times New Roman" charset="0"/>
                          <a:cs typeface="Times New Roman" charset="0"/>
                        </a:rPr>
                        <a:t>Taux de pauvreté (en %) </a:t>
                      </a:r>
                      <a:r>
                        <a:rPr lang="fr-FR" sz="1200" b="1" kern="50" baseline="30000" dirty="0">
                          <a:effectLst/>
                          <a:latin typeface="Times New Roman" charset="0"/>
                          <a:ea typeface="Times New Roman" charset="0"/>
                          <a:cs typeface="Times New Roman" charset="0"/>
                        </a:rPr>
                        <a:t>(2)</a:t>
                      </a:r>
                      <a:endParaRPr lang="fr-FR" sz="1200" dirty="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b="1" kern="50">
                          <a:effectLst/>
                          <a:latin typeface="Times New Roman" charset="0"/>
                          <a:ea typeface="Times New Roman" charset="0"/>
                          <a:cs typeface="Times New Roman" charset="0"/>
                        </a:rPr>
                        <a:t>19,4</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b="1" kern="50">
                          <a:effectLst/>
                          <a:latin typeface="Times New Roman" charset="0"/>
                          <a:ea typeface="Times New Roman" charset="0"/>
                          <a:cs typeface="Times New Roman" charset="0"/>
                        </a:rPr>
                        <a:t>13,0</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b="1" kern="50">
                          <a:effectLst/>
                          <a:latin typeface="Times New Roman" charset="0"/>
                          <a:ea typeface="Times New Roman" charset="0"/>
                          <a:cs typeface="Times New Roman" charset="0"/>
                        </a:rPr>
                        <a:t>10,1</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b="1" kern="50">
                          <a:effectLst/>
                          <a:latin typeface="Times New Roman" charset="0"/>
                          <a:ea typeface="Times New Roman" charset="0"/>
                          <a:cs typeface="Times New Roman" charset="0"/>
                        </a:rPr>
                        <a:t>12,7</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r>
              <a:tr h="0">
                <a:tc>
                  <a:txBody>
                    <a:bodyPr/>
                    <a:lstStyle/>
                    <a:p>
                      <a:pPr>
                        <a:spcAft>
                          <a:spcPts val="0"/>
                        </a:spcAft>
                      </a:pPr>
                      <a:r>
                        <a:rPr lang="fr-FR" sz="1200" b="1" kern="50" dirty="0">
                          <a:effectLst/>
                          <a:latin typeface="Times New Roman" charset="0"/>
                          <a:ea typeface="Times New Roman" charset="0"/>
                          <a:cs typeface="Times New Roman" charset="0"/>
                        </a:rPr>
                        <a:t>Répartition par statut d'activité (en %)</a:t>
                      </a:r>
                      <a:endParaRPr lang="fr-FR" sz="1200" dirty="0">
                        <a:effectLst/>
                        <a:latin typeface="Calibri" charset="0"/>
                        <a:ea typeface="Times New Roman" charset="0"/>
                        <a:cs typeface="Times New Roman" charset="0"/>
                      </a:endParaRPr>
                    </a:p>
                    <a:p>
                      <a:pPr algn="ctr">
                        <a:spcAft>
                          <a:spcPts val="0"/>
                        </a:spcAft>
                      </a:pPr>
                      <a:r>
                        <a:rPr lang="fr-FR" sz="1200" kern="50" dirty="0">
                          <a:effectLst/>
                          <a:latin typeface="Times New Roman" charset="0"/>
                          <a:ea typeface="Times New Roman" charset="0"/>
                          <a:cs typeface="Times New Roman" charset="0"/>
                        </a:rPr>
                        <a:t>Actifs occupés</a:t>
                      </a:r>
                      <a:endParaRPr lang="fr-FR" sz="1200" dirty="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55,4</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82,3</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31,2</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53,4</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r>
              <a:tr h="0">
                <a:tc>
                  <a:txBody>
                    <a:bodyPr/>
                    <a:lstStyle/>
                    <a:p>
                      <a:pPr algn="ctr">
                        <a:spcAft>
                          <a:spcPts val="0"/>
                        </a:spcAft>
                      </a:pPr>
                      <a:r>
                        <a:rPr lang="fr-FR" sz="1200" kern="50">
                          <a:effectLst/>
                          <a:latin typeface="Times New Roman" charset="0"/>
                          <a:ea typeface="Times New Roman" charset="0"/>
                          <a:cs typeface="Times New Roman" charset="0"/>
                        </a:rPr>
                        <a:t>Chômeurs</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12,2</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6,9</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2,2</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5,6</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r>
              <a:tr h="0">
                <a:tc>
                  <a:txBody>
                    <a:bodyPr/>
                    <a:lstStyle/>
                    <a:p>
                      <a:pPr algn="ctr">
                        <a:spcAft>
                          <a:spcPts val="0"/>
                        </a:spcAft>
                      </a:pPr>
                      <a:r>
                        <a:rPr lang="fr-FR" sz="1200" kern="50">
                          <a:effectLst/>
                          <a:latin typeface="Times New Roman" charset="0"/>
                          <a:ea typeface="Times New Roman" charset="0"/>
                          <a:cs typeface="Times New Roman" charset="0"/>
                        </a:rPr>
                        <a:t>Inactifs</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32,3</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10,9</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66,7</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41,0</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r>
              <a:tr h="0">
                <a:tc>
                  <a:txBody>
                    <a:bodyPr/>
                    <a:lstStyle/>
                    <a:p>
                      <a:pPr algn="ctr">
                        <a:spcAft>
                          <a:spcPts val="0"/>
                        </a:spcAft>
                      </a:pPr>
                      <a:r>
                        <a:rPr lang="fr-FR" sz="1200" kern="50">
                          <a:effectLst/>
                          <a:latin typeface="Times New Roman" charset="0"/>
                          <a:ea typeface="Times New Roman" charset="0"/>
                          <a:cs typeface="Times New Roman" charset="0"/>
                        </a:rPr>
                        <a:t>Ensemble</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100,0</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100,0</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100,0</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dirty="0">
                          <a:effectLst/>
                          <a:latin typeface="Times New Roman" charset="0"/>
                          <a:ea typeface="Times New Roman" charset="0"/>
                          <a:cs typeface="Times New Roman" charset="0"/>
                        </a:rPr>
                        <a:t>100,0</a:t>
                      </a:r>
                      <a:endParaRPr lang="fr-FR" sz="1200" dirty="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r>
            </a:tbl>
          </a:graphicData>
        </a:graphic>
      </p:graphicFrame>
      <p:sp>
        <p:nvSpPr>
          <p:cNvPr id="7" name="Rectangle 6"/>
          <p:cNvSpPr/>
          <p:nvPr/>
        </p:nvSpPr>
        <p:spPr>
          <a:xfrm>
            <a:off x="1403648" y="4581128"/>
            <a:ext cx="6984776" cy="1615827"/>
          </a:xfrm>
          <a:prstGeom prst="rect">
            <a:avLst/>
          </a:prstGeom>
        </p:spPr>
        <p:txBody>
          <a:bodyPr wrap="square">
            <a:spAutoFit/>
          </a:bodyPr>
          <a:lstStyle/>
          <a:p>
            <a:pPr algn="just">
              <a:spcAft>
                <a:spcPts val="0"/>
              </a:spcAft>
            </a:pPr>
            <a:r>
              <a:rPr lang="fr-FR" sz="1100" kern="50" dirty="0">
                <a:latin typeface="Times New Roman" charset="0"/>
                <a:ea typeface="Times New Roman" charset="0"/>
                <a:cs typeface="Times New Roman" charset="0"/>
              </a:rPr>
              <a:t>Champ : France métropolitaine, personnes vivant dans un ménage dont le revenu déclaré au fisc est positif ou nul et dont la personne de référence n'est pas étudiante.</a:t>
            </a:r>
            <a:endParaRPr lang="fr-FR" sz="1100" dirty="0">
              <a:latin typeface="Calibri" charset="0"/>
              <a:ea typeface="Times New Roman" charset="0"/>
              <a:cs typeface="Times New Roman" charset="0"/>
            </a:endParaRPr>
          </a:p>
          <a:p>
            <a:pPr>
              <a:spcAft>
                <a:spcPts val="0"/>
              </a:spcAft>
            </a:pPr>
            <a:r>
              <a:rPr lang="fr-FR" sz="1100" kern="50" dirty="0">
                <a:latin typeface="Times New Roman" charset="0"/>
                <a:ea typeface="Times New Roman" charset="0"/>
                <a:cs typeface="Times New Roman" charset="0"/>
              </a:rPr>
              <a:t> </a:t>
            </a:r>
            <a:endParaRPr lang="fr-FR" sz="1100" dirty="0">
              <a:latin typeface="Calibri" charset="0"/>
              <a:ea typeface="Times New Roman" charset="0"/>
              <a:cs typeface="Times New Roman" charset="0"/>
            </a:endParaRPr>
          </a:p>
          <a:p>
            <a:pPr algn="r">
              <a:spcAft>
                <a:spcPts val="0"/>
              </a:spcAft>
            </a:pPr>
            <a:r>
              <a:rPr lang="fr-FR" sz="1100" kern="50" dirty="0">
                <a:latin typeface="Times New Roman" charset="0"/>
                <a:ea typeface="Times New Roman" charset="0"/>
                <a:cs typeface="Times New Roman" charset="0"/>
              </a:rPr>
              <a:t>Source : « Les niveaux de vie en 2011 », INSEE Première, septembre 2013</a:t>
            </a:r>
            <a:endParaRPr lang="fr-FR" sz="1100" dirty="0">
              <a:latin typeface="Calibri" charset="0"/>
              <a:ea typeface="Times New Roman" charset="0"/>
              <a:cs typeface="Times New Roman" charset="0"/>
            </a:endParaRPr>
          </a:p>
          <a:p>
            <a:pPr>
              <a:spcAft>
                <a:spcPts val="0"/>
              </a:spcAft>
            </a:pPr>
            <a:r>
              <a:rPr lang="fr-FR" sz="1100" kern="50" dirty="0">
                <a:latin typeface="Times New Roman" charset="0"/>
                <a:ea typeface="Times New Roman" charset="0"/>
                <a:cs typeface="Times New Roman" charset="0"/>
              </a:rPr>
              <a:t> </a:t>
            </a:r>
            <a:endParaRPr lang="fr-FR" sz="1100" dirty="0">
              <a:latin typeface="Calibri" charset="0"/>
              <a:ea typeface="Times New Roman" charset="0"/>
              <a:cs typeface="Times New Roman" charset="0"/>
            </a:endParaRPr>
          </a:p>
          <a:p>
            <a:pPr algn="just">
              <a:spcAft>
                <a:spcPts val="0"/>
              </a:spcAft>
            </a:pPr>
            <a:r>
              <a:rPr lang="fr-FR" sz="1100" kern="50" dirty="0">
                <a:latin typeface="Times New Roman" charset="0"/>
                <a:ea typeface="Times New Roman" charset="0"/>
                <a:cs typeface="Times New Roman" charset="0"/>
              </a:rPr>
              <a:t>(1) Le niveau de vie correspond au revenu disponible du ménage en tenant compte de sa taille.</a:t>
            </a:r>
            <a:endParaRPr lang="fr-FR" sz="1100" dirty="0">
              <a:latin typeface="Calibri" charset="0"/>
              <a:ea typeface="Times New Roman" charset="0"/>
              <a:cs typeface="Times New Roman" charset="0"/>
            </a:endParaRPr>
          </a:p>
          <a:p>
            <a:pPr algn="just">
              <a:spcAft>
                <a:spcPts val="0"/>
              </a:spcAft>
            </a:pPr>
            <a:r>
              <a:rPr lang="fr-FR" sz="1100" kern="50" dirty="0">
                <a:latin typeface="Times New Roman" charset="0"/>
                <a:ea typeface="Times New Roman" charset="0"/>
                <a:cs typeface="Times New Roman" charset="0"/>
              </a:rPr>
              <a:t>(2) Au seuil de 60 % du revenu médian.</a:t>
            </a:r>
            <a:endParaRPr lang="fr-FR" sz="1100" dirty="0">
              <a:latin typeface="Calibri" charset="0"/>
              <a:ea typeface="Times New Roman" charset="0"/>
              <a:cs typeface="Times New Roman" charset="0"/>
            </a:endParaRPr>
          </a:p>
          <a:p>
            <a:r>
              <a:rPr lang="fr-FR" sz="1100" b="1" kern="50" dirty="0">
                <a:latin typeface="Times New Roman" charset="0"/>
                <a:ea typeface="Times New Roman" charset="0"/>
              </a:rPr>
              <a:t/>
            </a:r>
            <a:br>
              <a:rPr lang="fr-FR" sz="1100" b="1" kern="50" dirty="0">
                <a:latin typeface="Times New Roman" charset="0"/>
                <a:ea typeface="Times New Roman" charset="0"/>
              </a:rPr>
            </a:br>
            <a:endParaRPr lang="fr-FR" sz="11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404664"/>
            <a:ext cx="7498080" cy="5843736"/>
          </a:xfrm>
        </p:spPr>
        <p:txBody>
          <a:bodyPr>
            <a:normAutofit/>
          </a:bodyPr>
          <a:lstStyle/>
          <a:p>
            <a:pPr marL="82296" indent="0">
              <a:buNone/>
            </a:pPr>
            <a:r>
              <a:rPr lang="fr-FR" sz="1600" dirty="0" smtClean="0"/>
              <a:t>Ce tableau statistique est publié par l’INSEE, tiré d’INSEE première, septembre 2013 et intitulé « les niveaux de vie en 2011 ». Il porte sur le niveau de vie médian en euros 2011, le taux de pauvreté selon la tranche d’âge ainsi que sur la répartition par statut d’activité selon la tranche d’âge. Le champ est la France métropolitaine, personnes vivant dans un ménage dont le revenu déclaré au fisc est positif ou nul et dont la personne de référence n’est pas étudiante.</a:t>
            </a:r>
          </a:p>
          <a:p>
            <a:r>
              <a:rPr lang="fr-FR" sz="1600" dirty="0" smtClean="0"/>
              <a:t>En termes d’indicateurs monétaires la situation des 18-29 ans est moins favorable que celle des autres tranches d’âge: 50% des 18-29 ans disposent d’un niveau de vie inférieur ou égal à 18150 euros 2011 tandis que 50% des 30-49 ans et des 50 ans ou plus disposent respectivement de niveaux de vie inférieurs ou égaux à 20120 euros 2011 et 20680 euros 2011. Ce premier indicateur est à mettre en relation avec le taux de pauvreté: sur 100 personnes de 18-29 ans en moyenne 19,4 disposaient de moins de 60% du revenu médian soit presque deux fois plus que les 50 ans et plus; le taux de pauvreté des 30-49 ans atteignant 13%.</a:t>
            </a:r>
          </a:p>
          <a:p>
            <a:r>
              <a:rPr lang="fr-FR" sz="1600" dirty="0" smtClean="0"/>
              <a:t>La répartition des statuts d’activité est inégalitaire selon les tranches d’âge. Pour comparer la situation économique l’indicateur « chômeurs » est le plus pertinent. Sur 100 jeunes de 18-29 ans en moyenne 12,2 étaient au chômage contre 6,9 pour les 30-49 ans et 6 fois moins environ pour les 50 ans et plus.</a:t>
            </a:r>
          </a:p>
          <a:p>
            <a:pPr marL="82296" indent="0">
              <a:buNone/>
            </a:pPr>
            <a:r>
              <a:rPr lang="fr-FR" sz="1600" dirty="0" smtClean="0"/>
              <a:t>Divers indicateurs montrent une situation économique inégalitaire entre les 18-29 ans et les autres tranches d’âge</a:t>
            </a:r>
          </a:p>
          <a:p>
            <a:endParaRPr lang="fr-FR" sz="1600" dirty="0" smtClean="0"/>
          </a:p>
          <a:p>
            <a:pPr marL="82296" indent="0">
              <a:buNone/>
            </a:pPr>
            <a:endParaRPr lang="fr-FR" sz="1600" dirty="0"/>
          </a:p>
        </p:txBody>
      </p:sp>
    </p:spTree>
    <p:extLst>
      <p:ext uri="{BB962C8B-B14F-4D97-AF65-F5344CB8AC3E}">
        <p14:creationId xmlns:p14="http://schemas.microsoft.com/office/powerpoint/2010/main" val="40961602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03648" y="188640"/>
            <a:ext cx="7498080" cy="5987752"/>
          </a:xfrm>
        </p:spPr>
        <p:txBody>
          <a:bodyPr>
            <a:normAutofit fontScale="55000" lnSpcReduction="20000"/>
          </a:bodyPr>
          <a:lstStyle/>
          <a:p>
            <a:pPr>
              <a:buNone/>
            </a:pPr>
            <a:r>
              <a:rPr lang="fr-FR" sz="2900" b="1" dirty="0"/>
              <a:t>- Partie 3 - Raisonnement s'appuyant sur un dossier documentaire (10 points) </a:t>
            </a:r>
          </a:p>
          <a:p>
            <a:pPr>
              <a:buNone/>
            </a:pPr>
            <a:r>
              <a:rPr lang="fr-FR" sz="2900" u="sng" dirty="0" smtClean="0"/>
              <a:t>Objectifs </a:t>
            </a:r>
            <a:r>
              <a:rPr lang="fr-FR" sz="2900" u="sng" dirty="0"/>
              <a:t>de l'épreuve : compétences et connaissances évaluées</a:t>
            </a:r>
          </a:p>
          <a:p>
            <a:pPr>
              <a:buNone/>
            </a:pPr>
            <a:endParaRPr lang="fr-FR" sz="2900" dirty="0" smtClean="0"/>
          </a:p>
          <a:p>
            <a:pPr>
              <a:buNone/>
            </a:pPr>
            <a:r>
              <a:rPr lang="fr-FR" sz="2900" dirty="0" smtClean="0"/>
              <a:t>Pour </a:t>
            </a:r>
            <a:r>
              <a:rPr lang="fr-FR" sz="2900" dirty="0"/>
              <a:t>la partie 3 (Raisonnement s'appuyant sur un dossier documentaire), il est demandé au candidat de traiter le sujet :</a:t>
            </a:r>
          </a:p>
          <a:p>
            <a:pPr>
              <a:buNone/>
            </a:pPr>
            <a:r>
              <a:rPr lang="fr-FR" sz="2900" dirty="0"/>
              <a:t>- en développant un raisonnement ;</a:t>
            </a:r>
          </a:p>
          <a:p>
            <a:pPr>
              <a:buNone/>
            </a:pPr>
            <a:r>
              <a:rPr lang="fr-FR" sz="2900" dirty="0"/>
              <a:t>- </a:t>
            </a:r>
            <a:r>
              <a:rPr lang="fr-FR" sz="2900" u="sng" dirty="0"/>
              <a:t>en exploitant les documents du dossier ;</a:t>
            </a:r>
          </a:p>
          <a:p>
            <a:pPr>
              <a:buNone/>
            </a:pPr>
            <a:r>
              <a:rPr lang="fr-FR" sz="2900" dirty="0"/>
              <a:t>- en faisant appel à ses connaissances personnelles ;</a:t>
            </a:r>
          </a:p>
          <a:p>
            <a:pPr>
              <a:buNone/>
            </a:pPr>
            <a:r>
              <a:rPr lang="fr-FR" sz="2900" dirty="0"/>
              <a:t>- en composant une introduction, un développement, une conclusion.</a:t>
            </a:r>
          </a:p>
          <a:p>
            <a:pPr>
              <a:buNone/>
            </a:pPr>
            <a:r>
              <a:rPr lang="fr-FR" sz="2900" dirty="0"/>
              <a:t>II sera tenu compte, dans la notation, de la clarté de l'expression et du soin apporté à la présentation.</a:t>
            </a:r>
          </a:p>
          <a:p>
            <a:pPr>
              <a:buNone/>
            </a:pPr>
            <a:endParaRPr lang="fr-FR" sz="2900" dirty="0" smtClean="0"/>
          </a:p>
          <a:p>
            <a:pPr>
              <a:buNone/>
            </a:pPr>
            <a:endParaRPr lang="fr-FR" sz="2900" dirty="0" smtClean="0"/>
          </a:p>
          <a:p>
            <a:pPr>
              <a:buNone/>
            </a:pPr>
            <a:r>
              <a:rPr lang="fr-FR" sz="2900" dirty="0" smtClean="0"/>
              <a:t>Le </a:t>
            </a:r>
            <a:r>
              <a:rPr lang="fr-FR" sz="2900" dirty="0"/>
              <a:t>libellé du sujet invite le candidat à développer un raisonnement</a:t>
            </a:r>
            <a:r>
              <a:rPr lang="fr-FR" sz="2900" u="sng" dirty="0"/>
              <a:t>, à rassembler et mettre en ordre des informations pertinentes issues du dossier documentaire </a:t>
            </a:r>
            <a:r>
              <a:rPr lang="fr-FR" sz="2900" dirty="0"/>
              <a:t>et de ses connaissances personnelles</a:t>
            </a:r>
            <a:r>
              <a:rPr lang="fr-FR" sz="2900" u="sng" dirty="0"/>
              <a:t>. Le dossier documentaire mis à la disposition du candidat ne doit ni borner son horizon (en le détournant du recours à ses propres connaissances), ni lui servir de prétexte à une paraphrase ou à un commentaire systématique et détaillé. Il comporte 2 ou 3 documents de nature différente (textes, graphiques, tableaux statistiques, schémas, etc.). Chaque texte ne devra pas dépasser 2500 signes et chaque document statistique comporter plus de 120 données chiffrées. »   </a:t>
            </a:r>
            <a:r>
              <a:rPr lang="fr-FR" sz="2900" dirty="0"/>
              <a:t>note de service n° 2011-151 du 3-10-2011</a:t>
            </a:r>
            <a:br>
              <a:rPr lang="fr-FR" sz="2900" dirty="0"/>
            </a:br>
            <a:endParaRPr lang="fr-FR" sz="2900" u="sng" dirty="0"/>
          </a:p>
          <a:p>
            <a:endParaRPr lang="fr-FR" dirty="0"/>
          </a:p>
        </p:txBody>
      </p:sp>
    </p:spTree>
    <p:extLst>
      <p:ext uri="{BB962C8B-B14F-4D97-AF65-F5344CB8AC3E}">
        <p14:creationId xmlns:p14="http://schemas.microsoft.com/office/powerpoint/2010/main" val="427038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57290" y="642918"/>
            <a:ext cx="7329510" cy="5483245"/>
          </a:xfrm>
        </p:spPr>
        <p:txBody>
          <a:bodyPr>
            <a:noAutofit/>
          </a:bodyPr>
          <a:lstStyle/>
          <a:p>
            <a:pPr marL="82296" indent="0">
              <a:buNone/>
            </a:pPr>
            <a:r>
              <a:rPr lang="fr-FR" sz="1800" b="1" dirty="0"/>
              <a:t>Troisième partie : Raisonnement s’appuyant sur un dossier documentaire </a:t>
            </a:r>
            <a:r>
              <a:rPr lang="fr-FR" sz="1800" b="1" i="1" dirty="0"/>
              <a:t>(10points</a:t>
            </a:r>
            <a:r>
              <a:rPr lang="fr-FR" sz="1800" b="1" i="1" dirty="0" smtClean="0"/>
              <a:t>)</a:t>
            </a:r>
            <a:endParaRPr lang="fr-FR" sz="1800" dirty="0"/>
          </a:p>
          <a:p>
            <a:pPr>
              <a:buNone/>
            </a:pPr>
            <a:r>
              <a:rPr lang="fr-FR" sz="1800" dirty="0"/>
              <a:t>Cette partie comporte deux documents</a:t>
            </a:r>
            <a:r>
              <a:rPr lang="fr-FR" sz="1800" dirty="0" smtClean="0"/>
              <a:t>.</a:t>
            </a:r>
            <a:endParaRPr lang="fr-FR" sz="1800" dirty="0"/>
          </a:p>
          <a:p>
            <a:pPr>
              <a:buNone/>
            </a:pPr>
            <a:r>
              <a:rPr lang="fr-FR" sz="1800" b="1" dirty="0"/>
              <a:t>A l’aide de vos connaissances et du dossier documentaire, montrez les effets </a:t>
            </a:r>
            <a:r>
              <a:rPr lang="fr-FR" sz="1800" b="1" dirty="0" smtClean="0"/>
              <a:t>de l’évolution </a:t>
            </a:r>
            <a:r>
              <a:rPr lang="fr-FR" sz="1800" b="1" dirty="0"/>
              <a:t>de la structure par catégories socioprofessionnelles sur la mobilité sociale.</a:t>
            </a:r>
            <a:endParaRPr lang="fr-FR" sz="1800" dirty="0"/>
          </a:p>
          <a:p>
            <a:pPr>
              <a:buNone/>
            </a:pPr>
            <a:r>
              <a:rPr lang="fr-FR" sz="1800" b="1" dirty="0" smtClean="0"/>
              <a:t>DOCUMENT 2</a:t>
            </a:r>
            <a:endParaRPr lang="fr-FR" sz="1800" dirty="0"/>
          </a:p>
          <a:p>
            <a:pPr>
              <a:buNone/>
            </a:pPr>
            <a:r>
              <a:rPr lang="fr-FR" sz="1600" dirty="0" smtClean="0"/>
              <a:t>En </a:t>
            </a:r>
            <a:r>
              <a:rPr lang="fr-FR" sz="1600" dirty="0"/>
              <a:t>2003, 65 % des hommes âgés de 40 à 59 ans exercent un métier dans une catégorie socioprofessionnelle différente de celle de leur père. […] Entre les années soixante-dix et aujourd’hui, l’agriculture a poursuivi son déclin séculaire</a:t>
            </a:r>
            <a:r>
              <a:rPr lang="fr-FR" sz="1600" baseline="30000" dirty="0"/>
              <a:t>(1)</a:t>
            </a:r>
            <a:r>
              <a:rPr lang="fr-FR" sz="1600" dirty="0"/>
              <a:t>. L’industrie a marqué le pas avant de décliner à son tour, provoquant une forte diminution du nombre d’ouvriers. Entre 1977 et 2003, la proportion d’ouvriers parmi les actifs est passée de 36 % à 20 %, celle d’agriculteurs de 7 % à 3 %. À l’inverse, la part des cadres et des professions intermédiaires dans la population active est passée de 21 % en 1977 à 38 % en 2003, accompagnant le développement des activités tertiaires</a:t>
            </a:r>
            <a:r>
              <a:rPr lang="fr-FR" sz="1600" baseline="30000" dirty="0"/>
              <a:t>(2)</a:t>
            </a:r>
            <a:r>
              <a:rPr lang="fr-FR" sz="1600" dirty="0"/>
              <a:t>. Les classes moyennes et supérieures du salariat sont donc forcément constituées de membres d’origines diverses.  </a:t>
            </a:r>
            <a:r>
              <a:rPr lang="fr-FR" sz="1600" dirty="0" smtClean="0"/>
              <a:t>Les fils d’ouvrier et d’agriculteur accèdent aux catégories supérieures du salariat en raison de ce formidable appel d’air</a:t>
            </a:r>
            <a:r>
              <a:rPr lang="fr-FR" sz="1600" baseline="30000" dirty="0" smtClean="0"/>
              <a:t>(3)</a:t>
            </a:r>
            <a:r>
              <a:rPr lang="fr-FR" sz="1600" dirty="0" smtClean="0"/>
              <a:t> et non pas d’une réelle évolution de l’égalité des chances. Le nombre d’artisans, commerçants et chefs d’entreprise est également en diminution. </a:t>
            </a:r>
          </a:p>
          <a:p>
            <a:pPr>
              <a:buNone/>
            </a:pPr>
            <a:endParaRPr lang="fr-FR" sz="1600" dirty="0"/>
          </a:p>
          <a:p>
            <a:pPr>
              <a:buNone/>
            </a:pPr>
            <a:endParaRPr lang="fr-FR"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14414" y="500042"/>
            <a:ext cx="7606058" cy="5953294"/>
          </a:xfrm>
        </p:spPr>
        <p:txBody>
          <a:bodyPr>
            <a:normAutofit fontScale="32500" lnSpcReduction="20000"/>
          </a:bodyPr>
          <a:lstStyle/>
          <a:p>
            <a:pPr algn="just">
              <a:buNone/>
            </a:pPr>
            <a:r>
              <a:rPr lang="fr-FR" sz="4500" dirty="0" smtClean="0"/>
              <a:t>Entre la génération des pères et celle des fils, 1,8 million de changements de groupe social au minimum auraient été nécessaires compte tenu de la chute du nombre d’agriculteurs et du déclin de l’emploi industriel, et de la croissance du salariat et du secteur tertiaire. Au total, en 2003, le contexte macroéconomique joue pour 40 % dans les changements de milieu social. […] </a:t>
            </a:r>
          </a:p>
          <a:p>
            <a:pPr algn="just">
              <a:buNone/>
            </a:pPr>
            <a:r>
              <a:rPr lang="fr-FR" sz="4500" dirty="0" smtClean="0"/>
              <a:t>En 1977, 57 % des fils occupaient une position différente de celle de leur père, contre 65 % en 1993 et en 2003. […] Cependant, l’écart entre la structure sociale des pères et la structure sociale des fils était moindre en 1977 qu’en 1993 ou aujourd’hui. […] </a:t>
            </a:r>
          </a:p>
          <a:p>
            <a:pPr algn="just">
              <a:buNone/>
            </a:pPr>
            <a:r>
              <a:rPr lang="fr-FR" sz="4500" dirty="0" smtClean="0"/>
              <a:t>Les générations interrogées en 1993 et celles interrogées en 2003 n’ont pas connu tout au long de leur vie active les mêmes environnements économiques. Les hommes qui ont de 40 à 59 ans en 2003 ont, en majorité, débuté leur carrière après le choc pétrolier de 1973, à un moment où la conjoncture s’est dégradée fortement et où le chômage s’est accru. En revanche, les hommes ayant eu de 40 à 59 ans en 1993 sont entrés dans la vie active à un moment où le contexte économique était bien plus favorable. En plus d’une insertion professionnelle plus difficile, les hommes interrogés en 2003 ont moins souvent bénéficié d’une promotion que la génération précédente. </a:t>
            </a:r>
          </a:p>
          <a:p>
            <a:pPr algn="just">
              <a:buNone/>
            </a:pPr>
            <a:r>
              <a:rPr lang="fr-FR" sz="3800" dirty="0" smtClean="0"/>
              <a:t> </a:t>
            </a:r>
          </a:p>
          <a:p>
            <a:pPr>
              <a:buNone/>
            </a:pPr>
            <a:r>
              <a:rPr lang="fr-FR" sz="3800" dirty="0" smtClean="0"/>
              <a:t>Source : « En un quart de siècle, la mobilité sociale a peu évolué », Données sociales, DUPAYS Stéphanie, 2006. </a:t>
            </a:r>
          </a:p>
          <a:p>
            <a:pPr>
              <a:buNone/>
            </a:pPr>
            <a:r>
              <a:rPr lang="fr-FR" sz="3800" dirty="0" smtClean="0"/>
              <a:t> </a:t>
            </a:r>
          </a:p>
          <a:p>
            <a:pPr>
              <a:buNone/>
            </a:pPr>
            <a:r>
              <a:rPr lang="fr-FR" sz="3800" dirty="0" smtClean="0"/>
              <a:t>(1) Déclin s’étalant sur une longue période. </a:t>
            </a:r>
          </a:p>
          <a:p>
            <a:pPr>
              <a:buNone/>
            </a:pPr>
            <a:r>
              <a:rPr lang="fr-FR" sz="3800" dirty="0" smtClean="0"/>
              <a:t>(2) Activités de services. </a:t>
            </a:r>
          </a:p>
          <a:p>
            <a:pPr>
              <a:buNone/>
            </a:pPr>
            <a:r>
              <a:rPr lang="fr-FR" sz="3800" dirty="0" smtClean="0"/>
              <a:t>(3) Ouverture de nouvelles possibilités. </a:t>
            </a:r>
          </a:p>
          <a:p>
            <a:pPr>
              <a:buNone/>
            </a:pPr>
            <a:r>
              <a:rPr lang="fr-FR" sz="3800" dirty="0" smtClean="0"/>
              <a:t> </a:t>
            </a:r>
          </a:p>
          <a:p>
            <a:pPr>
              <a:buNone/>
            </a:pP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2142091750"/>
              </p:ext>
            </p:extLst>
          </p:nvPr>
        </p:nvGraphicFramePr>
        <p:xfrm>
          <a:off x="1435100" y="549275"/>
          <a:ext cx="7499352" cy="5974080"/>
        </p:xfrm>
        <a:graphic>
          <a:graphicData uri="http://schemas.openxmlformats.org/drawingml/2006/table">
            <a:tbl>
              <a:tblPr firstRow="1" bandRow="1">
                <a:tableStyleId>{5940675A-B579-460E-94D1-54222C63F5DA}</a:tableStyleId>
              </a:tblPr>
              <a:tblGrid>
                <a:gridCol w="472604"/>
                <a:gridCol w="3277072"/>
                <a:gridCol w="3059632"/>
                <a:gridCol w="690044"/>
              </a:tblGrid>
              <a:tr h="370840">
                <a:tc rowSpan="2">
                  <a:txBody>
                    <a:bodyPr/>
                    <a:lstStyle/>
                    <a:p>
                      <a:endParaRPr lang="fr-FR" dirty="0" smtClean="0"/>
                    </a:p>
                    <a:p>
                      <a:endParaRPr lang="fr-FR" dirty="0" smtClean="0"/>
                    </a:p>
                    <a:p>
                      <a:endParaRPr lang="fr-FR" dirty="0"/>
                    </a:p>
                  </a:txBody>
                  <a:tcPr/>
                </a:tc>
                <a:tc>
                  <a:txBody>
                    <a:bodyPr/>
                    <a:lstStyle/>
                    <a:p>
                      <a:r>
                        <a:rPr lang="fr-FR" sz="1200" dirty="0" smtClean="0"/>
                        <a:t>Informations sélectionnées</a:t>
                      </a:r>
                      <a:endParaRPr lang="fr-FR" sz="1200" dirty="0"/>
                    </a:p>
                  </a:txBody>
                  <a:tcPr/>
                </a:tc>
                <a:tc>
                  <a:txBody>
                    <a:bodyPr/>
                    <a:lstStyle/>
                    <a:p>
                      <a:r>
                        <a:rPr lang="fr-FR" sz="1200" dirty="0" smtClean="0"/>
                        <a:t>Connaissances en lien avec </a:t>
                      </a:r>
                      <a:r>
                        <a:rPr lang="fr-FR" sz="1200" dirty="0" smtClean="0"/>
                        <a:t>le document et le </a:t>
                      </a:r>
                      <a:r>
                        <a:rPr lang="fr-FR" sz="1200" dirty="0" smtClean="0"/>
                        <a:t>sujet</a:t>
                      </a:r>
                      <a:endParaRPr lang="fr-FR" sz="1200" dirty="0"/>
                    </a:p>
                  </a:txBody>
                  <a:tcPr/>
                </a:tc>
                <a:tc>
                  <a:txBody>
                    <a:bodyPr/>
                    <a:lstStyle/>
                    <a:p>
                      <a:r>
                        <a:rPr lang="fr-FR" sz="1000" dirty="0" smtClean="0"/>
                        <a:t>Place dans le plan</a:t>
                      </a:r>
                      <a:endParaRPr lang="fr-FR" sz="1000" dirty="0"/>
                    </a:p>
                  </a:txBody>
                  <a:tcPr/>
                </a:tc>
              </a:tr>
              <a:tr h="370840">
                <a:tc vMerge="1">
                  <a:txBody>
                    <a:bodyPr/>
                    <a:lstStyle/>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smtClean="0"/>
                        <a:t>En 2003 en France 65%</a:t>
                      </a:r>
                      <a:r>
                        <a:rPr lang="fr-FR" sz="1400" baseline="0" dirty="0" smtClean="0"/>
                        <a:t> des hommes âgés de 40 à 59 ans connaissaient une mobilité intergénérationnelle (</a:t>
                      </a:r>
                      <a:r>
                        <a:rPr kumimoji="0" lang="fr-FR" sz="1400" b="0" kern="1200" dirty="0" smtClean="0">
                          <a:solidFill>
                            <a:schemeClr val="tx1"/>
                          </a:solidFill>
                          <a:effectLst/>
                          <a:latin typeface="+mn-lt"/>
                          <a:ea typeface="+mn-ea"/>
                          <a:cs typeface="+mn-cs"/>
                        </a:rPr>
                        <a:t>changement de position sociale et professionnelle observable entre</a:t>
                      </a:r>
                      <a:r>
                        <a:rPr kumimoji="0" lang="fr-FR" sz="1400" b="0" kern="1200" baseline="0" dirty="0" smtClean="0">
                          <a:solidFill>
                            <a:schemeClr val="tx1"/>
                          </a:solidFill>
                          <a:effectLst/>
                          <a:latin typeface="+mn-lt"/>
                          <a:ea typeface="+mn-ea"/>
                          <a:cs typeface="+mn-cs"/>
                        </a:rPr>
                        <a:t> </a:t>
                      </a:r>
                      <a:r>
                        <a:rPr kumimoji="0" lang="fr-FR" sz="1400" b="0" kern="1200" dirty="0" smtClean="0">
                          <a:solidFill>
                            <a:schemeClr val="tx1"/>
                          </a:solidFill>
                          <a:effectLst/>
                          <a:latin typeface="+mn-lt"/>
                          <a:ea typeface="+mn-ea"/>
                          <a:cs typeface="+mn-cs"/>
                        </a:rPr>
                        <a:t>générations= mobilité sociale)</a:t>
                      </a:r>
                      <a:r>
                        <a:rPr kumimoji="0" lang="fr-FR" sz="1400" b="0" kern="1200" baseline="0" dirty="0" smtClean="0">
                          <a:solidFill>
                            <a:schemeClr val="tx1"/>
                          </a:solidFill>
                          <a:effectLst/>
                          <a:latin typeface="+mn-lt"/>
                          <a:ea typeface="+mn-ea"/>
                          <a:cs typeface="+mn-cs"/>
                        </a:rPr>
                        <a:t> </a:t>
                      </a:r>
                      <a:r>
                        <a:rPr lang="fr-FR" sz="1400" baseline="0" dirty="0" smtClean="0"/>
                        <a:t>donc 35% étaient immobiles, contre 57% de mobiles en 77.</a:t>
                      </a:r>
                    </a:p>
                    <a:p>
                      <a:r>
                        <a:rPr lang="fr-FR" sz="1400" baseline="0" dirty="0" smtClean="0"/>
                        <a:t>Cette mobilité observée provient en partie d’un changement dans la structure socioprofessionnelle:</a:t>
                      </a:r>
                    </a:p>
                    <a:p>
                      <a:r>
                        <a:rPr kumimoji="0" lang="fr-FR" sz="1400" u="sng" kern="1200" dirty="0" smtClean="0">
                          <a:solidFill>
                            <a:schemeClr val="tx1"/>
                          </a:solidFill>
                          <a:effectLst/>
                          <a:latin typeface="+mn-lt"/>
                          <a:ea typeface="+mn-ea"/>
                          <a:cs typeface="+mn-cs"/>
                        </a:rPr>
                        <a:t>PCS en régression entre 1977 et 2003:</a:t>
                      </a:r>
                    </a:p>
                    <a:p>
                      <a:r>
                        <a:rPr kumimoji="0" lang="fr-FR" sz="1400" u="none" kern="1200" dirty="0" smtClean="0">
                          <a:solidFill>
                            <a:schemeClr val="tx1"/>
                          </a:solidFill>
                          <a:effectLst/>
                          <a:latin typeface="+mn-lt"/>
                          <a:ea typeface="+mn-ea"/>
                          <a:cs typeface="+mn-cs"/>
                        </a:rPr>
                        <a:t>Ouvriers: 36% des actifs en 77 contre 20% en 2003</a:t>
                      </a:r>
                    </a:p>
                    <a:p>
                      <a:r>
                        <a:rPr kumimoji="0" lang="fr-FR" sz="1400" kern="1200" dirty="0" smtClean="0">
                          <a:solidFill>
                            <a:schemeClr val="tx1"/>
                          </a:solidFill>
                          <a:effectLst/>
                          <a:latin typeface="+mn-lt"/>
                          <a:ea typeface="+mn-ea"/>
                          <a:cs typeface="+mn-cs"/>
                        </a:rPr>
                        <a:t>Agriculteurs exploitants: 7% des actifs en 1977 contre 3% en 2003</a:t>
                      </a:r>
                    </a:p>
                    <a:p>
                      <a:r>
                        <a:rPr kumimoji="0" lang="fr-FR" sz="1400" u="sng" kern="1200" dirty="0" smtClean="0">
                          <a:solidFill>
                            <a:schemeClr val="tx1"/>
                          </a:solidFill>
                          <a:effectLst/>
                          <a:latin typeface="+mn-lt"/>
                          <a:ea typeface="+mn-ea"/>
                          <a:cs typeface="+mn-cs"/>
                        </a:rPr>
                        <a:t>PCS en</a:t>
                      </a:r>
                      <a:r>
                        <a:rPr kumimoji="0" lang="fr-FR" sz="1400" u="sng" kern="1200" baseline="0" dirty="0" smtClean="0">
                          <a:solidFill>
                            <a:schemeClr val="tx1"/>
                          </a:solidFill>
                          <a:effectLst/>
                          <a:latin typeface="+mn-lt"/>
                          <a:ea typeface="+mn-ea"/>
                          <a:cs typeface="+mn-cs"/>
                        </a:rPr>
                        <a:t> progression </a:t>
                      </a:r>
                      <a:r>
                        <a:rPr kumimoji="0" lang="fr-FR" sz="1400" kern="1200" baseline="0" dirty="0" smtClean="0">
                          <a:solidFill>
                            <a:schemeClr val="tx1"/>
                          </a:solidFill>
                          <a:effectLst/>
                          <a:latin typeface="+mn-lt"/>
                          <a:ea typeface="+mn-ea"/>
                          <a:cs typeface="+mn-cs"/>
                        </a:rPr>
                        <a:t>: CPIS: de 21% des actifs en 1977 contre  38% en 2003.</a:t>
                      </a:r>
                    </a:p>
                    <a:p>
                      <a:endParaRPr kumimoji="0" lang="fr-FR" sz="1400" kern="1200" baseline="0" dirty="0" smtClean="0">
                        <a:solidFill>
                          <a:schemeClr val="tx1"/>
                        </a:solidFill>
                        <a:effectLst/>
                        <a:latin typeface="+mn-lt"/>
                        <a:ea typeface="+mn-ea"/>
                        <a:cs typeface="+mn-cs"/>
                      </a:endParaRPr>
                    </a:p>
                  </a:txBody>
                  <a:tcPr/>
                </a:tc>
                <a:tc>
                  <a:txBody>
                    <a:bodyPr/>
                    <a:lstStyle/>
                    <a:p>
                      <a:r>
                        <a:rPr kumimoji="0" lang="fr-FR" sz="1400" kern="1200" dirty="0" smtClean="0">
                          <a:solidFill>
                            <a:schemeClr val="tx1"/>
                          </a:solidFill>
                          <a:effectLst/>
                          <a:latin typeface="+mn-lt"/>
                          <a:ea typeface="+mn-ea"/>
                          <a:cs typeface="+mn-cs"/>
                        </a:rPr>
                        <a:t>On observe une hausse de la mobilité observée….</a:t>
                      </a:r>
                    </a:p>
                    <a:p>
                      <a:r>
                        <a:rPr kumimoji="0" lang="fr-FR" sz="1400" kern="1200" dirty="0" smtClean="0">
                          <a:solidFill>
                            <a:schemeClr val="tx1"/>
                          </a:solidFill>
                          <a:effectLst/>
                          <a:latin typeface="+mn-lt"/>
                          <a:ea typeface="+mn-ea"/>
                          <a:cs typeface="+mn-cs"/>
                        </a:rPr>
                        <a:t>Se traduit-elle</a:t>
                      </a:r>
                      <a:r>
                        <a:rPr kumimoji="0" lang="fr-FR" sz="1400" kern="1200" baseline="0" dirty="0" smtClean="0">
                          <a:solidFill>
                            <a:schemeClr val="tx1"/>
                          </a:solidFill>
                          <a:effectLst/>
                          <a:latin typeface="+mn-lt"/>
                          <a:ea typeface="+mn-ea"/>
                          <a:cs typeface="+mn-cs"/>
                        </a:rPr>
                        <a:t> par une augmentation de l’égalité des chances?</a:t>
                      </a:r>
                      <a:endParaRPr kumimoji="0" lang="fr-FR" sz="1400" kern="1200" dirty="0" smtClean="0">
                        <a:solidFill>
                          <a:schemeClr val="tx1"/>
                        </a:solidFill>
                        <a:effectLst/>
                        <a:latin typeface="+mn-lt"/>
                        <a:ea typeface="+mn-ea"/>
                        <a:cs typeface="+mn-cs"/>
                      </a:endParaRPr>
                    </a:p>
                    <a:p>
                      <a:endParaRPr kumimoji="0" lang="fr-FR" sz="1400" kern="1200" dirty="0" smtClean="0">
                        <a:solidFill>
                          <a:schemeClr val="tx1"/>
                        </a:solidFill>
                        <a:effectLst/>
                        <a:latin typeface="+mn-lt"/>
                        <a:ea typeface="+mn-ea"/>
                        <a:cs typeface="+mn-cs"/>
                      </a:endParaRPr>
                    </a:p>
                    <a:p>
                      <a:endParaRPr kumimoji="0" lang="fr-FR" sz="1400" kern="1200" dirty="0" smtClean="0">
                        <a:solidFill>
                          <a:schemeClr val="tx1"/>
                        </a:solidFill>
                        <a:effectLst/>
                        <a:latin typeface="+mn-lt"/>
                        <a:ea typeface="+mn-ea"/>
                        <a:cs typeface="+mn-cs"/>
                      </a:endParaRPr>
                    </a:p>
                    <a:p>
                      <a:endParaRPr kumimoji="0" lang="fr-FR" sz="1400" kern="1200" dirty="0" smtClean="0">
                        <a:solidFill>
                          <a:schemeClr val="tx1"/>
                        </a:solidFill>
                        <a:effectLst/>
                        <a:latin typeface="+mn-lt"/>
                        <a:ea typeface="+mn-ea"/>
                        <a:cs typeface="+mn-cs"/>
                      </a:endParaRPr>
                    </a:p>
                    <a:p>
                      <a:r>
                        <a:rPr kumimoji="0" lang="fr-FR" sz="1400" kern="1200" dirty="0" smtClean="0">
                          <a:solidFill>
                            <a:schemeClr val="tx1"/>
                          </a:solidFill>
                          <a:effectLst/>
                          <a:latin typeface="+mn-lt"/>
                          <a:ea typeface="+mn-ea"/>
                          <a:cs typeface="+mn-cs"/>
                        </a:rPr>
                        <a:t>Une partie de la mobilité observée s’explique par l’évolution de la structure socioprofessionnelle d’une époque à une autre. Ainsi la baisse de la part relative des agriculteurs et des ouvriers dans la population active ainsi que l’augmentation de la part des employés, cadres</a:t>
                      </a:r>
                      <a:r>
                        <a:rPr kumimoji="0" lang="fr-FR" sz="1400" kern="1200" baseline="0" dirty="0" smtClean="0">
                          <a:solidFill>
                            <a:schemeClr val="tx1"/>
                          </a:solidFill>
                          <a:effectLst/>
                          <a:latin typeface="+mn-lt"/>
                          <a:ea typeface="+mn-ea"/>
                          <a:cs typeface="+mn-cs"/>
                        </a:rPr>
                        <a:t> et PIS et des PI </a:t>
                      </a:r>
                      <a:r>
                        <a:rPr kumimoji="0" lang="fr-FR" sz="1400" kern="1200" dirty="0" smtClean="0">
                          <a:solidFill>
                            <a:schemeClr val="tx1"/>
                          </a:solidFill>
                          <a:effectLst/>
                          <a:latin typeface="+mn-lt"/>
                          <a:ea typeface="+mn-ea"/>
                          <a:cs typeface="+mn-cs"/>
                        </a:rPr>
                        <a:t>entraînent mécaniquement qu’une partie des enfants d’agriculteurs et d’ouvriers change de catégorie sociale…Mobilité « contrainte » ou « forcée »  il n’y a pas forcément</a:t>
                      </a:r>
                      <a:r>
                        <a:rPr kumimoji="0" lang="fr-FR" sz="1400" kern="1200" baseline="0" dirty="0" smtClean="0">
                          <a:solidFill>
                            <a:schemeClr val="tx1"/>
                          </a:solidFill>
                          <a:effectLst/>
                          <a:latin typeface="+mn-lt"/>
                          <a:ea typeface="+mn-ea"/>
                          <a:cs typeface="+mn-cs"/>
                        </a:rPr>
                        <a:t> augmentation de l’égalité des chances, aujourd’hui les analyses en termes de mobilité observée sont complétées par des analyses en termes de fluidité sociale.</a:t>
                      </a:r>
                      <a:endParaRPr kumimoji="0" lang="fr-FR" sz="1400" kern="1200" dirty="0">
                        <a:solidFill>
                          <a:schemeClr val="tx1"/>
                        </a:solidFill>
                        <a:effectLst/>
                        <a:latin typeface="+mn-lt"/>
                        <a:ea typeface="+mn-ea"/>
                        <a:cs typeface="+mn-cs"/>
                      </a:endParaRPr>
                    </a:p>
                  </a:txBody>
                  <a:tcPr/>
                </a:tc>
                <a:tc>
                  <a:txBody>
                    <a:bodyPr/>
                    <a:lstStyle/>
                    <a:p>
                      <a:endParaRPr lang="fr-FR" dirty="0"/>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fontAlgn="t"/>
            <a:endParaRPr lang="fr-FR" dirty="0" smtClean="0"/>
          </a:p>
          <a:p>
            <a:pPr marL="82296" indent="0">
              <a:buNone/>
            </a:pP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1331687098"/>
              </p:ext>
            </p:extLst>
          </p:nvPr>
        </p:nvGraphicFramePr>
        <p:xfrm>
          <a:off x="1259632" y="332656"/>
          <a:ext cx="7272808" cy="6004560"/>
        </p:xfrm>
        <a:graphic>
          <a:graphicData uri="http://schemas.openxmlformats.org/drawingml/2006/table">
            <a:tbl>
              <a:tblPr firstRow="1" bandRow="1">
                <a:tableStyleId>{5940675A-B579-460E-94D1-54222C63F5DA}</a:tableStyleId>
              </a:tblPr>
              <a:tblGrid>
                <a:gridCol w="360040"/>
                <a:gridCol w="3024336"/>
                <a:gridCol w="3384376"/>
                <a:gridCol w="504056"/>
              </a:tblGrid>
              <a:tr h="504056">
                <a:tc>
                  <a:txBody>
                    <a:bodyPr/>
                    <a:lstStyle/>
                    <a:p>
                      <a:endParaRPr lang="fr-FR" dirty="0"/>
                    </a:p>
                  </a:txBody>
                  <a:tcPr/>
                </a:tc>
                <a:tc>
                  <a:txBody>
                    <a:bodyPr/>
                    <a:lstStyle/>
                    <a:p>
                      <a:r>
                        <a:rPr lang="fr-FR" sz="1200" dirty="0" smtClean="0"/>
                        <a:t>Informations sélectionnées</a:t>
                      </a:r>
                      <a:endParaRPr lang="fr-FR" sz="1200" dirty="0"/>
                    </a:p>
                  </a:txBody>
                  <a:tcPr/>
                </a:tc>
                <a:tc>
                  <a:txBody>
                    <a:bodyPr/>
                    <a:lstStyle/>
                    <a:p>
                      <a:r>
                        <a:rPr lang="fr-FR" sz="1200" dirty="0" smtClean="0"/>
                        <a:t>Connaissances en lien avec le sujet</a:t>
                      </a:r>
                      <a:endParaRPr lang="fr-FR" sz="1200" dirty="0"/>
                    </a:p>
                  </a:txBody>
                  <a:tcPr/>
                </a:tc>
                <a:tc>
                  <a:txBody>
                    <a:bodyPr/>
                    <a:lstStyle/>
                    <a:p>
                      <a:r>
                        <a:rPr lang="fr-FR" sz="1000" dirty="0" smtClean="0"/>
                        <a:t>Place dans le plan</a:t>
                      </a:r>
                      <a:endParaRPr lang="fr-FR" sz="1000" dirty="0"/>
                    </a:p>
                  </a:txBody>
                  <a:tcPr/>
                </a:tc>
              </a:tr>
              <a:tr h="2988332">
                <a:tc>
                  <a:txBody>
                    <a:bodyPr/>
                    <a:lstStyle/>
                    <a:p>
                      <a:endParaRPr lang="fr-F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fr-FR" sz="1800" kern="1200" baseline="0" dirty="0" smtClean="0">
                          <a:solidFill>
                            <a:schemeClr val="tx1"/>
                          </a:solidFill>
                          <a:effectLst/>
                          <a:latin typeface="+mn-lt"/>
                          <a:ea typeface="+mn-ea"/>
                          <a:cs typeface="+mn-cs"/>
                        </a:rPr>
                        <a:t>Le contexte économique joue un rôle  important dans la capacité des transformations structurelles à générer de la mobilité sociale ascendante (promotion sociale), et peut être source d’inégalités entre les générations (</a:t>
                      </a:r>
                      <a:r>
                        <a:rPr kumimoji="0" lang="fr-FR" sz="1800" kern="1200" dirty="0" smtClean="0">
                          <a:solidFill>
                            <a:schemeClr val="tx1"/>
                          </a:solidFill>
                          <a:effectLst/>
                          <a:latin typeface="+mn-lt"/>
                          <a:ea typeface="+mn-ea"/>
                          <a:cs typeface="+mn-cs"/>
                        </a:rPr>
                        <a:t>groupe de personnes étant nées à la même époque et ayant connu les mêmes évènements historiques) </a:t>
                      </a:r>
                      <a:r>
                        <a:rPr kumimoji="0" lang="fr-FR" sz="1800" kern="1200" baseline="0" dirty="0" smtClean="0">
                          <a:solidFill>
                            <a:schemeClr val="tx1"/>
                          </a:solidFill>
                          <a:effectLst/>
                          <a:latin typeface="+mn-lt"/>
                          <a:ea typeface="+mn-ea"/>
                          <a:cs typeface="+mn-cs"/>
                        </a:rPr>
                        <a:t>interrogées en 1993 et celles interrogées en 2003; cette dernière connait une insertion professionnelle plus difficile en raison du chômage massif et persistant, ainsi qu’une moindre promotion.</a:t>
                      </a:r>
                      <a:endParaRPr lang="fr-FR"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fr-FR" sz="1800" kern="1200" dirty="0" smtClean="0">
                          <a:solidFill>
                            <a:schemeClr val="tx1"/>
                          </a:solidFill>
                          <a:effectLst/>
                          <a:latin typeface="+mn-lt"/>
                          <a:ea typeface="+mn-ea"/>
                          <a:cs typeface="+mn-cs"/>
                        </a:rPr>
                        <a:t>Les individus de la génération du baby boom voyaient leur niveau de vie progresser par rapport à celui de leurs parents, les générations plus jeunes connaissent des conditions de vie et d’insertion professionnelle moins favorables dans un contexte où l’Etat-providence</a:t>
                      </a:r>
                      <a:r>
                        <a:rPr kumimoji="0" lang="fr-FR" sz="1800" kern="1200" baseline="0" dirty="0" smtClean="0">
                          <a:solidFill>
                            <a:schemeClr val="tx1"/>
                          </a:solidFill>
                          <a:effectLst/>
                          <a:latin typeface="+mn-lt"/>
                          <a:ea typeface="+mn-ea"/>
                          <a:cs typeface="+mn-cs"/>
                        </a:rPr>
                        <a:t> est en crise et </a:t>
                      </a:r>
                      <a:r>
                        <a:rPr kumimoji="0" lang="fr-FR" sz="1800" kern="1200" baseline="0" dirty="0" smtClean="0">
                          <a:solidFill>
                            <a:schemeClr val="tx1"/>
                          </a:solidFill>
                          <a:effectLst/>
                          <a:latin typeface="+mn-lt"/>
                          <a:ea typeface="+mn-ea"/>
                          <a:cs typeface="+mn-cs"/>
                        </a:rPr>
                        <a:t>où l’allongement </a:t>
                      </a:r>
                      <a:r>
                        <a:rPr kumimoji="0" lang="fr-FR" sz="1800" kern="1200" baseline="0" dirty="0" smtClean="0">
                          <a:solidFill>
                            <a:schemeClr val="tx1"/>
                          </a:solidFill>
                          <a:effectLst/>
                          <a:latin typeface="+mn-lt"/>
                          <a:ea typeface="+mn-ea"/>
                          <a:cs typeface="+mn-cs"/>
                        </a:rPr>
                        <a:t>de la durée de vie active peut instaurer une nouvelle concurrence entre les générations.</a:t>
                      </a:r>
                    </a:p>
                    <a:p>
                      <a:pPr marL="0" marR="0" indent="0" algn="l" defTabSz="914400" rtl="0" eaLnBrk="1" fontAlgn="auto" latinLnBrk="0" hangingPunct="1">
                        <a:lnSpc>
                          <a:spcPct val="100000"/>
                        </a:lnSpc>
                        <a:spcBef>
                          <a:spcPts val="0"/>
                        </a:spcBef>
                        <a:spcAft>
                          <a:spcPts val="0"/>
                        </a:spcAft>
                        <a:buClrTx/>
                        <a:buSzTx/>
                        <a:buFontTx/>
                        <a:buNone/>
                        <a:tabLst/>
                        <a:defRPr/>
                      </a:pPr>
                      <a:r>
                        <a:rPr kumimoji="0" lang="fr-FR" sz="1800" kern="1200" baseline="0" dirty="0" smtClean="0">
                          <a:solidFill>
                            <a:schemeClr val="tx1"/>
                          </a:solidFill>
                          <a:effectLst/>
                          <a:latin typeface="+mn-lt"/>
                          <a:ea typeface="+mn-ea"/>
                          <a:cs typeface="+mn-cs"/>
                        </a:rPr>
                        <a:t>Paradoxe d’Anderson, thèse du déclassement, moindre mobilité intra générationnelle ou </a:t>
                      </a:r>
                      <a:r>
                        <a:rPr kumimoji="0" lang="fr-FR" sz="1800" kern="1200" baseline="0" dirty="0" smtClean="0">
                          <a:solidFill>
                            <a:schemeClr val="tx1"/>
                          </a:solidFill>
                          <a:effectLst/>
                          <a:latin typeface="+mn-lt"/>
                          <a:ea typeface="+mn-ea"/>
                          <a:cs typeface="+mn-cs"/>
                        </a:rPr>
                        <a:t>professionnelle</a:t>
                      </a:r>
                      <a:endParaRPr lang="fr-FR" dirty="0"/>
                    </a:p>
                  </a:txBody>
                  <a:tcPr/>
                </a:tc>
                <a:tc>
                  <a:txBody>
                    <a:bodyPr/>
                    <a:lstStyle/>
                    <a:p>
                      <a:endParaRPr lang="fr-FR" dirty="0"/>
                    </a:p>
                  </a:txBody>
                  <a:tcPr/>
                </a:tc>
              </a:tr>
            </a:tbl>
          </a:graphicData>
        </a:graphic>
      </p:graphicFrame>
    </p:spTree>
    <p:extLst>
      <p:ext uri="{BB962C8B-B14F-4D97-AF65-F5344CB8AC3E}">
        <p14:creationId xmlns:p14="http://schemas.microsoft.com/office/powerpoint/2010/main" val="3090195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85852" y="692696"/>
            <a:ext cx="7215238" cy="5256584"/>
          </a:xfrm>
        </p:spPr>
        <p:txBody>
          <a:bodyPr>
            <a:normAutofit fontScale="92500" lnSpcReduction="10000"/>
          </a:bodyPr>
          <a:lstStyle/>
          <a:p>
            <a:pPr algn="just"/>
            <a:r>
              <a:rPr lang="fr-FR" dirty="0" smtClean="0">
                <a:solidFill>
                  <a:schemeClr val="tx1"/>
                </a:solidFill>
              </a:rPr>
              <a:t>Comment utiliser les documents en SES?</a:t>
            </a:r>
          </a:p>
          <a:p>
            <a:pPr algn="just"/>
            <a:endParaRPr lang="fr-FR" sz="2000" dirty="0">
              <a:solidFill>
                <a:schemeClr val="tx1"/>
              </a:solidFill>
            </a:endParaRPr>
          </a:p>
          <a:p>
            <a:pPr algn="just"/>
            <a:r>
              <a:rPr lang="fr-FR" sz="2000" dirty="0" smtClean="0">
                <a:solidFill>
                  <a:schemeClr val="tx1"/>
                </a:solidFill>
              </a:rPr>
              <a:t>Le terme document selon le petit Robert, provient du latin </a:t>
            </a:r>
            <a:r>
              <a:rPr lang="fr-FR" sz="2000" i="1" dirty="0" err="1" smtClean="0">
                <a:solidFill>
                  <a:schemeClr val="tx1"/>
                </a:solidFill>
              </a:rPr>
              <a:t>documentum</a:t>
            </a:r>
            <a:r>
              <a:rPr lang="fr-FR" sz="2000" i="1" dirty="0" smtClean="0">
                <a:solidFill>
                  <a:schemeClr val="tx1"/>
                </a:solidFill>
              </a:rPr>
              <a:t> «</a:t>
            </a:r>
            <a:r>
              <a:rPr lang="fr-FR" sz="2000" dirty="0" smtClean="0">
                <a:solidFill>
                  <a:schemeClr val="tx1"/>
                </a:solidFill>
              </a:rPr>
              <a:t> ce qui sert à instruire</a:t>
            </a:r>
            <a:r>
              <a:rPr lang="fr-FR" sz="2000" i="1" dirty="0" smtClean="0">
                <a:solidFill>
                  <a:schemeClr val="tx1"/>
                </a:solidFill>
              </a:rPr>
              <a:t> »: </a:t>
            </a:r>
            <a:r>
              <a:rPr lang="fr-FR" sz="2000" dirty="0" smtClean="0">
                <a:solidFill>
                  <a:schemeClr val="tx1"/>
                </a:solidFill>
              </a:rPr>
              <a:t>écrit servant de preuve ou de renseignement, par extension, documents d’archives, ou images filmées.</a:t>
            </a:r>
          </a:p>
          <a:p>
            <a:pPr algn="just"/>
            <a:r>
              <a:rPr lang="fr-FR" sz="2000" dirty="0" smtClean="0">
                <a:solidFill>
                  <a:schemeClr val="tx1"/>
                </a:solidFill>
              </a:rPr>
              <a:t>Instruire peut être pris dans un double sens:</a:t>
            </a:r>
          </a:p>
          <a:p>
            <a:pPr algn="just">
              <a:buFontTx/>
              <a:buChar char="-"/>
            </a:pPr>
            <a:r>
              <a:rPr lang="fr-FR" sz="2000" dirty="0" smtClean="0">
                <a:solidFill>
                  <a:schemeClr val="tx1"/>
                </a:solidFill>
              </a:rPr>
              <a:t> mettre en possession de connaissances nouvelles, dispenser un enseignement </a:t>
            </a:r>
          </a:p>
          <a:p>
            <a:pPr algn="just">
              <a:buFontTx/>
              <a:buChar char="-"/>
            </a:pPr>
            <a:r>
              <a:rPr lang="fr-FR" sz="2000" dirty="0" smtClean="0">
                <a:solidFill>
                  <a:schemeClr val="tx1"/>
                </a:solidFill>
              </a:rPr>
              <a:t> mettre en état de juger (idée de la preuve)</a:t>
            </a:r>
          </a:p>
          <a:p>
            <a:pPr algn="just"/>
            <a:r>
              <a:rPr lang="fr-FR" sz="2000" dirty="0" smtClean="0">
                <a:solidFill>
                  <a:schemeClr val="tx1"/>
                </a:solidFill>
              </a:rPr>
              <a:t>Les différentes formes de documents utilisés en SES: texte, tableau statistique, graphique, schéma, caricature, photographie, vidéo.</a:t>
            </a:r>
          </a:p>
          <a:p>
            <a:pPr algn="just"/>
            <a:r>
              <a:rPr lang="fr-FR" sz="2000" dirty="0" smtClean="0">
                <a:solidFill>
                  <a:schemeClr val="tx1"/>
                </a:solidFill>
              </a:rPr>
              <a:t>La présentation qui suit vise à illustrer de façon non exhaustive différentes utilisations de documents en fonction de l’objectif pédagogique. Il est également possible d’utiliser un même document pour différents objectifs (acquisition de savoirs, de savoir-faire, apprentissage de la méthodologie des épreuves du baccalauréat).</a:t>
            </a:r>
          </a:p>
          <a:p>
            <a:pPr algn="l">
              <a:buFontTx/>
              <a:buChar char="-"/>
            </a:pPr>
            <a:endParaRPr lang="fr-FR" sz="2000"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728" y="404664"/>
            <a:ext cx="7258072" cy="5721499"/>
          </a:xfrm>
        </p:spPr>
        <p:txBody>
          <a:bodyPr>
            <a:normAutofit fontScale="70000" lnSpcReduction="20000"/>
          </a:bodyPr>
          <a:lstStyle/>
          <a:p>
            <a:pPr algn="just"/>
            <a:endParaRPr lang="fr-FR" b="1" dirty="0" smtClean="0"/>
          </a:p>
          <a:p>
            <a:pPr lvl="1" algn="just"/>
            <a:r>
              <a:rPr lang="fr-FR" sz="3400" b="1" dirty="0" smtClean="0"/>
              <a:t>La </a:t>
            </a:r>
            <a:r>
              <a:rPr lang="fr-FR" sz="3400" b="1" dirty="0"/>
              <a:t>Dissertation s'appuyant sur un dossier </a:t>
            </a:r>
            <a:r>
              <a:rPr lang="fr-FR" sz="3400" b="1" dirty="0" smtClean="0"/>
              <a:t>documentaire</a:t>
            </a:r>
          </a:p>
          <a:p>
            <a:pPr lvl="1" algn="just">
              <a:buNone/>
            </a:pPr>
            <a:endParaRPr lang="fr-FR" sz="3400" b="1" dirty="0"/>
          </a:p>
          <a:p>
            <a:pPr lvl="1" algn="just">
              <a:buNone/>
            </a:pPr>
            <a:r>
              <a:rPr lang="fr-FR" sz="3000" dirty="0" smtClean="0"/>
              <a:t>« Objectifs </a:t>
            </a:r>
            <a:r>
              <a:rPr lang="fr-FR" sz="3000" dirty="0"/>
              <a:t>de l'épreuve : compétences et connaissances évaluées</a:t>
            </a:r>
          </a:p>
          <a:p>
            <a:pPr lvl="1" algn="just">
              <a:buNone/>
            </a:pPr>
            <a:r>
              <a:rPr lang="fr-FR" sz="3000" dirty="0"/>
              <a:t>Il est demandé au candidat :</a:t>
            </a:r>
          </a:p>
          <a:p>
            <a:pPr lvl="1" algn="just">
              <a:buNone/>
            </a:pPr>
            <a:r>
              <a:rPr lang="fr-FR" sz="3000" dirty="0"/>
              <a:t>- de répondre à la question posée par le sujet ;</a:t>
            </a:r>
          </a:p>
          <a:p>
            <a:pPr lvl="1" algn="just">
              <a:buNone/>
            </a:pPr>
            <a:r>
              <a:rPr lang="fr-FR" sz="3000" dirty="0"/>
              <a:t>- de construire une argumentation à partir d'une problématique qu'il devra élaborer ;</a:t>
            </a:r>
          </a:p>
          <a:p>
            <a:pPr lvl="1" algn="just">
              <a:buNone/>
            </a:pPr>
            <a:r>
              <a:rPr lang="fr-FR" sz="3000" dirty="0"/>
              <a:t>- </a:t>
            </a:r>
            <a:r>
              <a:rPr lang="fr-FR" sz="3000" u="sng" dirty="0"/>
              <a:t>de mobiliser des connaissances et des informations pertinentes pour traiter le sujet, notamment celles figurant dans le dossier ;</a:t>
            </a:r>
          </a:p>
          <a:p>
            <a:pPr lvl="1" algn="just">
              <a:buNone/>
            </a:pPr>
            <a:r>
              <a:rPr lang="fr-FR" sz="3000" dirty="0"/>
              <a:t>- de rédiger, en utilisant le vocabulaire économique et social spécifique et approprié à la question, en organisant le développement sous la forme d'un plan cohérent qui ménage l'équilibre des parties. Il sera tenu compte, dans la notation, de la clarté de l'expression et du soin apporté à la présentation</a:t>
            </a:r>
            <a:r>
              <a:rPr lang="fr-FR" sz="3000" dirty="0" smtClean="0"/>
              <a:t>. […] »</a:t>
            </a:r>
          </a:p>
          <a:p>
            <a:pPr algn="just">
              <a:buNone/>
            </a:pPr>
            <a:endParaRPr lang="fr-FR" sz="3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5852" y="857232"/>
            <a:ext cx="7400948" cy="5268931"/>
          </a:xfrm>
        </p:spPr>
        <p:txBody>
          <a:bodyPr>
            <a:normAutofit/>
          </a:bodyPr>
          <a:lstStyle/>
          <a:p>
            <a:pPr>
              <a:buNone/>
            </a:pPr>
            <a:r>
              <a:rPr lang="fr-FR" sz="1500" u="sng" dirty="0" smtClean="0"/>
              <a:t>« […]Pour aider le candidat à asseoir son travail sur des informations précises, un dossier est mis à sa disposition. Ce dossier ne doit ni borner son horizon (en le détournant du recours à ses propres connaissances), ni lui servir de prétexte à un commentaire systématique et détaillé. Il comporte 3 ou 4 documents de nature strictement factuelle. Il s'agit principalement de données statistiques (graphiques, tableaux) ; un document-texte peut figurer dans le dossier documentaire à condition qu'il soit lui aussi strictement factuel (chronologie, extrait d'entretien, monographie, récit de vie, compte rendu d'enquêtes, etc.). Chaque document statistique ne devra pas dépasser 120 données chiffrées et le texte éventuel comporter plus de 2 500 signes. » </a:t>
            </a:r>
            <a:r>
              <a:rPr lang="fr-FR" sz="1500" dirty="0" smtClean="0"/>
              <a:t>note de service n° 2011-151 du 3-10-2011</a:t>
            </a:r>
            <a:endParaRPr lang="fr-FR" sz="1500" u="sng" dirty="0" smtClean="0"/>
          </a:p>
          <a:p>
            <a:endParaRPr lang="fr-FR" dirty="0" smtClean="0"/>
          </a:p>
          <a:p>
            <a:pPr marL="92075" indent="-9525">
              <a:buNone/>
            </a:pPr>
            <a:r>
              <a:rPr lang="fr-FR" sz="1500" dirty="0" smtClean="0"/>
              <a:t>L’exploitation des documents du dossier documentaire pour la dissertation relève de la même méthodologie que la partie 3 de l’épreuve composée.</a:t>
            </a:r>
            <a:endParaRPr lang="fr-FR" sz="15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728" y="476672"/>
            <a:ext cx="7258072" cy="5649491"/>
          </a:xfrm>
        </p:spPr>
        <p:txBody>
          <a:bodyPr>
            <a:normAutofit/>
          </a:bodyPr>
          <a:lstStyle/>
          <a:p>
            <a:endParaRPr lang="fr-FR" sz="1800" dirty="0" smtClean="0"/>
          </a:p>
          <a:p>
            <a:r>
              <a:rPr lang="fr-FR" sz="2400" dirty="0" smtClean="0"/>
              <a:t>Remarque: les différentes utilisations des documents </a:t>
            </a:r>
            <a:r>
              <a:rPr lang="fr-FR" sz="2400" dirty="0" smtClean="0"/>
              <a:t>(apprentissage </a:t>
            </a:r>
            <a:r>
              <a:rPr lang="fr-FR" sz="2400" dirty="0" smtClean="0"/>
              <a:t>de savoirs, savoir-faire et méthodologie des épreuves du baccalauréat) présentées ici de façon linéaire seront croisées en </a:t>
            </a:r>
            <a:r>
              <a:rPr lang="fr-FR" sz="2400" dirty="0" smtClean="0"/>
              <a:t>pratique. </a:t>
            </a:r>
            <a:endParaRPr lang="fr-FR" sz="2400" dirty="0" smtClean="0"/>
          </a:p>
          <a:p>
            <a:r>
              <a:rPr lang="fr-FR" sz="2400" dirty="0" smtClean="0"/>
              <a:t>Exemple: un même document peut être utilisé dans différentes situations d’apprentissage :savoir, savoir-faire, méthodologie des épreuves du baccalauréat. Expliciter le statut de la situation d’apprentissage aux élèves devraient les conduire à identifier les attentes propres à chacune de ces situations.</a:t>
            </a:r>
          </a:p>
          <a:p>
            <a:endParaRPr lang="fr-FR" sz="1800" dirty="0"/>
          </a:p>
          <a:p>
            <a:endParaRPr lang="fr-FR" sz="1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71600" y="404664"/>
            <a:ext cx="7715200" cy="5721499"/>
          </a:xfrm>
        </p:spPr>
        <p:txBody>
          <a:bodyPr>
            <a:normAutofit/>
          </a:bodyPr>
          <a:lstStyle/>
          <a:p>
            <a:pPr marL="82296" indent="0">
              <a:buNone/>
            </a:pPr>
            <a:r>
              <a:rPr lang="fr-FR" sz="1400" b="1" dirty="0" smtClean="0"/>
              <a:t>DOCUMENT </a:t>
            </a:r>
            <a:endParaRPr lang="fr-FR" sz="1400" dirty="0" smtClean="0"/>
          </a:p>
          <a:p>
            <a:pPr marL="82296" indent="0" algn="ctr">
              <a:buNone/>
            </a:pPr>
            <a:r>
              <a:rPr lang="fr-FR" sz="1400" dirty="0" smtClean="0"/>
              <a:t> </a:t>
            </a:r>
            <a:r>
              <a:rPr lang="fr-FR" sz="1200" b="1" dirty="0" smtClean="0"/>
              <a:t>Niveau de vie</a:t>
            </a:r>
            <a:r>
              <a:rPr lang="fr-FR" sz="1200" baseline="30000" dirty="0" smtClean="0"/>
              <a:t>(1)</a:t>
            </a:r>
            <a:r>
              <a:rPr lang="fr-FR" sz="1200" b="1" dirty="0" smtClean="0"/>
              <a:t>, taux de pauvreté et statut d'activité selon la tranche d'âge  en France en 2011</a:t>
            </a:r>
            <a:endParaRPr lang="fr-FR" sz="1200" dirty="0" smtClean="0"/>
          </a:p>
        </p:txBody>
      </p:sp>
      <p:graphicFrame>
        <p:nvGraphicFramePr>
          <p:cNvPr id="2" name="Tableau 1"/>
          <p:cNvGraphicFramePr>
            <a:graphicFrameLocks noGrp="1"/>
          </p:cNvGraphicFramePr>
          <p:nvPr>
            <p:extLst>
              <p:ext uri="{D42A27DB-BD31-4B8C-83A1-F6EECF244321}">
                <p14:modId xmlns:p14="http://schemas.microsoft.com/office/powerpoint/2010/main" val="1648867992"/>
              </p:ext>
            </p:extLst>
          </p:nvPr>
        </p:nvGraphicFramePr>
        <p:xfrm>
          <a:off x="1763688" y="1253733"/>
          <a:ext cx="5941060" cy="2011680"/>
        </p:xfrm>
        <a:graphic>
          <a:graphicData uri="http://schemas.openxmlformats.org/drawingml/2006/table">
            <a:tbl>
              <a:tblPr/>
              <a:tblGrid>
                <a:gridCol w="2610485"/>
                <a:gridCol w="832485"/>
                <a:gridCol w="832485"/>
                <a:gridCol w="832485"/>
                <a:gridCol w="833120"/>
              </a:tblGrid>
              <a:tr h="548639">
                <a:tc>
                  <a:txBody>
                    <a:bodyPr/>
                    <a:lstStyle/>
                    <a:p>
                      <a:pPr>
                        <a:spcAft>
                          <a:spcPts val="0"/>
                        </a:spcAft>
                      </a:pPr>
                      <a:r>
                        <a:rPr lang="fr-FR" sz="1200" kern="50" dirty="0">
                          <a:effectLst/>
                          <a:latin typeface="Times New Roman" charset="0"/>
                          <a:ea typeface="Times New Roman" charset="0"/>
                          <a:cs typeface="Times New Roman" charset="0"/>
                        </a:rPr>
                        <a:t> </a:t>
                      </a:r>
                      <a:endParaRPr lang="fr-FR" sz="1200" dirty="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18-29 ans</a:t>
                      </a:r>
                      <a:endParaRPr lang="fr-FR" sz="1200">
                        <a:effectLst/>
                        <a:latin typeface="Calibri" charset="0"/>
                        <a:ea typeface="Times New Roman" charset="0"/>
                        <a:cs typeface="Times New Roman"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30-49 ans</a:t>
                      </a:r>
                      <a:endParaRPr lang="fr-FR" sz="1200">
                        <a:effectLst/>
                        <a:latin typeface="Calibri" charset="0"/>
                        <a:ea typeface="Times New Roman" charset="0"/>
                        <a:cs typeface="Times New Roman"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50 ans ou plus</a:t>
                      </a:r>
                      <a:endParaRPr lang="fr-FR" sz="1200">
                        <a:effectLst/>
                        <a:latin typeface="Calibri" charset="0"/>
                        <a:ea typeface="Times New Roman" charset="0"/>
                        <a:cs typeface="Times New Roman"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Ensemble (18 ans ou plus)</a:t>
                      </a:r>
                      <a:endParaRPr lang="fr-FR" sz="1200">
                        <a:effectLst/>
                        <a:latin typeface="Calibri" charset="0"/>
                        <a:ea typeface="Times New Roman" charset="0"/>
                        <a:cs typeface="Times New Roman"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r>
              <a:tr h="0">
                <a:tc>
                  <a:txBody>
                    <a:bodyPr/>
                    <a:lstStyle/>
                    <a:p>
                      <a:pPr>
                        <a:spcAft>
                          <a:spcPts val="0"/>
                        </a:spcAft>
                      </a:pPr>
                      <a:r>
                        <a:rPr lang="fr-FR" sz="1200" b="1" kern="50" dirty="0">
                          <a:effectLst/>
                          <a:latin typeface="Times New Roman" charset="0"/>
                          <a:ea typeface="Times New Roman" charset="0"/>
                          <a:cs typeface="Times New Roman" charset="0"/>
                        </a:rPr>
                        <a:t>Niveau de vie médian (euros 2011)</a:t>
                      </a:r>
                      <a:endParaRPr lang="fr-FR" sz="1200" dirty="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b="1" kern="50">
                          <a:effectLst/>
                          <a:latin typeface="Times New Roman" charset="0"/>
                          <a:ea typeface="Times New Roman" charset="0"/>
                          <a:cs typeface="Times New Roman" charset="0"/>
                        </a:rPr>
                        <a:t>18 150</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b="1" kern="50">
                          <a:effectLst/>
                          <a:latin typeface="Times New Roman" charset="0"/>
                          <a:ea typeface="Times New Roman" charset="0"/>
                          <a:cs typeface="Times New Roman" charset="0"/>
                        </a:rPr>
                        <a:t>20 120</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b="1" kern="50">
                          <a:effectLst/>
                          <a:latin typeface="Times New Roman" charset="0"/>
                          <a:ea typeface="Times New Roman" charset="0"/>
                          <a:cs typeface="Times New Roman" charset="0"/>
                        </a:rPr>
                        <a:t>20 680</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b="1" kern="50">
                          <a:effectLst/>
                          <a:latin typeface="Times New Roman" charset="0"/>
                          <a:ea typeface="Times New Roman" charset="0"/>
                          <a:cs typeface="Times New Roman" charset="0"/>
                        </a:rPr>
                        <a:t>20 000</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r>
              <a:tr h="0">
                <a:tc>
                  <a:txBody>
                    <a:bodyPr/>
                    <a:lstStyle/>
                    <a:p>
                      <a:pPr>
                        <a:spcAft>
                          <a:spcPts val="0"/>
                        </a:spcAft>
                      </a:pPr>
                      <a:r>
                        <a:rPr lang="fr-FR" sz="1200" b="1" kern="50" dirty="0">
                          <a:effectLst/>
                          <a:latin typeface="Times New Roman" charset="0"/>
                          <a:ea typeface="Times New Roman" charset="0"/>
                          <a:cs typeface="Times New Roman" charset="0"/>
                        </a:rPr>
                        <a:t>Taux de pauvreté (en %) </a:t>
                      </a:r>
                      <a:r>
                        <a:rPr lang="fr-FR" sz="1200" b="1" kern="50" baseline="30000" dirty="0">
                          <a:effectLst/>
                          <a:latin typeface="Times New Roman" charset="0"/>
                          <a:ea typeface="Times New Roman" charset="0"/>
                          <a:cs typeface="Times New Roman" charset="0"/>
                        </a:rPr>
                        <a:t>(2)</a:t>
                      </a:r>
                      <a:endParaRPr lang="fr-FR" sz="1200" dirty="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b="1" kern="50">
                          <a:effectLst/>
                          <a:latin typeface="Times New Roman" charset="0"/>
                          <a:ea typeface="Times New Roman" charset="0"/>
                          <a:cs typeface="Times New Roman" charset="0"/>
                        </a:rPr>
                        <a:t>19,4</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b="1" kern="50">
                          <a:effectLst/>
                          <a:latin typeface="Times New Roman" charset="0"/>
                          <a:ea typeface="Times New Roman" charset="0"/>
                          <a:cs typeface="Times New Roman" charset="0"/>
                        </a:rPr>
                        <a:t>13,0</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b="1" kern="50">
                          <a:effectLst/>
                          <a:latin typeface="Times New Roman" charset="0"/>
                          <a:ea typeface="Times New Roman" charset="0"/>
                          <a:cs typeface="Times New Roman" charset="0"/>
                        </a:rPr>
                        <a:t>10,1</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b="1" kern="50">
                          <a:effectLst/>
                          <a:latin typeface="Times New Roman" charset="0"/>
                          <a:ea typeface="Times New Roman" charset="0"/>
                          <a:cs typeface="Times New Roman" charset="0"/>
                        </a:rPr>
                        <a:t>12,7</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r>
              <a:tr h="0">
                <a:tc>
                  <a:txBody>
                    <a:bodyPr/>
                    <a:lstStyle/>
                    <a:p>
                      <a:pPr>
                        <a:spcAft>
                          <a:spcPts val="0"/>
                        </a:spcAft>
                      </a:pPr>
                      <a:r>
                        <a:rPr lang="fr-FR" sz="1200" b="1" kern="50" dirty="0">
                          <a:effectLst/>
                          <a:latin typeface="Times New Roman" charset="0"/>
                          <a:ea typeface="Times New Roman" charset="0"/>
                          <a:cs typeface="Times New Roman" charset="0"/>
                        </a:rPr>
                        <a:t>Répartition par statut d'activité (en %)</a:t>
                      </a:r>
                      <a:endParaRPr lang="fr-FR" sz="1200" dirty="0">
                        <a:effectLst/>
                        <a:latin typeface="Calibri" charset="0"/>
                        <a:ea typeface="Times New Roman" charset="0"/>
                        <a:cs typeface="Times New Roman" charset="0"/>
                      </a:endParaRPr>
                    </a:p>
                    <a:p>
                      <a:pPr algn="ctr">
                        <a:spcAft>
                          <a:spcPts val="0"/>
                        </a:spcAft>
                      </a:pPr>
                      <a:r>
                        <a:rPr lang="fr-FR" sz="1200" kern="50" dirty="0">
                          <a:effectLst/>
                          <a:latin typeface="Times New Roman" charset="0"/>
                          <a:ea typeface="Times New Roman" charset="0"/>
                          <a:cs typeface="Times New Roman" charset="0"/>
                        </a:rPr>
                        <a:t>Actifs occupés</a:t>
                      </a:r>
                      <a:endParaRPr lang="fr-FR" sz="1200" dirty="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55,4</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82,3</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31,2</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53,4</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r>
              <a:tr h="0">
                <a:tc>
                  <a:txBody>
                    <a:bodyPr/>
                    <a:lstStyle/>
                    <a:p>
                      <a:pPr algn="ctr">
                        <a:spcAft>
                          <a:spcPts val="0"/>
                        </a:spcAft>
                      </a:pPr>
                      <a:r>
                        <a:rPr lang="fr-FR" sz="1200" kern="50">
                          <a:effectLst/>
                          <a:latin typeface="Times New Roman" charset="0"/>
                          <a:ea typeface="Times New Roman" charset="0"/>
                          <a:cs typeface="Times New Roman" charset="0"/>
                        </a:rPr>
                        <a:t>Chômeurs</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12,2</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6,9</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2,2</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5,6</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r>
              <a:tr h="0">
                <a:tc>
                  <a:txBody>
                    <a:bodyPr/>
                    <a:lstStyle/>
                    <a:p>
                      <a:pPr algn="ctr">
                        <a:spcAft>
                          <a:spcPts val="0"/>
                        </a:spcAft>
                      </a:pPr>
                      <a:r>
                        <a:rPr lang="fr-FR" sz="1200" kern="50">
                          <a:effectLst/>
                          <a:latin typeface="Times New Roman" charset="0"/>
                          <a:ea typeface="Times New Roman" charset="0"/>
                          <a:cs typeface="Times New Roman" charset="0"/>
                        </a:rPr>
                        <a:t>Inactifs</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32,3</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10,9</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66,7</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41,0</a:t>
                      </a:r>
                      <a:endParaRPr lang="fr-FR" sz="1200">
                        <a:effectLst/>
                        <a:latin typeface="Calibri" charset="0"/>
                        <a:ea typeface="Times New Roman" charset="0"/>
                        <a:cs typeface="Times New Roman"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r>
              <a:tr h="0">
                <a:tc>
                  <a:txBody>
                    <a:bodyPr/>
                    <a:lstStyle/>
                    <a:p>
                      <a:pPr algn="ctr">
                        <a:spcAft>
                          <a:spcPts val="0"/>
                        </a:spcAft>
                      </a:pPr>
                      <a:r>
                        <a:rPr lang="fr-FR" sz="1200" kern="50" dirty="0">
                          <a:effectLst/>
                          <a:latin typeface="Times New Roman" charset="0"/>
                          <a:ea typeface="Times New Roman" charset="0"/>
                          <a:cs typeface="Times New Roman" charset="0"/>
                        </a:rPr>
                        <a:t>Ensemble</a:t>
                      </a:r>
                      <a:endParaRPr lang="fr-FR" sz="1200" dirty="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100,0</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100,0</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a:effectLst/>
                          <a:latin typeface="Times New Roman" charset="0"/>
                          <a:ea typeface="Times New Roman" charset="0"/>
                          <a:cs typeface="Times New Roman" charset="0"/>
                        </a:rPr>
                        <a:t>100,0</a:t>
                      </a:r>
                      <a:endParaRPr lang="fr-FR" sz="120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a:spcAft>
                          <a:spcPts val="0"/>
                        </a:spcAft>
                      </a:pPr>
                      <a:r>
                        <a:rPr lang="fr-FR" sz="1200" kern="50" dirty="0">
                          <a:effectLst/>
                          <a:latin typeface="Times New Roman" charset="0"/>
                          <a:ea typeface="Times New Roman" charset="0"/>
                          <a:cs typeface="Times New Roman" charset="0"/>
                        </a:rPr>
                        <a:t>100,0</a:t>
                      </a:r>
                      <a:endParaRPr lang="fr-FR" sz="1200" dirty="0">
                        <a:effectLst/>
                        <a:latin typeface="Calibri" charset="0"/>
                        <a:ea typeface="Times New Roman" charset="0"/>
                        <a:cs typeface="Times New Roman"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r>
            </a:tbl>
          </a:graphicData>
        </a:graphic>
      </p:graphicFrame>
      <p:sp>
        <p:nvSpPr>
          <p:cNvPr id="7" name="Rectangle 6"/>
          <p:cNvSpPr/>
          <p:nvPr/>
        </p:nvSpPr>
        <p:spPr>
          <a:xfrm>
            <a:off x="1336812" y="3789040"/>
            <a:ext cx="6984776" cy="1615827"/>
          </a:xfrm>
          <a:prstGeom prst="rect">
            <a:avLst/>
          </a:prstGeom>
        </p:spPr>
        <p:txBody>
          <a:bodyPr wrap="square">
            <a:spAutoFit/>
          </a:bodyPr>
          <a:lstStyle/>
          <a:p>
            <a:pPr algn="just">
              <a:spcAft>
                <a:spcPts val="0"/>
              </a:spcAft>
            </a:pPr>
            <a:r>
              <a:rPr lang="fr-FR" sz="1100" kern="50" dirty="0">
                <a:latin typeface="Times New Roman" charset="0"/>
                <a:ea typeface="Times New Roman" charset="0"/>
                <a:cs typeface="Times New Roman" charset="0"/>
              </a:rPr>
              <a:t>Champ : France métropolitaine, personnes vivant dans un ménage dont le revenu déclaré au fisc est positif ou nul et dont la personne de référence n'est pas étudiante.</a:t>
            </a:r>
            <a:endParaRPr lang="fr-FR" sz="1100" dirty="0">
              <a:latin typeface="Calibri" charset="0"/>
              <a:ea typeface="Times New Roman" charset="0"/>
              <a:cs typeface="Times New Roman" charset="0"/>
            </a:endParaRPr>
          </a:p>
          <a:p>
            <a:pPr>
              <a:spcAft>
                <a:spcPts val="0"/>
              </a:spcAft>
            </a:pPr>
            <a:r>
              <a:rPr lang="fr-FR" sz="1100" kern="50" dirty="0">
                <a:latin typeface="Times New Roman" charset="0"/>
                <a:ea typeface="Times New Roman" charset="0"/>
                <a:cs typeface="Times New Roman" charset="0"/>
              </a:rPr>
              <a:t> </a:t>
            </a:r>
            <a:endParaRPr lang="fr-FR" sz="1100" dirty="0">
              <a:latin typeface="Calibri" charset="0"/>
              <a:ea typeface="Times New Roman" charset="0"/>
              <a:cs typeface="Times New Roman" charset="0"/>
            </a:endParaRPr>
          </a:p>
          <a:p>
            <a:pPr algn="r">
              <a:spcAft>
                <a:spcPts val="0"/>
              </a:spcAft>
            </a:pPr>
            <a:r>
              <a:rPr lang="fr-FR" sz="1100" kern="50" dirty="0">
                <a:latin typeface="Times New Roman" charset="0"/>
                <a:ea typeface="Times New Roman" charset="0"/>
                <a:cs typeface="Times New Roman" charset="0"/>
              </a:rPr>
              <a:t>Source : « Les niveaux de vie en 2011 », INSEE Première, septembre 2013</a:t>
            </a:r>
            <a:endParaRPr lang="fr-FR" sz="1100" dirty="0">
              <a:latin typeface="Calibri" charset="0"/>
              <a:ea typeface="Times New Roman" charset="0"/>
              <a:cs typeface="Times New Roman" charset="0"/>
            </a:endParaRPr>
          </a:p>
          <a:p>
            <a:pPr>
              <a:spcAft>
                <a:spcPts val="0"/>
              </a:spcAft>
            </a:pPr>
            <a:r>
              <a:rPr lang="fr-FR" sz="1100" kern="50" dirty="0">
                <a:latin typeface="Times New Roman" charset="0"/>
                <a:ea typeface="Times New Roman" charset="0"/>
                <a:cs typeface="Times New Roman" charset="0"/>
              </a:rPr>
              <a:t> </a:t>
            </a:r>
            <a:endParaRPr lang="fr-FR" sz="1100" dirty="0">
              <a:latin typeface="Calibri" charset="0"/>
              <a:ea typeface="Times New Roman" charset="0"/>
              <a:cs typeface="Times New Roman" charset="0"/>
            </a:endParaRPr>
          </a:p>
          <a:p>
            <a:pPr algn="just">
              <a:spcAft>
                <a:spcPts val="0"/>
              </a:spcAft>
            </a:pPr>
            <a:r>
              <a:rPr lang="fr-FR" sz="1100" kern="50" dirty="0">
                <a:latin typeface="Times New Roman" charset="0"/>
                <a:ea typeface="Times New Roman" charset="0"/>
                <a:cs typeface="Times New Roman" charset="0"/>
              </a:rPr>
              <a:t>(1) Le niveau de vie correspond au revenu disponible du ménage en tenant compte de sa taille.</a:t>
            </a:r>
            <a:endParaRPr lang="fr-FR" sz="1100" dirty="0">
              <a:latin typeface="Calibri" charset="0"/>
              <a:ea typeface="Times New Roman" charset="0"/>
              <a:cs typeface="Times New Roman" charset="0"/>
            </a:endParaRPr>
          </a:p>
          <a:p>
            <a:pPr algn="just">
              <a:spcAft>
                <a:spcPts val="0"/>
              </a:spcAft>
            </a:pPr>
            <a:r>
              <a:rPr lang="fr-FR" sz="1100" kern="50" dirty="0">
                <a:latin typeface="Times New Roman" charset="0"/>
                <a:ea typeface="Times New Roman" charset="0"/>
                <a:cs typeface="Times New Roman" charset="0"/>
              </a:rPr>
              <a:t>(2) Au seuil de 60 % du revenu médian.</a:t>
            </a:r>
            <a:endParaRPr lang="fr-FR" sz="1100" dirty="0">
              <a:latin typeface="Calibri" charset="0"/>
              <a:ea typeface="Times New Roman" charset="0"/>
              <a:cs typeface="Times New Roman" charset="0"/>
            </a:endParaRPr>
          </a:p>
          <a:p>
            <a:r>
              <a:rPr lang="fr-FR" sz="1100" b="1" kern="50" dirty="0">
                <a:latin typeface="Times New Roman" charset="0"/>
                <a:ea typeface="Times New Roman" charset="0"/>
              </a:rPr>
              <a:t/>
            </a:r>
            <a:br>
              <a:rPr lang="fr-FR" sz="1100" b="1" kern="50" dirty="0">
                <a:latin typeface="Times New Roman" charset="0"/>
                <a:ea typeface="Times New Roman" charset="0"/>
              </a:rPr>
            </a:br>
            <a:endParaRPr lang="fr-FR" sz="1100" dirty="0"/>
          </a:p>
        </p:txBody>
      </p:sp>
    </p:spTree>
    <p:extLst>
      <p:ext uri="{BB962C8B-B14F-4D97-AF65-F5344CB8AC3E}">
        <p14:creationId xmlns:p14="http://schemas.microsoft.com/office/powerpoint/2010/main" val="20349984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332656"/>
            <a:ext cx="7498080" cy="5472608"/>
          </a:xfrm>
        </p:spPr>
        <p:txBody>
          <a:bodyPr lIns="36000">
            <a:normAutofit/>
          </a:bodyPr>
          <a:lstStyle/>
          <a:p>
            <a:r>
              <a:rPr lang="fr-FR" sz="2000" dirty="0" smtClean="0">
                <a:latin typeface="+mj-lt"/>
              </a:rPr>
              <a:t>Savoir: Partie 2 Sociologie </a:t>
            </a:r>
            <a:r>
              <a:rPr lang="fr-FR" sz="2000" dirty="0" smtClean="0">
                <a:latin typeface="Arial" charset="0"/>
                <a:ea typeface="Arial" charset="0"/>
                <a:cs typeface="Arial" charset="0"/>
              </a:rPr>
              <a:t>1</a:t>
            </a:r>
            <a:r>
              <a:rPr lang="fr-FR" sz="2000" dirty="0" smtClean="0">
                <a:latin typeface="+mj-lt"/>
                <a:ea typeface="Arial" charset="0"/>
                <a:cs typeface="Arial" charset="0"/>
              </a:rPr>
              <a:t>. Classes, stratification et mobilité sociales </a:t>
            </a:r>
            <a:r>
              <a:rPr lang="fr-FR" sz="2000" dirty="0">
                <a:latin typeface="Arial" charset="0"/>
                <a:ea typeface="Arial" charset="0"/>
                <a:cs typeface="Arial" charset="0"/>
              </a:rPr>
              <a:t>1</a:t>
            </a:r>
            <a:r>
              <a:rPr lang="fr-FR" sz="2000" dirty="0" smtClean="0">
                <a:latin typeface="Arial" charset="0"/>
                <a:ea typeface="Arial" charset="0"/>
                <a:cs typeface="Arial" charset="0"/>
              </a:rPr>
              <a:t>.</a:t>
            </a:r>
            <a:r>
              <a:rPr lang="fr-FR" sz="2000" dirty="0">
                <a:latin typeface="Arial" charset="0"/>
                <a:ea typeface="Arial" charset="0"/>
                <a:cs typeface="Arial" charset="0"/>
              </a:rPr>
              <a:t> </a:t>
            </a:r>
            <a:r>
              <a:rPr lang="fr-FR" sz="2000" dirty="0" smtClean="0">
                <a:latin typeface="Arial" charset="0"/>
                <a:ea typeface="Arial" charset="0"/>
                <a:cs typeface="Arial" charset="0"/>
              </a:rPr>
              <a:t>1 </a:t>
            </a:r>
            <a:r>
              <a:rPr lang="fr-FR" sz="2000" dirty="0" smtClean="0">
                <a:latin typeface="+mj-lt"/>
                <a:ea typeface="Arial" charset="0"/>
                <a:cs typeface="Arial" charset="0"/>
              </a:rPr>
              <a:t>Comment analyser la structure sociale? </a:t>
            </a:r>
          </a:p>
          <a:p>
            <a:pPr marL="356616" lvl="1" indent="0">
              <a:buNone/>
            </a:pPr>
            <a:r>
              <a:rPr lang="fr-FR" sz="2000" dirty="0" smtClean="0">
                <a:latin typeface="+mj-lt"/>
                <a:ea typeface="Arial" charset="0"/>
                <a:cs typeface="Arial" charset="0"/>
              </a:rPr>
              <a:t>Indications complémentaires: « on mettra en évidence le caractère multiforme des inégalités économiques et sociales… »</a:t>
            </a:r>
          </a:p>
          <a:p>
            <a:pPr marL="356616" lvl="1" indent="0">
              <a:buNone/>
            </a:pPr>
            <a:endParaRPr lang="fr-FR" sz="2000" dirty="0">
              <a:latin typeface="+mj-lt"/>
              <a:ea typeface="Arial" charset="0"/>
              <a:cs typeface="Arial" charset="0"/>
            </a:endParaRPr>
          </a:p>
          <a:p>
            <a:pPr marL="425196" indent="-342900"/>
            <a:r>
              <a:rPr lang="fr-FR" sz="2000" dirty="0" smtClean="0">
                <a:latin typeface="+mj-lt"/>
                <a:ea typeface="Arial" charset="0"/>
                <a:cs typeface="Arial" charset="0"/>
              </a:rPr>
              <a:t>Savoir faire:</a:t>
            </a:r>
          </a:p>
          <a:p>
            <a:pPr lvl="1">
              <a:buFont typeface="Courier New" charset="0"/>
              <a:buChar char="o"/>
            </a:pPr>
            <a:r>
              <a:rPr lang="fr-FR" sz="2000" dirty="0" smtClean="0">
                <a:latin typeface="+mj-lt"/>
                <a:ea typeface="Arial" charset="0"/>
                <a:cs typeface="Arial" charset="0"/>
              </a:rPr>
              <a:t>Calcul, lecture, interprétation de % de répartition</a:t>
            </a:r>
          </a:p>
          <a:p>
            <a:pPr lvl="1">
              <a:buFont typeface="Courier New" charset="0"/>
              <a:buChar char="o"/>
            </a:pPr>
            <a:r>
              <a:rPr lang="fr-FR" sz="2000" dirty="0" smtClean="0">
                <a:latin typeface="+mj-lt"/>
                <a:ea typeface="Arial" charset="0"/>
                <a:cs typeface="Arial" charset="0"/>
              </a:rPr>
              <a:t>Lecture et interprétation de la médiane</a:t>
            </a:r>
          </a:p>
          <a:p>
            <a:pPr marL="402336" lvl="1" indent="0">
              <a:buNone/>
            </a:pPr>
            <a:endParaRPr lang="fr-FR" sz="2000" dirty="0" smtClean="0">
              <a:latin typeface="+mj-lt"/>
              <a:ea typeface="Arial" charset="0"/>
              <a:cs typeface="Arial" charset="0"/>
            </a:endParaRPr>
          </a:p>
          <a:p>
            <a:r>
              <a:rPr lang="fr-FR" sz="2000" dirty="0">
                <a:ea typeface="Arial" charset="0"/>
                <a:cs typeface="Arial" charset="0"/>
              </a:rPr>
              <a:t>Epreuve composée</a:t>
            </a:r>
          </a:p>
          <a:p>
            <a:pPr marL="356616" lvl="1" indent="0">
              <a:buNone/>
            </a:pPr>
            <a:r>
              <a:rPr lang="fr-FR" sz="1600" dirty="0" smtClean="0"/>
              <a:t>À </a:t>
            </a:r>
            <a:r>
              <a:rPr lang="fr-FR" sz="1600" dirty="0"/>
              <a:t>l'aide de vos connaissances et du dossier documentaire, vous montrerez que les inégalités </a:t>
            </a:r>
            <a:r>
              <a:rPr lang="fr-FR" sz="1600" dirty="0" smtClean="0"/>
              <a:t>ont </a:t>
            </a:r>
            <a:r>
              <a:rPr lang="fr-FR" sz="1600" dirty="0"/>
              <a:t>un caractère multiforme</a:t>
            </a:r>
            <a:r>
              <a:rPr lang="fr-FR" sz="1600" dirty="0" smtClean="0"/>
              <a:t>.</a:t>
            </a:r>
            <a:endParaRPr lang="fr-FR" sz="1600" dirty="0"/>
          </a:p>
          <a:p>
            <a:pPr marL="82296" indent="0">
              <a:buNone/>
            </a:pPr>
            <a:endParaRPr lang="fr-FR" sz="2000" dirty="0"/>
          </a:p>
        </p:txBody>
      </p:sp>
    </p:spTree>
    <p:extLst>
      <p:ext uri="{BB962C8B-B14F-4D97-AF65-F5344CB8AC3E}">
        <p14:creationId xmlns:p14="http://schemas.microsoft.com/office/powerpoint/2010/main" val="1268028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t>Les différents types d’utilisation des documents en SES</a:t>
            </a:r>
            <a:endParaRPr lang="fr-FR" sz="2800" b="1" dirty="0"/>
          </a:p>
        </p:txBody>
      </p:sp>
      <p:sp>
        <p:nvSpPr>
          <p:cNvPr id="3" name="Espace réservé du contenu 2"/>
          <p:cNvSpPr>
            <a:spLocks noGrp="1"/>
          </p:cNvSpPr>
          <p:nvPr>
            <p:ph idx="1"/>
          </p:nvPr>
        </p:nvSpPr>
        <p:spPr>
          <a:xfrm>
            <a:off x="1214414" y="1643050"/>
            <a:ext cx="7472386" cy="4483113"/>
          </a:xfrm>
        </p:spPr>
        <p:txBody>
          <a:bodyPr>
            <a:normAutofit fontScale="92500" lnSpcReduction="10000"/>
          </a:bodyPr>
          <a:lstStyle/>
          <a:p>
            <a:pPr algn="just"/>
            <a:r>
              <a:rPr lang="fr-FR" sz="2400" b="1" dirty="0" smtClean="0">
                <a:solidFill>
                  <a:schemeClr val="accent5"/>
                </a:solidFill>
              </a:rPr>
              <a:t>Au cours de la sensibilisation  </a:t>
            </a:r>
            <a:r>
              <a:rPr lang="fr-FR" sz="2400" dirty="0" smtClean="0"/>
              <a:t>:</a:t>
            </a:r>
          </a:p>
          <a:p>
            <a:pPr algn="just">
              <a:buNone/>
            </a:pPr>
            <a:r>
              <a:rPr lang="fr-FR" sz="2400" dirty="0" smtClean="0"/>
              <a:t> « Il </a:t>
            </a:r>
            <a:r>
              <a:rPr lang="fr-FR" sz="2400" dirty="0"/>
              <a:t>semble donc souhaitable de procéder, pour chaque question traitée, en deux temps : un temps de sensibilisation permettant de susciter la curiosité des élèves </a:t>
            </a:r>
            <a:r>
              <a:rPr lang="fr-FR" sz="2400" dirty="0" smtClean="0"/>
              <a:t>[…] »</a:t>
            </a:r>
          </a:p>
          <a:p>
            <a:pPr algn="just">
              <a:buNone/>
            </a:pPr>
            <a:r>
              <a:rPr lang="fr-FR" sz="2400" dirty="0" smtClean="0"/>
              <a:t> « On </a:t>
            </a:r>
            <a:r>
              <a:rPr lang="fr-FR" sz="2400" dirty="0"/>
              <a:t>pourra ainsi, chaque fois que possible </a:t>
            </a:r>
            <a:r>
              <a:rPr lang="fr-FR" sz="2400" dirty="0" smtClean="0"/>
              <a:t>: </a:t>
            </a:r>
            <a:r>
              <a:rPr lang="fr-FR" sz="2400" dirty="0"/>
              <a:t>partir d'énigmes, paradoxes, interrogations susceptibles de susciter la curiosité des élèves, en prenant appui, si nécessaire, sur des supports variés (jeux, comptes rendus d'enquêtes, documents iconographiques et audiovisuels, tableaux statistiques, graphiques, monographies, etc.) </a:t>
            </a:r>
            <a:r>
              <a:rPr lang="fr-FR" sz="2400" dirty="0" smtClean="0"/>
              <a:t>[…] » arrêté du 3-4-2013 - J.O. du 4-5-2013.</a:t>
            </a:r>
          </a:p>
          <a:p>
            <a:pPr algn="just">
              <a:buNone/>
            </a:pPr>
            <a:r>
              <a:rPr lang="fr-FR" sz="2400" dirty="0" smtClean="0"/>
              <a:t/>
            </a:r>
            <a:br>
              <a:rPr lang="fr-FR" sz="2400" dirty="0" smtClean="0"/>
            </a:br>
            <a:endParaRPr lang="fr-FR" sz="2400"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1475656" y="2060848"/>
            <a:ext cx="6610350" cy="3476625"/>
          </a:xfrm>
          <a:prstGeom prst="rect">
            <a:avLst/>
          </a:prstGeom>
          <a:noFill/>
          <a:ln w="9525">
            <a:noFill/>
            <a:miter lim="800000"/>
            <a:headEnd/>
            <a:tailEnd/>
          </a:ln>
        </p:spPr>
      </p:pic>
      <p:sp>
        <p:nvSpPr>
          <p:cNvPr id="5" name="Rectangle 4"/>
          <p:cNvSpPr/>
          <p:nvPr/>
        </p:nvSpPr>
        <p:spPr>
          <a:xfrm>
            <a:off x="1475656" y="332656"/>
            <a:ext cx="6912768" cy="1477328"/>
          </a:xfrm>
          <a:prstGeom prst="rect">
            <a:avLst/>
          </a:prstGeom>
        </p:spPr>
        <p:txBody>
          <a:bodyPr wrap="square">
            <a:spAutoFit/>
          </a:bodyPr>
          <a:lstStyle/>
          <a:p>
            <a:pPr algn="just"/>
            <a:r>
              <a:rPr lang="fr-FR" dirty="0" smtClean="0"/>
              <a:t>Exemple: Lors d’une sensibilisation sur la monnaie les représentations des élèves concernant les formes de la monnaie ont été recueillies grâce à un questionnaire. La plupart des élèves citent comme formes de monnaie les pièces, les billets, les chèques et les cartes bancaires, d’autres évoquent l’or, l’argent... </a:t>
            </a:r>
            <a:endParaRPr lang="fr-FR" dirty="0"/>
          </a:p>
        </p:txBody>
      </p:sp>
      <p:sp>
        <p:nvSpPr>
          <p:cNvPr id="6" name="Rectangle 5"/>
          <p:cNvSpPr/>
          <p:nvPr/>
        </p:nvSpPr>
        <p:spPr>
          <a:xfrm>
            <a:off x="1547664" y="5657671"/>
            <a:ext cx="7128792" cy="923330"/>
          </a:xfrm>
          <a:prstGeom prst="rect">
            <a:avLst/>
          </a:prstGeom>
        </p:spPr>
        <p:txBody>
          <a:bodyPr wrap="square">
            <a:spAutoFit/>
          </a:bodyPr>
          <a:lstStyle/>
          <a:p>
            <a:pPr marL="92075" indent="-9525" algn="just">
              <a:buNone/>
            </a:pPr>
            <a:r>
              <a:rPr lang="fr-FR" dirty="0" smtClean="0"/>
              <a:t>Dans cet exemple le document permet de déconstruire les représentations des élèves puisque la forme principale de monnaie est la monnaie scripturale.</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42976" y="260648"/>
            <a:ext cx="7543824" cy="5865515"/>
          </a:xfrm>
        </p:spPr>
        <p:txBody>
          <a:bodyPr>
            <a:normAutofit fontScale="77500" lnSpcReduction="20000"/>
          </a:bodyPr>
          <a:lstStyle/>
          <a:p>
            <a:pPr algn="just"/>
            <a:r>
              <a:rPr lang="fr-FR" sz="2400" b="1" dirty="0" smtClean="0">
                <a:solidFill>
                  <a:schemeClr val="accent5"/>
                </a:solidFill>
              </a:rPr>
              <a:t>Au cours d’un temps d’analyse en situation d’acquisition de savoirs</a:t>
            </a:r>
          </a:p>
          <a:p>
            <a:pPr algn="just">
              <a:buFont typeface="Wingdings" pitchFamily="2" charset="2"/>
              <a:buChar char="ü"/>
            </a:pPr>
            <a:r>
              <a:rPr lang="fr-FR" sz="2300" dirty="0" smtClean="0"/>
              <a:t>« un </a:t>
            </a:r>
            <a:r>
              <a:rPr lang="fr-FR" sz="2300" dirty="0"/>
              <a:t>temps d'analyse permettant de montrer comment la mobilisation de notions, outils et modes de raisonnement spécifiques à la discipline concernée permet d'accéder à une meilleure compréhension des phénomènes étudiés et d'apporter une réponse rigoureuse à la question</a:t>
            </a:r>
            <a:r>
              <a:rPr lang="fr-FR" sz="2300" dirty="0" smtClean="0"/>
              <a:t>.[…] »</a:t>
            </a:r>
          </a:p>
          <a:p>
            <a:pPr algn="just">
              <a:buFont typeface="Wingdings" pitchFamily="2" charset="2"/>
              <a:buChar char="ü"/>
            </a:pPr>
            <a:r>
              <a:rPr lang="fr-FR" sz="2300" dirty="0" smtClean="0"/>
              <a:t>« </a:t>
            </a:r>
            <a:r>
              <a:rPr lang="fr-FR" sz="2300" dirty="0"/>
              <a:t>On pourra ainsi, chaque fois que possible </a:t>
            </a:r>
            <a:r>
              <a:rPr lang="fr-FR" sz="2300" dirty="0" smtClean="0"/>
              <a:t>: […] </a:t>
            </a:r>
            <a:r>
              <a:rPr lang="fr-FR" sz="2300" dirty="0"/>
              <a:t>leur proposer ensuite de mener des investigations (</a:t>
            </a:r>
            <a:r>
              <a:rPr lang="fr-FR" sz="2300" u="sng" dirty="0"/>
              <a:t>recherches documentaires, enquêtes, exercices, analyses de données statistiques,</a:t>
            </a:r>
            <a:r>
              <a:rPr lang="fr-FR" sz="2300" dirty="0"/>
              <a:t> etc.) susceptibles de tester les hypothèses formulées </a:t>
            </a:r>
            <a:r>
              <a:rPr lang="fr-FR" sz="2300" dirty="0" smtClean="0"/>
              <a:t>[…] »</a:t>
            </a:r>
          </a:p>
          <a:p>
            <a:pPr algn="just">
              <a:buFont typeface="Wingdings" pitchFamily="2" charset="2"/>
              <a:buChar char="ü"/>
            </a:pPr>
            <a:r>
              <a:rPr lang="fr-FR" sz="2300" dirty="0" smtClean="0"/>
              <a:t>« </a:t>
            </a:r>
            <a:r>
              <a:rPr lang="fr-FR" sz="2300" dirty="0"/>
              <a:t> Il s'agit, en diversifiant les dispositifs pédagogiques, d'articuler étroitement la présentation des problèmes, l'appréhension des enjeux, la compréhension des savoirs, la rigueur et la précision dans la mise en œuvre des démarches et dans l'appropriation des notions, outils, modes de raisonnement.</a:t>
            </a:r>
          </a:p>
          <a:p>
            <a:pPr algn="just">
              <a:buFont typeface="Wingdings" pitchFamily="2" charset="2"/>
              <a:buChar char="ü"/>
            </a:pPr>
            <a:r>
              <a:rPr lang="fr-FR" sz="2300" dirty="0"/>
              <a:t> </a:t>
            </a:r>
            <a:r>
              <a:rPr lang="fr-FR" sz="2300" dirty="0" smtClean="0"/>
              <a:t>Pour </a:t>
            </a:r>
            <a:r>
              <a:rPr lang="fr-FR" sz="2300" dirty="0"/>
              <a:t>ce faire, la formation méthodologique des élèves se révèle très importante </a:t>
            </a:r>
            <a:r>
              <a:rPr lang="fr-FR" sz="2300" u="sng" dirty="0"/>
              <a:t>: la collecte et le traitement de l'information, l'analyse de données diverses, </a:t>
            </a:r>
            <a:r>
              <a:rPr lang="fr-FR" sz="2300" dirty="0"/>
              <a:t>la rédaction de synthèses, la formulation de problématiques, la construction d'argumentations rigoureuses, constituent autant de savoir-faire et capacités à acquérir et à mettre au service de la maîtrise des connaissances produites par les sciences sociales</a:t>
            </a:r>
            <a:r>
              <a:rPr lang="fr-FR" sz="2300" dirty="0" smtClean="0"/>
              <a:t>. […]  »</a:t>
            </a:r>
            <a:endParaRPr lang="fr-FR" sz="2300" dirty="0"/>
          </a:p>
          <a:p>
            <a:endParaRPr lang="fr-F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6"/>
          <p:cNvSpPr>
            <a:spLocks noGrp="1"/>
          </p:cNvSpPr>
          <p:nvPr>
            <p:ph idx="1"/>
          </p:nvPr>
        </p:nvSpPr>
        <p:spPr>
          <a:xfrm>
            <a:off x="1435608" y="548680"/>
            <a:ext cx="7498080" cy="5699720"/>
          </a:xfrm>
        </p:spPr>
        <p:txBody>
          <a:bodyPr>
            <a:normAutofit fontScale="47500" lnSpcReduction="20000"/>
          </a:bodyPr>
          <a:lstStyle/>
          <a:p>
            <a:pPr marL="92075" indent="-9525" algn="just">
              <a:buNone/>
            </a:pPr>
            <a:r>
              <a:rPr lang="fr-FR" b="1" dirty="0" smtClean="0"/>
              <a:t>Document</a:t>
            </a:r>
          </a:p>
          <a:p>
            <a:pPr marL="92075" indent="-9525" algn="just">
              <a:buNone/>
            </a:pPr>
            <a:r>
              <a:rPr lang="fr-FR" sz="3400" dirty="0" smtClean="0"/>
              <a:t>[...] Certaines faiblesses du PIB sont, dans ce domaine, notoires, ce qui ne saurait surprendre dès lors qu'il a été conçu à une époque où cette contrainte n'était pas clairement perçue : s'il comptabilise comme une production courante la valeur des ressources naturelles mises sur le marché, il n'en est pas de même des atteintes à l'environnement parce qu'aucun agent n'en supporte les coûts […] ; les mesures classiques […] ne tiennent d'ailleurs compte ni de l'épuisement des ressources ni de la dégradation des actifs naturels ; en revanche, toutes les activités visant à remédier à ces atteintes ou à leurs conséquences négatives […] viennent grossir le PIB dès lors qu'elles emploient des facteurs marchands ; paradoxalement, son augmentation peut être simplement la conséquence de la comptabilisation de dépenses de réparation sans que soient défalqués les dégâts qui les ont provoqués ; bien sûr, à chaque fois qu'une ressource non marchande devient marchande […], sa valeur entre dans le calcul du PIB.</a:t>
            </a:r>
          </a:p>
          <a:p>
            <a:pPr marL="92075" indent="-9525" algn="just">
              <a:buNone/>
            </a:pPr>
            <a:r>
              <a:rPr lang="fr-FR" dirty="0" smtClean="0"/>
              <a:t>Ph. Le </a:t>
            </a:r>
            <a:r>
              <a:rPr lang="fr-FR" dirty="0" err="1" smtClean="0"/>
              <a:t>Clézio</a:t>
            </a:r>
            <a:r>
              <a:rPr lang="fr-FR" dirty="0" smtClean="0"/>
              <a:t>, Les indicateurs du développement durable et l'empreinte écologique, Rapport au Conseil Economique Social et Environnemental, 26-27 mai 2009</a:t>
            </a:r>
            <a:endParaRPr lang="fr-FR" dirty="0" smtClean="0">
              <a:solidFill>
                <a:srgbClr val="0070C0"/>
              </a:solidFill>
            </a:endParaRPr>
          </a:p>
          <a:p>
            <a:pPr marL="92075" indent="-9525">
              <a:buNone/>
            </a:pPr>
            <a:r>
              <a:rPr lang="fr-FR" dirty="0" smtClean="0">
                <a:solidFill>
                  <a:srgbClr val="0070C0"/>
                </a:solidFill>
              </a:rPr>
              <a:t> </a:t>
            </a:r>
            <a:r>
              <a:rPr lang="fr-FR" u="sng" dirty="0" smtClean="0">
                <a:hlinkClick r:id="rId2"/>
              </a:rPr>
              <a:t>http://www.ladocumentationfrancaise.fr/var/storage/rapports-publics/094000249/0000.pdf</a:t>
            </a:r>
            <a:endParaRPr lang="fr-FR" dirty="0" smtClean="0">
              <a:solidFill>
                <a:srgbClr val="0070C0"/>
              </a:solidFill>
            </a:endParaRPr>
          </a:p>
          <a:p>
            <a:pPr marL="92075" indent="-9525" algn="just">
              <a:buNone/>
            </a:pPr>
            <a:r>
              <a:rPr lang="fr-FR" dirty="0" smtClean="0"/>
              <a:t>1. Le marché carbone est un marché de permis d’émission, c’est-à-dire un marché sur lequel s’échangent des quotas d’émission de produits polluants attribués aux entreprises par les pouvoirs publics.</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476672"/>
            <a:ext cx="7498080" cy="5771728"/>
          </a:xfrm>
        </p:spPr>
        <p:txBody>
          <a:bodyPr/>
          <a:lstStyle/>
          <a:p>
            <a:pPr>
              <a:buNone/>
            </a:pPr>
            <a:endParaRPr lang="fr-FR" sz="1500" dirty="0" smtClean="0"/>
          </a:p>
          <a:p>
            <a:pPr>
              <a:buNone/>
            </a:pPr>
            <a:endParaRPr lang="fr-FR" sz="1500" dirty="0" smtClean="0"/>
          </a:p>
          <a:p>
            <a:pPr>
              <a:buNone/>
            </a:pPr>
            <a:endParaRPr lang="fr-FR" sz="1500" dirty="0" smtClean="0"/>
          </a:p>
          <a:p>
            <a:pPr>
              <a:buNone/>
            </a:pPr>
            <a:endParaRPr lang="fr-FR" sz="1500" dirty="0" smtClean="0"/>
          </a:p>
          <a:p>
            <a:pPr>
              <a:buNone/>
            </a:pPr>
            <a:endParaRPr lang="fr-FR" sz="1500" dirty="0" smtClean="0"/>
          </a:p>
          <a:p>
            <a:pPr>
              <a:buNone/>
            </a:pPr>
            <a:r>
              <a:rPr lang="fr-FR" sz="1500" dirty="0" smtClean="0"/>
              <a:t>Question:</a:t>
            </a:r>
          </a:p>
          <a:p>
            <a:pPr>
              <a:buNone/>
            </a:pPr>
            <a:r>
              <a:rPr lang="fr-FR" sz="1500" dirty="0" smtClean="0"/>
              <a:t>Illustrez avec des exemples précis les faiblesses du PIB présentées dans le texte.</a:t>
            </a:r>
          </a:p>
          <a:p>
            <a:r>
              <a:rPr lang="fr-FR" sz="1500" dirty="0" smtClean="0"/>
              <a:t>Le PIB ne prend pas en compte les atteintes à l’environnement dont l’épuisement des ressources et la dégradation des actifs naturels: exemples l’épuisement des ressources halieutiques et la déforestation.</a:t>
            </a:r>
          </a:p>
          <a:p>
            <a:r>
              <a:rPr lang="fr-FR" sz="1500" dirty="0" smtClean="0"/>
              <a:t>Le PIB prend en compte les activités économiques visant à remédier aux atteintes à l’environnement ou à leurs conséquences négatives si cette remédiation utilise des facteurs marchands: exemple: dépollution de sites contaminés lors de la catastrophe nucléaire de Fukushima.</a:t>
            </a:r>
          </a:p>
          <a:p>
            <a:endParaRPr lang="fr-FR" sz="1500" dirty="0" smtClean="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57290" y="476672"/>
            <a:ext cx="7329510" cy="5649491"/>
          </a:xfrm>
        </p:spPr>
        <p:txBody>
          <a:bodyPr>
            <a:normAutofit/>
          </a:bodyPr>
          <a:lstStyle/>
          <a:p>
            <a:pPr algn="just"/>
            <a:endParaRPr lang="fr-FR" sz="1500" b="1" dirty="0" smtClean="0">
              <a:solidFill>
                <a:schemeClr val="accent5"/>
              </a:solidFill>
            </a:endParaRPr>
          </a:p>
          <a:p>
            <a:pPr algn="just"/>
            <a:endParaRPr lang="fr-FR" sz="1500" b="1" dirty="0" smtClean="0">
              <a:solidFill>
                <a:schemeClr val="accent5"/>
              </a:solidFill>
            </a:endParaRPr>
          </a:p>
          <a:p>
            <a:pPr algn="just"/>
            <a:endParaRPr lang="fr-FR" sz="1500" b="1" dirty="0" smtClean="0">
              <a:solidFill>
                <a:schemeClr val="accent5"/>
              </a:solidFill>
            </a:endParaRPr>
          </a:p>
          <a:p>
            <a:pPr algn="just"/>
            <a:endParaRPr lang="fr-FR" sz="1500" b="1" dirty="0" smtClean="0">
              <a:solidFill>
                <a:schemeClr val="accent5"/>
              </a:solidFill>
            </a:endParaRPr>
          </a:p>
          <a:p>
            <a:pPr algn="just"/>
            <a:r>
              <a:rPr lang="fr-FR" sz="1800" b="1" dirty="0" smtClean="0">
                <a:solidFill>
                  <a:schemeClr val="accent5"/>
                </a:solidFill>
              </a:rPr>
              <a:t>Au cours de l’acquisition de savoir-faire</a:t>
            </a:r>
          </a:p>
          <a:p>
            <a:pPr algn="just">
              <a:buFont typeface="Wingdings" pitchFamily="2" charset="2"/>
              <a:buChar char="ü"/>
            </a:pPr>
            <a:r>
              <a:rPr lang="fr-FR" sz="1800" dirty="0" smtClean="0"/>
              <a:t>« </a:t>
            </a:r>
            <a:r>
              <a:rPr lang="fr-FR" sz="1800" dirty="0"/>
              <a:t>L'enseignement des sciences économiques et sociales en classe de première doit conduire à la maîtrise de savoir-faire quantitatifs, ce qui implique à la fois calcul et lecture (c'est-à-dire interprétation) des résultats. Les calculs ne sont jamais demandés pour eux-mêmes, mais pour exploiter des documents statistiques travaillés en classe ou pour présenter sous forme graphique une modélisation simple des comportements économiques, sociaux ou politiques</a:t>
            </a:r>
            <a:r>
              <a:rPr lang="fr-FR" sz="1800" dirty="0" smtClean="0"/>
              <a:t>. […] » arrêté du 3-4-2013 - J.O. du 4-5-2013</a:t>
            </a:r>
          </a:p>
          <a:p>
            <a:pPr algn="just">
              <a:buFont typeface="Wingdings" pitchFamily="2" charset="2"/>
              <a:buChar char="ü"/>
            </a:pPr>
            <a:endParaRPr lang="fr-FR" sz="2400" dirty="0"/>
          </a:p>
          <a:p>
            <a:pPr>
              <a:buNone/>
            </a:pP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1181100" y="1268759"/>
            <a:ext cx="7467600" cy="4608165"/>
          </a:xfrm>
          <a:prstGeom prst="rect">
            <a:avLst/>
          </a:prstGeom>
          <a:noFill/>
          <a:ln w="9525">
            <a:noFill/>
            <a:miter lim="800000"/>
            <a:headEnd/>
            <a:tailEnd/>
          </a:ln>
        </p:spPr>
      </p:pic>
      <p:sp>
        <p:nvSpPr>
          <p:cNvPr id="4" name="ZoneTexte 3"/>
          <p:cNvSpPr txBox="1"/>
          <p:nvPr/>
        </p:nvSpPr>
        <p:spPr>
          <a:xfrm>
            <a:off x="1115616" y="476672"/>
            <a:ext cx="7488832" cy="338554"/>
          </a:xfrm>
          <a:prstGeom prst="rect">
            <a:avLst/>
          </a:prstGeom>
          <a:noFill/>
        </p:spPr>
        <p:txBody>
          <a:bodyPr wrap="square" rtlCol="0">
            <a:spAutoFit/>
          </a:bodyPr>
          <a:lstStyle/>
          <a:p>
            <a:r>
              <a:rPr lang="fr-FR" sz="1600" dirty="0" smtClean="0"/>
              <a:t>Evolution de la proportion de bacheliers dans une génération selon la voie en %</a:t>
            </a:r>
            <a:endParaRPr lang="fr-FR" sz="1600" dirty="0"/>
          </a:p>
        </p:txBody>
      </p:sp>
      <p:sp>
        <p:nvSpPr>
          <p:cNvPr id="5" name="ZoneTexte 4"/>
          <p:cNvSpPr txBox="1"/>
          <p:nvPr/>
        </p:nvSpPr>
        <p:spPr>
          <a:xfrm>
            <a:off x="2411760" y="6165304"/>
            <a:ext cx="6264696" cy="338554"/>
          </a:xfrm>
          <a:prstGeom prst="rect">
            <a:avLst/>
          </a:prstGeom>
          <a:noFill/>
        </p:spPr>
        <p:txBody>
          <a:bodyPr wrap="square" rtlCol="0">
            <a:spAutoFit/>
          </a:bodyPr>
          <a:lstStyle/>
          <a:p>
            <a:r>
              <a:rPr lang="fr-FR" sz="1600" dirty="0" smtClean="0"/>
              <a:t>Direction de la prospective et de la performance -RERS 2015</a:t>
            </a:r>
            <a:endParaRPr lang="fr-FR" sz="1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1131</TotalTime>
  <Words>2030</Words>
  <Application>Microsoft Macintosh PowerPoint</Application>
  <PresentationFormat>Présentation à l'écran (4:3)</PresentationFormat>
  <Paragraphs>233</Paragraphs>
  <Slides>24</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24</vt:i4>
      </vt:variant>
    </vt:vector>
  </HeadingPairs>
  <TitlesOfParts>
    <vt:vector size="33" baseType="lpstr">
      <vt:lpstr>Calibri</vt:lpstr>
      <vt:lpstr>Courier New</vt:lpstr>
      <vt:lpstr>Gill Sans MT</vt:lpstr>
      <vt:lpstr>Times New Roman</vt:lpstr>
      <vt:lpstr>Verdana</vt:lpstr>
      <vt:lpstr>Wingdings</vt:lpstr>
      <vt:lpstr>Wingdings 2</vt:lpstr>
      <vt:lpstr>Arial</vt:lpstr>
      <vt:lpstr>Solstice</vt:lpstr>
      <vt:lpstr>Présentation PowerPoint</vt:lpstr>
      <vt:lpstr>Présentation PowerPoint</vt:lpstr>
      <vt:lpstr>Les différents types d’utilisation des documents en SES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Ramondetti Marie-José</dc:creator>
  <cp:lastModifiedBy>Utilisateur de Microsoft Office</cp:lastModifiedBy>
  <cp:revision>95</cp:revision>
  <dcterms:created xsi:type="dcterms:W3CDTF">2013-12-11T13:49:36Z</dcterms:created>
  <dcterms:modified xsi:type="dcterms:W3CDTF">2016-01-27T19:21:02Z</dcterms:modified>
</cp:coreProperties>
</file>