
<file path=[Content_Types].xml><?xml version="1.0" encoding="utf-8"?>
<Types xmlns="http://schemas.openxmlformats.org/package/2006/content-types">
  <Default Extension="tmp" ContentType="image/png"/>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57" r:id="rId5"/>
    <p:sldId id="284" r:id="rId6"/>
    <p:sldId id="285" r:id="rId7"/>
    <p:sldId id="270" r:id="rId8"/>
    <p:sldId id="271" r:id="rId9"/>
    <p:sldId id="272" r:id="rId10"/>
    <p:sldId id="274" r:id="rId11"/>
    <p:sldId id="275" r:id="rId12"/>
    <p:sldId id="277" r:id="rId13"/>
    <p:sldId id="278" r:id="rId14"/>
    <p:sldId id="286" r:id="rId15"/>
    <p:sldId id="276" r:id="rId16"/>
    <p:sldId id="299" r:id="rId17"/>
    <p:sldId id="279" r:id="rId18"/>
    <p:sldId id="282" r:id="rId19"/>
    <p:sldId id="283" r:id="rId20"/>
    <p:sldId id="273" r:id="rId21"/>
    <p:sldId id="264" r:id="rId22"/>
    <p:sldId id="287" r:id="rId23"/>
    <p:sldId id="288" r:id="rId24"/>
    <p:sldId id="300" r:id="rId25"/>
    <p:sldId id="296" r:id="rId26"/>
    <p:sldId id="297" r:id="rId27"/>
    <p:sldId id="292" r:id="rId28"/>
    <p:sldId id="291" r:id="rId29"/>
    <p:sldId id="293" r:id="rId30"/>
    <p:sldId id="265" r:id="rId31"/>
    <p:sldId id="302" r:id="rId32"/>
    <p:sldId id="304" r:id="rId33"/>
    <p:sldId id="318" r:id="rId34"/>
    <p:sldId id="305" r:id="rId35"/>
    <p:sldId id="319" r:id="rId36"/>
    <p:sldId id="313" r:id="rId37"/>
    <p:sldId id="320" r:id="rId38"/>
    <p:sldId id="314" r:id="rId39"/>
    <p:sldId id="321" r:id="rId40"/>
    <p:sldId id="315" r:id="rId41"/>
    <p:sldId id="323" r:id="rId42"/>
    <p:sldId id="324" r:id="rId43"/>
    <p:sldId id="325" r:id="rId44"/>
    <p:sldId id="303" r:id="rId45"/>
    <p:sldId id="306" r:id="rId46"/>
    <p:sldId id="307" r:id="rId47"/>
    <p:sldId id="312" r:id="rId48"/>
    <p:sldId id="308" r:id="rId49"/>
    <p:sldId id="332" r:id="rId50"/>
    <p:sldId id="266" r:id="rId51"/>
    <p:sldId id="326" r:id="rId52"/>
    <p:sldId id="328" r:id="rId53"/>
    <p:sldId id="347" r:id="rId54"/>
    <p:sldId id="333" r:id="rId55"/>
    <p:sldId id="335" r:id="rId56"/>
    <p:sldId id="338" r:id="rId57"/>
    <p:sldId id="336" r:id="rId58"/>
    <p:sldId id="340" r:id="rId59"/>
    <p:sldId id="339" r:id="rId60"/>
    <p:sldId id="327" r:id="rId61"/>
    <p:sldId id="330" r:id="rId62"/>
    <p:sldId id="349" r:id="rId63"/>
    <p:sldId id="345" r:id="rId64"/>
    <p:sldId id="350" r:id="rId65"/>
    <p:sldId id="341" r:id="rId66"/>
    <p:sldId id="351" r:id="rId67"/>
    <p:sldId id="352" r:id="rId68"/>
    <p:sldId id="331" r:id="rId69"/>
    <p:sldId id="353" r:id="rId70"/>
    <p:sldId id="354" r:id="rId71"/>
    <p:sldId id="356" r:id="rId72"/>
    <p:sldId id="348" r:id="rId73"/>
    <p:sldId id="355" r:id="rId74"/>
    <p:sldId id="357" r:id="rId75"/>
    <p:sldId id="358" r:id="rId76"/>
    <p:sldId id="260" r:id="rId77"/>
    <p:sldId id="261" r:id="rId78"/>
    <p:sldId id="267" r:id="rId79"/>
    <p:sldId id="268" r:id="rId80"/>
    <p:sldId id="317" r:id="rId81"/>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A218DEF1-C857-4D59-B551-E489B61DB33C}">
          <p14:sldIdLst>
            <p14:sldId id="256"/>
            <p14:sldId id="258"/>
            <p14:sldId id="259"/>
            <p14:sldId id="257"/>
            <p14:sldId id="284"/>
            <p14:sldId id="285"/>
            <p14:sldId id="270"/>
            <p14:sldId id="271"/>
            <p14:sldId id="272"/>
            <p14:sldId id="274"/>
            <p14:sldId id="275"/>
            <p14:sldId id="277"/>
            <p14:sldId id="278"/>
            <p14:sldId id="286"/>
            <p14:sldId id="276"/>
            <p14:sldId id="299"/>
            <p14:sldId id="279"/>
            <p14:sldId id="282"/>
            <p14:sldId id="283"/>
            <p14:sldId id="273"/>
            <p14:sldId id="264"/>
            <p14:sldId id="287"/>
            <p14:sldId id="288"/>
            <p14:sldId id="300"/>
            <p14:sldId id="296"/>
            <p14:sldId id="297"/>
            <p14:sldId id="292"/>
            <p14:sldId id="291"/>
            <p14:sldId id="293"/>
            <p14:sldId id="265"/>
            <p14:sldId id="302"/>
            <p14:sldId id="304"/>
            <p14:sldId id="318"/>
            <p14:sldId id="305"/>
            <p14:sldId id="319"/>
            <p14:sldId id="313"/>
            <p14:sldId id="320"/>
            <p14:sldId id="314"/>
            <p14:sldId id="321"/>
            <p14:sldId id="315"/>
            <p14:sldId id="323"/>
            <p14:sldId id="324"/>
            <p14:sldId id="325"/>
            <p14:sldId id="303"/>
            <p14:sldId id="306"/>
            <p14:sldId id="307"/>
            <p14:sldId id="312"/>
            <p14:sldId id="308"/>
            <p14:sldId id="332"/>
            <p14:sldId id="266"/>
            <p14:sldId id="326"/>
            <p14:sldId id="328"/>
            <p14:sldId id="347"/>
            <p14:sldId id="333"/>
            <p14:sldId id="335"/>
            <p14:sldId id="338"/>
            <p14:sldId id="336"/>
            <p14:sldId id="340"/>
            <p14:sldId id="339"/>
            <p14:sldId id="327"/>
            <p14:sldId id="330"/>
            <p14:sldId id="349"/>
            <p14:sldId id="345"/>
            <p14:sldId id="350"/>
            <p14:sldId id="341"/>
            <p14:sldId id="351"/>
            <p14:sldId id="352"/>
            <p14:sldId id="331"/>
            <p14:sldId id="353"/>
            <p14:sldId id="354"/>
            <p14:sldId id="356"/>
            <p14:sldId id="348"/>
            <p14:sldId id="355"/>
            <p14:sldId id="357"/>
            <p14:sldId id="358"/>
            <p14:sldId id="260"/>
            <p14:sldId id="261"/>
            <p14:sldId id="267"/>
            <p14:sldId id="268"/>
            <p14:sldId id="317"/>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2" d="100"/>
          <a:sy n="72" d="100"/>
        </p:scale>
        <p:origin x="66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BDC971-443B-4DEC-9C83-5A6B557EF8AB}"/>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26348E3A-33CA-4640-BF0F-C6446405767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A66A6045-6517-4A5E-98A4-708F6387CAEB}"/>
              </a:ext>
            </a:extLst>
          </p:cNvPr>
          <p:cNvSpPr>
            <a:spLocks noGrp="1"/>
          </p:cNvSpPr>
          <p:nvPr>
            <p:ph type="dt" sz="half" idx="10"/>
          </p:nvPr>
        </p:nvSpPr>
        <p:spPr/>
        <p:txBody>
          <a:bodyPr/>
          <a:lstStyle/>
          <a:p>
            <a:fld id="{88A4E350-A9C1-4AD6-99A9-C31CD3362F32}" type="datetimeFigureOut">
              <a:rPr lang="fr-FR" smtClean="0"/>
              <a:t>23/04/2024</a:t>
            </a:fld>
            <a:endParaRPr lang="fr-FR"/>
          </a:p>
        </p:txBody>
      </p:sp>
      <p:sp>
        <p:nvSpPr>
          <p:cNvPr id="5" name="Espace réservé du pied de page 4">
            <a:extLst>
              <a:ext uri="{FF2B5EF4-FFF2-40B4-BE49-F238E27FC236}">
                <a16:creationId xmlns:a16="http://schemas.microsoft.com/office/drawing/2014/main" id="{4497F4C9-DACB-4DF1-B997-0C0464E512AE}"/>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CCBFC273-5403-43E5-B218-D065E0410520}"/>
              </a:ext>
            </a:extLst>
          </p:cNvPr>
          <p:cNvSpPr>
            <a:spLocks noGrp="1"/>
          </p:cNvSpPr>
          <p:nvPr>
            <p:ph type="sldNum" sz="quarter" idx="12"/>
          </p:nvPr>
        </p:nvSpPr>
        <p:spPr/>
        <p:txBody>
          <a:bodyPr/>
          <a:lstStyle/>
          <a:p>
            <a:fld id="{C45383DE-33B0-4F71-B62A-EC391507C3B6}" type="slidenum">
              <a:rPr lang="fr-FR" smtClean="0"/>
              <a:t>‹N°›</a:t>
            </a:fld>
            <a:endParaRPr lang="fr-FR"/>
          </a:p>
        </p:txBody>
      </p:sp>
    </p:spTree>
    <p:extLst>
      <p:ext uri="{BB962C8B-B14F-4D97-AF65-F5344CB8AC3E}">
        <p14:creationId xmlns:p14="http://schemas.microsoft.com/office/powerpoint/2010/main" val="15675951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0637265-A9D0-4E95-A451-06AF77BFA735}"/>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70CAEACB-708A-4053-9DA5-385BF3792C8C}"/>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50C1DCC4-F2EA-43A0-9357-0D40F87C5958}"/>
              </a:ext>
            </a:extLst>
          </p:cNvPr>
          <p:cNvSpPr>
            <a:spLocks noGrp="1"/>
          </p:cNvSpPr>
          <p:nvPr>
            <p:ph type="dt" sz="half" idx="10"/>
          </p:nvPr>
        </p:nvSpPr>
        <p:spPr/>
        <p:txBody>
          <a:bodyPr/>
          <a:lstStyle/>
          <a:p>
            <a:fld id="{88A4E350-A9C1-4AD6-99A9-C31CD3362F32}" type="datetimeFigureOut">
              <a:rPr lang="fr-FR" smtClean="0"/>
              <a:t>23/04/2024</a:t>
            </a:fld>
            <a:endParaRPr lang="fr-FR"/>
          </a:p>
        </p:txBody>
      </p:sp>
      <p:sp>
        <p:nvSpPr>
          <p:cNvPr id="5" name="Espace réservé du pied de page 4">
            <a:extLst>
              <a:ext uri="{FF2B5EF4-FFF2-40B4-BE49-F238E27FC236}">
                <a16:creationId xmlns:a16="http://schemas.microsoft.com/office/drawing/2014/main" id="{22111616-658C-4841-B3F7-FC8AC5A56C96}"/>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5459555-9BDF-4404-9890-9ADA0B8F6FAD}"/>
              </a:ext>
            </a:extLst>
          </p:cNvPr>
          <p:cNvSpPr>
            <a:spLocks noGrp="1"/>
          </p:cNvSpPr>
          <p:nvPr>
            <p:ph type="sldNum" sz="quarter" idx="12"/>
          </p:nvPr>
        </p:nvSpPr>
        <p:spPr/>
        <p:txBody>
          <a:bodyPr/>
          <a:lstStyle/>
          <a:p>
            <a:fld id="{C45383DE-33B0-4F71-B62A-EC391507C3B6}" type="slidenum">
              <a:rPr lang="fr-FR" smtClean="0"/>
              <a:t>‹N°›</a:t>
            </a:fld>
            <a:endParaRPr lang="fr-FR"/>
          </a:p>
        </p:txBody>
      </p:sp>
    </p:spTree>
    <p:extLst>
      <p:ext uri="{BB962C8B-B14F-4D97-AF65-F5344CB8AC3E}">
        <p14:creationId xmlns:p14="http://schemas.microsoft.com/office/powerpoint/2010/main" val="15536609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44A46C54-EC8C-4FBF-8026-75AA03326203}"/>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CAB00237-B3D6-4C6E-A75E-E66EF912C6D4}"/>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57F64B8F-4A4C-4D03-AB28-BBFC7F42DC57}"/>
              </a:ext>
            </a:extLst>
          </p:cNvPr>
          <p:cNvSpPr>
            <a:spLocks noGrp="1"/>
          </p:cNvSpPr>
          <p:nvPr>
            <p:ph type="dt" sz="half" idx="10"/>
          </p:nvPr>
        </p:nvSpPr>
        <p:spPr/>
        <p:txBody>
          <a:bodyPr/>
          <a:lstStyle/>
          <a:p>
            <a:fld id="{88A4E350-A9C1-4AD6-99A9-C31CD3362F32}" type="datetimeFigureOut">
              <a:rPr lang="fr-FR" smtClean="0"/>
              <a:t>23/04/2024</a:t>
            </a:fld>
            <a:endParaRPr lang="fr-FR"/>
          </a:p>
        </p:txBody>
      </p:sp>
      <p:sp>
        <p:nvSpPr>
          <p:cNvPr id="5" name="Espace réservé du pied de page 4">
            <a:extLst>
              <a:ext uri="{FF2B5EF4-FFF2-40B4-BE49-F238E27FC236}">
                <a16:creationId xmlns:a16="http://schemas.microsoft.com/office/drawing/2014/main" id="{110B73BC-4545-4E04-BF60-033E8384503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15816CB0-6F4B-4CBD-9051-AF9E124C828D}"/>
              </a:ext>
            </a:extLst>
          </p:cNvPr>
          <p:cNvSpPr>
            <a:spLocks noGrp="1"/>
          </p:cNvSpPr>
          <p:nvPr>
            <p:ph type="sldNum" sz="quarter" idx="12"/>
          </p:nvPr>
        </p:nvSpPr>
        <p:spPr/>
        <p:txBody>
          <a:bodyPr/>
          <a:lstStyle/>
          <a:p>
            <a:fld id="{C45383DE-33B0-4F71-B62A-EC391507C3B6}" type="slidenum">
              <a:rPr lang="fr-FR" smtClean="0"/>
              <a:t>‹N°›</a:t>
            </a:fld>
            <a:endParaRPr lang="fr-FR"/>
          </a:p>
        </p:txBody>
      </p:sp>
    </p:spTree>
    <p:extLst>
      <p:ext uri="{BB962C8B-B14F-4D97-AF65-F5344CB8AC3E}">
        <p14:creationId xmlns:p14="http://schemas.microsoft.com/office/powerpoint/2010/main" val="896804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0416914-C1BB-4293-B5A5-53B19697905D}"/>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41181BD5-EEF7-401F-BB22-D2364A821472}"/>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593F533-7BB9-4748-A43A-03B614126A06}"/>
              </a:ext>
            </a:extLst>
          </p:cNvPr>
          <p:cNvSpPr>
            <a:spLocks noGrp="1"/>
          </p:cNvSpPr>
          <p:nvPr>
            <p:ph type="dt" sz="half" idx="10"/>
          </p:nvPr>
        </p:nvSpPr>
        <p:spPr/>
        <p:txBody>
          <a:bodyPr/>
          <a:lstStyle/>
          <a:p>
            <a:fld id="{88A4E350-A9C1-4AD6-99A9-C31CD3362F32}" type="datetimeFigureOut">
              <a:rPr lang="fr-FR" smtClean="0"/>
              <a:t>23/04/2024</a:t>
            </a:fld>
            <a:endParaRPr lang="fr-FR"/>
          </a:p>
        </p:txBody>
      </p:sp>
      <p:sp>
        <p:nvSpPr>
          <p:cNvPr id="5" name="Espace réservé du pied de page 4">
            <a:extLst>
              <a:ext uri="{FF2B5EF4-FFF2-40B4-BE49-F238E27FC236}">
                <a16:creationId xmlns:a16="http://schemas.microsoft.com/office/drawing/2014/main" id="{71EF4408-1E8B-41C0-BCF6-998A0D18458E}"/>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095B0AE9-1D33-49DA-8ADF-859A8BECDE73}"/>
              </a:ext>
            </a:extLst>
          </p:cNvPr>
          <p:cNvSpPr>
            <a:spLocks noGrp="1"/>
          </p:cNvSpPr>
          <p:nvPr>
            <p:ph type="sldNum" sz="quarter" idx="12"/>
          </p:nvPr>
        </p:nvSpPr>
        <p:spPr/>
        <p:txBody>
          <a:bodyPr/>
          <a:lstStyle/>
          <a:p>
            <a:fld id="{C45383DE-33B0-4F71-B62A-EC391507C3B6}" type="slidenum">
              <a:rPr lang="fr-FR" smtClean="0"/>
              <a:t>‹N°›</a:t>
            </a:fld>
            <a:endParaRPr lang="fr-FR"/>
          </a:p>
        </p:txBody>
      </p:sp>
    </p:spTree>
    <p:extLst>
      <p:ext uri="{BB962C8B-B14F-4D97-AF65-F5344CB8AC3E}">
        <p14:creationId xmlns:p14="http://schemas.microsoft.com/office/powerpoint/2010/main" val="21583936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96AA156-3DD6-4683-BDED-06D639A95940}"/>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C89F4C75-2593-4134-B832-BBC03B689A4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F886CC96-C4A3-4EE4-A8B9-FD86D279C965}"/>
              </a:ext>
            </a:extLst>
          </p:cNvPr>
          <p:cNvSpPr>
            <a:spLocks noGrp="1"/>
          </p:cNvSpPr>
          <p:nvPr>
            <p:ph type="dt" sz="half" idx="10"/>
          </p:nvPr>
        </p:nvSpPr>
        <p:spPr/>
        <p:txBody>
          <a:bodyPr/>
          <a:lstStyle/>
          <a:p>
            <a:fld id="{88A4E350-A9C1-4AD6-99A9-C31CD3362F32}" type="datetimeFigureOut">
              <a:rPr lang="fr-FR" smtClean="0"/>
              <a:t>23/04/2024</a:t>
            </a:fld>
            <a:endParaRPr lang="fr-FR"/>
          </a:p>
        </p:txBody>
      </p:sp>
      <p:sp>
        <p:nvSpPr>
          <p:cNvPr id="5" name="Espace réservé du pied de page 4">
            <a:extLst>
              <a:ext uri="{FF2B5EF4-FFF2-40B4-BE49-F238E27FC236}">
                <a16:creationId xmlns:a16="http://schemas.microsoft.com/office/drawing/2014/main" id="{55431671-8BE7-4DBD-85DE-3530DB1AC82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496C5DE8-7E65-4F52-974C-267E87471E45}"/>
              </a:ext>
            </a:extLst>
          </p:cNvPr>
          <p:cNvSpPr>
            <a:spLocks noGrp="1"/>
          </p:cNvSpPr>
          <p:nvPr>
            <p:ph type="sldNum" sz="quarter" idx="12"/>
          </p:nvPr>
        </p:nvSpPr>
        <p:spPr/>
        <p:txBody>
          <a:bodyPr/>
          <a:lstStyle/>
          <a:p>
            <a:fld id="{C45383DE-33B0-4F71-B62A-EC391507C3B6}" type="slidenum">
              <a:rPr lang="fr-FR" smtClean="0"/>
              <a:t>‹N°›</a:t>
            </a:fld>
            <a:endParaRPr lang="fr-FR"/>
          </a:p>
        </p:txBody>
      </p:sp>
    </p:spTree>
    <p:extLst>
      <p:ext uri="{BB962C8B-B14F-4D97-AF65-F5344CB8AC3E}">
        <p14:creationId xmlns:p14="http://schemas.microsoft.com/office/powerpoint/2010/main" val="4287320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1D27283-CC7B-421E-85BB-A8EDDFC5BA93}"/>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6F1227AA-C1FF-4021-8212-3540A913EA22}"/>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8CD5AB6E-9900-4A42-85C2-766FF3634965}"/>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8BA5717F-7EF6-46F0-A623-9AA19236FFCE}"/>
              </a:ext>
            </a:extLst>
          </p:cNvPr>
          <p:cNvSpPr>
            <a:spLocks noGrp="1"/>
          </p:cNvSpPr>
          <p:nvPr>
            <p:ph type="dt" sz="half" idx="10"/>
          </p:nvPr>
        </p:nvSpPr>
        <p:spPr/>
        <p:txBody>
          <a:bodyPr/>
          <a:lstStyle/>
          <a:p>
            <a:fld id="{88A4E350-A9C1-4AD6-99A9-C31CD3362F32}" type="datetimeFigureOut">
              <a:rPr lang="fr-FR" smtClean="0"/>
              <a:t>23/04/2024</a:t>
            </a:fld>
            <a:endParaRPr lang="fr-FR"/>
          </a:p>
        </p:txBody>
      </p:sp>
      <p:sp>
        <p:nvSpPr>
          <p:cNvPr id="6" name="Espace réservé du pied de page 5">
            <a:extLst>
              <a:ext uri="{FF2B5EF4-FFF2-40B4-BE49-F238E27FC236}">
                <a16:creationId xmlns:a16="http://schemas.microsoft.com/office/drawing/2014/main" id="{65FF244E-0CD6-420B-8A0C-7858723FAC35}"/>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FA6D56E3-D826-4DA6-9498-0D5E6698397E}"/>
              </a:ext>
            </a:extLst>
          </p:cNvPr>
          <p:cNvSpPr>
            <a:spLocks noGrp="1"/>
          </p:cNvSpPr>
          <p:nvPr>
            <p:ph type="sldNum" sz="quarter" idx="12"/>
          </p:nvPr>
        </p:nvSpPr>
        <p:spPr/>
        <p:txBody>
          <a:bodyPr/>
          <a:lstStyle/>
          <a:p>
            <a:fld id="{C45383DE-33B0-4F71-B62A-EC391507C3B6}" type="slidenum">
              <a:rPr lang="fr-FR" smtClean="0"/>
              <a:t>‹N°›</a:t>
            </a:fld>
            <a:endParaRPr lang="fr-FR"/>
          </a:p>
        </p:txBody>
      </p:sp>
    </p:spTree>
    <p:extLst>
      <p:ext uri="{BB962C8B-B14F-4D97-AF65-F5344CB8AC3E}">
        <p14:creationId xmlns:p14="http://schemas.microsoft.com/office/powerpoint/2010/main" val="565493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6F6EF02-81B3-4513-8CBF-593817AE8899}"/>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20CD253A-E61F-4717-8F54-0F64523241C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B140B471-6AEF-43E1-8B62-1BD59852CE78}"/>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F64BD01E-F710-41E3-A641-23FDEC81334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922E5314-BD80-4851-A2DE-56E44C2B5A08}"/>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FB0F3D76-22D8-4D8A-BF94-4FE32C347360}"/>
              </a:ext>
            </a:extLst>
          </p:cNvPr>
          <p:cNvSpPr>
            <a:spLocks noGrp="1"/>
          </p:cNvSpPr>
          <p:nvPr>
            <p:ph type="dt" sz="half" idx="10"/>
          </p:nvPr>
        </p:nvSpPr>
        <p:spPr/>
        <p:txBody>
          <a:bodyPr/>
          <a:lstStyle/>
          <a:p>
            <a:fld id="{88A4E350-A9C1-4AD6-99A9-C31CD3362F32}" type="datetimeFigureOut">
              <a:rPr lang="fr-FR" smtClean="0"/>
              <a:t>23/04/2024</a:t>
            </a:fld>
            <a:endParaRPr lang="fr-FR"/>
          </a:p>
        </p:txBody>
      </p:sp>
      <p:sp>
        <p:nvSpPr>
          <p:cNvPr id="8" name="Espace réservé du pied de page 7">
            <a:extLst>
              <a:ext uri="{FF2B5EF4-FFF2-40B4-BE49-F238E27FC236}">
                <a16:creationId xmlns:a16="http://schemas.microsoft.com/office/drawing/2014/main" id="{077EC790-8C38-4170-9326-8886237954B0}"/>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06D33202-6853-4B56-B4F7-DFA8EA9878F7}"/>
              </a:ext>
            </a:extLst>
          </p:cNvPr>
          <p:cNvSpPr>
            <a:spLocks noGrp="1"/>
          </p:cNvSpPr>
          <p:nvPr>
            <p:ph type="sldNum" sz="quarter" idx="12"/>
          </p:nvPr>
        </p:nvSpPr>
        <p:spPr/>
        <p:txBody>
          <a:bodyPr/>
          <a:lstStyle/>
          <a:p>
            <a:fld id="{C45383DE-33B0-4F71-B62A-EC391507C3B6}" type="slidenum">
              <a:rPr lang="fr-FR" smtClean="0"/>
              <a:t>‹N°›</a:t>
            </a:fld>
            <a:endParaRPr lang="fr-FR"/>
          </a:p>
        </p:txBody>
      </p:sp>
    </p:spTree>
    <p:extLst>
      <p:ext uri="{BB962C8B-B14F-4D97-AF65-F5344CB8AC3E}">
        <p14:creationId xmlns:p14="http://schemas.microsoft.com/office/powerpoint/2010/main" val="35338036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BEF804A-46B1-43DF-AB98-514617F2EB78}"/>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4AC6CAC1-D178-4853-988A-3A36871DC8CB}"/>
              </a:ext>
            </a:extLst>
          </p:cNvPr>
          <p:cNvSpPr>
            <a:spLocks noGrp="1"/>
          </p:cNvSpPr>
          <p:nvPr>
            <p:ph type="dt" sz="half" idx="10"/>
          </p:nvPr>
        </p:nvSpPr>
        <p:spPr/>
        <p:txBody>
          <a:bodyPr/>
          <a:lstStyle/>
          <a:p>
            <a:fld id="{88A4E350-A9C1-4AD6-99A9-C31CD3362F32}" type="datetimeFigureOut">
              <a:rPr lang="fr-FR" smtClean="0"/>
              <a:t>23/04/2024</a:t>
            </a:fld>
            <a:endParaRPr lang="fr-FR"/>
          </a:p>
        </p:txBody>
      </p:sp>
      <p:sp>
        <p:nvSpPr>
          <p:cNvPr id="4" name="Espace réservé du pied de page 3">
            <a:extLst>
              <a:ext uri="{FF2B5EF4-FFF2-40B4-BE49-F238E27FC236}">
                <a16:creationId xmlns:a16="http://schemas.microsoft.com/office/drawing/2014/main" id="{2099BE84-1681-4A2C-98E5-8005C448C882}"/>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23E77913-3994-4831-A949-0B0666A88F72}"/>
              </a:ext>
            </a:extLst>
          </p:cNvPr>
          <p:cNvSpPr>
            <a:spLocks noGrp="1"/>
          </p:cNvSpPr>
          <p:nvPr>
            <p:ph type="sldNum" sz="quarter" idx="12"/>
          </p:nvPr>
        </p:nvSpPr>
        <p:spPr/>
        <p:txBody>
          <a:bodyPr/>
          <a:lstStyle/>
          <a:p>
            <a:fld id="{C45383DE-33B0-4F71-B62A-EC391507C3B6}" type="slidenum">
              <a:rPr lang="fr-FR" smtClean="0"/>
              <a:t>‹N°›</a:t>
            </a:fld>
            <a:endParaRPr lang="fr-FR"/>
          </a:p>
        </p:txBody>
      </p:sp>
    </p:spTree>
    <p:extLst>
      <p:ext uri="{BB962C8B-B14F-4D97-AF65-F5344CB8AC3E}">
        <p14:creationId xmlns:p14="http://schemas.microsoft.com/office/powerpoint/2010/main" val="27251924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B50101E0-CCBC-4E78-84D0-EE5C420678F5}"/>
              </a:ext>
            </a:extLst>
          </p:cNvPr>
          <p:cNvSpPr>
            <a:spLocks noGrp="1"/>
          </p:cNvSpPr>
          <p:nvPr>
            <p:ph type="dt" sz="half" idx="10"/>
          </p:nvPr>
        </p:nvSpPr>
        <p:spPr/>
        <p:txBody>
          <a:bodyPr/>
          <a:lstStyle/>
          <a:p>
            <a:fld id="{88A4E350-A9C1-4AD6-99A9-C31CD3362F32}" type="datetimeFigureOut">
              <a:rPr lang="fr-FR" smtClean="0"/>
              <a:t>23/04/2024</a:t>
            </a:fld>
            <a:endParaRPr lang="fr-FR"/>
          </a:p>
        </p:txBody>
      </p:sp>
      <p:sp>
        <p:nvSpPr>
          <p:cNvPr id="3" name="Espace réservé du pied de page 2">
            <a:extLst>
              <a:ext uri="{FF2B5EF4-FFF2-40B4-BE49-F238E27FC236}">
                <a16:creationId xmlns:a16="http://schemas.microsoft.com/office/drawing/2014/main" id="{30337C5F-D68A-4025-B394-54DCA7203C06}"/>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A126BB82-C604-4AD8-9F53-F4B7480216D0}"/>
              </a:ext>
            </a:extLst>
          </p:cNvPr>
          <p:cNvSpPr>
            <a:spLocks noGrp="1"/>
          </p:cNvSpPr>
          <p:nvPr>
            <p:ph type="sldNum" sz="quarter" idx="12"/>
          </p:nvPr>
        </p:nvSpPr>
        <p:spPr/>
        <p:txBody>
          <a:bodyPr/>
          <a:lstStyle/>
          <a:p>
            <a:fld id="{C45383DE-33B0-4F71-B62A-EC391507C3B6}" type="slidenum">
              <a:rPr lang="fr-FR" smtClean="0"/>
              <a:t>‹N°›</a:t>
            </a:fld>
            <a:endParaRPr lang="fr-FR"/>
          </a:p>
        </p:txBody>
      </p:sp>
    </p:spTree>
    <p:extLst>
      <p:ext uri="{BB962C8B-B14F-4D97-AF65-F5344CB8AC3E}">
        <p14:creationId xmlns:p14="http://schemas.microsoft.com/office/powerpoint/2010/main" val="1653451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311582B-7304-47F8-8674-AB4A197FAB3B}"/>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9F11959B-EAAB-4CE5-B168-C036CA4859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E4FF5834-4CA7-44EF-95C9-DF0EBE6CDB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86755F3C-1EE0-4E72-B4D2-6AD938EED409}"/>
              </a:ext>
            </a:extLst>
          </p:cNvPr>
          <p:cNvSpPr>
            <a:spLocks noGrp="1"/>
          </p:cNvSpPr>
          <p:nvPr>
            <p:ph type="dt" sz="half" idx="10"/>
          </p:nvPr>
        </p:nvSpPr>
        <p:spPr/>
        <p:txBody>
          <a:bodyPr/>
          <a:lstStyle/>
          <a:p>
            <a:fld id="{88A4E350-A9C1-4AD6-99A9-C31CD3362F32}" type="datetimeFigureOut">
              <a:rPr lang="fr-FR" smtClean="0"/>
              <a:t>23/04/2024</a:t>
            </a:fld>
            <a:endParaRPr lang="fr-FR"/>
          </a:p>
        </p:txBody>
      </p:sp>
      <p:sp>
        <p:nvSpPr>
          <p:cNvPr id="6" name="Espace réservé du pied de page 5">
            <a:extLst>
              <a:ext uri="{FF2B5EF4-FFF2-40B4-BE49-F238E27FC236}">
                <a16:creationId xmlns:a16="http://schemas.microsoft.com/office/drawing/2014/main" id="{0756ECA4-FE15-43A4-82DD-1E43A60F21AF}"/>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71DB0597-C689-406C-BE02-23601BF065E9}"/>
              </a:ext>
            </a:extLst>
          </p:cNvPr>
          <p:cNvSpPr>
            <a:spLocks noGrp="1"/>
          </p:cNvSpPr>
          <p:nvPr>
            <p:ph type="sldNum" sz="quarter" idx="12"/>
          </p:nvPr>
        </p:nvSpPr>
        <p:spPr/>
        <p:txBody>
          <a:bodyPr/>
          <a:lstStyle/>
          <a:p>
            <a:fld id="{C45383DE-33B0-4F71-B62A-EC391507C3B6}" type="slidenum">
              <a:rPr lang="fr-FR" smtClean="0"/>
              <a:t>‹N°›</a:t>
            </a:fld>
            <a:endParaRPr lang="fr-FR"/>
          </a:p>
        </p:txBody>
      </p:sp>
    </p:spTree>
    <p:extLst>
      <p:ext uri="{BB962C8B-B14F-4D97-AF65-F5344CB8AC3E}">
        <p14:creationId xmlns:p14="http://schemas.microsoft.com/office/powerpoint/2010/main" val="20361151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4A7B1D5-E7BE-4123-A217-1C82B8CF35C9}"/>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2A0987E9-1155-4217-BDAE-8C17CA2A873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1715A59E-8FF1-4284-8CA0-EC1CE0BC41E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46C2C53B-BD2A-4F89-B55D-E235FF9977A4}"/>
              </a:ext>
            </a:extLst>
          </p:cNvPr>
          <p:cNvSpPr>
            <a:spLocks noGrp="1"/>
          </p:cNvSpPr>
          <p:nvPr>
            <p:ph type="dt" sz="half" idx="10"/>
          </p:nvPr>
        </p:nvSpPr>
        <p:spPr/>
        <p:txBody>
          <a:bodyPr/>
          <a:lstStyle/>
          <a:p>
            <a:fld id="{88A4E350-A9C1-4AD6-99A9-C31CD3362F32}" type="datetimeFigureOut">
              <a:rPr lang="fr-FR" smtClean="0"/>
              <a:t>23/04/2024</a:t>
            </a:fld>
            <a:endParaRPr lang="fr-FR"/>
          </a:p>
        </p:txBody>
      </p:sp>
      <p:sp>
        <p:nvSpPr>
          <p:cNvPr id="6" name="Espace réservé du pied de page 5">
            <a:extLst>
              <a:ext uri="{FF2B5EF4-FFF2-40B4-BE49-F238E27FC236}">
                <a16:creationId xmlns:a16="http://schemas.microsoft.com/office/drawing/2014/main" id="{9143F147-F864-439D-99AF-30A0C0CD3E70}"/>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AD5A4CE4-5B90-41CD-BF45-F2821F0448B9}"/>
              </a:ext>
            </a:extLst>
          </p:cNvPr>
          <p:cNvSpPr>
            <a:spLocks noGrp="1"/>
          </p:cNvSpPr>
          <p:nvPr>
            <p:ph type="sldNum" sz="quarter" idx="12"/>
          </p:nvPr>
        </p:nvSpPr>
        <p:spPr/>
        <p:txBody>
          <a:bodyPr/>
          <a:lstStyle/>
          <a:p>
            <a:fld id="{C45383DE-33B0-4F71-B62A-EC391507C3B6}" type="slidenum">
              <a:rPr lang="fr-FR" smtClean="0"/>
              <a:t>‹N°›</a:t>
            </a:fld>
            <a:endParaRPr lang="fr-FR"/>
          </a:p>
        </p:txBody>
      </p:sp>
    </p:spTree>
    <p:extLst>
      <p:ext uri="{BB962C8B-B14F-4D97-AF65-F5344CB8AC3E}">
        <p14:creationId xmlns:p14="http://schemas.microsoft.com/office/powerpoint/2010/main" val="29936767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E8B76997-DDEA-4BD6-B91A-E2CC5F6CFD1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1B7B30D9-4978-46FD-B58E-77DB106DEB2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1D3B727F-A2A0-4998-B73C-20D364F1DC2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A4E350-A9C1-4AD6-99A9-C31CD3362F32}" type="datetimeFigureOut">
              <a:rPr lang="fr-FR" smtClean="0"/>
              <a:t>23/04/2024</a:t>
            </a:fld>
            <a:endParaRPr lang="fr-FR"/>
          </a:p>
        </p:txBody>
      </p:sp>
      <p:sp>
        <p:nvSpPr>
          <p:cNvPr id="5" name="Espace réservé du pied de page 4">
            <a:extLst>
              <a:ext uri="{FF2B5EF4-FFF2-40B4-BE49-F238E27FC236}">
                <a16:creationId xmlns:a16="http://schemas.microsoft.com/office/drawing/2014/main" id="{4572F8BE-9A91-42A7-B883-C52B6023475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1DD81CE9-CBEE-484A-83CC-C0A66BDFB64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5383DE-33B0-4F71-B62A-EC391507C3B6}" type="slidenum">
              <a:rPr lang="fr-FR" smtClean="0"/>
              <a:t>‹N°›</a:t>
            </a:fld>
            <a:endParaRPr lang="fr-FR"/>
          </a:p>
        </p:txBody>
      </p:sp>
    </p:spTree>
    <p:extLst>
      <p:ext uri="{BB962C8B-B14F-4D97-AF65-F5344CB8AC3E}">
        <p14:creationId xmlns:p14="http://schemas.microsoft.com/office/powerpoint/2010/main" val="8624128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Vincent.Barou@ac-nice.fr"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caissedesdepots.fr/blog/article/banques-centrales-influence-sur-les-prix-la-consommation"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tmp"/><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tmp"/><Relationship Id="rId2" Type="http://schemas.openxmlformats.org/officeDocument/2006/relationships/image" Target="../media/image1.tmp"/><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image" Target="../media/image9.tmp"/><Relationship Id="rId1" Type="http://schemas.openxmlformats.org/officeDocument/2006/relationships/slideLayout" Target="../slideLayouts/slideLayout2.xml"/><Relationship Id="rId6" Type="http://schemas.openxmlformats.org/officeDocument/2006/relationships/image" Target="../media/image12.tmp"/><Relationship Id="rId5" Type="http://schemas.openxmlformats.org/officeDocument/2006/relationships/image" Target="../media/image11.tmp"/><Relationship Id="rId4" Type="http://schemas.openxmlformats.org/officeDocument/2006/relationships/hyperlink" Target="https://www.banque-france.fr/statistiques/taux-et-cours/les-taux-monetaires-directeurs"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3.tmp"/><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4.tmp"/><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5.tmp"/><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7.tmp"/><Relationship Id="rId2" Type="http://schemas.openxmlformats.org/officeDocument/2006/relationships/image" Target="../media/image16.tmp"/><Relationship Id="rId1" Type="http://schemas.openxmlformats.org/officeDocument/2006/relationships/slideLayout" Target="../slideLayouts/slideLayout2.xml"/><Relationship Id="rId4" Type="http://schemas.openxmlformats.org/officeDocument/2006/relationships/image" Target="../media/image18.tmp"/></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hyperlink" Target="https://www.ecb.europa.eu/ecb/educational/explainers/tell-me-more/html/currency_swap_lines.fr.html"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image" Target="../media/image19.tmp"/><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0.tmp"/><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2.tmp"/><Relationship Id="rId2" Type="http://schemas.openxmlformats.org/officeDocument/2006/relationships/image" Target="../media/image21.tmp"/><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4.tmp"/><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6.tmp"/><Relationship Id="rId2" Type="http://schemas.openxmlformats.org/officeDocument/2006/relationships/image" Target="../media/image25.tmp"/><Relationship Id="rId1" Type="http://schemas.openxmlformats.org/officeDocument/2006/relationships/slideLayout" Target="../slideLayouts/slideLayout2.xml"/><Relationship Id="rId4" Type="http://schemas.openxmlformats.org/officeDocument/2006/relationships/image" Target="../media/image27.tmp"/></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image" Target="../media/image28.tmp"/><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0.tmp"/><Relationship Id="rId2" Type="http://schemas.openxmlformats.org/officeDocument/2006/relationships/image" Target="../media/image29.tmp"/><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2.tmp"/><Relationship Id="rId2" Type="http://schemas.openxmlformats.org/officeDocument/2006/relationships/image" Target="../media/image31.tmp"/><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33.tmp"/><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35.tmp"/><Relationship Id="rId2" Type="http://schemas.openxmlformats.org/officeDocument/2006/relationships/image" Target="../media/image34.tmp"/><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37.tmp"/><Relationship Id="rId2" Type="http://schemas.openxmlformats.org/officeDocument/2006/relationships/image" Target="../media/image36.tmp"/><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hyperlink" Target="https://campus-innovation-lycees.fr/chapitre-5-quelles-politiques-economiques-dans-le-cadre-europeen/#cours" TargetMode="External"/><Relationship Id="rId2" Type="http://schemas.openxmlformats.org/officeDocument/2006/relationships/hyperlink" Target="https://eduscol.education.fr/1658/programmes-et-ressources-en-sciences-economiques-et-sociales-voie-gt" TargetMode="External"/><Relationship Id="rId1" Type="http://schemas.openxmlformats.org/officeDocument/2006/relationships/slideLayout" Target="../slideLayouts/slideLayout2.xml"/><Relationship Id="rId4" Type="http://schemas.openxmlformats.org/officeDocument/2006/relationships/hyperlink" Target="https://abc-economie.banque-france.fr/" TargetMode="External"/></Relationships>
</file>

<file path=ppt/slides/_rels/slide77.xml.rels><?xml version="1.0" encoding="UTF-8" standalone="yes"?>
<Relationships xmlns="http://schemas.openxmlformats.org/package/2006/relationships"><Relationship Id="rId3" Type="http://schemas.openxmlformats.org/officeDocument/2006/relationships/hyperlink" Target="https://www.tresor.economie.gouv.fr/Articles/2022/12/23/une-boucle-prix-salaires-sur-le-sapin-2022?s=09" TargetMode="External"/><Relationship Id="rId2" Type="http://schemas.openxmlformats.org/officeDocument/2006/relationships/hyperlink" Target="https://blocnotesdeleco.banque-france.fr/billet-de-blog/interactions-politique-monetaire-politique-budgetaire-les-defis-post-pandemie" TargetMode="External"/><Relationship Id="rId1" Type="http://schemas.openxmlformats.org/officeDocument/2006/relationships/slideLayout" Target="../slideLayouts/slideLayout2.xml"/><Relationship Id="rId5" Type="http://schemas.openxmlformats.org/officeDocument/2006/relationships/hyperlink" Target="https://economic-research.bnpparibas.com/html/fr-FR/Covid-19-mesures-prises-banques-centrales-gouvernements-institutions-internationales-17/06/2020,38923" TargetMode="External"/><Relationship Id="rId4" Type="http://schemas.openxmlformats.org/officeDocument/2006/relationships/hyperlink" Target="https://www.imf.org/fr/Blogs/Articles/2022/10/05/wage-price-spiral-risks-appear-contained-despite-high-inflation" TargetMode="External"/></Relationships>
</file>

<file path=ppt/slides/_rels/slide78.xml.rels><?xml version="1.0" encoding="UTF-8" standalone="yes"?>
<Relationships xmlns="http://schemas.openxmlformats.org/package/2006/relationships"><Relationship Id="rId3" Type="http://schemas.openxmlformats.org/officeDocument/2006/relationships/hyperlink" Target="https://www.alternatives-economiques.fr/banques-centrales-recession-prix-a-payer-reduire/00104436" TargetMode="External"/><Relationship Id="rId2" Type="http://schemas.openxmlformats.org/officeDocument/2006/relationships/hyperlink" Target="http://www.senat.fr/rap/r14-533/r14-533.html" TargetMode="External"/><Relationship Id="rId1" Type="http://schemas.openxmlformats.org/officeDocument/2006/relationships/slideLayout" Target="../slideLayouts/slideLayout2.xml"/><Relationship Id="rId6" Type="http://schemas.openxmlformats.org/officeDocument/2006/relationships/hyperlink" Target="https://www.worldbank.org/en/research/brief/global-recession" TargetMode="External"/><Relationship Id="rId5" Type="http://schemas.openxmlformats.org/officeDocument/2006/relationships/hyperlink" Target="https://www.parisschoolofeconomics.eu/fr/actualites/podcast-inflation-et-pouvoir-d-achat-pierre-cyrille-hautcoeur/" TargetMode="External"/><Relationship Id="rId4" Type="http://schemas.openxmlformats.org/officeDocument/2006/relationships/hyperlink" Target="https://theconversation.com/faut-il-sinquieter-des-pertes-des-banques-centrales-193876?utm_medium=email&amp;utm_campaign=La%20lettre%20de%20The%20Conversation%20France%20du%209%20novembre%202022%20-%202459824629&amp;utm_content=La%20lettre%20de%20The%20Conversation%20France%20du%209%20novembre%202022%20-%202459824629+CID_c800c4af0877f2a362e564fb59b51a1b&amp;utm_source=campaign_monitor_fr&amp;utm_term=Faut-il%20sinquiter%20des%20pertes%20des%20banques%20centrales" TargetMode="External"/></Relationships>
</file>

<file path=ppt/slides/_rels/slide79.xml.rels><?xml version="1.0" encoding="UTF-8" standalone="yes"?>
<Relationships xmlns="http://schemas.openxmlformats.org/package/2006/relationships"><Relationship Id="rId3" Type="http://schemas.openxmlformats.org/officeDocument/2006/relationships/hyperlink" Target="https://www.ecb.europa.eu/press/key/date/2023/html/ecb.sp230825~77711105fe.fr.html?s=09" TargetMode="External"/><Relationship Id="rId2" Type="http://schemas.openxmlformats.org/officeDocument/2006/relationships/hyperlink" Target="https://publications.banque-france.fr/bulletin-economique-de-la-bce-ndeg82022" TargetMode="External"/><Relationship Id="rId1" Type="http://schemas.openxmlformats.org/officeDocument/2006/relationships/slideLayout" Target="../slideLayouts/slideLayout2.xml"/><Relationship Id="rId5" Type="http://schemas.openxmlformats.org/officeDocument/2006/relationships/hyperlink" Target="https://theconversation.com/la-hausse-des-taux-dinteret-va-t-elle-deboucher-sur-une-nouvelle-crise-de-la-zone-euro-185872" TargetMode="External"/><Relationship Id="rId4" Type="http://schemas.openxmlformats.org/officeDocument/2006/relationships/hyperlink" Target="https://theconversation.com/a-quoi-ressemblerait-leconomie-francaise-sans-bouclier-tarifaire-195834?utm_medium=email&amp;utm_campaign=La%20lettre%20de%20The%20Conversation%20France%20du%204%20dcembre%202022%20-%202482324861&amp;utm_content=La%20lettre%20de%20The%20Conversation%20France%20du%204%20dcembre%202022%20-%202482324861+CID_f5a5dcc1a6c58d65bbd3741a7667f71e&amp;utm_source=campaign_monitor_fr&amp;utm_term=quoi%20ressemblerait%20lconomie%20franaise%20sans%20bouclier%20tarifaire"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hyperlink" Target="https://www.project-syndicate.org/commentary/great-stagflation-has-replaced-great-moderation-by-nouriel-roubini-2022-08/french" TargetMode="External"/><Relationship Id="rId2" Type="http://schemas.openxmlformats.org/officeDocument/2006/relationships/hyperlink" Target="https://www.piie.com/blogs/realtime-economic-issues-watch/uncoordinated-monetary-policies-risk-historic-global-slowdown?utm_source=twitter&amp;utm_medium=organic-social&amp;utm_campaign=obstfeld-uncoordinated-policy&amp;utm_content=link" TargetMode="External"/><Relationship Id="rId1" Type="http://schemas.openxmlformats.org/officeDocument/2006/relationships/slideLayout" Target="../slideLayouts/slideLayout2.xml"/><Relationship Id="rId5" Type="http://schemas.openxmlformats.org/officeDocument/2006/relationships/hyperlink" Target="https://www.caissedesdepots.fr/blog/article/banques-centrales-influence-sur-les-prix-la-consommation" TargetMode="External"/><Relationship Id="rId4" Type="http://schemas.openxmlformats.org/officeDocument/2006/relationships/hyperlink" Target="https://www.lemonde.fr/idees/article/2022/12/30/joseph-stiglitz-la-plus-grande-menace-pour-l-economie-mondiale-est-politique_6156079_3232.html"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4.tmp"/><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2EB176A-4A2B-48E6-BA22-07FC76A870CC}"/>
              </a:ext>
            </a:extLst>
          </p:cNvPr>
          <p:cNvSpPr>
            <a:spLocks noGrp="1"/>
          </p:cNvSpPr>
          <p:nvPr>
            <p:ph type="ctrTitle"/>
          </p:nvPr>
        </p:nvSpPr>
        <p:spPr>
          <a:xfrm>
            <a:off x="1524000" y="1545875"/>
            <a:ext cx="9144000" cy="2387600"/>
          </a:xfrm>
        </p:spPr>
        <p:txBody>
          <a:bodyPr>
            <a:normAutofit fontScale="90000"/>
          </a:bodyPr>
          <a:lstStyle/>
          <a:p>
            <a:r>
              <a:rPr lang="fr-FR" b="1" dirty="0">
                <a:solidFill>
                  <a:srgbClr val="C00000"/>
                </a:solidFill>
                <a:effectLst>
                  <a:outerShdw blurRad="38100" dist="38100" dir="2700000" algn="tl">
                    <a:srgbClr val="000000">
                      <a:alpha val="43137"/>
                    </a:srgbClr>
                  </a:outerShdw>
                </a:effectLst>
              </a:rPr>
              <a:t>Nouveaux enjeux autour de la politique monétaire et de son articulation avec la politique budgétaire</a:t>
            </a:r>
          </a:p>
        </p:txBody>
      </p:sp>
      <p:sp>
        <p:nvSpPr>
          <p:cNvPr id="3" name="Sous-titre 2">
            <a:extLst>
              <a:ext uri="{FF2B5EF4-FFF2-40B4-BE49-F238E27FC236}">
                <a16:creationId xmlns:a16="http://schemas.microsoft.com/office/drawing/2014/main" id="{44C3797F-E70E-4CD2-84BE-4E5C144C394B}"/>
              </a:ext>
            </a:extLst>
          </p:cNvPr>
          <p:cNvSpPr>
            <a:spLocks noGrp="1"/>
          </p:cNvSpPr>
          <p:nvPr>
            <p:ph type="subTitle" idx="1"/>
          </p:nvPr>
        </p:nvSpPr>
        <p:spPr>
          <a:xfrm>
            <a:off x="1524000" y="4907756"/>
            <a:ext cx="9144000" cy="1655762"/>
          </a:xfrm>
        </p:spPr>
        <p:txBody>
          <a:bodyPr/>
          <a:lstStyle/>
          <a:p>
            <a:r>
              <a:rPr lang="fr-FR" dirty="0"/>
              <a:t>Stage SES / EAFC Nice</a:t>
            </a:r>
          </a:p>
          <a:p>
            <a:r>
              <a:rPr lang="fr-FR"/>
              <a:t>24 avril 2024</a:t>
            </a:r>
            <a:endParaRPr lang="fr-FR" dirty="0"/>
          </a:p>
          <a:p>
            <a:r>
              <a:rPr lang="fr-FR" dirty="0">
                <a:hlinkClick r:id="rId2"/>
              </a:rPr>
              <a:t>Vincent.Barou@ac-nice.fr</a:t>
            </a:r>
            <a:endParaRPr lang="fr-FR" dirty="0"/>
          </a:p>
          <a:p>
            <a:endParaRPr lang="fr-FR" dirty="0"/>
          </a:p>
        </p:txBody>
      </p:sp>
    </p:spTree>
    <p:extLst>
      <p:ext uri="{BB962C8B-B14F-4D97-AF65-F5344CB8AC3E}">
        <p14:creationId xmlns:p14="http://schemas.microsoft.com/office/powerpoint/2010/main" val="32909392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50F5C99-9DE0-4853-856B-A56F37BAD722}"/>
              </a:ext>
            </a:extLst>
          </p:cNvPr>
          <p:cNvSpPr>
            <a:spLocks noGrp="1"/>
          </p:cNvSpPr>
          <p:nvPr>
            <p:ph type="title"/>
          </p:nvPr>
        </p:nvSpPr>
        <p:spPr>
          <a:xfrm>
            <a:off x="838200" y="-164265"/>
            <a:ext cx="10515600" cy="1325563"/>
          </a:xfrm>
        </p:spPr>
        <p:txBody>
          <a:bodyPr>
            <a:normAutofit/>
          </a:bodyPr>
          <a:lstStyle/>
          <a:p>
            <a:r>
              <a:rPr lang="fr-FR" sz="2800" b="1" dirty="0">
                <a:solidFill>
                  <a:srgbClr val="0070C0"/>
                </a:solidFill>
                <a:effectLst>
                  <a:outerShdw blurRad="38100" dist="38100" dir="2700000" algn="tl">
                    <a:srgbClr val="000000">
                      <a:alpha val="43137"/>
                    </a:srgbClr>
                  </a:outerShdw>
                </a:effectLst>
              </a:rPr>
              <a:t>Pourquoi éviter l’inflation</a:t>
            </a:r>
          </a:p>
        </p:txBody>
      </p:sp>
      <p:sp>
        <p:nvSpPr>
          <p:cNvPr id="3" name="Espace réservé du contenu 2">
            <a:extLst>
              <a:ext uri="{FF2B5EF4-FFF2-40B4-BE49-F238E27FC236}">
                <a16:creationId xmlns:a16="http://schemas.microsoft.com/office/drawing/2014/main" id="{E0AA6BE7-419C-4CCD-BD45-E82F5C89F4C8}"/>
              </a:ext>
            </a:extLst>
          </p:cNvPr>
          <p:cNvSpPr>
            <a:spLocks noGrp="1"/>
          </p:cNvSpPr>
          <p:nvPr>
            <p:ph idx="1"/>
          </p:nvPr>
        </p:nvSpPr>
        <p:spPr>
          <a:xfrm>
            <a:off x="42512" y="1107279"/>
            <a:ext cx="10515600" cy="5989404"/>
          </a:xfrm>
        </p:spPr>
        <p:txBody>
          <a:bodyPr>
            <a:normAutofit fontScale="92500" lnSpcReduction="20000"/>
          </a:bodyPr>
          <a:lstStyle/>
          <a:p>
            <a:pPr algn="just"/>
            <a:r>
              <a:rPr lang="fr-FR" sz="2200" u="sng" dirty="0"/>
              <a:t>Coûts de la forte inflation:</a:t>
            </a:r>
          </a:p>
          <a:p>
            <a:pPr algn="just">
              <a:buFontTx/>
              <a:buChar char="-"/>
            </a:pPr>
            <a:r>
              <a:rPr lang="fr-FR" sz="2200" dirty="0"/>
              <a:t>baisse du pouvoir d’achat du salaire </a:t>
            </a:r>
          </a:p>
          <a:p>
            <a:pPr marL="0" indent="0" algn="just">
              <a:buNone/>
            </a:pPr>
            <a:r>
              <a:rPr lang="fr-FR" sz="2200" dirty="0"/>
              <a:t>    des ménages (sauf si indexé)</a:t>
            </a:r>
          </a:p>
          <a:p>
            <a:pPr algn="just">
              <a:buFontTx/>
              <a:buChar char="-"/>
            </a:pPr>
            <a:r>
              <a:rPr lang="fr-FR" sz="2200" dirty="0"/>
              <a:t>hausse du coût réel des consommations</a:t>
            </a:r>
          </a:p>
          <a:p>
            <a:pPr marL="0" indent="0" algn="just">
              <a:buNone/>
            </a:pPr>
            <a:r>
              <a:rPr lang="fr-FR" sz="2200" dirty="0"/>
              <a:t>    intermédiaires des entreprises</a:t>
            </a:r>
          </a:p>
          <a:p>
            <a:pPr algn="just">
              <a:buFontTx/>
              <a:buChar char="-"/>
            </a:pPr>
            <a:r>
              <a:rPr lang="fr-FR" sz="2200" dirty="0"/>
              <a:t>baisse du revenu réel des créanciers</a:t>
            </a:r>
          </a:p>
          <a:p>
            <a:pPr marL="0" indent="0" algn="just">
              <a:buNone/>
            </a:pPr>
            <a:r>
              <a:rPr lang="fr-FR" sz="2200" dirty="0"/>
              <a:t>    (car baisse du taux d’intérêt réel)</a:t>
            </a:r>
          </a:p>
          <a:p>
            <a:pPr algn="just">
              <a:buFontTx/>
              <a:buChar char="-"/>
            </a:pPr>
            <a:r>
              <a:rPr lang="fr-FR" sz="2200" dirty="0"/>
              <a:t>baisse de la compétitivité prix des exportations…</a:t>
            </a:r>
          </a:p>
          <a:p>
            <a:pPr marL="0" indent="0" algn="just">
              <a:buNone/>
            </a:pPr>
            <a:endParaRPr lang="fr-FR" sz="2200" dirty="0"/>
          </a:p>
          <a:p>
            <a:pPr marL="0" indent="0" algn="just">
              <a:buNone/>
            </a:pPr>
            <a:endParaRPr lang="fr-FR" sz="2200" dirty="0"/>
          </a:p>
          <a:p>
            <a:pPr algn="just"/>
            <a:r>
              <a:rPr lang="fr-FR" sz="2200" dirty="0">
                <a:effectLst>
                  <a:outerShdw blurRad="38100" dist="38100" dir="2700000" algn="tl">
                    <a:srgbClr val="000000">
                      <a:alpha val="43137"/>
                    </a:srgbClr>
                  </a:outerShdw>
                </a:effectLst>
              </a:rPr>
              <a:t>Stabilité des prix </a:t>
            </a:r>
            <a:r>
              <a:rPr lang="fr-FR" sz="2200" dirty="0"/>
              <a:t>=&gt; limitation de l’incertitude quant à la valeur du taux d’intérêt réel =&gt; </a:t>
            </a:r>
            <a:r>
              <a:rPr lang="fr-FR" sz="2200" dirty="0">
                <a:effectLst>
                  <a:outerShdw blurRad="38100" dist="38100" dir="2700000" algn="tl">
                    <a:srgbClr val="000000">
                      <a:alpha val="43137"/>
                    </a:srgbClr>
                  </a:outerShdw>
                </a:effectLst>
              </a:rPr>
              <a:t>stabilité financière</a:t>
            </a:r>
          </a:p>
          <a:p>
            <a:pPr marL="0" indent="0" algn="just">
              <a:buNone/>
            </a:pPr>
            <a:r>
              <a:rPr lang="fr-FR" sz="2200" u="sng" dirty="0"/>
              <a:t>NB :</a:t>
            </a:r>
            <a:r>
              <a:rPr lang="fr-FR" sz="2200" dirty="0"/>
              <a:t> hypothèse invalidée par la crise de 2007</a:t>
            </a:r>
          </a:p>
          <a:p>
            <a:pPr marL="0" indent="0" algn="just">
              <a:buNone/>
            </a:pPr>
            <a:endParaRPr lang="fr-FR" sz="2200" dirty="0"/>
          </a:p>
          <a:p>
            <a:pPr algn="just">
              <a:buFont typeface="Symbol" panose="05050102010706020507" pitchFamily="18" charset="2"/>
              <a:buChar char="Þ"/>
            </a:pPr>
            <a:r>
              <a:rPr lang="fr-FR" sz="2200" dirty="0">
                <a:effectLst/>
                <a:ea typeface="Calibri" panose="020F0502020204030204" pitchFamily="34" charset="0"/>
              </a:rPr>
              <a:t> </a:t>
            </a:r>
            <a:r>
              <a:rPr lang="fr-FR" sz="2200" dirty="0">
                <a:effectLst>
                  <a:outerShdw blurRad="38100" dist="38100" dir="2700000" algn="tl">
                    <a:srgbClr val="000000">
                      <a:alpha val="43137"/>
                    </a:srgbClr>
                  </a:outerShdw>
                </a:effectLst>
                <a:ea typeface="Calibri" panose="020F0502020204030204" pitchFamily="34" charset="0"/>
              </a:rPr>
              <a:t>à la fin des années 1970, à une période où les idées monétaristes deviennent dominantes, se dessine un compromis selon lequel une inflation stable, faible mais pas nulle, serait le meilleur objectif à poursuivre. Dans ce contexte, la politique monétaire est de plus en plus considérée comme l’instrument efficace pour cela mais à condition de faire évoluer ses modalités.</a:t>
            </a:r>
          </a:p>
          <a:p>
            <a:pPr marL="0" indent="0" algn="just">
              <a:buNone/>
            </a:pPr>
            <a:endParaRPr lang="fr-FR" sz="2000" dirty="0"/>
          </a:p>
        </p:txBody>
      </p:sp>
      <p:pic>
        <p:nvPicPr>
          <p:cNvPr id="5" name="Image 4">
            <a:extLst>
              <a:ext uri="{FF2B5EF4-FFF2-40B4-BE49-F238E27FC236}">
                <a16:creationId xmlns:a16="http://schemas.microsoft.com/office/drawing/2014/main" id="{8043323D-B90F-4820-B035-91CEABD40C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36143" y="34496"/>
            <a:ext cx="7696200" cy="4319325"/>
          </a:xfrm>
          <a:prstGeom prst="rect">
            <a:avLst/>
          </a:prstGeom>
        </p:spPr>
      </p:pic>
      <p:sp>
        <p:nvSpPr>
          <p:cNvPr id="7" name="ZoneTexte 6">
            <a:extLst>
              <a:ext uri="{FF2B5EF4-FFF2-40B4-BE49-F238E27FC236}">
                <a16:creationId xmlns:a16="http://schemas.microsoft.com/office/drawing/2014/main" id="{C161C48A-9E32-404B-AF76-3C023D9E989A}"/>
              </a:ext>
            </a:extLst>
          </p:cNvPr>
          <p:cNvSpPr txBox="1"/>
          <p:nvPr/>
        </p:nvSpPr>
        <p:spPr>
          <a:xfrm>
            <a:off x="5300312" y="3594150"/>
            <a:ext cx="2970998" cy="1015663"/>
          </a:xfrm>
          <a:prstGeom prst="rect">
            <a:avLst/>
          </a:prstGeom>
          <a:noFill/>
        </p:spPr>
        <p:txBody>
          <a:bodyPr wrap="square">
            <a:spAutoFit/>
          </a:bodyPr>
          <a:lstStyle/>
          <a:p>
            <a:r>
              <a:rPr lang="fr-FR" sz="1200" dirty="0"/>
              <a:t>Source: </a:t>
            </a:r>
            <a:r>
              <a:rPr lang="fr-FR" sz="1200" dirty="0">
                <a:hlinkClick r:id="rId3"/>
              </a:rPr>
              <a:t>https://www.caissedesdepots.fr/blog/article/banques-centrales-influence-sur-les-prix-la-consommation</a:t>
            </a:r>
            <a:endParaRPr lang="fr-FR" sz="1200" dirty="0"/>
          </a:p>
          <a:p>
            <a:endParaRPr lang="fr-FR" sz="1200" dirty="0"/>
          </a:p>
        </p:txBody>
      </p:sp>
    </p:spTree>
    <p:extLst>
      <p:ext uri="{BB962C8B-B14F-4D97-AF65-F5344CB8AC3E}">
        <p14:creationId xmlns:p14="http://schemas.microsoft.com/office/powerpoint/2010/main" val="41797495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50F5C99-9DE0-4853-856B-A56F37BAD722}"/>
              </a:ext>
            </a:extLst>
          </p:cNvPr>
          <p:cNvSpPr>
            <a:spLocks noGrp="1"/>
          </p:cNvSpPr>
          <p:nvPr>
            <p:ph type="title"/>
          </p:nvPr>
        </p:nvSpPr>
        <p:spPr/>
        <p:txBody>
          <a:bodyPr>
            <a:normAutofit/>
          </a:bodyPr>
          <a:lstStyle/>
          <a:p>
            <a:r>
              <a:rPr lang="fr-FR" sz="2800" b="1" dirty="0">
                <a:solidFill>
                  <a:srgbClr val="0070C0"/>
                </a:solidFill>
                <a:effectLst>
                  <a:outerShdw blurRad="38100" dist="38100" dir="2700000" algn="tl">
                    <a:srgbClr val="000000">
                      <a:alpha val="43137"/>
                    </a:srgbClr>
                  </a:outerShdw>
                </a:effectLst>
              </a:rPr>
              <a:t>Nécessité de banques centrales crédibles et indépendantes pour lutter efficacement contre l’inflation</a:t>
            </a:r>
          </a:p>
        </p:txBody>
      </p:sp>
      <p:sp>
        <p:nvSpPr>
          <p:cNvPr id="3" name="Espace réservé du contenu 2">
            <a:extLst>
              <a:ext uri="{FF2B5EF4-FFF2-40B4-BE49-F238E27FC236}">
                <a16:creationId xmlns:a16="http://schemas.microsoft.com/office/drawing/2014/main" id="{E0AA6BE7-419C-4CCD-BD45-E82F5C89F4C8}"/>
              </a:ext>
            </a:extLst>
          </p:cNvPr>
          <p:cNvSpPr>
            <a:spLocks noGrp="1"/>
          </p:cNvSpPr>
          <p:nvPr>
            <p:ph idx="1"/>
          </p:nvPr>
        </p:nvSpPr>
        <p:spPr>
          <a:xfrm>
            <a:off x="838200" y="1690688"/>
            <a:ext cx="10515600" cy="5167312"/>
          </a:xfrm>
        </p:spPr>
        <p:txBody>
          <a:bodyPr>
            <a:normAutofit lnSpcReduction="10000"/>
          </a:bodyPr>
          <a:lstStyle/>
          <a:p>
            <a:pPr algn="just"/>
            <a:r>
              <a:rPr lang="fr-FR" sz="2000" u="sng" dirty="0"/>
              <a:t>Consensus à partir des années 1980:</a:t>
            </a:r>
            <a:r>
              <a:rPr lang="fr-FR" sz="2000" dirty="0"/>
              <a:t> on ne peut </a:t>
            </a:r>
            <a:r>
              <a:rPr lang="fr-FR" sz="2000" dirty="0">
                <a:effectLst>
                  <a:outerShdw blurRad="38100" dist="38100" dir="2700000" algn="tl">
                    <a:srgbClr val="000000">
                      <a:alpha val="43137"/>
                    </a:srgbClr>
                  </a:outerShdw>
                </a:effectLst>
              </a:rPr>
              <a:t>pas faire confiance aux gouvernements pour mener la politique monétaire</a:t>
            </a:r>
            <a:r>
              <a:rPr lang="fr-FR" sz="2000" dirty="0"/>
              <a:t> (travaux de William </a:t>
            </a:r>
            <a:r>
              <a:rPr lang="fr-FR" sz="2000" dirty="0" err="1"/>
              <a:t>Nordhaus</a:t>
            </a:r>
            <a:r>
              <a:rPr lang="fr-FR" sz="2000" dirty="0"/>
              <a:t> déjà dans les années 1970)</a:t>
            </a:r>
          </a:p>
          <a:p>
            <a:pPr algn="just">
              <a:buFont typeface="Symbol" panose="05050102010706020507" pitchFamily="18" charset="2"/>
              <a:buChar char="Þ"/>
            </a:pPr>
            <a:r>
              <a:rPr lang="fr-FR" sz="2000" dirty="0"/>
              <a:t> </a:t>
            </a:r>
            <a:r>
              <a:rPr lang="fr-FR" sz="2000" dirty="0">
                <a:effectLst>
                  <a:outerShdw blurRad="38100" dist="38100" dir="2700000" algn="tl">
                    <a:srgbClr val="000000">
                      <a:alpha val="43137"/>
                    </a:srgbClr>
                  </a:outerShdw>
                </a:effectLst>
              </a:rPr>
              <a:t>banques centrales crédibles et indépendantes</a:t>
            </a:r>
            <a:r>
              <a:rPr lang="fr-FR" sz="2000" dirty="0"/>
              <a:t> plus efficaces pour lutter contre l’inflation</a:t>
            </a:r>
          </a:p>
          <a:p>
            <a:pPr algn="just">
              <a:buFont typeface="Symbol" panose="05050102010706020507" pitchFamily="18" charset="2"/>
              <a:buChar char="Þ"/>
            </a:pPr>
            <a:endParaRPr lang="fr-FR" sz="2000" dirty="0"/>
          </a:p>
          <a:p>
            <a:pPr algn="just"/>
            <a:r>
              <a:rPr lang="fr-FR" sz="2000" dirty="0"/>
              <a:t>Légitimation des ces idées par </a:t>
            </a:r>
            <a:r>
              <a:rPr lang="en-US" sz="2000" i="0" u="none" strike="noStrike" baseline="0" dirty="0">
                <a:solidFill>
                  <a:srgbClr val="000000"/>
                </a:solidFill>
              </a:rPr>
              <a:t>Robert Barro et David Gordon </a:t>
            </a:r>
            <a:r>
              <a:rPr lang="en-US" sz="2000" b="0" i="0" u="none" strike="noStrike" baseline="0" dirty="0" err="1">
                <a:solidFill>
                  <a:srgbClr val="000000"/>
                </a:solidFill>
              </a:rPr>
              <a:t>en</a:t>
            </a:r>
            <a:r>
              <a:rPr lang="en-US" sz="2000" b="0" i="0" u="none" strike="noStrike" baseline="0" dirty="0">
                <a:solidFill>
                  <a:srgbClr val="000000"/>
                </a:solidFill>
              </a:rPr>
              <a:t> 1983 dans « Rules, Discretion and Reputation in a Model of Monetary Policy ». </a:t>
            </a:r>
          </a:p>
          <a:p>
            <a:pPr marL="0" indent="0" algn="just">
              <a:buNone/>
            </a:pPr>
            <a:r>
              <a:rPr lang="en-US" sz="2000" dirty="0" err="1">
                <a:solidFill>
                  <a:srgbClr val="000000"/>
                </a:solidFill>
                <a:effectLst>
                  <a:outerShdw blurRad="38100" dist="38100" dir="2700000" algn="tl">
                    <a:srgbClr val="000000">
                      <a:alpha val="43137"/>
                    </a:srgbClr>
                  </a:outerShdw>
                </a:effectLst>
              </a:rPr>
              <a:t>Indépendance</a:t>
            </a:r>
            <a:r>
              <a:rPr lang="en-US" sz="2000" dirty="0">
                <a:solidFill>
                  <a:srgbClr val="000000"/>
                </a:solidFill>
                <a:effectLst>
                  <a:outerShdw blurRad="38100" dist="38100" dir="2700000" algn="tl">
                    <a:srgbClr val="000000">
                      <a:alpha val="43137"/>
                    </a:srgbClr>
                  </a:outerShdw>
                </a:effectLst>
              </a:rPr>
              <a:t> du </a:t>
            </a:r>
            <a:r>
              <a:rPr lang="en-US" sz="2000" dirty="0" err="1">
                <a:solidFill>
                  <a:srgbClr val="000000"/>
                </a:solidFill>
                <a:effectLst>
                  <a:outerShdw blurRad="38100" dist="38100" dir="2700000" algn="tl">
                    <a:srgbClr val="000000">
                      <a:alpha val="43137"/>
                    </a:srgbClr>
                  </a:outerShdw>
                </a:effectLst>
              </a:rPr>
              <a:t>pouvoir</a:t>
            </a:r>
            <a:r>
              <a:rPr lang="en-US" sz="2000" dirty="0">
                <a:solidFill>
                  <a:srgbClr val="000000"/>
                </a:solidFill>
                <a:effectLst>
                  <a:outerShdw blurRad="38100" dist="38100" dir="2700000" algn="tl">
                    <a:srgbClr val="000000">
                      <a:alpha val="43137"/>
                    </a:srgbClr>
                  </a:outerShdw>
                </a:effectLst>
              </a:rPr>
              <a:t> politique =&gt; </a:t>
            </a:r>
            <a:r>
              <a:rPr lang="en-US" sz="2000" dirty="0" err="1">
                <a:solidFill>
                  <a:srgbClr val="000000"/>
                </a:solidFill>
                <a:effectLst>
                  <a:outerShdw blurRad="38100" dist="38100" dir="2700000" algn="tl">
                    <a:srgbClr val="000000">
                      <a:alpha val="43137"/>
                    </a:srgbClr>
                  </a:outerShdw>
                </a:effectLst>
              </a:rPr>
              <a:t>crédibilité</a:t>
            </a:r>
            <a:r>
              <a:rPr lang="en-US" sz="2000" dirty="0">
                <a:solidFill>
                  <a:srgbClr val="000000"/>
                </a:solidFill>
              </a:rPr>
              <a:t> (</a:t>
            </a:r>
            <a:r>
              <a:rPr lang="en-US" sz="2000" dirty="0" err="1">
                <a:solidFill>
                  <a:srgbClr val="000000"/>
                </a:solidFill>
              </a:rPr>
              <a:t>capacité</a:t>
            </a:r>
            <a:r>
              <a:rPr lang="en-US" sz="2000" dirty="0">
                <a:solidFill>
                  <a:srgbClr val="000000"/>
                </a:solidFill>
              </a:rPr>
              <a:t> à </a:t>
            </a:r>
            <a:r>
              <a:rPr lang="fr-FR" sz="2000" b="0" i="0" u="none" strike="noStrike" baseline="0" dirty="0">
                <a:solidFill>
                  <a:srgbClr val="000000"/>
                </a:solidFill>
              </a:rPr>
              <a:t>respecter leurs propres annonces de politique monétaire de manière à ce que leurs annonces soient crues)</a:t>
            </a:r>
          </a:p>
          <a:p>
            <a:pPr marL="0" indent="0" algn="just">
              <a:buNone/>
            </a:pPr>
            <a:r>
              <a:rPr lang="fr-FR" sz="2000" dirty="0">
                <a:solidFill>
                  <a:srgbClr val="000000"/>
                </a:solidFill>
                <a:effectLst>
                  <a:outerShdw blurRad="38100" dist="38100" dir="2700000" algn="tl">
                    <a:srgbClr val="000000">
                      <a:alpha val="43137"/>
                    </a:srgbClr>
                  </a:outerShdw>
                </a:effectLst>
              </a:rPr>
              <a:t>Crédibilité + indépendance =&gt; </a:t>
            </a:r>
            <a:r>
              <a:rPr lang="fr-FR" sz="2000" b="1" dirty="0">
                <a:solidFill>
                  <a:srgbClr val="000000"/>
                </a:solidFill>
                <a:effectLst>
                  <a:outerShdw blurRad="38100" dist="38100" dir="2700000" algn="tl">
                    <a:srgbClr val="000000">
                      <a:alpha val="43137"/>
                    </a:srgbClr>
                  </a:outerShdw>
                </a:effectLst>
              </a:rPr>
              <a:t>ancrage des anticipations </a:t>
            </a:r>
            <a:r>
              <a:rPr lang="fr-FR" sz="2000" dirty="0">
                <a:solidFill>
                  <a:srgbClr val="000000"/>
                </a:solidFill>
                <a:effectLst>
                  <a:outerShdw blurRad="38100" dist="38100" dir="2700000" algn="tl">
                    <a:srgbClr val="000000">
                      <a:alpha val="43137"/>
                    </a:srgbClr>
                  </a:outerShdw>
                </a:effectLst>
              </a:rPr>
              <a:t>(pas de changement de comportement des agents économiques en cas de choc inflationniste car confiance dans la banque centrale dans sa capacité à faire revenir l’inflation à un niveau plus faible =&gt; pas de comportements auto-réalisateurs)</a:t>
            </a:r>
          </a:p>
          <a:p>
            <a:pPr marL="0" indent="0" algn="just">
              <a:buNone/>
            </a:pPr>
            <a:endParaRPr lang="fr-FR" sz="2000" dirty="0">
              <a:solidFill>
                <a:srgbClr val="000000"/>
              </a:solidFill>
            </a:endParaRPr>
          </a:p>
          <a:p>
            <a:pPr algn="just"/>
            <a:r>
              <a:rPr lang="fr-FR" sz="2000" dirty="0">
                <a:solidFill>
                  <a:srgbClr val="000000"/>
                </a:solidFill>
              </a:rPr>
              <a:t>Attention: la crédibilité peut être minée par le </a:t>
            </a:r>
            <a:r>
              <a:rPr lang="fr-FR" sz="2000" dirty="0">
                <a:solidFill>
                  <a:srgbClr val="000000"/>
                </a:solidFill>
                <a:effectLst>
                  <a:outerShdw blurRad="38100" dist="38100" dir="2700000" algn="tl">
                    <a:srgbClr val="000000">
                      <a:alpha val="43137"/>
                    </a:srgbClr>
                  </a:outerShdw>
                </a:effectLst>
              </a:rPr>
              <a:t>problème de l’incohérence temporelle</a:t>
            </a:r>
          </a:p>
          <a:p>
            <a:pPr algn="just">
              <a:buFont typeface="Symbol" panose="05050102010706020507" pitchFamily="18" charset="2"/>
              <a:buChar char="Þ"/>
            </a:pPr>
            <a:r>
              <a:rPr lang="fr-FR" sz="2000" dirty="0">
                <a:solidFill>
                  <a:srgbClr val="000000"/>
                </a:solidFill>
              </a:rPr>
              <a:t> mise en place de </a:t>
            </a:r>
            <a:r>
              <a:rPr lang="fr-FR" sz="2000" dirty="0">
                <a:solidFill>
                  <a:srgbClr val="000000"/>
                </a:solidFill>
                <a:effectLst>
                  <a:outerShdw blurRad="38100" dist="38100" dir="2700000" algn="tl">
                    <a:srgbClr val="000000">
                      <a:alpha val="43137"/>
                    </a:srgbClr>
                  </a:outerShdw>
                </a:effectLst>
              </a:rPr>
              <a:t>règles</a:t>
            </a:r>
            <a:r>
              <a:rPr lang="fr-FR" sz="2000" dirty="0">
                <a:solidFill>
                  <a:srgbClr val="000000"/>
                </a:solidFill>
              </a:rPr>
              <a:t> pour l’éviter</a:t>
            </a:r>
          </a:p>
          <a:p>
            <a:pPr marL="0" indent="0" algn="just">
              <a:buNone/>
            </a:pPr>
            <a:endParaRPr lang="fr-FR" sz="2000" dirty="0"/>
          </a:p>
          <a:p>
            <a:pPr algn="just">
              <a:buFont typeface="Symbol" panose="05050102010706020507" pitchFamily="18" charset="2"/>
              <a:buChar char="Þ"/>
            </a:pPr>
            <a:endParaRPr lang="fr-FR" sz="2000" dirty="0"/>
          </a:p>
        </p:txBody>
      </p:sp>
    </p:spTree>
    <p:extLst>
      <p:ext uri="{BB962C8B-B14F-4D97-AF65-F5344CB8AC3E}">
        <p14:creationId xmlns:p14="http://schemas.microsoft.com/office/powerpoint/2010/main" val="14319453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50F5C99-9DE0-4853-856B-A56F37BAD722}"/>
              </a:ext>
            </a:extLst>
          </p:cNvPr>
          <p:cNvSpPr>
            <a:spLocks noGrp="1"/>
          </p:cNvSpPr>
          <p:nvPr>
            <p:ph type="title"/>
          </p:nvPr>
        </p:nvSpPr>
        <p:spPr>
          <a:xfrm>
            <a:off x="838200" y="158817"/>
            <a:ext cx="10515600" cy="1325563"/>
          </a:xfrm>
        </p:spPr>
        <p:txBody>
          <a:bodyPr>
            <a:normAutofit/>
          </a:bodyPr>
          <a:lstStyle/>
          <a:p>
            <a:r>
              <a:rPr lang="fr-FR" sz="2800" b="1" dirty="0">
                <a:solidFill>
                  <a:srgbClr val="0070C0"/>
                </a:solidFill>
                <a:effectLst>
                  <a:outerShdw blurRad="38100" dist="38100" dir="2700000" algn="tl">
                    <a:srgbClr val="000000">
                      <a:alpha val="43137"/>
                    </a:srgbClr>
                  </a:outerShdw>
                </a:effectLst>
              </a:rPr>
              <a:t>La politique de règle favorise la crédibilité</a:t>
            </a:r>
          </a:p>
        </p:txBody>
      </p:sp>
      <p:sp>
        <p:nvSpPr>
          <p:cNvPr id="3" name="Espace réservé du contenu 2">
            <a:extLst>
              <a:ext uri="{FF2B5EF4-FFF2-40B4-BE49-F238E27FC236}">
                <a16:creationId xmlns:a16="http://schemas.microsoft.com/office/drawing/2014/main" id="{E0AA6BE7-419C-4CCD-BD45-E82F5C89F4C8}"/>
              </a:ext>
            </a:extLst>
          </p:cNvPr>
          <p:cNvSpPr>
            <a:spLocks noGrp="1"/>
          </p:cNvSpPr>
          <p:nvPr>
            <p:ph idx="1"/>
          </p:nvPr>
        </p:nvSpPr>
        <p:spPr>
          <a:xfrm>
            <a:off x="838200" y="1411739"/>
            <a:ext cx="10515600" cy="5287444"/>
          </a:xfrm>
        </p:spPr>
        <p:txBody>
          <a:bodyPr>
            <a:normAutofit/>
          </a:bodyPr>
          <a:lstStyle/>
          <a:p>
            <a:pPr algn="just"/>
            <a:r>
              <a:rPr lang="fr-FR" sz="2000" dirty="0">
                <a:effectLst>
                  <a:outerShdw blurRad="38100" dist="38100" dir="2700000" algn="tl">
                    <a:srgbClr val="000000">
                      <a:alpha val="43137"/>
                    </a:srgbClr>
                  </a:outerShdw>
                </a:effectLst>
              </a:rPr>
              <a:t>Politiques discrétionnaires </a:t>
            </a:r>
            <a:r>
              <a:rPr lang="fr-FR" sz="2000" dirty="0"/>
              <a:t>(réponses conscientes à un moment donnée des pouvoirs publics concernant les objectifs à atteindre, le type de politique à mener et son intensité)</a:t>
            </a:r>
          </a:p>
          <a:p>
            <a:pPr marL="0" indent="0" algn="just">
              <a:buNone/>
            </a:pPr>
            <a:r>
              <a:rPr lang="fr-FR" sz="2000" dirty="0">
                <a:effectLst>
                  <a:outerShdw blurRad="38100" dist="38100" dir="2700000" algn="tl">
                    <a:srgbClr val="000000">
                      <a:alpha val="43137"/>
                    </a:srgbClr>
                  </a:outerShdw>
                </a:effectLst>
              </a:rPr>
              <a:t>≠ politiques de règles </a:t>
            </a:r>
            <a:r>
              <a:rPr lang="fr-FR" sz="2000" dirty="0"/>
              <a:t>(des règles préexistent au moment de leur application automatique)</a:t>
            </a:r>
          </a:p>
          <a:p>
            <a:pPr marL="0" indent="0" algn="just">
              <a:buNone/>
            </a:pPr>
            <a:endParaRPr lang="fr-FR" sz="2000" dirty="0"/>
          </a:p>
          <a:p>
            <a:pPr algn="just"/>
            <a:r>
              <a:rPr lang="en-US" sz="2000" i="0" u="sng" strike="noStrike" baseline="0" dirty="0">
                <a:solidFill>
                  <a:srgbClr val="000000"/>
                </a:solidFill>
              </a:rPr>
              <a:t>Justification des politiques de </a:t>
            </a:r>
            <a:r>
              <a:rPr lang="en-US" sz="2000" i="0" u="sng" strike="noStrike" baseline="0" dirty="0" err="1">
                <a:solidFill>
                  <a:srgbClr val="000000"/>
                </a:solidFill>
              </a:rPr>
              <a:t>règles</a:t>
            </a:r>
            <a:r>
              <a:rPr lang="en-US" sz="2000" i="0" u="sng" strike="noStrike" baseline="0" dirty="0">
                <a:solidFill>
                  <a:srgbClr val="000000"/>
                </a:solidFill>
              </a:rPr>
              <a:t> :</a:t>
            </a:r>
            <a:r>
              <a:rPr lang="en-US" sz="2000" i="0" u="none" strike="noStrike" baseline="0" dirty="0">
                <a:solidFill>
                  <a:srgbClr val="000000"/>
                </a:solidFill>
              </a:rPr>
              <a:t> Finn </a:t>
            </a:r>
            <a:r>
              <a:rPr lang="en-US" sz="2000" i="0" u="none" strike="noStrike" baseline="0" dirty="0" err="1">
                <a:solidFill>
                  <a:srgbClr val="000000"/>
                </a:solidFill>
              </a:rPr>
              <a:t>Kydland</a:t>
            </a:r>
            <a:r>
              <a:rPr lang="en-US" sz="2000" i="0" u="none" strike="noStrike" baseline="0" dirty="0">
                <a:solidFill>
                  <a:srgbClr val="000000"/>
                </a:solidFill>
              </a:rPr>
              <a:t> et Edward Prescott </a:t>
            </a:r>
            <a:r>
              <a:rPr lang="en-US" sz="2000" b="0" u="none" strike="noStrike" baseline="0" dirty="0">
                <a:solidFill>
                  <a:srgbClr val="000000"/>
                </a:solidFill>
              </a:rPr>
              <a:t>« Rules rather than Discretion : the Inconsistency of Optimal Plans », 1977</a:t>
            </a:r>
          </a:p>
          <a:p>
            <a:pPr marL="0" indent="0" algn="just">
              <a:buNone/>
            </a:pPr>
            <a:r>
              <a:rPr lang="en-US" sz="2000" dirty="0">
                <a:solidFill>
                  <a:srgbClr val="000000"/>
                </a:solidFill>
              </a:rPr>
              <a:t>Les politiques </a:t>
            </a:r>
            <a:r>
              <a:rPr lang="en-US" sz="2000" dirty="0" err="1">
                <a:solidFill>
                  <a:srgbClr val="000000"/>
                </a:solidFill>
              </a:rPr>
              <a:t>discrétionnaires</a:t>
            </a:r>
            <a:r>
              <a:rPr lang="en-US" sz="2000" dirty="0">
                <a:solidFill>
                  <a:srgbClr val="000000"/>
                </a:solidFill>
              </a:rPr>
              <a:t> </a:t>
            </a:r>
            <a:r>
              <a:rPr lang="en-US" sz="2000" dirty="0" err="1">
                <a:solidFill>
                  <a:srgbClr val="000000"/>
                </a:solidFill>
              </a:rPr>
              <a:t>présentent</a:t>
            </a:r>
            <a:r>
              <a:rPr lang="en-US" sz="2000" dirty="0">
                <a:solidFill>
                  <a:srgbClr val="000000"/>
                </a:solidFill>
              </a:rPr>
              <a:t> un </a:t>
            </a:r>
            <a:r>
              <a:rPr lang="en-US" sz="2000" dirty="0" err="1">
                <a:solidFill>
                  <a:srgbClr val="000000"/>
                </a:solidFill>
                <a:effectLst>
                  <a:outerShdw blurRad="38100" dist="38100" dir="2700000" algn="tl">
                    <a:srgbClr val="000000">
                      <a:alpha val="43137"/>
                    </a:srgbClr>
                  </a:outerShdw>
                </a:effectLst>
              </a:rPr>
              <a:t>problème</a:t>
            </a:r>
            <a:r>
              <a:rPr lang="en-US" sz="2000" dirty="0">
                <a:solidFill>
                  <a:srgbClr val="000000"/>
                </a:solidFill>
                <a:effectLst>
                  <a:outerShdw blurRad="38100" dist="38100" dir="2700000" algn="tl">
                    <a:srgbClr val="000000">
                      <a:alpha val="43137"/>
                    </a:srgbClr>
                  </a:outerShdw>
                </a:effectLst>
              </a:rPr>
              <a:t> </a:t>
            </a:r>
            <a:r>
              <a:rPr lang="en-US" sz="2000" dirty="0" err="1">
                <a:solidFill>
                  <a:srgbClr val="000000"/>
                </a:solidFill>
                <a:effectLst>
                  <a:outerShdw blurRad="38100" dist="38100" dir="2700000" algn="tl">
                    <a:srgbClr val="000000">
                      <a:alpha val="43137"/>
                    </a:srgbClr>
                  </a:outerShdw>
                </a:effectLst>
              </a:rPr>
              <a:t>d’incohérence</a:t>
            </a:r>
            <a:r>
              <a:rPr lang="en-US" sz="2000" dirty="0">
                <a:solidFill>
                  <a:srgbClr val="000000"/>
                </a:solidFill>
                <a:effectLst>
                  <a:outerShdw blurRad="38100" dist="38100" dir="2700000" algn="tl">
                    <a:srgbClr val="000000">
                      <a:alpha val="43137"/>
                    </a:srgbClr>
                  </a:outerShdw>
                </a:effectLst>
              </a:rPr>
              <a:t> </a:t>
            </a:r>
            <a:r>
              <a:rPr lang="en-US" sz="2000" dirty="0" err="1">
                <a:solidFill>
                  <a:srgbClr val="000000"/>
                </a:solidFill>
                <a:effectLst>
                  <a:outerShdw blurRad="38100" dist="38100" dir="2700000" algn="tl">
                    <a:srgbClr val="000000">
                      <a:alpha val="43137"/>
                    </a:srgbClr>
                  </a:outerShdw>
                </a:effectLst>
              </a:rPr>
              <a:t>temporelle</a:t>
            </a:r>
            <a:r>
              <a:rPr lang="en-US" sz="2000" dirty="0">
                <a:solidFill>
                  <a:srgbClr val="000000"/>
                </a:solidFill>
              </a:rPr>
              <a:t>:</a:t>
            </a:r>
          </a:p>
          <a:p>
            <a:pPr marL="0" indent="0" algn="just">
              <a:buNone/>
            </a:pPr>
            <a:r>
              <a:rPr lang="fr-FR" sz="2000" dirty="0"/>
              <a:t>- Situation en t =&gt; décision et annonce de politique par le gouvernement (optimalité </a:t>
            </a:r>
            <a:r>
              <a:rPr lang="fr-FR" sz="2000" i="1" dirty="0"/>
              <a:t>ex ante</a:t>
            </a:r>
            <a:r>
              <a:rPr lang="fr-FR" sz="2000" dirty="0"/>
              <a:t>)</a:t>
            </a:r>
          </a:p>
          <a:p>
            <a:pPr marL="0" indent="0" algn="just">
              <a:buNone/>
            </a:pPr>
            <a:r>
              <a:rPr lang="fr-FR" sz="2000" dirty="0"/>
              <a:t>- Situation en t+1 =&gt; changement de conjoncture =&gt; la politique considérée comme efficace en t ne l’est plus (optimalité </a:t>
            </a:r>
            <a:r>
              <a:rPr lang="fr-FR" sz="2000" i="1" dirty="0"/>
              <a:t>ex post </a:t>
            </a:r>
            <a:r>
              <a:rPr lang="fr-FR" sz="2000" dirty="0"/>
              <a:t>≠ optimalité </a:t>
            </a:r>
            <a:r>
              <a:rPr lang="fr-FR" sz="2000" i="1" dirty="0"/>
              <a:t>ex ante</a:t>
            </a:r>
            <a:r>
              <a:rPr lang="fr-FR" sz="2000" dirty="0"/>
              <a:t>) =&gt; elle n’est pas mise en œuvre =&gt; perte de confiance dans les annonces du gouvernement =&gt; problème de crédibilité</a:t>
            </a:r>
          </a:p>
          <a:p>
            <a:pPr marL="0" indent="0" algn="just">
              <a:buNone/>
            </a:pPr>
            <a:endParaRPr lang="fr-FR" sz="2000" dirty="0"/>
          </a:p>
          <a:p>
            <a:pPr algn="just"/>
            <a:r>
              <a:rPr lang="fr-FR" sz="2000" u="sng" dirty="0"/>
              <a:t>Solution:</a:t>
            </a:r>
            <a:r>
              <a:rPr lang="fr-FR" sz="2000" dirty="0"/>
              <a:t> </a:t>
            </a:r>
            <a:r>
              <a:rPr lang="fr-FR" sz="2000" dirty="0">
                <a:effectLst>
                  <a:outerShdw blurRad="38100" dist="38100" dir="2700000" algn="tl">
                    <a:srgbClr val="000000">
                      <a:alpha val="43137"/>
                    </a:srgbClr>
                  </a:outerShdw>
                </a:effectLst>
              </a:rPr>
              <a:t>règles durables et stables =&gt; cohérence temporelle =&gt; crédibilité</a:t>
            </a:r>
          </a:p>
        </p:txBody>
      </p:sp>
    </p:spTree>
    <p:extLst>
      <p:ext uri="{BB962C8B-B14F-4D97-AF65-F5344CB8AC3E}">
        <p14:creationId xmlns:p14="http://schemas.microsoft.com/office/powerpoint/2010/main" val="8359468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50F5C99-9DE0-4853-856B-A56F37BAD722}"/>
              </a:ext>
            </a:extLst>
          </p:cNvPr>
          <p:cNvSpPr>
            <a:spLocks noGrp="1"/>
          </p:cNvSpPr>
          <p:nvPr>
            <p:ph type="title"/>
          </p:nvPr>
        </p:nvSpPr>
        <p:spPr>
          <a:xfrm>
            <a:off x="838200" y="-289210"/>
            <a:ext cx="10515600" cy="1325563"/>
          </a:xfrm>
        </p:spPr>
        <p:txBody>
          <a:bodyPr>
            <a:normAutofit/>
          </a:bodyPr>
          <a:lstStyle/>
          <a:p>
            <a:r>
              <a:rPr lang="fr-FR" sz="2800" b="1" dirty="0">
                <a:solidFill>
                  <a:srgbClr val="0070C0"/>
                </a:solidFill>
                <a:effectLst>
                  <a:outerShdw blurRad="38100" dist="38100" dir="2700000" algn="tl">
                    <a:srgbClr val="000000">
                      <a:alpha val="43137"/>
                    </a:srgbClr>
                  </a:outerShdw>
                </a:effectLst>
              </a:rPr>
              <a:t>Ciblage d’inflation et règle de Taylor</a:t>
            </a:r>
          </a:p>
        </p:txBody>
      </p:sp>
      <p:sp>
        <p:nvSpPr>
          <p:cNvPr id="3" name="Espace réservé du contenu 2">
            <a:extLst>
              <a:ext uri="{FF2B5EF4-FFF2-40B4-BE49-F238E27FC236}">
                <a16:creationId xmlns:a16="http://schemas.microsoft.com/office/drawing/2014/main" id="{E0AA6BE7-419C-4CCD-BD45-E82F5C89F4C8}"/>
              </a:ext>
            </a:extLst>
          </p:cNvPr>
          <p:cNvSpPr>
            <a:spLocks noGrp="1"/>
          </p:cNvSpPr>
          <p:nvPr>
            <p:ph idx="1"/>
          </p:nvPr>
        </p:nvSpPr>
        <p:spPr>
          <a:xfrm>
            <a:off x="838200" y="853473"/>
            <a:ext cx="10515600" cy="6235534"/>
          </a:xfrm>
        </p:spPr>
        <p:txBody>
          <a:bodyPr>
            <a:normAutofit lnSpcReduction="10000"/>
          </a:bodyPr>
          <a:lstStyle/>
          <a:p>
            <a:pPr algn="just"/>
            <a:r>
              <a:rPr lang="fr-FR" sz="2000" dirty="0"/>
              <a:t>Politique de règles au cœur du « nouveau consensus » à partir des années 1980 (dans le domaine monétaire et budgétaire).</a:t>
            </a:r>
          </a:p>
          <a:p>
            <a:pPr algn="just"/>
            <a:endParaRPr lang="fr-FR" sz="2000" dirty="0"/>
          </a:p>
          <a:p>
            <a:pPr algn="just"/>
            <a:r>
              <a:rPr lang="fr-FR" sz="2000" dirty="0">
                <a:effectLst>
                  <a:outerShdw blurRad="38100" dist="38100" dir="2700000" algn="tl">
                    <a:srgbClr val="000000">
                      <a:alpha val="43137"/>
                    </a:srgbClr>
                  </a:outerShdw>
                </a:effectLst>
              </a:rPr>
              <a:t>L’indépendance des banques centrales facilite le respect des règles et donc accroit leur crédibilité</a:t>
            </a:r>
            <a:r>
              <a:rPr lang="fr-FR" sz="2000" dirty="0"/>
              <a:t>.</a:t>
            </a:r>
          </a:p>
          <a:p>
            <a:pPr algn="just"/>
            <a:endParaRPr lang="fr-FR" sz="2000" dirty="0"/>
          </a:p>
          <a:p>
            <a:pPr algn="just"/>
            <a:r>
              <a:rPr lang="fr-FR" sz="2000" dirty="0"/>
              <a:t>Adoption de la </a:t>
            </a:r>
            <a:r>
              <a:rPr lang="fr-FR" sz="2000" dirty="0">
                <a:effectLst>
                  <a:outerShdw blurRad="38100" dist="38100" dir="2700000" algn="tl">
                    <a:srgbClr val="000000">
                      <a:alpha val="43137"/>
                    </a:srgbClr>
                  </a:outerShdw>
                </a:effectLst>
              </a:rPr>
              <a:t>règle de Taylor </a:t>
            </a:r>
            <a:r>
              <a:rPr lang="fr-FR" sz="2000" dirty="0"/>
              <a:t>pour atteindre l’objectif de 2 % d’inflation fixé par les grandes banques centrales.</a:t>
            </a:r>
          </a:p>
          <a:p>
            <a:pPr algn="just"/>
            <a:endParaRPr lang="fr-FR" sz="2000" i="0" u="none" strike="noStrike" baseline="0" dirty="0">
              <a:solidFill>
                <a:srgbClr val="000000"/>
              </a:solidFill>
            </a:endParaRPr>
          </a:p>
          <a:p>
            <a:pPr algn="just"/>
            <a:r>
              <a:rPr lang="fr-FR" sz="2000" i="0" u="none" strike="noStrike" baseline="0" dirty="0">
                <a:solidFill>
                  <a:srgbClr val="000000"/>
                </a:solidFill>
              </a:rPr>
              <a:t>John Taylor (1993): « </a:t>
            </a:r>
            <a:r>
              <a:rPr lang="fr-FR" sz="2000" i="0" u="none" strike="noStrike" baseline="0" dirty="0" err="1">
                <a:solidFill>
                  <a:srgbClr val="000000"/>
                </a:solidFill>
              </a:rPr>
              <a:t>Discretion</a:t>
            </a:r>
            <a:r>
              <a:rPr lang="fr-FR" sz="2000" i="0" u="none" strike="noStrike" baseline="0" dirty="0">
                <a:solidFill>
                  <a:srgbClr val="000000"/>
                </a:solidFill>
              </a:rPr>
              <a:t> Versus Policy Rules in Practice » </a:t>
            </a:r>
          </a:p>
          <a:p>
            <a:pPr algn="just">
              <a:buFont typeface="Symbol" panose="05050102010706020507" pitchFamily="18" charset="2"/>
              <a:buChar char="Þ"/>
            </a:pPr>
            <a:r>
              <a:rPr lang="fr-FR" sz="2000" i="0" u="none" strike="noStrike" baseline="0" dirty="0">
                <a:solidFill>
                  <a:srgbClr val="000000"/>
                </a:solidFill>
              </a:rPr>
              <a:t> </a:t>
            </a:r>
            <a:r>
              <a:rPr lang="fr-FR" sz="2000" i="0" u="none" strike="noStrike" baseline="0" dirty="0">
                <a:solidFill>
                  <a:srgbClr val="000000"/>
                </a:solidFill>
                <a:effectLst>
                  <a:outerShdw blurRad="38100" dist="38100" dir="2700000" algn="tl">
                    <a:srgbClr val="000000">
                      <a:alpha val="43137"/>
                    </a:srgbClr>
                  </a:outerShdw>
                </a:effectLst>
              </a:rPr>
              <a:t>description de la politique de la Fed de 1987 à 1992 </a:t>
            </a:r>
            <a:r>
              <a:rPr lang="fr-FR" sz="2000" i="0" u="none" strike="noStrike" baseline="0" dirty="0">
                <a:solidFill>
                  <a:srgbClr val="000000"/>
                </a:solidFill>
              </a:rPr>
              <a:t>(modélisation du taux directeur):</a:t>
            </a:r>
          </a:p>
          <a:p>
            <a:pPr marL="0" indent="0" algn="just">
              <a:buNone/>
            </a:pPr>
            <a:r>
              <a:rPr lang="fr-FR" sz="2000" b="0" i="0" u="none" strike="noStrike" baseline="0" dirty="0">
                <a:solidFill>
                  <a:srgbClr val="000000"/>
                </a:solidFill>
              </a:rPr>
              <a:t>relation entre le niveau du taux d’intérêt à court terme que fixe la banque centrale (taux directeur), l’écart entre l’inflation effective et l’inflation visée, et l’écart de production (ou </a:t>
            </a:r>
            <a:r>
              <a:rPr lang="fr-FR" sz="2000" b="0" i="1" u="none" strike="noStrike" baseline="0" dirty="0">
                <a:solidFill>
                  <a:srgbClr val="000000"/>
                </a:solidFill>
              </a:rPr>
              <a:t>output gap</a:t>
            </a:r>
            <a:r>
              <a:rPr lang="fr-FR" sz="2000" b="0" i="0" u="none" strike="noStrike" baseline="0" dirty="0">
                <a:solidFill>
                  <a:srgbClr val="000000"/>
                </a:solidFill>
              </a:rPr>
              <a:t>, différence entre PIB effectif et PIB potentiel) </a:t>
            </a:r>
          </a:p>
          <a:p>
            <a:pPr marL="0" indent="0" algn="just">
              <a:buNone/>
            </a:pPr>
            <a:endParaRPr lang="fr-FR" sz="2000" dirty="0">
              <a:solidFill>
                <a:srgbClr val="000000"/>
              </a:solidFill>
            </a:endParaRPr>
          </a:p>
          <a:p>
            <a:pPr algn="just"/>
            <a:r>
              <a:rPr lang="fr-FR" sz="2000" dirty="0">
                <a:solidFill>
                  <a:srgbClr val="000000"/>
                </a:solidFill>
              </a:rPr>
              <a:t>Etude Goldman Sachs en 1996: </a:t>
            </a:r>
            <a:r>
              <a:rPr lang="fr-FR" sz="2000" dirty="0">
                <a:solidFill>
                  <a:srgbClr val="000000"/>
                </a:solidFill>
                <a:effectLst>
                  <a:outerShdw blurRad="38100" dist="38100" dir="2700000" algn="tl">
                    <a:srgbClr val="000000">
                      <a:alpha val="43137"/>
                    </a:srgbClr>
                  </a:outerShdw>
                </a:effectLst>
              </a:rPr>
              <a:t>changement de perspective, de positive à normative</a:t>
            </a:r>
            <a:r>
              <a:rPr lang="fr-FR" sz="2000" dirty="0">
                <a:solidFill>
                  <a:srgbClr val="000000"/>
                </a:solidFill>
              </a:rPr>
              <a:t>.</a:t>
            </a:r>
          </a:p>
          <a:p>
            <a:pPr algn="just">
              <a:buFont typeface="Symbol" panose="05050102010706020507" pitchFamily="18" charset="2"/>
              <a:buChar char="Þ"/>
            </a:pPr>
            <a:r>
              <a:rPr lang="fr-FR" sz="2000" dirty="0">
                <a:solidFill>
                  <a:srgbClr val="000000"/>
                </a:solidFill>
              </a:rPr>
              <a:t> Adoption par de nombreuses banques centrales d’une </a:t>
            </a:r>
            <a:r>
              <a:rPr lang="fr-FR" sz="2000" dirty="0">
                <a:solidFill>
                  <a:srgbClr val="000000"/>
                </a:solidFill>
                <a:effectLst>
                  <a:outerShdw blurRad="38100" dist="38100" dir="2700000" algn="tl">
                    <a:srgbClr val="000000">
                      <a:alpha val="43137"/>
                    </a:srgbClr>
                  </a:outerShdw>
                </a:effectLst>
              </a:rPr>
              <a:t>règle précisant </a:t>
            </a:r>
            <a:r>
              <a:rPr lang="fr-FR" sz="2000" b="0" i="0" u="none" strike="noStrike" baseline="0" dirty="0">
                <a:solidFill>
                  <a:srgbClr val="000000"/>
                </a:solidFill>
                <a:effectLst>
                  <a:outerShdw blurRad="38100" dist="38100" dir="2700000" algn="tl">
                    <a:srgbClr val="000000">
                      <a:alpha val="43137"/>
                    </a:srgbClr>
                  </a:outerShdw>
                </a:effectLst>
              </a:rPr>
              <a:t>comment le taux directeur doit augmenter en cas d’accélération de l’inflation ou baisser en cas de ralentissement de l’activité</a:t>
            </a:r>
            <a:r>
              <a:rPr lang="fr-FR" sz="2000" b="0" i="0" u="none" strike="noStrike" baseline="0" dirty="0">
                <a:solidFill>
                  <a:srgbClr val="000000"/>
                </a:solidFill>
              </a:rPr>
              <a:t>.</a:t>
            </a:r>
          </a:p>
          <a:p>
            <a:pPr marL="0" indent="0" algn="just">
              <a:buNone/>
            </a:pPr>
            <a:endParaRPr lang="fr-FR" sz="2000" dirty="0"/>
          </a:p>
        </p:txBody>
      </p:sp>
    </p:spTree>
    <p:extLst>
      <p:ext uri="{BB962C8B-B14F-4D97-AF65-F5344CB8AC3E}">
        <p14:creationId xmlns:p14="http://schemas.microsoft.com/office/powerpoint/2010/main" val="7078627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AFA12D0-F6AA-4682-B135-A290EA223905}"/>
              </a:ext>
            </a:extLst>
          </p:cNvPr>
          <p:cNvSpPr>
            <a:spLocks noGrp="1"/>
          </p:cNvSpPr>
          <p:nvPr>
            <p:ph type="title"/>
          </p:nvPr>
        </p:nvSpPr>
        <p:spPr>
          <a:xfrm>
            <a:off x="838198" y="1020278"/>
            <a:ext cx="10515600" cy="1325563"/>
          </a:xfrm>
        </p:spPr>
        <p:txBody>
          <a:bodyPr>
            <a:normAutofit/>
          </a:bodyPr>
          <a:lstStyle/>
          <a:p>
            <a:pPr algn="just"/>
            <a:r>
              <a:rPr lang="fr-FR" sz="3600" b="1" dirty="0">
                <a:latin typeface="+mn-lt"/>
              </a:rPr>
              <a:t>I/ L’indépendance des banques centrales : un mythe ?</a:t>
            </a:r>
            <a:br>
              <a:rPr lang="fr-FR" sz="2000" dirty="0"/>
            </a:br>
            <a:endParaRPr lang="fr-FR" sz="3600" dirty="0"/>
          </a:p>
        </p:txBody>
      </p:sp>
      <p:sp>
        <p:nvSpPr>
          <p:cNvPr id="3" name="Espace réservé du contenu 2">
            <a:extLst>
              <a:ext uri="{FF2B5EF4-FFF2-40B4-BE49-F238E27FC236}">
                <a16:creationId xmlns:a16="http://schemas.microsoft.com/office/drawing/2014/main" id="{372AF05D-0C9D-4303-8A2E-2BBAA6DE8FCB}"/>
              </a:ext>
            </a:extLst>
          </p:cNvPr>
          <p:cNvSpPr>
            <a:spLocks noGrp="1"/>
          </p:cNvSpPr>
          <p:nvPr>
            <p:ph sz="half" idx="1"/>
          </p:nvPr>
        </p:nvSpPr>
        <p:spPr>
          <a:xfrm>
            <a:off x="838199" y="2831873"/>
            <a:ext cx="10515599" cy="4351338"/>
          </a:xfrm>
        </p:spPr>
        <p:txBody>
          <a:bodyPr>
            <a:normAutofit/>
          </a:bodyPr>
          <a:lstStyle/>
          <a:p>
            <a:pPr marL="0" indent="0" algn="just">
              <a:buNone/>
            </a:pPr>
            <a:r>
              <a:rPr lang="fr-FR" b="1" dirty="0">
                <a:solidFill>
                  <a:schemeClr val="tx1">
                    <a:lumMod val="50000"/>
                    <a:lumOff val="50000"/>
                  </a:schemeClr>
                </a:solidFill>
              </a:rPr>
              <a:t>A </a:t>
            </a:r>
            <a:r>
              <a:rPr lang="fr-FR" b="1" u="sng" dirty="0">
                <a:solidFill>
                  <a:schemeClr val="tx1">
                    <a:lumMod val="50000"/>
                    <a:lumOff val="50000"/>
                  </a:schemeClr>
                </a:solidFill>
              </a:rPr>
              <a:t>De la justification de l’indépendance…</a:t>
            </a:r>
          </a:p>
          <a:p>
            <a:pPr marL="0" indent="0" algn="just">
              <a:buNone/>
            </a:pPr>
            <a:endParaRPr lang="fr-FR" b="1" u="sng" dirty="0"/>
          </a:p>
          <a:p>
            <a:pPr marL="0" indent="0" algn="just">
              <a:buNone/>
            </a:pPr>
            <a:r>
              <a:rPr lang="fr-FR" b="1" dirty="0"/>
              <a:t>B </a:t>
            </a:r>
            <a:r>
              <a:rPr lang="fr-FR" b="1" u="sng" dirty="0"/>
              <a:t>…à ses modalités pratiques</a:t>
            </a:r>
          </a:p>
        </p:txBody>
      </p:sp>
    </p:spTree>
    <p:extLst>
      <p:ext uri="{BB962C8B-B14F-4D97-AF65-F5344CB8AC3E}">
        <p14:creationId xmlns:p14="http://schemas.microsoft.com/office/powerpoint/2010/main" val="1811183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50F5C99-9DE0-4853-856B-A56F37BAD722}"/>
              </a:ext>
            </a:extLst>
          </p:cNvPr>
          <p:cNvSpPr>
            <a:spLocks noGrp="1"/>
          </p:cNvSpPr>
          <p:nvPr>
            <p:ph type="title"/>
          </p:nvPr>
        </p:nvSpPr>
        <p:spPr/>
        <p:txBody>
          <a:bodyPr>
            <a:normAutofit/>
          </a:bodyPr>
          <a:lstStyle/>
          <a:p>
            <a:r>
              <a:rPr lang="fr-FR" sz="2800" b="1" dirty="0">
                <a:solidFill>
                  <a:srgbClr val="0070C0"/>
                </a:solidFill>
                <a:effectLst>
                  <a:outerShdw blurRad="38100" dist="38100" dir="2700000" algn="tl">
                    <a:srgbClr val="000000">
                      <a:alpha val="43137"/>
                    </a:srgbClr>
                  </a:outerShdw>
                </a:effectLst>
              </a:rPr>
              <a:t>Le rôle d’une banque centrale : garantir la stabilité du système monétaire en évitant une inflation trop forte et la crise financière...</a:t>
            </a:r>
          </a:p>
        </p:txBody>
      </p:sp>
      <p:sp>
        <p:nvSpPr>
          <p:cNvPr id="3" name="Espace réservé du contenu 2">
            <a:extLst>
              <a:ext uri="{FF2B5EF4-FFF2-40B4-BE49-F238E27FC236}">
                <a16:creationId xmlns:a16="http://schemas.microsoft.com/office/drawing/2014/main" id="{E0AA6BE7-419C-4CCD-BD45-E82F5C89F4C8}"/>
              </a:ext>
            </a:extLst>
          </p:cNvPr>
          <p:cNvSpPr>
            <a:spLocks noGrp="1"/>
          </p:cNvSpPr>
          <p:nvPr>
            <p:ph idx="1"/>
          </p:nvPr>
        </p:nvSpPr>
        <p:spPr>
          <a:xfrm>
            <a:off x="838200" y="1825624"/>
            <a:ext cx="10515600" cy="5032375"/>
          </a:xfrm>
        </p:spPr>
        <p:txBody>
          <a:bodyPr>
            <a:normAutofit/>
          </a:bodyPr>
          <a:lstStyle/>
          <a:p>
            <a:pPr algn="just"/>
            <a:r>
              <a:rPr lang="fr-FR" sz="2000" dirty="0"/>
              <a:t>La valeur de la monnaie est un </a:t>
            </a:r>
            <a:r>
              <a:rPr lang="fr-FR" sz="2000" dirty="0">
                <a:effectLst>
                  <a:outerShdw blurRad="38100" dist="38100" dir="2700000" algn="tl">
                    <a:srgbClr val="000000">
                      <a:alpha val="43137"/>
                    </a:srgbClr>
                  </a:outerShdw>
                </a:effectLst>
              </a:rPr>
              <a:t>bien collectif </a:t>
            </a:r>
            <a:r>
              <a:rPr lang="fr-FR" sz="2000" dirty="0"/>
              <a:t>(</a:t>
            </a:r>
            <a:r>
              <a:rPr lang="fr-FR" sz="2000" dirty="0" err="1"/>
              <a:t>Eric</a:t>
            </a:r>
            <a:r>
              <a:rPr lang="fr-FR" sz="2000" dirty="0"/>
              <a:t> Monnet, 2021) : tout le monde en souffrirait si elle ne vaut plus rien, si elle n’est plus acceptée comme moyen de paiement ou s’il est impossible d’emprunter.</a:t>
            </a:r>
          </a:p>
          <a:p>
            <a:pPr algn="just">
              <a:buFont typeface="Symbol" panose="05050102010706020507" pitchFamily="18" charset="2"/>
              <a:buChar char="Þ"/>
            </a:pPr>
            <a:r>
              <a:rPr lang="fr-FR" sz="2000" dirty="0"/>
              <a:t> une banque centrale doit </a:t>
            </a:r>
            <a:r>
              <a:rPr lang="fr-FR" sz="2000" dirty="0">
                <a:effectLst>
                  <a:outerShdw blurRad="38100" dist="38100" dir="2700000" algn="tl">
                    <a:srgbClr val="000000">
                      <a:alpha val="43137"/>
                    </a:srgbClr>
                  </a:outerShdw>
                </a:effectLst>
              </a:rPr>
              <a:t>garantir la stabilité du système monétaire</a:t>
            </a:r>
            <a:r>
              <a:rPr lang="fr-FR" sz="2000" dirty="0"/>
              <a:t>.</a:t>
            </a:r>
          </a:p>
          <a:p>
            <a:pPr marL="0" indent="0" algn="just">
              <a:buNone/>
            </a:pPr>
            <a:endParaRPr lang="fr-FR" sz="2000" dirty="0"/>
          </a:p>
          <a:p>
            <a:pPr algn="just"/>
            <a:r>
              <a:rPr lang="fr-FR" sz="2000" u="sng" dirty="0"/>
              <a:t>Pour cela, elle doit :</a:t>
            </a:r>
          </a:p>
          <a:p>
            <a:pPr algn="just">
              <a:buFontTx/>
              <a:buChar char="-"/>
            </a:pPr>
            <a:r>
              <a:rPr lang="fr-FR" sz="2000" dirty="0">
                <a:effectLst>
                  <a:outerShdw blurRad="38100" dist="38100" dir="2700000" algn="tl">
                    <a:srgbClr val="000000">
                      <a:alpha val="43137"/>
                    </a:srgbClr>
                  </a:outerShdw>
                </a:effectLst>
              </a:rPr>
              <a:t>éviter la forte inflation </a:t>
            </a:r>
            <a:r>
              <a:rPr lang="fr-FR" sz="2000" dirty="0"/>
              <a:t>(qui génère une perte de confiance dans la monnaie comme moyen d’échange et réserve de valeur) =&gt; garantir la confiance dans la monnaie</a:t>
            </a:r>
          </a:p>
          <a:p>
            <a:pPr algn="just">
              <a:buFontTx/>
              <a:buChar char="-"/>
            </a:pPr>
            <a:r>
              <a:rPr lang="fr-FR" sz="2000" dirty="0">
                <a:effectLst>
                  <a:outerShdw blurRad="38100" dist="38100" dir="2700000" algn="tl">
                    <a:srgbClr val="000000">
                      <a:alpha val="43137"/>
                    </a:srgbClr>
                  </a:outerShdw>
                </a:effectLst>
              </a:rPr>
              <a:t>éviter la crise financière </a:t>
            </a:r>
            <a:r>
              <a:rPr lang="fr-FR" sz="2000" dirty="0"/>
              <a:t>(qui génère la perte de confiance dans le crédit: on ne prête plus car anticipation de défaut des emprunteurs, ce qui génère de la déflation) =&gt; garantir la confiance dans le système de crédit (en aidant les institutions financières à éviter la faillite de manière à limiter la réalisation du risque systémique)</a:t>
            </a:r>
          </a:p>
          <a:p>
            <a:pPr marL="0" indent="0" algn="just">
              <a:buNone/>
            </a:pPr>
            <a:endParaRPr lang="fr-FR" sz="2000" dirty="0"/>
          </a:p>
        </p:txBody>
      </p:sp>
    </p:spTree>
    <p:extLst>
      <p:ext uri="{BB962C8B-B14F-4D97-AF65-F5344CB8AC3E}">
        <p14:creationId xmlns:p14="http://schemas.microsoft.com/office/powerpoint/2010/main" val="42464156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50F5C99-9DE0-4853-856B-A56F37BAD722}"/>
              </a:ext>
            </a:extLst>
          </p:cNvPr>
          <p:cNvSpPr>
            <a:spLocks noGrp="1"/>
          </p:cNvSpPr>
          <p:nvPr>
            <p:ph type="title"/>
          </p:nvPr>
        </p:nvSpPr>
        <p:spPr>
          <a:xfrm>
            <a:off x="838200" y="-223945"/>
            <a:ext cx="10515600" cy="1325563"/>
          </a:xfrm>
        </p:spPr>
        <p:txBody>
          <a:bodyPr>
            <a:normAutofit/>
          </a:bodyPr>
          <a:lstStyle/>
          <a:p>
            <a:r>
              <a:rPr lang="fr-FR" sz="2800" b="1" dirty="0">
                <a:solidFill>
                  <a:srgbClr val="0070C0"/>
                </a:solidFill>
                <a:effectLst>
                  <a:outerShdw blurRad="38100" dist="38100" dir="2700000" algn="tl">
                    <a:srgbClr val="000000">
                      <a:alpha val="43137"/>
                    </a:srgbClr>
                  </a:outerShdw>
                </a:effectLst>
              </a:rPr>
              <a:t>…en modulant la création de monnaie centrale</a:t>
            </a:r>
          </a:p>
        </p:txBody>
      </p:sp>
      <p:sp>
        <p:nvSpPr>
          <p:cNvPr id="3" name="Espace réservé du contenu 2">
            <a:extLst>
              <a:ext uri="{FF2B5EF4-FFF2-40B4-BE49-F238E27FC236}">
                <a16:creationId xmlns:a16="http://schemas.microsoft.com/office/drawing/2014/main" id="{E0AA6BE7-419C-4CCD-BD45-E82F5C89F4C8}"/>
              </a:ext>
            </a:extLst>
          </p:cNvPr>
          <p:cNvSpPr>
            <a:spLocks noGrp="1"/>
          </p:cNvSpPr>
          <p:nvPr>
            <p:ph idx="1"/>
          </p:nvPr>
        </p:nvSpPr>
        <p:spPr>
          <a:xfrm>
            <a:off x="790074" y="912812"/>
            <a:ext cx="10515600" cy="5032375"/>
          </a:xfrm>
        </p:spPr>
        <p:txBody>
          <a:bodyPr>
            <a:normAutofit/>
          </a:bodyPr>
          <a:lstStyle/>
          <a:p>
            <a:pPr marL="0" indent="0" algn="just">
              <a:buNone/>
            </a:pPr>
            <a:r>
              <a:rPr lang="fr-FR" sz="2000" dirty="0">
                <a:effectLst>
                  <a:outerShdw blurRad="38100" dist="38100" dir="2700000" algn="tl">
                    <a:srgbClr val="000000">
                      <a:alpha val="43137"/>
                    </a:srgbClr>
                  </a:outerShdw>
                </a:effectLst>
              </a:rPr>
              <a:t>Une banque centrale crée de la monnaie (centrale)</a:t>
            </a:r>
            <a:r>
              <a:rPr lang="fr-FR" sz="2000" dirty="0"/>
              <a:t> lorsqu’elle prête à une banque ou lorsqu’elle lui achète un titre financier (dette publique par exemple). Pour cela, elle augmente son passif.</a:t>
            </a:r>
          </a:p>
          <a:p>
            <a:pPr marL="0" indent="0" algn="just">
              <a:buNone/>
            </a:pPr>
            <a:endParaRPr lang="fr-FR" sz="2000" dirty="0"/>
          </a:p>
          <a:p>
            <a:pPr marL="0" indent="0" algn="just">
              <a:buNone/>
            </a:pPr>
            <a:r>
              <a:rPr lang="fr-FR" sz="2000" dirty="0">
                <a:highlight>
                  <a:srgbClr val="FFFF00"/>
                </a:highlight>
              </a:rPr>
              <a:t>Monnaie centrale ou</a:t>
            </a:r>
          </a:p>
          <a:p>
            <a:pPr marL="0" indent="0" algn="just">
              <a:buNone/>
            </a:pPr>
            <a:r>
              <a:rPr lang="fr-FR" sz="2000" dirty="0">
                <a:highlight>
                  <a:srgbClr val="FFFF00"/>
                </a:highlight>
              </a:rPr>
              <a:t>base monétaire</a:t>
            </a:r>
          </a:p>
          <a:p>
            <a:pPr marL="0" indent="0" algn="just">
              <a:buNone/>
            </a:pPr>
            <a:endParaRPr lang="fr-FR" sz="2000" dirty="0"/>
          </a:p>
          <a:p>
            <a:pPr marL="0" indent="0" algn="just">
              <a:buNone/>
            </a:pPr>
            <a:endParaRPr lang="fr-FR" sz="2000" dirty="0"/>
          </a:p>
          <a:p>
            <a:pPr marL="0" indent="0" algn="just">
              <a:buNone/>
            </a:pPr>
            <a:endParaRPr lang="fr-FR" sz="2000" dirty="0"/>
          </a:p>
        </p:txBody>
      </p:sp>
      <p:graphicFrame>
        <p:nvGraphicFramePr>
          <p:cNvPr id="4" name="Tableau 4">
            <a:extLst>
              <a:ext uri="{FF2B5EF4-FFF2-40B4-BE49-F238E27FC236}">
                <a16:creationId xmlns:a16="http://schemas.microsoft.com/office/drawing/2014/main" id="{A49A051E-75BF-4AF1-AEF7-5E18DCDFDF2B}"/>
              </a:ext>
            </a:extLst>
          </p:cNvPr>
          <p:cNvGraphicFramePr>
            <a:graphicFrameLocks noGrp="1"/>
          </p:cNvGraphicFramePr>
          <p:nvPr>
            <p:extLst>
              <p:ext uri="{D42A27DB-BD31-4B8C-83A1-F6EECF244321}">
                <p14:modId xmlns:p14="http://schemas.microsoft.com/office/powerpoint/2010/main" val="132152853"/>
              </p:ext>
            </p:extLst>
          </p:nvPr>
        </p:nvGraphicFramePr>
        <p:xfrm>
          <a:off x="3378467" y="1587922"/>
          <a:ext cx="8350450" cy="1752600"/>
        </p:xfrm>
        <a:graphic>
          <a:graphicData uri="http://schemas.openxmlformats.org/drawingml/2006/table">
            <a:tbl>
              <a:tblPr firstRow="1" bandRow="1">
                <a:tableStyleId>{5C22544A-7EE6-4342-B048-85BDC9FD1C3A}</a:tableStyleId>
              </a:tblPr>
              <a:tblGrid>
                <a:gridCol w="4175225">
                  <a:extLst>
                    <a:ext uri="{9D8B030D-6E8A-4147-A177-3AD203B41FA5}">
                      <a16:colId xmlns:a16="http://schemas.microsoft.com/office/drawing/2014/main" val="282290808"/>
                    </a:ext>
                  </a:extLst>
                </a:gridCol>
                <a:gridCol w="4175225">
                  <a:extLst>
                    <a:ext uri="{9D8B030D-6E8A-4147-A177-3AD203B41FA5}">
                      <a16:colId xmlns:a16="http://schemas.microsoft.com/office/drawing/2014/main" val="3248287195"/>
                    </a:ext>
                  </a:extLst>
                </a:gridCol>
              </a:tblGrid>
              <a:tr h="370840">
                <a:tc>
                  <a:txBody>
                    <a:bodyPr/>
                    <a:lstStyle/>
                    <a:p>
                      <a:pPr algn="ctr"/>
                      <a:r>
                        <a:rPr lang="fr-FR" dirty="0"/>
                        <a:t>ACTIF</a:t>
                      </a:r>
                    </a:p>
                  </a:txBody>
                  <a:tcPr/>
                </a:tc>
                <a:tc>
                  <a:txBody>
                    <a:bodyPr/>
                    <a:lstStyle/>
                    <a:p>
                      <a:pPr algn="ctr"/>
                      <a:r>
                        <a:rPr lang="fr-FR" dirty="0"/>
                        <a:t>PASSIF</a:t>
                      </a:r>
                    </a:p>
                  </a:txBody>
                  <a:tcPr/>
                </a:tc>
                <a:extLst>
                  <a:ext uri="{0D108BD9-81ED-4DB2-BD59-A6C34878D82A}">
                    <a16:rowId xmlns:a16="http://schemas.microsoft.com/office/drawing/2014/main" val="2142102237"/>
                  </a:ext>
                </a:extLst>
              </a:tr>
              <a:tr h="370840">
                <a:tc>
                  <a:txBody>
                    <a:bodyPr/>
                    <a:lstStyle/>
                    <a:p>
                      <a:r>
                        <a:rPr lang="fr-FR" dirty="0"/>
                        <a:t>Prêt à des banques</a:t>
                      </a:r>
                    </a:p>
                  </a:txBody>
                  <a:tcPr/>
                </a:tc>
                <a:tc>
                  <a:txBody>
                    <a:bodyPr/>
                    <a:lstStyle/>
                    <a:p>
                      <a:r>
                        <a:rPr lang="fr-FR" dirty="0">
                          <a:highlight>
                            <a:srgbClr val="FFFF00"/>
                          </a:highlight>
                        </a:rPr>
                        <a:t>Monnaie en circulation (pièces et billets)</a:t>
                      </a:r>
                    </a:p>
                  </a:txBody>
                  <a:tcPr/>
                </a:tc>
                <a:extLst>
                  <a:ext uri="{0D108BD9-81ED-4DB2-BD59-A6C34878D82A}">
                    <a16:rowId xmlns:a16="http://schemas.microsoft.com/office/drawing/2014/main" val="2528127340"/>
                  </a:ext>
                </a:extLst>
              </a:tr>
              <a:tr h="370840">
                <a:tc>
                  <a:txBody>
                    <a:bodyPr/>
                    <a:lstStyle/>
                    <a:p>
                      <a:r>
                        <a:rPr lang="fr-FR" dirty="0"/>
                        <a:t>Titres financiers nationaux (y compris dette publique)</a:t>
                      </a:r>
                    </a:p>
                  </a:txBody>
                  <a:tcPr/>
                </a:tc>
                <a:tc>
                  <a:txBody>
                    <a:bodyPr/>
                    <a:lstStyle/>
                    <a:p>
                      <a:r>
                        <a:rPr lang="fr-FR" dirty="0">
                          <a:highlight>
                            <a:srgbClr val="FFFF00"/>
                          </a:highlight>
                        </a:rPr>
                        <a:t>Dépôts des banques (</a:t>
                      </a:r>
                      <a:r>
                        <a:rPr lang="fr-FR" dirty="0" err="1">
                          <a:highlight>
                            <a:srgbClr val="FFFF00"/>
                          </a:highlight>
                        </a:rPr>
                        <a:t>i.e</a:t>
                      </a:r>
                      <a:r>
                        <a:rPr lang="fr-FR" dirty="0">
                          <a:highlight>
                            <a:srgbClr val="FFFF00"/>
                          </a:highlight>
                        </a:rPr>
                        <a:t> dépôts obligatoires + réserves excédentaires)</a:t>
                      </a:r>
                    </a:p>
                  </a:txBody>
                  <a:tcPr/>
                </a:tc>
                <a:extLst>
                  <a:ext uri="{0D108BD9-81ED-4DB2-BD59-A6C34878D82A}">
                    <a16:rowId xmlns:a16="http://schemas.microsoft.com/office/drawing/2014/main" val="588353920"/>
                  </a:ext>
                </a:extLst>
              </a:tr>
              <a:tr h="370840">
                <a:tc>
                  <a:txBody>
                    <a:bodyPr/>
                    <a:lstStyle/>
                    <a:p>
                      <a:r>
                        <a:rPr lang="fr-FR" dirty="0"/>
                        <a:t>Réserves de change (titres internationaux)</a:t>
                      </a:r>
                    </a:p>
                  </a:txBody>
                  <a:tcPr/>
                </a:tc>
                <a:tc>
                  <a:txBody>
                    <a:bodyPr/>
                    <a:lstStyle/>
                    <a:p>
                      <a:r>
                        <a:rPr lang="fr-FR" dirty="0"/>
                        <a:t>Fonds propres (capital)</a:t>
                      </a:r>
                    </a:p>
                  </a:txBody>
                  <a:tcPr/>
                </a:tc>
                <a:extLst>
                  <a:ext uri="{0D108BD9-81ED-4DB2-BD59-A6C34878D82A}">
                    <a16:rowId xmlns:a16="http://schemas.microsoft.com/office/drawing/2014/main" val="3280945359"/>
                  </a:ext>
                </a:extLst>
              </a:tr>
            </a:tbl>
          </a:graphicData>
        </a:graphic>
      </p:graphicFrame>
      <p:pic>
        <p:nvPicPr>
          <p:cNvPr id="6" name="Image 5">
            <a:extLst>
              <a:ext uri="{FF2B5EF4-FFF2-40B4-BE49-F238E27FC236}">
                <a16:creationId xmlns:a16="http://schemas.microsoft.com/office/drawing/2014/main" id="{7EA99379-0907-4879-8752-8B223E165F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1392" y="3447875"/>
            <a:ext cx="9049215" cy="3410125"/>
          </a:xfrm>
          <a:prstGeom prst="rect">
            <a:avLst/>
          </a:prstGeom>
        </p:spPr>
      </p:pic>
    </p:spTree>
    <p:extLst>
      <p:ext uri="{BB962C8B-B14F-4D97-AF65-F5344CB8AC3E}">
        <p14:creationId xmlns:p14="http://schemas.microsoft.com/office/powerpoint/2010/main" val="10462820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50F5C99-9DE0-4853-856B-A56F37BAD722}"/>
              </a:ext>
            </a:extLst>
          </p:cNvPr>
          <p:cNvSpPr>
            <a:spLocks noGrp="1"/>
          </p:cNvSpPr>
          <p:nvPr>
            <p:ph type="title"/>
          </p:nvPr>
        </p:nvSpPr>
        <p:spPr/>
        <p:txBody>
          <a:bodyPr>
            <a:normAutofit/>
          </a:bodyPr>
          <a:lstStyle/>
          <a:p>
            <a:r>
              <a:rPr lang="fr-FR" sz="2800" b="1" dirty="0">
                <a:solidFill>
                  <a:srgbClr val="0070C0"/>
                </a:solidFill>
                <a:effectLst>
                  <a:outerShdw blurRad="38100" dist="38100" dir="2700000" algn="tl">
                    <a:srgbClr val="000000">
                      <a:alpha val="43137"/>
                    </a:srgbClr>
                  </a:outerShdw>
                </a:effectLst>
              </a:rPr>
              <a:t>Des mandats peu précis laissant la possibilité à des interprétations différentes quant aux modalités d’interventions des banques centrales</a:t>
            </a:r>
          </a:p>
        </p:txBody>
      </p:sp>
      <p:sp>
        <p:nvSpPr>
          <p:cNvPr id="3" name="Espace réservé du contenu 2">
            <a:extLst>
              <a:ext uri="{FF2B5EF4-FFF2-40B4-BE49-F238E27FC236}">
                <a16:creationId xmlns:a16="http://schemas.microsoft.com/office/drawing/2014/main" id="{E0AA6BE7-419C-4CCD-BD45-E82F5C89F4C8}"/>
              </a:ext>
            </a:extLst>
          </p:cNvPr>
          <p:cNvSpPr>
            <a:spLocks noGrp="1"/>
          </p:cNvSpPr>
          <p:nvPr>
            <p:ph idx="1"/>
          </p:nvPr>
        </p:nvSpPr>
        <p:spPr>
          <a:xfrm>
            <a:off x="838200" y="2141537"/>
            <a:ext cx="10515600" cy="4351338"/>
          </a:xfrm>
        </p:spPr>
        <p:txBody>
          <a:bodyPr>
            <a:normAutofit/>
          </a:bodyPr>
          <a:lstStyle/>
          <a:p>
            <a:pPr algn="just"/>
            <a:r>
              <a:rPr lang="fr-FR" sz="2000" dirty="0"/>
              <a:t>« […] de nombreuses banques centrales (y compris la BCE), ont dans leur mandat non seulement </a:t>
            </a:r>
            <a:r>
              <a:rPr lang="fr-FR" sz="2000" dirty="0">
                <a:effectLst>
                  <a:outerShdw blurRad="38100" dist="38100" dir="2700000" algn="tl">
                    <a:srgbClr val="000000">
                      <a:alpha val="43137"/>
                    </a:srgbClr>
                  </a:outerShdw>
                </a:effectLst>
              </a:rPr>
              <a:t>un objectif de stabilité des prix, mais également des objectifs en termes d’emploi, de bien-être social, voire de protection environnementale</a:t>
            </a:r>
            <a:r>
              <a:rPr lang="fr-FR" sz="2000" dirty="0"/>
              <a:t>. Ces objectifs impliquent de </a:t>
            </a:r>
            <a:r>
              <a:rPr lang="fr-FR" sz="2000" dirty="0">
                <a:effectLst>
                  <a:outerShdw blurRad="38100" dist="38100" dir="2700000" algn="tl">
                    <a:srgbClr val="000000">
                      <a:alpha val="43137"/>
                    </a:srgbClr>
                  </a:outerShdw>
                </a:effectLst>
              </a:rPr>
              <a:t>protéger l’économie contre les défaillances des banques et des marchés financiers </a:t>
            </a:r>
            <a:r>
              <a:rPr lang="fr-FR" sz="2000" dirty="0"/>
              <a:t>et de fournir une alternative à ces derniers dans certains cas. Cela implique également de proposer une gestion de long terme et d’assurer une </a:t>
            </a:r>
            <a:r>
              <a:rPr lang="fr-FR" sz="2000" dirty="0">
                <a:effectLst>
                  <a:outerShdw blurRad="38100" dist="38100" dir="2700000" algn="tl">
                    <a:srgbClr val="000000">
                      <a:alpha val="43137"/>
                    </a:srgbClr>
                  </a:outerShdw>
                </a:effectLst>
              </a:rPr>
              <a:t>fonction d’assurance</a:t>
            </a:r>
            <a:r>
              <a:rPr lang="fr-FR" sz="2000" dirty="0"/>
              <a:t> à cet horizon. » (E. Monnet, 2021)</a:t>
            </a:r>
          </a:p>
          <a:p>
            <a:pPr algn="just"/>
            <a:endParaRPr lang="fr-FR" sz="2000" dirty="0"/>
          </a:p>
          <a:p>
            <a:pPr algn="just"/>
            <a:r>
              <a:rPr lang="fr-FR" sz="2000" dirty="0"/>
              <a:t>Le problème est que </a:t>
            </a:r>
            <a:r>
              <a:rPr lang="fr-FR" sz="2000" dirty="0">
                <a:effectLst>
                  <a:outerShdw blurRad="38100" dist="38100" dir="2700000" algn="tl">
                    <a:srgbClr val="000000">
                      <a:alpha val="43137"/>
                    </a:srgbClr>
                  </a:outerShdw>
                </a:effectLst>
              </a:rPr>
              <a:t>le contenu de leur mandat est peu précis </a:t>
            </a:r>
            <a:r>
              <a:rPr lang="fr-FR" sz="2000" dirty="0"/>
              <a:t>quant à l’articulation de ces objectifs, et est donc </a:t>
            </a:r>
            <a:r>
              <a:rPr lang="fr-FR" sz="2000" dirty="0">
                <a:effectLst>
                  <a:outerShdw blurRad="38100" dist="38100" dir="2700000" algn="tl">
                    <a:srgbClr val="000000">
                      <a:alpha val="43137"/>
                    </a:srgbClr>
                  </a:outerShdw>
                </a:effectLst>
              </a:rPr>
              <a:t>soumis potentiellement à des interprétations divergentes</a:t>
            </a:r>
            <a:r>
              <a:rPr lang="fr-FR" sz="2000" dirty="0"/>
              <a:t>.</a:t>
            </a:r>
          </a:p>
          <a:p>
            <a:pPr marL="0" indent="0" algn="just">
              <a:buNone/>
            </a:pPr>
            <a:r>
              <a:rPr lang="fr-FR" sz="2000" dirty="0"/>
              <a:t>Est-ce intentionnel ? E. Monnet laisse entendre que oui.</a:t>
            </a:r>
          </a:p>
        </p:txBody>
      </p:sp>
    </p:spTree>
    <p:extLst>
      <p:ext uri="{BB962C8B-B14F-4D97-AF65-F5344CB8AC3E}">
        <p14:creationId xmlns:p14="http://schemas.microsoft.com/office/powerpoint/2010/main" val="8313225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50F5C99-9DE0-4853-856B-A56F37BAD722}"/>
              </a:ext>
            </a:extLst>
          </p:cNvPr>
          <p:cNvSpPr>
            <a:spLocks noGrp="1"/>
          </p:cNvSpPr>
          <p:nvPr>
            <p:ph type="title"/>
          </p:nvPr>
        </p:nvSpPr>
        <p:spPr>
          <a:xfrm>
            <a:off x="838200" y="-327894"/>
            <a:ext cx="10515600" cy="1325563"/>
          </a:xfrm>
        </p:spPr>
        <p:txBody>
          <a:bodyPr>
            <a:normAutofit/>
          </a:bodyPr>
          <a:lstStyle/>
          <a:p>
            <a:r>
              <a:rPr lang="fr-FR" sz="2800" b="1" dirty="0">
                <a:solidFill>
                  <a:srgbClr val="0070C0"/>
                </a:solidFill>
                <a:effectLst>
                  <a:outerShdw blurRad="38100" dist="38100" dir="2700000" algn="tl">
                    <a:srgbClr val="000000">
                      <a:alpha val="43137"/>
                    </a:srgbClr>
                  </a:outerShdw>
                </a:effectLst>
              </a:rPr>
              <a:t>Le cadre démocratique européen</a:t>
            </a:r>
          </a:p>
        </p:txBody>
      </p:sp>
      <p:sp>
        <p:nvSpPr>
          <p:cNvPr id="3" name="Espace réservé du contenu 2">
            <a:extLst>
              <a:ext uri="{FF2B5EF4-FFF2-40B4-BE49-F238E27FC236}">
                <a16:creationId xmlns:a16="http://schemas.microsoft.com/office/drawing/2014/main" id="{E0AA6BE7-419C-4CCD-BD45-E82F5C89F4C8}"/>
              </a:ext>
            </a:extLst>
          </p:cNvPr>
          <p:cNvSpPr>
            <a:spLocks noGrp="1"/>
          </p:cNvSpPr>
          <p:nvPr>
            <p:ph idx="1"/>
          </p:nvPr>
        </p:nvSpPr>
        <p:spPr>
          <a:xfrm>
            <a:off x="838200" y="664962"/>
            <a:ext cx="10515600" cy="6087160"/>
          </a:xfrm>
        </p:spPr>
        <p:txBody>
          <a:bodyPr>
            <a:normAutofit/>
          </a:bodyPr>
          <a:lstStyle/>
          <a:p>
            <a:pPr algn="just"/>
            <a:r>
              <a:rPr lang="fr-FR" sz="2000" dirty="0"/>
              <a:t>Le mandat du SEBC consiste à « </a:t>
            </a:r>
            <a:r>
              <a:rPr lang="fr-FR" sz="2000" dirty="0">
                <a:effectLst>
                  <a:outerShdw blurRad="38100" dist="38100" dir="2700000" algn="tl">
                    <a:srgbClr val="000000">
                      <a:alpha val="43137"/>
                    </a:srgbClr>
                  </a:outerShdw>
                </a:effectLst>
              </a:rPr>
              <a:t>sans préjudice à l’objectif de stabilité des prix </a:t>
            </a:r>
            <a:r>
              <a:rPr lang="fr-FR" sz="2000" dirty="0"/>
              <a:t>», apporter « son </a:t>
            </a:r>
            <a:r>
              <a:rPr lang="fr-FR" sz="2000" dirty="0">
                <a:effectLst>
                  <a:outerShdw blurRad="38100" dist="38100" dir="2700000" algn="tl">
                    <a:srgbClr val="000000">
                      <a:alpha val="43137"/>
                    </a:srgbClr>
                  </a:outerShdw>
                </a:effectLst>
              </a:rPr>
              <a:t>soutien aux politiques économiques générales dans l’Union </a:t>
            </a:r>
            <a:r>
              <a:rPr lang="fr-FR" sz="2000" dirty="0"/>
              <a:t>telles que définies à l’article 3 du traité sur l’UE » (art. 127 du traité sur le fonctionnement de l’UE, ou TFUE).</a:t>
            </a:r>
          </a:p>
          <a:p>
            <a:pPr algn="just"/>
            <a:endParaRPr lang="fr-FR" sz="2000" dirty="0"/>
          </a:p>
          <a:p>
            <a:pPr algn="just"/>
            <a:r>
              <a:rPr lang="fr-FR" sz="2000" dirty="0"/>
              <a:t>Cet article 3 établit que l’UE « œuvre pour le </a:t>
            </a:r>
            <a:r>
              <a:rPr lang="fr-FR" sz="2000" dirty="0">
                <a:effectLst>
                  <a:outerShdw blurRad="38100" dist="38100" dir="2700000" algn="tl">
                    <a:srgbClr val="000000">
                      <a:alpha val="43137"/>
                    </a:srgbClr>
                  </a:outerShdw>
                </a:effectLst>
              </a:rPr>
              <a:t>développement durable </a:t>
            </a:r>
            <a:r>
              <a:rPr lang="fr-FR" sz="2000" dirty="0"/>
              <a:t>de l’Europe fondé sur une </a:t>
            </a:r>
            <a:r>
              <a:rPr lang="fr-FR" sz="2000" dirty="0">
                <a:effectLst>
                  <a:outerShdw blurRad="38100" dist="38100" dir="2700000" algn="tl">
                    <a:srgbClr val="000000">
                      <a:alpha val="43137"/>
                    </a:srgbClr>
                  </a:outerShdw>
                </a:effectLst>
              </a:rPr>
              <a:t>croissance économique équilibrée </a:t>
            </a:r>
            <a:r>
              <a:rPr lang="fr-FR" sz="2000" dirty="0"/>
              <a:t>et sur la </a:t>
            </a:r>
            <a:r>
              <a:rPr lang="fr-FR" sz="2000" dirty="0">
                <a:effectLst>
                  <a:outerShdw blurRad="38100" dist="38100" dir="2700000" algn="tl">
                    <a:srgbClr val="000000">
                      <a:alpha val="43137"/>
                    </a:srgbClr>
                  </a:outerShdw>
                </a:effectLst>
              </a:rPr>
              <a:t>stabilité des prix</a:t>
            </a:r>
            <a:r>
              <a:rPr lang="fr-FR" sz="2000" dirty="0"/>
              <a:t>, une </a:t>
            </a:r>
            <a:r>
              <a:rPr lang="fr-FR" sz="2000" dirty="0">
                <a:effectLst>
                  <a:outerShdw blurRad="38100" dist="38100" dir="2700000" algn="tl">
                    <a:srgbClr val="000000">
                      <a:alpha val="43137"/>
                    </a:srgbClr>
                  </a:outerShdw>
                </a:effectLst>
              </a:rPr>
              <a:t>économie sociale de marché hautement compétitive</a:t>
            </a:r>
            <a:r>
              <a:rPr lang="fr-FR" sz="2000" dirty="0"/>
              <a:t>, qui tend au </a:t>
            </a:r>
            <a:r>
              <a:rPr lang="fr-FR" sz="2000" dirty="0">
                <a:effectLst>
                  <a:outerShdw blurRad="38100" dist="38100" dir="2700000" algn="tl">
                    <a:srgbClr val="000000">
                      <a:alpha val="43137"/>
                    </a:srgbClr>
                  </a:outerShdw>
                </a:effectLst>
              </a:rPr>
              <a:t>plein emploi </a:t>
            </a:r>
            <a:r>
              <a:rPr lang="fr-FR" sz="2000" dirty="0"/>
              <a:t>et au </a:t>
            </a:r>
            <a:r>
              <a:rPr lang="fr-FR" sz="2000" dirty="0">
                <a:effectLst>
                  <a:outerShdw blurRad="38100" dist="38100" dir="2700000" algn="tl">
                    <a:srgbClr val="000000">
                      <a:alpha val="43137"/>
                    </a:srgbClr>
                  </a:outerShdw>
                </a:effectLst>
              </a:rPr>
              <a:t>progrès social</a:t>
            </a:r>
            <a:r>
              <a:rPr lang="fr-FR" sz="2000" dirty="0"/>
              <a:t>, et un niveau élevé de </a:t>
            </a:r>
            <a:r>
              <a:rPr lang="fr-FR" sz="2000" dirty="0">
                <a:effectLst>
                  <a:outerShdw blurRad="38100" dist="38100" dir="2700000" algn="tl">
                    <a:srgbClr val="000000">
                      <a:alpha val="43137"/>
                    </a:srgbClr>
                  </a:outerShdw>
                </a:effectLst>
              </a:rPr>
              <a:t>protection et d’amélioration de la qualité de l’environnement</a:t>
            </a:r>
            <a:r>
              <a:rPr lang="fr-FR" sz="2000" dirty="0"/>
              <a:t> » (art. 3 du traité sur l’UE, ou TEU).</a:t>
            </a:r>
          </a:p>
          <a:p>
            <a:pPr algn="just"/>
            <a:endParaRPr lang="fr-FR" sz="2000" dirty="0"/>
          </a:p>
          <a:p>
            <a:pPr algn="just">
              <a:buFont typeface="Symbol" panose="05050102010706020507" pitchFamily="18" charset="2"/>
              <a:buChar char="Þ"/>
            </a:pPr>
            <a:r>
              <a:rPr lang="fr-FR" sz="2000" dirty="0"/>
              <a:t> nombreuses actions possibles de la BCE selon la loi.</a:t>
            </a:r>
          </a:p>
          <a:p>
            <a:pPr marL="0" indent="0" algn="just">
              <a:buNone/>
            </a:pPr>
            <a:endParaRPr lang="fr-FR" sz="2000" dirty="0"/>
          </a:p>
          <a:p>
            <a:pPr algn="just"/>
            <a:r>
              <a:rPr lang="fr-FR" sz="2000" u="sng" dirty="0"/>
              <a:t>NB :</a:t>
            </a:r>
            <a:r>
              <a:rPr lang="fr-FR" sz="2000" dirty="0"/>
              <a:t> le cadre général d’action de la BCE est celui d’une « économie de marché ouverte où la concurrence est libre, en favorisant une allocation efficace des ressources » (art. 127 du TFUE)</a:t>
            </a:r>
          </a:p>
          <a:p>
            <a:pPr algn="just">
              <a:buFont typeface="Symbol" panose="05050102010706020507" pitchFamily="18" charset="2"/>
              <a:buChar char="Þ"/>
            </a:pPr>
            <a:r>
              <a:rPr lang="fr-FR" sz="2000" dirty="0"/>
              <a:t> la BCE doit-elle laisser faire le marché, au risque d’entrer en contradiction avec la promotion du progrès social et du respect de l’environnement ? Ou bien se substituer au marché, en rompant avec le principe d’économie de marché promu par l’UE ?</a:t>
            </a:r>
          </a:p>
          <a:p>
            <a:pPr marL="0" indent="0" algn="just">
              <a:buNone/>
            </a:pPr>
            <a:r>
              <a:rPr lang="fr-FR" sz="2000" dirty="0">
                <a:effectLst>
                  <a:outerShdw blurRad="38100" dist="38100" dir="2700000" algn="tl">
                    <a:srgbClr val="000000">
                      <a:alpha val="43137"/>
                    </a:srgbClr>
                  </a:outerShdw>
                </a:effectLst>
              </a:rPr>
              <a:t>Interprétation du mandat plutôt en faveur de l’économie de marché </a:t>
            </a:r>
            <a:r>
              <a:rPr lang="fr-FR" sz="2000" dirty="0"/>
              <a:t>(au moins dans les 10 premières années de la BCE).</a:t>
            </a:r>
          </a:p>
          <a:p>
            <a:pPr algn="just">
              <a:buFont typeface="Symbol" panose="05050102010706020507" pitchFamily="18" charset="2"/>
              <a:buChar char="Þ"/>
            </a:pPr>
            <a:endParaRPr lang="fr-FR" sz="2000" dirty="0"/>
          </a:p>
          <a:p>
            <a:pPr marL="0" indent="0" algn="just">
              <a:buNone/>
            </a:pPr>
            <a:endParaRPr lang="fr-FR" sz="2000" dirty="0"/>
          </a:p>
          <a:p>
            <a:pPr algn="just">
              <a:buFont typeface="Symbol" panose="05050102010706020507" pitchFamily="18" charset="2"/>
              <a:buChar char="Þ"/>
            </a:pPr>
            <a:endParaRPr lang="fr-FR" sz="2000" dirty="0"/>
          </a:p>
          <a:p>
            <a:pPr algn="just"/>
            <a:endParaRPr lang="fr-FR" sz="2000" dirty="0"/>
          </a:p>
          <a:p>
            <a:pPr algn="just">
              <a:buFont typeface="Symbol" panose="05050102010706020507" pitchFamily="18" charset="2"/>
              <a:buChar char="Þ"/>
            </a:pPr>
            <a:endParaRPr lang="fr-FR" sz="2000" dirty="0"/>
          </a:p>
        </p:txBody>
      </p:sp>
    </p:spTree>
    <p:extLst>
      <p:ext uri="{BB962C8B-B14F-4D97-AF65-F5344CB8AC3E}">
        <p14:creationId xmlns:p14="http://schemas.microsoft.com/office/powerpoint/2010/main" val="9458303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50F5C99-9DE0-4853-856B-A56F37BAD722}"/>
              </a:ext>
            </a:extLst>
          </p:cNvPr>
          <p:cNvSpPr>
            <a:spLocks noGrp="1"/>
          </p:cNvSpPr>
          <p:nvPr>
            <p:ph type="title"/>
          </p:nvPr>
        </p:nvSpPr>
        <p:spPr>
          <a:xfrm>
            <a:off x="838200" y="-298835"/>
            <a:ext cx="10515600" cy="1325563"/>
          </a:xfrm>
        </p:spPr>
        <p:txBody>
          <a:bodyPr>
            <a:normAutofit/>
          </a:bodyPr>
          <a:lstStyle/>
          <a:p>
            <a:r>
              <a:rPr lang="fr-FR" sz="2800" b="1" dirty="0">
                <a:solidFill>
                  <a:srgbClr val="0070C0"/>
                </a:solidFill>
                <a:effectLst>
                  <a:outerShdw blurRad="38100" dist="38100" dir="2700000" algn="tl">
                    <a:srgbClr val="000000">
                      <a:alpha val="43137"/>
                    </a:srgbClr>
                  </a:outerShdw>
                </a:effectLst>
              </a:rPr>
              <a:t>Des relations bien présentes avec le Parlement ou le gouvernement</a:t>
            </a:r>
          </a:p>
        </p:txBody>
      </p:sp>
      <p:sp>
        <p:nvSpPr>
          <p:cNvPr id="3" name="Espace réservé du contenu 2">
            <a:extLst>
              <a:ext uri="{FF2B5EF4-FFF2-40B4-BE49-F238E27FC236}">
                <a16:creationId xmlns:a16="http://schemas.microsoft.com/office/drawing/2014/main" id="{E0AA6BE7-419C-4CCD-BD45-E82F5C89F4C8}"/>
              </a:ext>
            </a:extLst>
          </p:cNvPr>
          <p:cNvSpPr>
            <a:spLocks noGrp="1"/>
          </p:cNvSpPr>
          <p:nvPr>
            <p:ph idx="1"/>
          </p:nvPr>
        </p:nvSpPr>
        <p:spPr>
          <a:xfrm>
            <a:off x="269507" y="721895"/>
            <a:ext cx="11627318" cy="6136105"/>
          </a:xfrm>
        </p:spPr>
        <p:txBody>
          <a:bodyPr>
            <a:noAutofit/>
          </a:bodyPr>
          <a:lstStyle/>
          <a:p>
            <a:pPr algn="just"/>
            <a:r>
              <a:rPr lang="fr-FR" sz="2000" dirty="0"/>
              <a:t>En Grande Bretagne, une cible d’inflation est fixée. </a:t>
            </a:r>
            <a:r>
              <a:rPr lang="fr-FR" sz="2000" dirty="0">
                <a:effectLst>
                  <a:outerShdw blurRad="38100" dist="38100" dir="2700000" algn="tl">
                    <a:srgbClr val="000000">
                      <a:alpha val="43137"/>
                    </a:srgbClr>
                  </a:outerShdw>
                </a:effectLst>
              </a:rPr>
              <a:t>La Banque centrale explique au ministre des finances </a:t>
            </a:r>
            <a:r>
              <a:rPr lang="fr-FR" sz="2000" dirty="0"/>
              <a:t>pourquoi elle ne l’a pas atteint le cas échéant.</a:t>
            </a:r>
          </a:p>
          <a:p>
            <a:pPr algn="just"/>
            <a:endParaRPr lang="fr-FR" sz="2000" dirty="0"/>
          </a:p>
          <a:p>
            <a:pPr algn="just"/>
            <a:r>
              <a:rPr lang="fr-FR" sz="2000" dirty="0"/>
              <a:t>La présidente de la BCE </a:t>
            </a:r>
            <a:r>
              <a:rPr lang="fr-FR" sz="2000" dirty="0">
                <a:effectLst>
                  <a:outerShdw blurRad="38100" dist="38100" dir="2700000" algn="tl">
                    <a:srgbClr val="000000">
                      <a:alpha val="43137"/>
                    </a:srgbClr>
                  </a:outerShdw>
                </a:effectLst>
              </a:rPr>
              <a:t>présente tous les trois mois </a:t>
            </a:r>
            <a:r>
              <a:rPr lang="fr-FR" sz="2000" dirty="0"/>
              <a:t>sa politique devant une commission parlementaire.</a:t>
            </a:r>
          </a:p>
          <a:p>
            <a:pPr algn="just"/>
            <a:endParaRPr lang="fr-FR" sz="2000" dirty="0"/>
          </a:p>
          <a:p>
            <a:pPr algn="just"/>
            <a:r>
              <a:rPr lang="fr-FR" sz="2000" dirty="0">
                <a:effectLst>
                  <a:outerShdw blurRad="38100" dist="38100" dir="2700000" algn="tl">
                    <a:srgbClr val="000000">
                      <a:alpha val="43137"/>
                    </a:srgbClr>
                  </a:outerShdw>
                </a:effectLst>
              </a:rPr>
              <a:t>Les gouverneurs sont choisis par le pouvoir exécutif sous le contrôle du pouvoir législatif </a:t>
            </a:r>
            <a:r>
              <a:rPr lang="fr-FR" sz="2000" dirty="0"/>
              <a:t>(et ne peuvent être démis de leur fonction).</a:t>
            </a:r>
          </a:p>
          <a:p>
            <a:pPr marL="0" indent="0" algn="just">
              <a:buNone/>
            </a:pPr>
            <a:r>
              <a:rPr lang="fr-FR" sz="2000" u="sng" dirty="0"/>
              <a:t>Ex :</a:t>
            </a:r>
            <a:r>
              <a:rPr lang="fr-FR" sz="2000" dirty="0"/>
              <a:t> - en février 2013, frictions entre le Premier ministre et le ministre des Finances sur le choix de l'homme qui sera chargé d'adopter une politique agressive de soutien à la croissance voulue par Shinzo Abe.</a:t>
            </a:r>
          </a:p>
          <a:p>
            <a:pPr marL="0" indent="0" algn="just">
              <a:buNone/>
            </a:pPr>
            <a:r>
              <a:rPr lang="fr-FR" sz="2000" dirty="0"/>
              <a:t>- Jimmy Carter nomme Paul Volcker en 1979 à la tête de la Fed pour lutter contre l’inflation qui est ensuite renommé par Ronald Reagan en 1983.</a:t>
            </a:r>
          </a:p>
          <a:p>
            <a:pPr marL="0" indent="0" algn="just">
              <a:buNone/>
            </a:pPr>
            <a:endParaRPr lang="fr-FR" sz="2000" dirty="0"/>
          </a:p>
          <a:p>
            <a:pPr algn="just"/>
            <a:r>
              <a:rPr lang="fr-FR" sz="2000" dirty="0"/>
              <a:t>Les </a:t>
            </a:r>
            <a:r>
              <a:rPr lang="fr-FR" sz="2000" dirty="0">
                <a:effectLst>
                  <a:outerShdw blurRad="38100" dist="38100" dir="2700000" algn="tl">
                    <a:srgbClr val="000000">
                      <a:alpha val="43137"/>
                    </a:srgbClr>
                  </a:outerShdw>
                </a:effectLst>
              </a:rPr>
              <a:t>politiques de change </a:t>
            </a:r>
            <a:r>
              <a:rPr lang="fr-FR" sz="2000" dirty="0"/>
              <a:t>sont définies par le secrétariat au Trésor aux Etats-Unis et le conseil des ministres de l’économie et des finances dans la zone euro, alors que leurs implications monétaires sont importantes.</a:t>
            </a:r>
          </a:p>
          <a:p>
            <a:pPr marL="0" indent="0" algn="just">
              <a:buNone/>
            </a:pPr>
            <a:endParaRPr lang="fr-FR" sz="2000" dirty="0"/>
          </a:p>
          <a:p>
            <a:pPr algn="just"/>
            <a:r>
              <a:rPr lang="fr-FR" sz="2000" dirty="0">
                <a:effectLst>
                  <a:outerShdw blurRad="38100" dist="38100" dir="2700000" algn="tl">
                    <a:srgbClr val="000000">
                      <a:alpha val="43137"/>
                    </a:srgbClr>
                  </a:outerShdw>
                </a:effectLst>
              </a:rPr>
              <a:t>Gel</a:t>
            </a:r>
            <a:r>
              <a:rPr lang="fr-FR" sz="2000" dirty="0"/>
              <a:t> par les banques centrales occidentales des avoirs de leur homologue russe en février 2022 sur injonction de leur gouvernement.</a:t>
            </a:r>
          </a:p>
        </p:txBody>
      </p:sp>
    </p:spTree>
    <p:extLst>
      <p:ext uri="{BB962C8B-B14F-4D97-AF65-F5344CB8AC3E}">
        <p14:creationId xmlns:p14="http://schemas.microsoft.com/office/powerpoint/2010/main" val="4793124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C5A2F661-624F-436E-B585-88C6742392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3388" y="596198"/>
            <a:ext cx="7175869" cy="3905451"/>
          </a:xfrm>
          <a:prstGeom prst="rect">
            <a:avLst/>
          </a:prstGeom>
        </p:spPr>
      </p:pic>
      <p:sp>
        <p:nvSpPr>
          <p:cNvPr id="5" name="Rectangle : coins arrondis 4">
            <a:extLst>
              <a:ext uri="{FF2B5EF4-FFF2-40B4-BE49-F238E27FC236}">
                <a16:creationId xmlns:a16="http://schemas.microsoft.com/office/drawing/2014/main" id="{54674D61-51EC-4893-A035-92D77B03DCD3}"/>
              </a:ext>
            </a:extLst>
          </p:cNvPr>
          <p:cNvSpPr/>
          <p:nvPr/>
        </p:nvSpPr>
        <p:spPr>
          <a:xfrm>
            <a:off x="4297680" y="614660"/>
            <a:ext cx="4602480" cy="43220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rgbClr val="FF0000"/>
              </a:solidFill>
              <a:highlight>
                <a:srgbClr val="FF0000"/>
              </a:highlight>
            </a:endParaRPr>
          </a:p>
        </p:txBody>
      </p:sp>
      <p:sp>
        <p:nvSpPr>
          <p:cNvPr id="7" name="ZoneTexte 6">
            <a:extLst>
              <a:ext uri="{FF2B5EF4-FFF2-40B4-BE49-F238E27FC236}">
                <a16:creationId xmlns:a16="http://schemas.microsoft.com/office/drawing/2014/main" id="{CD141ECA-9187-4B7C-8F7B-B52ECA7AE988}"/>
              </a:ext>
            </a:extLst>
          </p:cNvPr>
          <p:cNvSpPr txBox="1"/>
          <p:nvPr/>
        </p:nvSpPr>
        <p:spPr>
          <a:xfrm>
            <a:off x="274320" y="1914023"/>
            <a:ext cx="2245360" cy="2677656"/>
          </a:xfrm>
          <a:prstGeom prst="rect">
            <a:avLst/>
          </a:prstGeom>
          <a:noFill/>
        </p:spPr>
        <p:txBody>
          <a:bodyPr wrap="square" rtlCol="0">
            <a:spAutoFit/>
          </a:bodyPr>
          <a:lstStyle/>
          <a:p>
            <a:r>
              <a:rPr lang="fr-FR" sz="2800" b="1" dirty="0"/>
              <a:t>Ces questions dans le programme…de SES de première</a:t>
            </a:r>
          </a:p>
          <a:p>
            <a:endParaRPr lang="fr-FR" sz="2800" b="1" dirty="0"/>
          </a:p>
        </p:txBody>
      </p:sp>
      <p:sp>
        <p:nvSpPr>
          <p:cNvPr id="8" name="Rectangle : coins arrondis 7">
            <a:extLst>
              <a:ext uri="{FF2B5EF4-FFF2-40B4-BE49-F238E27FC236}">
                <a16:creationId xmlns:a16="http://schemas.microsoft.com/office/drawing/2014/main" id="{E3DCD8F9-0FFB-4CA1-915C-460510DC8942}"/>
              </a:ext>
            </a:extLst>
          </p:cNvPr>
          <p:cNvSpPr/>
          <p:nvPr/>
        </p:nvSpPr>
        <p:spPr>
          <a:xfrm>
            <a:off x="4287520" y="1089748"/>
            <a:ext cx="4939749" cy="59944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Image 9">
            <a:extLst>
              <a:ext uri="{FF2B5EF4-FFF2-40B4-BE49-F238E27FC236}">
                <a16:creationId xmlns:a16="http://schemas.microsoft.com/office/drawing/2014/main" id="{34C21A15-5071-4BA0-9AF7-FDCDECCB56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1400" y="4562997"/>
            <a:ext cx="7099665" cy="2203563"/>
          </a:xfrm>
          <a:prstGeom prst="rect">
            <a:avLst/>
          </a:prstGeom>
        </p:spPr>
      </p:pic>
      <p:sp>
        <p:nvSpPr>
          <p:cNvPr id="11" name="Rectangle : coins arrondis 10">
            <a:extLst>
              <a:ext uri="{FF2B5EF4-FFF2-40B4-BE49-F238E27FC236}">
                <a16:creationId xmlns:a16="http://schemas.microsoft.com/office/drawing/2014/main" id="{81B9C6E1-AA75-430B-9E9B-86AD3846E14C}"/>
              </a:ext>
            </a:extLst>
          </p:cNvPr>
          <p:cNvSpPr/>
          <p:nvPr/>
        </p:nvSpPr>
        <p:spPr>
          <a:xfrm>
            <a:off x="4287520" y="3263987"/>
            <a:ext cx="4939749" cy="1256123"/>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 coins arrondis 11">
            <a:extLst>
              <a:ext uri="{FF2B5EF4-FFF2-40B4-BE49-F238E27FC236}">
                <a16:creationId xmlns:a16="http://schemas.microsoft.com/office/drawing/2014/main" id="{DA0187F6-0602-4D98-9430-A54367BB34C2}"/>
              </a:ext>
            </a:extLst>
          </p:cNvPr>
          <p:cNvSpPr/>
          <p:nvPr/>
        </p:nvSpPr>
        <p:spPr>
          <a:xfrm>
            <a:off x="4287519" y="5067966"/>
            <a:ext cx="4939749" cy="59944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 coins arrondis 12">
            <a:extLst>
              <a:ext uri="{FF2B5EF4-FFF2-40B4-BE49-F238E27FC236}">
                <a16:creationId xmlns:a16="http://schemas.microsoft.com/office/drawing/2014/main" id="{6AA7F42E-A3ED-406A-A4B4-0C32F53C5F44}"/>
              </a:ext>
            </a:extLst>
          </p:cNvPr>
          <p:cNvSpPr/>
          <p:nvPr/>
        </p:nvSpPr>
        <p:spPr>
          <a:xfrm>
            <a:off x="4249417" y="5695630"/>
            <a:ext cx="4939749" cy="110178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15" name="Connecteur droit 14">
            <a:extLst>
              <a:ext uri="{FF2B5EF4-FFF2-40B4-BE49-F238E27FC236}">
                <a16:creationId xmlns:a16="http://schemas.microsoft.com/office/drawing/2014/main" id="{9D8D26FE-3238-4AE7-9A1D-7B9B634563FC}"/>
              </a:ext>
            </a:extLst>
          </p:cNvPr>
          <p:cNvCxnSpPr/>
          <p:nvPr/>
        </p:nvCxnSpPr>
        <p:spPr>
          <a:xfrm>
            <a:off x="6169794" y="3878981"/>
            <a:ext cx="273036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Connecteur droit 16">
            <a:extLst>
              <a:ext uri="{FF2B5EF4-FFF2-40B4-BE49-F238E27FC236}">
                <a16:creationId xmlns:a16="http://schemas.microsoft.com/office/drawing/2014/main" id="{E121130C-257E-4F06-9E60-F49C308279B7}"/>
              </a:ext>
            </a:extLst>
          </p:cNvPr>
          <p:cNvCxnSpPr/>
          <p:nvPr/>
        </p:nvCxnSpPr>
        <p:spPr>
          <a:xfrm>
            <a:off x="4297680" y="4071486"/>
            <a:ext cx="78445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Connecteur droit 18">
            <a:extLst>
              <a:ext uri="{FF2B5EF4-FFF2-40B4-BE49-F238E27FC236}">
                <a16:creationId xmlns:a16="http://schemas.microsoft.com/office/drawing/2014/main" id="{775633BD-023D-46B2-A5F5-7981DAB4DE31}"/>
              </a:ext>
            </a:extLst>
          </p:cNvPr>
          <p:cNvCxnSpPr/>
          <p:nvPr/>
        </p:nvCxnSpPr>
        <p:spPr>
          <a:xfrm>
            <a:off x="4297680" y="5476775"/>
            <a:ext cx="153522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Connecteur droit 20">
            <a:extLst>
              <a:ext uri="{FF2B5EF4-FFF2-40B4-BE49-F238E27FC236}">
                <a16:creationId xmlns:a16="http://schemas.microsoft.com/office/drawing/2014/main" id="{5C47731E-741A-4B9F-8A40-A72D0FE349FA}"/>
              </a:ext>
            </a:extLst>
          </p:cNvPr>
          <p:cNvCxnSpPr/>
          <p:nvPr/>
        </p:nvCxnSpPr>
        <p:spPr>
          <a:xfrm>
            <a:off x="5553777" y="5919537"/>
            <a:ext cx="351322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Connecteur droit 22">
            <a:extLst>
              <a:ext uri="{FF2B5EF4-FFF2-40B4-BE49-F238E27FC236}">
                <a16:creationId xmlns:a16="http://schemas.microsoft.com/office/drawing/2014/main" id="{584C18D1-66D0-4DD8-9FAF-ECB6BD680C1D}"/>
              </a:ext>
            </a:extLst>
          </p:cNvPr>
          <p:cNvCxnSpPr/>
          <p:nvPr/>
        </p:nvCxnSpPr>
        <p:spPr>
          <a:xfrm>
            <a:off x="4297680" y="6121667"/>
            <a:ext cx="179832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Connecteur droit 24">
            <a:extLst>
              <a:ext uri="{FF2B5EF4-FFF2-40B4-BE49-F238E27FC236}">
                <a16:creationId xmlns:a16="http://schemas.microsoft.com/office/drawing/2014/main" id="{F7C2380E-047D-46B1-9466-972F8D1BDC9F}"/>
              </a:ext>
            </a:extLst>
          </p:cNvPr>
          <p:cNvCxnSpPr/>
          <p:nvPr/>
        </p:nvCxnSpPr>
        <p:spPr>
          <a:xfrm>
            <a:off x="5303520" y="6525928"/>
            <a:ext cx="384754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Connecteur droit 28">
            <a:extLst>
              <a:ext uri="{FF2B5EF4-FFF2-40B4-BE49-F238E27FC236}">
                <a16:creationId xmlns:a16="http://schemas.microsoft.com/office/drawing/2014/main" id="{647534C6-9118-4975-9354-2B27F492C3B0}"/>
              </a:ext>
            </a:extLst>
          </p:cNvPr>
          <p:cNvCxnSpPr/>
          <p:nvPr/>
        </p:nvCxnSpPr>
        <p:spPr>
          <a:xfrm>
            <a:off x="4297680" y="6766560"/>
            <a:ext cx="398004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Connecteur droit 30">
            <a:extLst>
              <a:ext uri="{FF2B5EF4-FFF2-40B4-BE49-F238E27FC236}">
                <a16:creationId xmlns:a16="http://schemas.microsoft.com/office/drawing/2014/main" id="{E83E7A25-D237-4281-8F66-6E1EB12E424F}"/>
              </a:ext>
            </a:extLst>
          </p:cNvPr>
          <p:cNvCxnSpPr/>
          <p:nvPr/>
        </p:nvCxnSpPr>
        <p:spPr>
          <a:xfrm>
            <a:off x="8065971" y="6121667"/>
            <a:ext cx="83418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Connecteur droit 32">
            <a:extLst>
              <a:ext uri="{FF2B5EF4-FFF2-40B4-BE49-F238E27FC236}">
                <a16:creationId xmlns:a16="http://schemas.microsoft.com/office/drawing/2014/main" id="{DB36B79D-2AD9-4131-B36F-D92D50A0095B}"/>
              </a:ext>
            </a:extLst>
          </p:cNvPr>
          <p:cNvCxnSpPr/>
          <p:nvPr/>
        </p:nvCxnSpPr>
        <p:spPr>
          <a:xfrm>
            <a:off x="4297680" y="6333423"/>
            <a:ext cx="4085924"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53324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50F5C99-9DE0-4853-856B-A56F37BAD722}"/>
              </a:ext>
            </a:extLst>
          </p:cNvPr>
          <p:cNvSpPr>
            <a:spLocks noGrp="1"/>
          </p:cNvSpPr>
          <p:nvPr>
            <p:ph type="title"/>
          </p:nvPr>
        </p:nvSpPr>
        <p:spPr>
          <a:xfrm>
            <a:off x="838200" y="0"/>
            <a:ext cx="10515600" cy="1325563"/>
          </a:xfrm>
        </p:spPr>
        <p:txBody>
          <a:bodyPr>
            <a:normAutofit/>
          </a:bodyPr>
          <a:lstStyle/>
          <a:p>
            <a:r>
              <a:rPr lang="fr-FR" sz="2800" b="1" dirty="0">
                <a:solidFill>
                  <a:srgbClr val="0070C0"/>
                </a:solidFill>
                <a:effectLst>
                  <a:outerShdw blurRad="38100" dist="38100" dir="2700000" algn="tl">
                    <a:srgbClr val="000000">
                      <a:alpha val="43137"/>
                    </a:srgbClr>
                  </a:outerShdw>
                </a:effectLst>
              </a:rPr>
              <a:t>Des modalités diverses quant au financement de la dette publique</a:t>
            </a:r>
          </a:p>
        </p:txBody>
      </p:sp>
      <p:sp>
        <p:nvSpPr>
          <p:cNvPr id="3" name="Espace réservé du contenu 2">
            <a:extLst>
              <a:ext uri="{FF2B5EF4-FFF2-40B4-BE49-F238E27FC236}">
                <a16:creationId xmlns:a16="http://schemas.microsoft.com/office/drawing/2014/main" id="{E0AA6BE7-419C-4CCD-BD45-E82F5C89F4C8}"/>
              </a:ext>
            </a:extLst>
          </p:cNvPr>
          <p:cNvSpPr>
            <a:spLocks noGrp="1"/>
          </p:cNvSpPr>
          <p:nvPr>
            <p:ph idx="1"/>
          </p:nvPr>
        </p:nvSpPr>
        <p:spPr>
          <a:xfrm>
            <a:off x="838200" y="1430988"/>
            <a:ext cx="10515600" cy="5229693"/>
          </a:xfrm>
        </p:spPr>
        <p:txBody>
          <a:bodyPr>
            <a:normAutofit/>
          </a:bodyPr>
          <a:lstStyle/>
          <a:p>
            <a:pPr algn="just"/>
            <a:r>
              <a:rPr lang="fr-FR" sz="2000" dirty="0">
                <a:effectLst>
                  <a:outerShdw blurRad="38100" dist="38100" dir="2700000" algn="tl">
                    <a:srgbClr val="000000">
                      <a:alpha val="43137"/>
                    </a:srgbClr>
                  </a:outerShdw>
                </a:effectLst>
              </a:rPr>
              <a:t>Le financement monétaire direct de la dette publique </a:t>
            </a:r>
            <a:r>
              <a:rPr lang="fr-FR" sz="2000" dirty="0"/>
              <a:t>(achat de titres de dette publique sur le marché primaire ou octroi d’une ligne de crédit au gouvernement par la banque centrale) est </a:t>
            </a:r>
            <a:r>
              <a:rPr lang="fr-FR" sz="2000" dirty="0">
                <a:effectLst>
                  <a:outerShdw blurRad="38100" dist="38100" dir="2700000" algn="tl">
                    <a:srgbClr val="000000">
                      <a:alpha val="43137"/>
                    </a:srgbClr>
                  </a:outerShdw>
                </a:effectLst>
              </a:rPr>
              <a:t>possible pour certaines banques centrales, qui sont indépendantes, mais peu utilisé dans les faits</a:t>
            </a:r>
            <a:r>
              <a:rPr lang="fr-FR" sz="2000" dirty="0"/>
              <a:t>.</a:t>
            </a:r>
          </a:p>
          <a:p>
            <a:pPr marL="0" indent="0" algn="just">
              <a:buNone/>
            </a:pPr>
            <a:r>
              <a:rPr lang="fr-FR" sz="2000" dirty="0"/>
              <a:t>Interdit aux Etats-Unis depuis 1935, au Japon depuis 1949, en France depuis 1993, dans la zone euro.</a:t>
            </a:r>
          </a:p>
          <a:p>
            <a:pPr marL="0" indent="0" algn="just">
              <a:buNone/>
            </a:pPr>
            <a:endParaRPr lang="fr-FR" sz="2000" dirty="0"/>
          </a:p>
          <a:p>
            <a:pPr algn="just"/>
            <a:r>
              <a:rPr lang="fr-FR" sz="2000" dirty="0"/>
              <a:t>Banque d’Angleterre (</a:t>
            </a:r>
            <a:r>
              <a:rPr lang="fr-FR" sz="2000" dirty="0" err="1"/>
              <a:t>BoE</a:t>
            </a:r>
            <a:r>
              <a:rPr lang="fr-FR" sz="2000" dirty="0"/>
              <a:t>): pour relancer l’économie, </a:t>
            </a:r>
            <a:r>
              <a:rPr lang="fr-FR" sz="2000" dirty="0">
                <a:effectLst>
                  <a:outerShdw blurRad="38100" dist="38100" dir="2700000" algn="tl">
                    <a:srgbClr val="000000">
                      <a:alpha val="43137"/>
                    </a:srgbClr>
                  </a:outerShdw>
                </a:effectLst>
              </a:rPr>
              <a:t>découvert temporaire du gouvernement à la banque centrale</a:t>
            </a:r>
            <a:r>
              <a:rPr lang="fr-FR" sz="2000" dirty="0"/>
              <a:t> lors de la crise de 2008 (pour 20 Mds de livres au maximum) et de 2020 en plus du financement sur marché obligataire.</a:t>
            </a:r>
          </a:p>
          <a:p>
            <a:pPr marL="0" indent="0" algn="just">
              <a:buNone/>
            </a:pPr>
            <a:endParaRPr lang="fr-FR" dirty="0"/>
          </a:p>
          <a:p>
            <a:pPr algn="just"/>
            <a:r>
              <a:rPr lang="fr-FR" sz="2000" dirty="0">
                <a:effectLst>
                  <a:outerShdw blurRad="38100" dist="38100" dir="2700000" algn="tl">
                    <a:srgbClr val="000000">
                      <a:alpha val="43137"/>
                    </a:srgbClr>
                  </a:outerShdw>
                </a:effectLst>
              </a:rPr>
              <a:t>Détention par les banques centrales d’une part importante de la dette publique</a:t>
            </a:r>
            <a:r>
              <a:rPr lang="fr-FR" sz="2000" dirty="0"/>
              <a:t>: 1/3 du stock total par la BCE, près de la moitié au Japon.</a:t>
            </a:r>
          </a:p>
          <a:p>
            <a:pPr marL="0" indent="0" algn="just">
              <a:buNone/>
            </a:pPr>
            <a:r>
              <a:rPr lang="fr-FR" sz="2000" dirty="0">
                <a:effectLst>
                  <a:outerShdw blurRad="38100" dist="38100" dir="2700000" algn="tl">
                    <a:srgbClr val="000000">
                      <a:alpha val="43137"/>
                    </a:srgbClr>
                  </a:outerShdw>
                </a:effectLst>
              </a:rPr>
              <a:t>La monétisation de la dette est  alors essentiellement indirecte </a:t>
            </a:r>
            <a:r>
              <a:rPr lang="fr-FR" sz="2000" dirty="0"/>
              <a:t>(achat de titres de dette publique sur marchés secondaires) et non reconnue comme une mesure de coordination avec la politique budgétaire.</a:t>
            </a:r>
          </a:p>
        </p:txBody>
      </p:sp>
    </p:spTree>
    <p:extLst>
      <p:ext uri="{BB962C8B-B14F-4D97-AF65-F5344CB8AC3E}">
        <p14:creationId xmlns:p14="http://schemas.microsoft.com/office/powerpoint/2010/main" val="40383267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AFA12D0-F6AA-4682-B135-A290EA223905}"/>
              </a:ext>
            </a:extLst>
          </p:cNvPr>
          <p:cNvSpPr>
            <a:spLocks noGrp="1"/>
          </p:cNvSpPr>
          <p:nvPr>
            <p:ph type="title"/>
          </p:nvPr>
        </p:nvSpPr>
        <p:spPr>
          <a:xfrm>
            <a:off x="838198" y="981776"/>
            <a:ext cx="10515600" cy="1325563"/>
          </a:xfrm>
        </p:spPr>
        <p:txBody>
          <a:bodyPr>
            <a:normAutofit fontScale="90000"/>
          </a:bodyPr>
          <a:lstStyle/>
          <a:p>
            <a:r>
              <a:rPr lang="fr-FR" sz="4000" b="1" dirty="0">
                <a:latin typeface="+mn-lt"/>
              </a:rPr>
              <a:t>II/ Une interprétation minimaliste du rôle des banques centrales : la lutte prioritaire (exclusive?) contre l’inflation et ses modalités avant la crise de 2008</a:t>
            </a:r>
            <a:br>
              <a:rPr lang="fr-FR" sz="3600" b="1" dirty="0">
                <a:effectLst>
                  <a:outerShdw blurRad="38100" dist="38100" dir="2700000" algn="tl">
                    <a:srgbClr val="000000">
                      <a:alpha val="43137"/>
                    </a:srgbClr>
                  </a:outerShdw>
                </a:effectLst>
              </a:rPr>
            </a:br>
            <a:br>
              <a:rPr lang="fr-FR" sz="2000" dirty="0"/>
            </a:br>
            <a:endParaRPr lang="fr-FR" sz="3600" dirty="0"/>
          </a:p>
        </p:txBody>
      </p:sp>
      <p:sp>
        <p:nvSpPr>
          <p:cNvPr id="3" name="Espace réservé du contenu 2">
            <a:extLst>
              <a:ext uri="{FF2B5EF4-FFF2-40B4-BE49-F238E27FC236}">
                <a16:creationId xmlns:a16="http://schemas.microsoft.com/office/drawing/2014/main" id="{372AF05D-0C9D-4303-8A2E-2BBAA6DE8FCB}"/>
              </a:ext>
            </a:extLst>
          </p:cNvPr>
          <p:cNvSpPr>
            <a:spLocks noGrp="1"/>
          </p:cNvSpPr>
          <p:nvPr>
            <p:ph sz="half" idx="1"/>
          </p:nvPr>
        </p:nvSpPr>
        <p:spPr>
          <a:xfrm>
            <a:off x="838198" y="3113052"/>
            <a:ext cx="10515599" cy="4351338"/>
          </a:xfrm>
        </p:spPr>
        <p:txBody>
          <a:bodyPr>
            <a:normAutofit/>
          </a:bodyPr>
          <a:lstStyle/>
          <a:p>
            <a:pPr marL="0" indent="0">
              <a:buNone/>
            </a:pPr>
            <a:r>
              <a:rPr lang="fr-FR" b="1" dirty="0"/>
              <a:t>A </a:t>
            </a:r>
            <a:r>
              <a:rPr lang="fr-FR" b="1" u="sng" dirty="0"/>
              <a:t>Les taux directeurs comme principal instrument de politique monétaire pour maîtriser l’inflation</a:t>
            </a:r>
          </a:p>
          <a:p>
            <a:pPr marL="0" indent="0">
              <a:buNone/>
            </a:pPr>
            <a:endParaRPr lang="fr-FR" b="1" u="sng" dirty="0"/>
          </a:p>
          <a:p>
            <a:pPr marL="0" indent="0">
              <a:buNone/>
            </a:pPr>
            <a:r>
              <a:rPr lang="fr-FR" b="1" dirty="0"/>
              <a:t>B </a:t>
            </a:r>
            <a:r>
              <a:rPr lang="fr-FR" b="1" u="sng" dirty="0"/>
              <a:t>Comment les évolutions de taux directeurs agissent sur la conjoncture</a:t>
            </a:r>
          </a:p>
        </p:txBody>
      </p:sp>
    </p:spTree>
    <p:extLst>
      <p:ext uri="{BB962C8B-B14F-4D97-AF65-F5344CB8AC3E}">
        <p14:creationId xmlns:p14="http://schemas.microsoft.com/office/powerpoint/2010/main" val="15221438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AFA12D0-F6AA-4682-B135-A290EA223905}"/>
              </a:ext>
            </a:extLst>
          </p:cNvPr>
          <p:cNvSpPr>
            <a:spLocks noGrp="1"/>
          </p:cNvSpPr>
          <p:nvPr>
            <p:ph type="title"/>
          </p:nvPr>
        </p:nvSpPr>
        <p:spPr>
          <a:xfrm>
            <a:off x="838198" y="981776"/>
            <a:ext cx="10515600" cy="1325563"/>
          </a:xfrm>
        </p:spPr>
        <p:txBody>
          <a:bodyPr>
            <a:normAutofit fontScale="90000"/>
          </a:bodyPr>
          <a:lstStyle/>
          <a:p>
            <a:r>
              <a:rPr lang="fr-FR" sz="4000" b="1" dirty="0">
                <a:latin typeface="+mn-lt"/>
              </a:rPr>
              <a:t>II/ Une interprétation minimaliste du rôle des banques centrales : la lutte prioritaire (exclusive?) contre l’inflation et ses modalités avant la crise de 2008</a:t>
            </a:r>
            <a:br>
              <a:rPr lang="fr-FR" sz="3600" b="1" dirty="0">
                <a:effectLst>
                  <a:outerShdw blurRad="38100" dist="38100" dir="2700000" algn="tl">
                    <a:srgbClr val="000000">
                      <a:alpha val="43137"/>
                    </a:srgbClr>
                  </a:outerShdw>
                </a:effectLst>
              </a:rPr>
            </a:br>
            <a:br>
              <a:rPr lang="fr-FR" sz="2000" dirty="0"/>
            </a:br>
            <a:endParaRPr lang="fr-FR" sz="3600" dirty="0"/>
          </a:p>
        </p:txBody>
      </p:sp>
      <p:sp>
        <p:nvSpPr>
          <p:cNvPr id="3" name="Espace réservé du contenu 2">
            <a:extLst>
              <a:ext uri="{FF2B5EF4-FFF2-40B4-BE49-F238E27FC236}">
                <a16:creationId xmlns:a16="http://schemas.microsoft.com/office/drawing/2014/main" id="{372AF05D-0C9D-4303-8A2E-2BBAA6DE8FCB}"/>
              </a:ext>
            </a:extLst>
          </p:cNvPr>
          <p:cNvSpPr>
            <a:spLocks noGrp="1"/>
          </p:cNvSpPr>
          <p:nvPr>
            <p:ph sz="half" idx="1"/>
          </p:nvPr>
        </p:nvSpPr>
        <p:spPr>
          <a:xfrm>
            <a:off x="838198" y="3113052"/>
            <a:ext cx="10515599" cy="4351338"/>
          </a:xfrm>
        </p:spPr>
        <p:txBody>
          <a:bodyPr>
            <a:normAutofit/>
          </a:bodyPr>
          <a:lstStyle/>
          <a:p>
            <a:pPr marL="0" indent="0">
              <a:buNone/>
            </a:pPr>
            <a:r>
              <a:rPr lang="fr-FR" b="1" dirty="0"/>
              <a:t>A </a:t>
            </a:r>
            <a:r>
              <a:rPr lang="fr-FR" b="1" u="sng" dirty="0"/>
              <a:t>Les taux directeurs comme principal instrument de politique monétaire pour maîtriser l’inflation</a:t>
            </a:r>
          </a:p>
          <a:p>
            <a:pPr marL="0" indent="0">
              <a:buNone/>
            </a:pPr>
            <a:endParaRPr lang="fr-FR" b="1" u="sng" dirty="0"/>
          </a:p>
          <a:p>
            <a:pPr marL="0" indent="0">
              <a:buNone/>
            </a:pPr>
            <a:r>
              <a:rPr lang="fr-FR" b="1" dirty="0">
                <a:solidFill>
                  <a:schemeClr val="tx1">
                    <a:lumMod val="50000"/>
                    <a:lumOff val="50000"/>
                  </a:schemeClr>
                </a:solidFill>
              </a:rPr>
              <a:t>B </a:t>
            </a:r>
            <a:r>
              <a:rPr lang="fr-FR" b="1" u="sng" dirty="0">
                <a:solidFill>
                  <a:schemeClr val="tx1">
                    <a:lumMod val="50000"/>
                    <a:lumOff val="50000"/>
                  </a:schemeClr>
                </a:solidFill>
              </a:rPr>
              <a:t>Comment les évolutions de taux directeurs agissent sur la conjoncture</a:t>
            </a:r>
          </a:p>
        </p:txBody>
      </p:sp>
    </p:spTree>
    <p:extLst>
      <p:ext uri="{BB962C8B-B14F-4D97-AF65-F5344CB8AC3E}">
        <p14:creationId xmlns:p14="http://schemas.microsoft.com/office/powerpoint/2010/main" val="15399057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8484BDE-906A-4978-8243-BE4BD61B6822}"/>
              </a:ext>
            </a:extLst>
          </p:cNvPr>
          <p:cNvSpPr>
            <a:spLocks noGrp="1"/>
          </p:cNvSpPr>
          <p:nvPr>
            <p:ph type="title"/>
          </p:nvPr>
        </p:nvSpPr>
        <p:spPr/>
        <p:txBody>
          <a:bodyPr>
            <a:normAutofit/>
          </a:bodyPr>
          <a:lstStyle/>
          <a:p>
            <a:r>
              <a:rPr lang="fr-FR" sz="2800" b="1" dirty="0">
                <a:solidFill>
                  <a:srgbClr val="0070C0"/>
                </a:solidFill>
                <a:effectLst>
                  <a:outerShdw blurRad="38100" dist="38100" dir="2700000" algn="tl">
                    <a:srgbClr val="000000">
                      <a:alpha val="43137"/>
                    </a:srgbClr>
                  </a:outerShdw>
                </a:effectLst>
              </a:rPr>
              <a:t>Des interventions moins importantes et moins complexes à partir des années 1990 et jusqu’à la crise des </a:t>
            </a:r>
            <a:r>
              <a:rPr lang="fr-FR" sz="2800" b="1" i="1" dirty="0" err="1">
                <a:solidFill>
                  <a:srgbClr val="0070C0"/>
                </a:solidFill>
                <a:effectLst>
                  <a:outerShdw blurRad="38100" dist="38100" dir="2700000" algn="tl">
                    <a:srgbClr val="000000">
                      <a:alpha val="43137"/>
                    </a:srgbClr>
                  </a:outerShdw>
                </a:effectLst>
              </a:rPr>
              <a:t>subprimes</a:t>
            </a:r>
            <a:endParaRPr lang="fr-FR" sz="2800" i="1" dirty="0"/>
          </a:p>
        </p:txBody>
      </p:sp>
      <p:sp>
        <p:nvSpPr>
          <p:cNvPr id="3" name="Espace réservé du contenu 2">
            <a:extLst>
              <a:ext uri="{FF2B5EF4-FFF2-40B4-BE49-F238E27FC236}">
                <a16:creationId xmlns:a16="http://schemas.microsoft.com/office/drawing/2014/main" id="{508D5CE9-C26B-431D-BFC8-C448985FA4C5}"/>
              </a:ext>
            </a:extLst>
          </p:cNvPr>
          <p:cNvSpPr>
            <a:spLocks noGrp="1"/>
          </p:cNvSpPr>
          <p:nvPr>
            <p:ph idx="1"/>
          </p:nvPr>
        </p:nvSpPr>
        <p:spPr/>
        <p:txBody>
          <a:bodyPr>
            <a:normAutofit lnSpcReduction="10000"/>
          </a:bodyPr>
          <a:lstStyle/>
          <a:p>
            <a:pPr marL="0" indent="0" algn="just">
              <a:buNone/>
            </a:pPr>
            <a:r>
              <a:rPr lang="fr-FR" sz="2000" u="sng" dirty="0"/>
              <a:t>3 raisons selon E. Monnet:</a:t>
            </a:r>
          </a:p>
          <a:p>
            <a:pPr marL="0" indent="0" algn="just">
              <a:buNone/>
            </a:pPr>
            <a:endParaRPr lang="fr-FR" sz="2000" dirty="0"/>
          </a:p>
          <a:p>
            <a:pPr marL="457200" indent="-457200" algn="just">
              <a:buAutoNum type="arabicPeriod"/>
            </a:pPr>
            <a:r>
              <a:rPr lang="fr-FR" sz="2000" dirty="0">
                <a:effectLst>
                  <a:outerShdw blurRad="38100" dist="38100" dir="2700000" algn="tl">
                    <a:srgbClr val="000000">
                      <a:alpha val="43137"/>
                    </a:srgbClr>
                  </a:outerShdw>
                </a:effectLst>
              </a:rPr>
              <a:t>Abandon de la fixité des changes</a:t>
            </a:r>
            <a:r>
              <a:rPr lang="fr-FR" sz="2000" dirty="0"/>
              <a:t>: plus besoin d’intervention des banques centrales (en achetant ou en vendant des titres financiers internationaux) pour défendre la parité officielle</a:t>
            </a:r>
          </a:p>
          <a:p>
            <a:pPr marL="457200" indent="-457200" algn="just">
              <a:buAutoNum type="arabicPeriod"/>
            </a:pPr>
            <a:endParaRPr lang="fr-FR" sz="2000" dirty="0"/>
          </a:p>
          <a:p>
            <a:pPr marL="457200" indent="-457200" algn="just">
              <a:buAutoNum type="arabicPeriod"/>
            </a:pPr>
            <a:r>
              <a:rPr lang="fr-FR" sz="2000" dirty="0"/>
              <a:t>Idée dominante que </a:t>
            </a:r>
            <a:r>
              <a:rPr lang="fr-FR" sz="2000" dirty="0">
                <a:effectLst>
                  <a:outerShdw blurRad="38100" dist="38100" dir="2700000" algn="tl">
                    <a:srgbClr val="000000">
                      <a:alpha val="43137"/>
                    </a:srgbClr>
                  </a:outerShdw>
                </a:effectLst>
              </a:rPr>
              <a:t>les banques centrales ne doivent pas entraver le fonctionnement des marchés</a:t>
            </a:r>
            <a:r>
              <a:rPr lang="fr-FR" sz="2000" dirty="0"/>
              <a:t> (croyance dans ses vertus)</a:t>
            </a:r>
          </a:p>
          <a:p>
            <a:pPr marL="457200" indent="-457200" algn="just">
              <a:buAutoNum type="arabicPeriod"/>
            </a:pPr>
            <a:endParaRPr lang="fr-FR" sz="2000" dirty="0"/>
          </a:p>
          <a:p>
            <a:pPr marL="457200" indent="-457200" algn="just">
              <a:buAutoNum type="arabicPeriod"/>
            </a:pPr>
            <a:r>
              <a:rPr lang="fr-FR" sz="2000" dirty="0">
                <a:effectLst>
                  <a:outerShdw blurRad="38100" dist="38100" dir="2700000" algn="tl">
                    <a:srgbClr val="000000">
                      <a:alpha val="43137"/>
                    </a:srgbClr>
                  </a:outerShdw>
                </a:effectLst>
              </a:rPr>
              <a:t>Pas besoin de recourir à des interventions larges et complexes</a:t>
            </a:r>
            <a:r>
              <a:rPr lang="fr-FR" sz="2000" dirty="0"/>
              <a:t>: le niveau souhaité des taux d’intérêt est atteint grâce au bon fonctionnement (fluidité) du marché interbancaire et à l’impact limité des crises financières </a:t>
            </a:r>
          </a:p>
          <a:p>
            <a:pPr algn="just">
              <a:buFont typeface="Symbol" panose="05050102010706020507" pitchFamily="18" charset="2"/>
              <a:buChar char="Þ"/>
            </a:pPr>
            <a:r>
              <a:rPr lang="fr-FR" sz="2000" dirty="0"/>
              <a:t> croyance même par certains économistes que la communication suffirait (sans prêter aux banques de second rang ou acheter des titres financiers)</a:t>
            </a:r>
          </a:p>
          <a:p>
            <a:pPr marL="0" indent="0" algn="just">
              <a:buNone/>
            </a:pPr>
            <a:endParaRPr lang="fr-FR" sz="2000" dirty="0"/>
          </a:p>
          <a:p>
            <a:pPr marL="0" indent="0">
              <a:buNone/>
            </a:pPr>
            <a:endParaRPr lang="fr-FR" sz="2000" dirty="0"/>
          </a:p>
        </p:txBody>
      </p:sp>
    </p:spTree>
    <p:extLst>
      <p:ext uri="{BB962C8B-B14F-4D97-AF65-F5344CB8AC3E}">
        <p14:creationId xmlns:p14="http://schemas.microsoft.com/office/powerpoint/2010/main" val="26422992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8484BDE-906A-4978-8243-BE4BD61B6822}"/>
              </a:ext>
            </a:extLst>
          </p:cNvPr>
          <p:cNvSpPr>
            <a:spLocks noGrp="1"/>
          </p:cNvSpPr>
          <p:nvPr>
            <p:ph type="title"/>
          </p:nvPr>
        </p:nvSpPr>
        <p:spPr>
          <a:xfrm>
            <a:off x="838199" y="-202130"/>
            <a:ext cx="10515600" cy="1325563"/>
          </a:xfrm>
        </p:spPr>
        <p:txBody>
          <a:bodyPr>
            <a:normAutofit/>
          </a:bodyPr>
          <a:lstStyle/>
          <a:p>
            <a:r>
              <a:rPr lang="fr-FR" sz="2800" b="1" dirty="0">
                <a:solidFill>
                  <a:srgbClr val="0070C0"/>
                </a:solidFill>
                <a:effectLst>
                  <a:outerShdw blurRad="38100" dist="38100" dir="2700000" algn="tl">
                    <a:srgbClr val="000000">
                      <a:alpha val="43137"/>
                    </a:srgbClr>
                  </a:outerShdw>
                </a:effectLst>
              </a:rPr>
              <a:t>Des interventions recourant aux taux directeurs comme instruments de politique monétaire conventionnelle</a:t>
            </a:r>
            <a:endParaRPr lang="fr-FR" sz="2800" i="1" dirty="0"/>
          </a:p>
        </p:txBody>
      </p:sp>
      <p:sp>
        <p:nvSpPr>
          <p:cNvPr id="3" name="Espace réservé du contenu 2">
            <a:extLst>
              <a:ext uri="{FF2B5EF4-FFF2-40B4-BE49-F238E27FC236}">
                <a16:creationId xmlns:a16="http://schemas.microsoft.com/office/drawing/2014/main" id="{508D5CE9-C26B-431D-BFC8-C448985FA4C5}"/>
              </a:ext>
            </a:extLst>
          </p:cNvPr>
          <p:cNvSpPr>
            <a:spLocks noGrp="1"/>
          </p:cNvSpPr>
          <p:nvPr>
            <p:ph idx="1"/>
          </p:nvPr>
        </p:nvSpPr>
        <p:spPr>
          <a:xfrm>
            <a:off x="838197" y="1123433"/>
            <a:ext cx="10515600" cy="4921684"/>
          </a:xfrm>
        </p:spPr>
        <p:txBody>
          <a:bodyPr>
            <a:normAutofit/>
          </a:bodyPr>
          <a:lstStyle/>
          <a:p>
            <a:pPr algn="just"/>
            <a:r>
              <a:rPr lang="fr-FR" sz="2000" dirty="0">
                <a:effectLst>
                  <a:outerShdw blurRad="38100" dist="38100" dir="2700000" algn="tl">
                    <a:srgbClr val="000000">
                      <a:alpha val="43137"/>
                    </a:srgbClr>
                  </a:outerShdw>
                </a:effectLst>
              </a:rPr>
              <a:t>Abandon de l’encadrement du crédit </a:t>
            </a:r>
            <a:r>
              <a:rPr lang="fr-FR" sz="2000" dirty="0"/>
              <a:t>par la Banque de France en 1987 en France</a:t>
            </a:r>
          </a:p>
          <a:p>
            <a:pPr algn="just"/>
            <a:endParaRPr lang="fr-FR" sz="2000" dirty="0">
              <a:effectLst/>
              <a:ea typeface="Calibri" panose="020F0502020204030204" pitchFamily="34" charset="0"/>
            </a:endParaRPr>
          </a:p>
          <a:p>
            <a:pPr algn="just"/>
            <a:r>
              <a:rPr lang="fr-FR" sz="2000" dirty="0">
                <a:effectLst/>
                <a:ea typeface="Calibri" panose="020F0502020204030204" pitchFamily="34" charset="0"/>
              </a:rPr>
              <a:t>A partir des années 1980, la part de la création monétaire par le crédit diminue au profit de celle par </a:t>
            </a:r>
            <a:r>
              <a:rPr lang="fr-FR" sz="2000" dirty="0">
                <a:effectLst>
                  <a:outerShdw blurRad="38100" dist="38100" dir="2700000" algn="tl">
                    <a:srgbClr val="000000">
                      <a:alpha val="43137"/>
                    </a:srgbClr>
                  </a:outerShdw>
                </a:effectLst>
                <a:ea typeface="Calibri" panose="020F0502020204030204" pitchFamily="34" charset="0"/>
              </a:rPr>
              <a:t>l’achat par les banques de second rang de titres sur les marchés</a:t>
            </a:r>
            <a:r>
              <a:rPr lang="fr-FR" sz="2000" dirty="0">
                <a:effectLst/>
                <a:ea typeface="Calibri" panose="020F0502020204030204" pitchFamily="34" charset="0"/>
              </a:rPr>
              <a:t>. </a:t>
            </a:r>
          </a:p>
          <a:p>
            <a:pPr algn="just">
              <a:buFont typeface="Symbol" panose="05050102010706020507" pitchFamily="18" charset="2"/>
              <a:buChar char="Þ"/>
            </a:pPr>
            <a:r>
              <a:rPr lang="fr-FR" sz="2000" dirty="0">
                <a:effectLst/>
                <a:ea typeface="Calibri" panose="020F0502020204030204" pitchFamily="34" charset="0"/>
              </a:rPr>
              <a:t> nécessité d’agir plus largement sur la monnaie en circulation que par le simple encadrement du crédit grâce à l’action sur les prix ou les volumes du refinancement des banques</a:t>
            </a:r>
          </a:p>
          <a:p>
            <a:pPr algn="just">
              <a:buFont typeface="Symbol" panose="05050102010706020507" pitchFamily="18" charset="2"/>
              <a:buChar char="Þ"/>
            </a:pPr>
            <a:r>
              <a:rPr lang="fr-FR" sz="2000" dirty="0">
                <a:ea typeface="Calibri" panose="020F0502020204030204" pitchFamily="34" charset="0"/>
              </a:rPr>
              <a:t> </a:t>
            </a:r>
            <a:r>
              <a:rPr lang="fr-FR" sz="2000" dirty="0">
                <a:effectLst>
                  <a:outerShdw blurRad="38100" dist="38100" dir="2700000" algn="tl">
                    <a:srgbClr val="000000">
                      <a:alpha val="43137"/>
                    </a:srgbClr>
                  </a:outerShdw>
                </a:effectLst>
                <a:ea typeface="Calibri" panose="020F0502020204030204" pitchFamily="34" charset="0"/>
              </a:rPr>
              <a:t>contrôle indirect de l’accès des banques de second rang à la monnaie centrale</a:t>
            </a:r>
          </a:p>
          <a:p>
            <a:pPr marL="0" indent="0" algn="just">
              <a:buNone/>
            </a:pPr>
            <a:endParaRPr lang="fr-FR" sz="2000" dirty="0"/>
          </a:p>
          <a:p>
            <a:r>
              <a:rPr lang="fr-FR" sz="2000" dirty="0"/>
              <a:t>3 facilités proposées aux banques de second rang                                                                                                  </a:t>
            </a:r>
            <a:r>
              <a:rPr lang="fr-FR" sz="2000" u="sng" dirty="0"/>
              <a:t>3 taux directeurs différents pour l’Eurosystème</a:t>
            </a:r>
            <a:r>
              <a:rPr lang="fr-FR" sz="2000" dirty="0"/>
              <a:t>:</a:t>
            </a:r>
          </a:p>
          <a:p>
            <a:pPr marL="0" indent="0">
              <a:buNone/>
            </a:pPr>
            <a:endParaRPr lang="fr-FR" sz="2000" dirty="0"/>
          </a:p>
        </p:txBody>
      </p:sp>
      <p:graphicFrame>
        <p:nvGraphicFramePr>
          <p:cNvPr id="4" name="Tableau 4">
            <a:extLst>
              <a:ext uri="{FF2B5EF4-FFF2-40B4-BE49-F238E27FC236}">
                <a16:creationId xmlns:a16="http://schemas.microsoft.com/office/drawing/2014/main" id="{40C15D50-96E3-4FDA-91BC-51ED99B76292}"/>
              </a:ext>
            </a:extLst>
          </p:cNvPr>
          <p:cNvGraphicFramePr>
            <a:graphicFrameLocks noGrp="1"/>
          </p:cNvGraphicFramePr>
          <p:nvPr>
            <p:extLst>
              <p:ext uri="{D42A27DB-BD31-4B8C-83A1-F6EECF244321}">
                <p14:modId xmlns:p14="http://schemas.microsoft.com/office/powerpoint/2010/main" val="3403457142"/>
              </p:ext>
            </p:extLst>
          </p:nvPr>
        </p:nvGraphicFramePr>
        <p:xfrm>
          <a:off x="320839" y="4683007"/>
          <a:ext cx="11550315" cy="2103120"/>
        </p:xfrm>
        <a:graphic>
          <a:graphicData uri="http://schemas.openxmlformats.org/drawingml/2006/table">
            <a:tbl>
              <a:tblPr firstRow="1" bandRow="1">
                <a:tableStyleId>{5C22544A-7EE6-4342-B048-85BDC9FD1C3A}</a:tableStyleId>
              </a:tblPr>
              <a:tblGrid>
                <a:gridCol w="3850105">
                  <a:extLst>
                    <a:ext uri="{9D8B030D-6E8A-4147-A177-3AD203B41FA5}">
                      <a16:colId xmlns:a16="http://schemas.microsoft.com/office/drawing/2014/main" val="2983196506"/>
                    </a:ext>
                  </a:extLst>
                </a:gridCol>
                <a:gridCol w="3850105">
                  <a:extLst>
                    <a:ext uri="{9D8B030D-6E8A-4147-A177-3AD203B41FA5}">
                      <a16:colId xmlns:a16="http://schemas.microsoft.com/office/drawing/2014/main" val="298902198"/>
                    </a:ext>
                  </a:extLst>
                </a:gridCol>
                <a:gridCol w="3850105">
                  <a:extLst>
                    <a:ext uri="{9D8B030D-6E8A-4147-A177-3AD203B41FA5}">
                      <a16:colId xmlns:a16="http://schemas.microsoft.com/office/drawing/2014/main" val="844843080"/>
                    </a:ext>
                  </a:extLst>
                </a:gridCol>
              </a:tblGrid>
              <a:tr h="370840">
                <a:tc>
                  <a:txBody>
                    <a:bodyPr/>
                    <a:lstStyle/>
                    <a:p>
                      <a:pPr algn="ctr"/>
                      <a:r>
                        <a:rPr lang="fr-FR" dirty="0"/>
                        <a:t>Taux des opérations principales de refinancement</a:t>
                      </a:r>
                    </a:p>
                  </a:txBody>
                  <a:tcPr/>
                </a:tc>
                <a:tc>
                  <a:txBody>
                    <a:bodyPr/>
                    <a:lstStyle/>
                    <a:p>
                      <a:pPr algn="ctr"/>
                      <a:r>
                        <a:rPr lang="fr-FR" dirty="0"/>
                        <a:t>Facilité de prêt marginal</a:t>
                      </a:r>
                    </a:p>
                  </a:txBody>
                  <a:tcPr/>
                </a:tc>
                <a:tc>
                  <a:txBody>
                    <a:bodyPr/>
                    <a:lstStyle/>
                    <a:p>
                      <a:pPr algn="ctr"/>
                      <a:r>
                        <a:rPr lang="fr-FR" dirty="0"/>
                        <a:t>Facilité de dépôt</a:t>
                      </a:r>
                    </a:p>
                  </a:txBody>
                  <a:tcPr/>
                </a:tc>
                <a:extLst>
                  <a:ext uri="{0D108BD9-81ED-4DB2-BD59-A6C34878D82A}">
                    <a16:rowId xmlns:a16="http://schemas.microsoft.com/office/drawing/2014/main" val="960948594"/>
                  </a:ext>
                </a:extLst>
              </a:tr>
              <a:tr h="370840">
                <a:tc>
                  <a:txBody>
                    <a:bodyPr/>
                    <a:lstStyle/>
                    <a:p>
                      <a:pPr algn="just"/>
                      <a:r>
                        <a:rPr lang="fr-FR" sz="1800" kern="1200" dirty="0">
                          <a:solidFill>
                            <a:schemeClr val="dk1"/>
                          </a:solidFill>
                          <a:effectLst/>
                          <a:latin typeface="+mn-lt"/>
                          <a:ea typeface="+mn-ea"/>
                          <a:cs typeface="+mn-cs"/>
                        </a:rPr>
                        <a:t>permettent aux banques commerciales</a:t>
                      </a:r>
                      <a:br>
                        <a:rPr lang="fr-FR" dirty="0"/>
                      </a:br>
                      <a:r>
                        <a:rPr lang="fr-FR" sz="1800" kern="1200" dirty="0">
                          <a:solidFill>
                            <a:schemeClr val="dk1"/>
                          </a:solidFill>
                          <a:effectLst/>
                          <a:latin typeface="+mn-lt"/>
                          <a:ea typeface="+mn-ea"/>
                          <a:cs typeface="+mn-cs"/>
                        </a:rPr>
                        <a:t>d’emprunter à la banque centrale des liquidités pour une durée d’une semaine </a:t>
                      </a:r>
                      <a:endParaRPr lang="fr-FR" dirty="0"/>
                    </a:p>
                  </a:txBody>
                  <a:tcPr/>
                </a:tc>
                <a:tc>
                  <a:txBody>
                    <a:bodyPr/>
                    <a:lstStyle/>
                    <a:p>
                      <a:pPr algn="just"/>
                      <a:r>
                        <a:rPr lang="fr-FR" sz="1800" kern="1200" dirty="0">
                          <a:solidFill>
                            <a:schemeClr val="dk1"/>
                          </a:solidFill>
                          <a:effectLst/>
                          <a:latin typeface="+mn-lt"/>
                          <a:ea typeface="+mn-ea"/>
                          <a:cs typeface="+mn-cs"/>
                        </a:rPr>
                        <a:t>en cas de besoin urgent de liquidité, les banques commerciales peuvent aussi emprunter pour 24 heures à la banque centrale, mais à un taux plus élevé</a:t>
                      </a:r>
                      <a:endParaRPr lang="fr-FR" dirty="0"/>
                    </a:p>
                  </a:txBody>
                  <a:tcPr/>
                </a:tc>
                <a:tc>
                  <a:txBody>
                    <a:bodyPr/>
                    <a:lstStyle/>
                    <a:p>
                      <a:pPr algn="just"/>
                      <a:r>
                        <a:rPr lang="fr-FR" sz="1800" kern="1200" dirty="0">
                          <a:solidFill>
                            <a:schemeClr val="dk1"/>
                          </a:solidFill>
                          <a:effectLst/>
                          <a:latin typeface="+mn-lt"/>
                          <a:ea typeface="+mn-ea"/>
                          <a:cs typeface="+mn-cs"/>
                        </a:rPr>
                        <a:t>si les banques commerciales disposent d’un excédent de liquidités, elles peuvent le déposer pour 24 heures auprès de la banque centrale, qui les rémunèrera à un taux plus faible</a:t>
                      </a:r>
                      <a:endParaRPr lang="fr-FR" dirty="0"/>
                    </a:p>
                  </a:txBody>
                  <a:tcPr/>
                </a:tc>
                <a:extLst>
                  <a:ext uri="{0D108BD9-81ED-4DB2-BD59-A6C34878D82A}">
                    <a16:rowId xmlns:a16="http://schemas.microsoft.com/office/drawing/2014/main" val="1065465844"/>
                  </a:ext>
                </a:extLst>
              </a:tr>
            </a:tbl>
          </a:graphicData>
        </a:graphic>
      </p:graphicFrame>
    </p:spTree>
    <p:extLst>
      <p:ext uri="{BB962C8B-B14F-4D97-AF65-F5344CB8AC3E}">
        <p14:creationId xmlns:p14="http://schemas.microsoft.com/office/powerpoint/2010/main" val="30276839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8484BDE-906A-4978-8243-BE4BD61B6822}"/>
              </a:ext>
            </a:extLst>
          </p:cNvPr>
          <p:cNvSpPr>
            <a:spLocks noGrp="1"/>
          </p:cNvSpPr>
          <p:nvPr>
            <p:ph type="title"/>
          </p:nvPr>
        </p:nvSpPr>
        <p:spPr/>
        <p:txBody>
          <a:bodyPr>
            <a:normAutofit/>
          </a:bodyPr>
          <a:lstStyle/>
          <a:p>
            <a:r>
              <a:rPr lang="fr-FR" sz="2800" b="1" dirty="0">
                <a:solidFill>
                  <a:srgbClr val="0070C0"/>
                </a:solidFill>
                <a:effectLst>
                  <a:outerShdw blurRad="38100" dist="38100" dir="2700000" algn="tl">
                    <a:srgbClr val="000000">
                      <a:alpha val="43137"/>
                    </a:srgbClr>
                  </a:outerShdw>
                </a:effectLst>
              </a:rPr>
              <a:t>Le niveau des taux directeurs influence le niveau du taux sur le marché interbancaire (autre modalité d’accès à la monnaie centrale)</a:t>
            </a:r>
            <a:endParaRPr lang="fr-FR" sz="2800" dirty="0"/>
          </a:p>
        </p:txBody>
      </p:sp>
      <p:sp>
        <p:nvSpPr>
          <p:cNvPr id="3" name="Espace réservé du contenu 2">
            <a:extLst>
              <a:ext uri="{FF2B5EF4-FFF2-40B4-BE49-F238E27FC236}">
                <a16:creationId xmlns:a16="http://schemas.microsoft.com/office/drawing/2014/main" id="{508D5CE9-C26B-431D-BFC8-C448985FA4C5}"/>
              </a:ext>
            </a:extLst>
          </p:cNvPr>
          <p:cNvSpPr>
            <a:spLocks noGrp="1"/>
          </p:cNvSpPr>
          <p:nvPr>
            <p:ph idx="1"/>
          </p:nvPr>
        </p:nvSpPr>
        <p:spPr>
          <a:xfrm>
            <a:off x="838200" y="1825624"/>
            <a:ext cx="10515600" cy="4892809"/>
          </a:xfrm>
        </p:spPr>
        <p:txBody>
          <a:bodyPr>
            <a:normAutofit lnSpcReduction="10000"/>
          </a:bodyPr>
          <a:lstStyle/>
          <a:p>
            <a:pPr algn="just"/>
            <a:r>
              <a:rPr lang="fr-FR" sz="2000" dirty="0">
                <a:effectLst/>
              </a:rPr>
              <a:t>Sur le marché interbancaire, la banque commerciale peut aussi emprunter à très court terme auprès des autres banques commerciales.</a:t>
            </a:r>
          </a:p>
          <a:p>
            <a:pPr marL="0" indent="0" algn="just">
              <a:buNone/>
            </a:pPr>
            <a:endParaRPr lang="fr-FR" sz="2000" dirty="0">
              <a:effectLst/>
            </a:endParaRPr>
          </a:p>
          <a:p>
            <a:pPr algn="just"/>
            <a:r>
              <a:rPr lang="fr-FR" sz="2000" dirty="0">
                <a:effectLst/>
              </a:rPr>
              <a:t>Un taux à 24 heures s’établit selon le </a:t>
            </a:r>
            <a:r>
              <a:rPr lang="fr-FR" sz="2000" dirty="0">
                <a:effectLst>
                  <a:outerShdw blurRad="38100" dist="38100" dir="2700000" algn="tl">
                    <a:srgbClr val="000000">
                      <a:alpha val="43137"/>
                    </a:srgbClr>
                  </a:outerShdw>
                </a:effectLst>
              </a:rPr>
              <a:t>jeu de l’offre et de la demande </a:t>
            </a:r>
            <a:r>
              <a:rPr lang="fr-FR" sz="2000" dirty="0">
                <a:effectLst/>
              </a:rPr>
              <a:t>: dans le cas de la zone euro, il s’agit du taux EONIA (Euro </a:t>
            </a:r>
            <a:r>
              <a:rPr lang="fr-FR" sz="2000" dirty="0" err="1">
                <a:effectLst/>
              </a:rPr>
              <a:t>overnight</a:t>
            </a:r>
            <a:r>
              <a:rPr lang="fr-FR" sz="2000" dirty="0">
                <a:effectLst/>
              </a:rPr>
              <a:t> index </a:t>
            </a:r>
            <a:r>
              <a:rPr lang="fr-FR" sz="2000" dirty="0" err="1">
                <a:effectLst/>
              </a:rPr>
              <a:t>average</a:t>
            </a:r>
            <a:r>
              <a:rPr lang="fr-FR" sz="2000" dirty="0">
                <a:effectLst/>
              </a:rPr>
              <a:t>), remplacé, fin 2019, par le taux €STR (Euro short </a:t>
            </a:r>
            <a:r>
              <a:rPr lang="fr-FR" sz="2000" dirty="0" err="1">
                <a:effectLst/>
              </a:rPr>
              <a:t>term</a:t>
            </a:r>
            <a:r>
              <a:rPr lang="fr-FR" sz="2000" dirty="0">
                <a:effectLst/>
              </a:rPr>
              <a:t> rate).</a:t>
            </a:r>
          </a:p>
          <a:p>
            <a:pPr marL="0" indent="0" algn="just">
              <a:buNone/>
            </a:pPr>
            <a:endParaRPr lang="fr-FR" sz="2000" dirty="0">
              <a:effectLst/>
            </a:endParaRPr>
          </a:p>
          <a:p>
            <a:pPr algn="just"/>
            <a:r>
              <a:rPr lang="fr-FR" sz="2000" dirty="0">
                <a:ea typeface="Calibri" panose="020F0502020204030204" pitchFamily="34" charset="0"/>
              </a:rPr>
              <a:t>L</a:t>
            </a:r>
            <a:r>
              <a:rPr lang="fr-FR" sz="2000" dirty="0">
                <a:effectLst/>
                <a:ea typeface="Calibri" panose="020F0502020204030204" pitchFamily="34" charset="0"/>
              </a:rPr>
              <a:t>es taux directeurs servent à encadrer </a:t>
            </a:r>
            <a:r>
              <a:rPr lang="fr-FR" sz="2000" dirty="0">
                <a:effectLst/>
              </a:rPr>
              <a:t>€STR (à influencer les conditions d’échange sur le marché interbancaire)</a:t>
            </a:r>
            <a:r>
              <a:rPr lang="fr-FR" sz="2000" dirty="0">
                <a:effectLst/>
                <a:ea typeface="Calibri" panose="020F0502020204030204" pitchFamily="34" charset="0"/>
              </a:rPr>
              <a:t> dans ce qui est appelé le </a:t>
            </a:r>
            <a:r>
              <a:rPr lang="fr-FR" sz="2000" dirty="0">
                <a:effectLst>
                  <a:outerShdw blurRad="38100" dist="38100" dir="2700000" algn="tl">
                    <a:srgbClr val="000000">
                      <a:alpha val="43137"/>
                    </a:srgbClr>
                  </a:outerShdw>
                </a:effectLst>
                <a:ea typeface="Calibri" panose="020F0502020204030204" pitchFamily="34" charset="0"/>
              </a:rPr>
              <a:t>corridor des taux d’intérêt</a:t>
            </a:r>
            <a:r>
              <a:rPr lang="fr-FR" sz="2000" dirty="0">
                <a:effectLst/>
                <a:ea typeface="Calibri" panose="020F0502020204030204" pitchFamily="34" charset="0"/>
              </a:rPr>
              <a:t>.</a:t>
            </a:r>
          </a:p>
          <a:p>
            <a:pPr algn="just"/>
            <a:endParaRPr lang="fr-FR" sz="2000" dirty="0">
              <a:effectLst/>
              <a:ea typeface="Calibri" panose="020F0502020204030204" pitchFamily="34" charset="0"/>
            </a:endParaRPr>
          </a:p>
          <a:p>
            <a:pPr algn="just"/>
            <a:r>
              <a:rPr lang="fr-FR" sz="2000" dirty="0">
                <a:effectLst>
                  <a:outerShdw blurRad="38100" dist="38100" dir="2700000" algn="tl">
                    <a:srgbClr val="000000">
                      <a:alpha val="43137"/>
                    </a:srgbClr>
                  </a:outerShdw>
                </a:effectLst>
                <a:ea typeface="Calibri" panose="020F0502020204030204" pitchFamily="34" charset="0"/>
              </a:rPr>
              <a:t>Le taux de la facilité de dépôt est le taux plancher du corridor </a:t>
            </a:r>
            <a:r>
              <a:rPr lang="fr-FR" sz="2000" dirty="0">
                <a:effectLst/>
                <a:ea typeface="Calibri" panose="020F0502020204030204" pitchFamily="34" charset="0"/>
              </a:rPr>
              <a:t>; les banques n’auraient aucun avantage à prêter sur le marché interbancaire à un taux inférieur à celui proposé par la banque centrale. </a:t>
            </a:r>
            <a:r>
              <a:rPr lang="fr-FR" sz="2000" dirty="0">
                <a:effectLst>
                  <a:outerShdw blurRad="38100" dist="38100" dir="2700000" algn="tl">
                    <a:srgbClr val="000000">
                      <a:alpha val="43137"/>
                    </a:srgbClr>
                  </a:outerShdw>
                </a:effectLst>
                <a:ea typeface="Calibri" panose="020F0502020204030204" pitchFamily="34" charset="0"/>
              </a:rPr>
              <a:t>Le taux de facilité de prêt marginal est le taux plafond du corridor </a:t>
            </a:r>
            <a:r>
              <a:rPr lang="fr-FR" sz="2000" dirty="0">
                <a:effectLst/>
                <a:ea typeface="Calibri" panose="020F0502020204030204" pitchFamily="34" charset="0"/>
              </a:rPr>
              <a:t>; les banques n’auraient aucun avantage à emprunter sur le marché interbancaire à un taux supérieur à celui proposé par la banque centrale. </a:t>
            </a:r>
            <a:endParaRPr lang="fr-FR" sz="2000" dirty="0"/>
          </a:p>
        </p:txBody>
      </p:sp>
    </p:spTree>
    <p:extLst>
      <p:ext uri="{BB962C8B-B14F-4D97-AF65-F5344CB8AC3E}">
        <p14:creationId xmlns:p14="http://schemas.microsoft.com/office/powerpoint/2010/main" val="20612159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a:extLst>
              <a:ext uri="{FF2B5EF4-FFF2-40B4-BE49-F238E27FC236}">
                <a16:creationId xmlns:a16="http://schemas.microsoft.com/office/drawing/2014/main" id="{95C29897-0AC0-4B3C-837E-BE194FF64D87}"/>
              </a:ext>
            </a:extLst>
          </p:cNvPr>
          <p:cNvSpPr txBox="1"/>
          <p:nvPr/>
        </p:nvSpPr>
        <p:spPr>
          <a:xfrm>
            <a:off x="122721" y="0"/>
            <a:ext cx="5219299" cy="6801862"/>
          </a:xfrm>
          <a:prstGeom prst="rect">
            <a:avLst/>
          </a:prstGeom>
          <a:noFill/>
        </p:spPr>
        <p:txBody>
          <a:bodyPr wrap="square">
            <a:spAutoFit/>
          </a:bodyPr>
          <a:lstStyle/>
          <a:p>
            <a:pPr algn="just"/>
            <a:r>
              <a:rPr lang="fr-FR" sz="2000" u="sng" dirty="0"/>
              <a:t>Trois</a:t>
            </a:r>
            <a:r>
              <a:rPr lang="fr-FR" sz="2000" u="sng" dirty="0">
                <a:effectLst/>
              </a:rPr>
              <a:t> périodes différentes</a:t>
            </a:r>
            <a:r>
              <a:rPr lang="fr-FR" sz="2000" dirty="0"/>
              <a:t>:</a:t>
            </a:r>
          </a:p>
          <a:p>
            <a:pPr algn="just"/>
            <a:endParaRPr lang="fr-FR" sz="800" dirty="0">
              <a:effectLst/>
            </a:endParaRPr>
          </a:p>
          <a:p>
            <a:pPr algn="just"/>
            <a:r>
              <a:rPr lang="fr-FR" sz="2000" dirty="0">
                <a:effectLst>
                  <a:outerShdw blurRad="38100" dist="38100" dir="2700000" algn="tl">
                    <a:srgbClr val="000000">
                      <a:alpha val="43137"/>
                    </a:srgbClr>
                  </a:outerShdw>
                </a:effectLst>
              </a:rPr>
              <a:t>Avant la crise de 2008</a:t>
            </a:r>
            <a:r>
              <a:rPr lang="fr-FR" sz="2000" dirty="0">
                <a:effectLst/>
              </a:rPr>
              <a:t>, le taux du marché à 24 heures était généralement calé sur le taux des opérations principales de refinancement (milieu du corridor). </a:t>
            </a:r>
          </a:p>
          <a:p>
            <a:pPr algn="just"/>
            <a:endParaRPr lang="fr-FR" sz="800" dirty="0">
              <a:effectLst/>
            </a:endParaRPr>
          </a:p>
          <a:p>
            <a:pPr algn="just"/>
            <a:r>
              <a:rPr lang="fr-FR" sz="2000" dirty="0">
                <a:effectLst>
                  <a:outerShdw blurRad="38100" dist="38100" dir="2700000" algn="tl">
                    <a:srgbClr val="000000">
                      <a:alpha val="43137"/>
                    </a:srgbClr>
                  </a:outerShdw>
                </a:effectLst>
              </a:rPr>
              <a:t>À partir de fin 2008</a:t>
            </a:r>
            <a:r>
              <a:rPr lang="fr-FR" sz="2000" dirty="0">
                <a:effectLst/>
              </a:rPr>
              <a:t>, ce lien s’est modifié sous l’effet de la création d’un excédent de liquidité lié à la mise en place de mesures de politique monétaire non conventionnelle. L’abondance de liquidité s’est traduite par une réduction du prix de celle-ci et </a:t>
            </a:r>
            <a:r>
              <a:rPr lang="fr-FR" sz="2000" dirty="0">
                <a:effectLst>
                  <a:outerShdw blurRad="38100" dist="38100" dir="2700000" algn="tl">
                    <a:srgbClr val="000000">
                      <a:alpha val="43137"/>
                    </a:srgbClr>
                  </a:outerShdw>
                </a:effectLst>
              </a:rPr>
              <a:t>le taux du marché à 24 heures a baissé quasiment jusqu’au taux de la facilité de dépôt</a:t>
            </a:r>
            <a:r>
              <a:rPr lang="fr-FR" sz="2000" dirty="0">
                <a:effectLst/>
              </a:rPr>
              <a:t> (voire même légèrement inférieur depuis fin 2019), qui est devenu le principal taux directeur.</a:t>
            </a:r>
          </a:p>
          <a:p>
            <a:pPr algn="just"/>
            <a:endParaRPr lang="fr-FR" sz="800" dirty="0"/>
          </a:p>
          <a:p>
            <a:pPr algn="just"/>
            <a:r>
              <a:rPr lang="fr-FR" sz="2000" dirty="0">
                <a:effectLst>
                  <a:outerShdw blurRad="38100" dist="38100" dir="2700000" algn="tl">
                    <a:srgbClr val="000000">
                      <a:alpha val="43137"/>
                    </a:srgbClr>
                  </a:outerShdw>
                </a:effectLst>
              </a:rPr>
              <a:t>Depuis juillet 2022</a:t>
            </a:r>
            <a:r>
              <a:rPr lang="fr-FR" sz="2000" dirty="0"/>
              <a:t>, face à une inflation trop forte, l’Eurosystème a engagé un cycle de hausse rapide de ses trois taux directeurs (</a:t>
            </a:r>
            <a:r>
              <a:rPr lang="fr-FR" sz="2000" dirty="0">
                <a:effectLst>
                  <a:outerShdw blurRad="38100" dist="38100" dir="2700000" algn="tl">
                    <a:srgbClr val="000000">
                      <a:alpha val="43137"/>
                    </a:srgbClr>
                  </a:outerShdw>
                </a:effectLst>
              </a:rPr>
              <a:t>dix augmentations successives</a:t>
            </a:r>
            <a:r>
              <a:rPr lang="fr-FR" sz="2000" dirty="0"/>
              <a:t> entre juillet 2022 et septembre 2023).</a:t>
            </a:r>
          </a:p>
        </p:txBody>
      </p:sp>
      <p:sp>
        <p:nvSpPr>
          <p:cNvPr id="6" name="ZoneTexte 5">
            <a:extLst>
              <a:ext uri="{FF2B5EF4-FFF2-40B4-BE49-F238E27FC236}">
                <a16:creationId xmlns:a16="http://schemas.microsoft.com/office/drawing/2014/main" id="{7E22A8D1-F27A-4793-B3F8-4E92444BF932}"/>
              </a:ext>
            </a:extLst>
          </p:cNvPr>
          <p:cNvSpPr txBox="1"/>
          <p:nvPr/>
        </p:nvSpPr>
        <p:spPr>
          <a:xfrm>
            <a:off x="7206916" y="5989940"/>
            <a:ext cx="2697480" cy="338554"/>
          </a:xfrm>
          <a:prstGeom prst="rect">
            <a:avLst/>
          </a:prstGeom>
          <a:noFill/>
        </p:spPr>
        <p:txBody>
          <a:bodyPr wrap="square">
            <a:spAutoFit/>
          </a:bodyPr>
          <a:lstStyle/>
          <a:p>
            <a:r>
              <a:rPr lang="fr-FR" sz="1600" dirty="0">
                <a:effectLst/>
                <a:ea typeface="Calibri" panose="020F0502020204030204" pitchFamily="34" charset="0"/>
              </a:rPr>
              <a:t>Source : Banque de France</a:t>
            </a:r>
            <a:endParaRPr lang="fr-FR" sz="1600" dirty="0"/>
          </a:p>
        </p:txBody>
      </p:sp>
      <p:pic>
        <p:nvPicPr>
          <p:cNvPr id="8" name="Espace réservé du contenu 7">
            <a:extLst>
              <a:ext uri="{FF2B5EF4-FFF2-40B4-BE49-F238E27FC236}">
                <a16:creationId xmlns:a16="http://schemas.microsoft.com/office/drawing/2014/main" id="{1A9987A1-776B-4C1D-B402-BC29AC0BC12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42020" y="1472666"/>
            <a:ext cx="6801200" cy="3878980"/>
          </a:xfrm>
        </p:spPr>
      </p:pic>
    </p:spTree>
    <p:extLst>
      <p:ext uri="{BB962C8B-B14F-4D97-AF65-F5344CB8AC3E}">
        <p14:creationId xmlns:p14="http://schemas.microsoft.com/office/powerpoint/2010/main" val="40864281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AFA12D0-F6AA-4682-B135-A290EA223905}"/>
              </a:ext>
            </a:extLst>
          </p:cNvPr>
          <p:cNvSpPr>
            <a:spLocks noGrp="1"/>
          </p:cNvSpPr>
          <p:nvPr>
            <p:ph type="title"/>
          </p:nvPr>
        </p:nvSpPr>
        <p:spPr>
          <a:xfrm>
            <a:off x="838198" y="981776"/>
            <a:ext cx="10515600" cy="1325563"/>
          </a:xfrm>
        </p:spPr>
        <p:txBody>
          <a:bodyPr>
            <a:normAutofit fontScale="90000"/>
          </a:bodyPr>
          <a:lstStyle/>
          <a:p>
            <a:r>
              <a:rPr lang="fr-FR" sz="4000" b="1" dirty="0">
                <a:latin typeface="+mn-lt"/>
              </a:rPr>
              <a:t>II/ Une interprétation minimaliste du rôle des banques centrales : la lutte prioritaire (exclusive?) contre l’inflation et ses modalités avant la crise de 2008</a:t>
            </a:r>
            <a:br>
              <a:rPr lang="fr-FR" sz="3600" b="1" dirty="0">
                <a:effectLst>
                  <a:outerShdw blurRad="38100" dist="38100" dir="2700000" algn="tl">
                    <a:srgbClr val="000000">
                      <a:alpha val="43137"/>
                    </a:srgbClr>
                  </a:outerShdw>
                </a:effectLst>
              </a:rPr>
            </a:br>
            <a:br>
              <a:rPr lang="fr-FR" sz="2000" dirty="0"/>
            </a:br>
            <a:endParaRPr lang="fr-FR" sz="3600" dirty="0"/>
          </a:p>
        </p:txBody>
      </p:sp>
      <p:sp>
        <p:nvSpPr>
          <p:cNvPr id="3" name="Espace réservé du contenu 2">
            <a:extLst>
              <a:ext uri="{FF2B5EF4-FFF2-40B4-BE49-F238E27FC236}">
                <a16:creationId xmlns:a16="http://schemas.microsoft.com/office/drawing/2014/main" id="{372AF05D-0C9D-4303-8A2E-2BBAA6DE8FCB}"/>
              </a:ext>
            </a:extLst>
          </p:cNvPr>
          <p:cNvSpPr>
            <a:spLocks noGrp="1"/>
          </p:cNvSpPr>
          <p:nvPr>
            <p:ph sz="half" idx="1"/>
          </p:nvPr>
        </p:nvSpPr>
        <p:spPr>
          <a:xfrm>
            <a:off x="838198" y="3113052"/>
            <a:ext cx="10515599" cy="4351338"/>
          </a:xfrm>
        </p:spPr>
        <p:txBody>
          <a:bodyPr>
            <a:normAutofit/>
          </a:bodyPr>
          <a:lstStyle/>
          <a:p>
            <a:pPr marL="0" indent="0">
              <a:buNone/>
            </a:pPr>
            <a:r>
              <a:rPr lang="fr-FR" b="1" dirty="0">
                <a:solidFill>
                  <a:schemeClr val="tx1">
                    <a:lumMod val="50000"/>
                    <a:lumOff val="50000"/>
                  </a:schemeClr>
                </a:solidFill>
              </a:rPr>
              <a:t>A </a:t>
            </a:r>
            <a:r>
              <a:rPr lang="fr-FR" b="1" u="sng" dirty="0">
                <a:solidFill>
                  <a:schemeClr val="tx1">
                    <a:lumMod val="50000"/>
                    <a:lumOff val="50000"/>
                  </a:schemeClr>
                </a:solidFill>
              </a:rPr>
              <a:t>Les taux directeurs comme principal instrument de politique monétaire pour maîtriser l’inflation</a:t>
            </a:r>
          </a:p>
          <a:p>
            <a:pPr marL="0" indent="0">
              <a:buNone/>
            </a:pPr>
            <a:endParaRPr lang="fr-FR" b="1" u="sng" dirty="0"/>
          </a:p>
          <a:p>
            <a:pPr marL="0" indent="0">
              <a:buNone/>
            </a:pPr>
            <a:r>
              <a:rPr lang="fr-FR" b="1" dirty="0"/>
              <a:t>B </a:t>
            </a:r>
            <a:r>
              <a:rPr lang="fr-FR" b="1" u="sng" dirty="0"/>
              <a:t>Comment les évolutions de taux directeurs agissent sur la conjoncture</a:t>
            </a:r>
          </a:p>
        </p:txBody>
      </p:sp>
    </p:spTree>
    <p:extLst>
      <p:ext uri="{BB962C8B-B14F-4D97-AF65-F5344CB8AC3E}">
        <p14:creationId xmlns:p14="http://schemas.microsoft.com/office/powerpoint/2010/main" val="9991215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8484BDE-906A-4978-8243-BE4BD61B6822}"/>
              </a:ext>
            </a:extLst>
          </p:cNvPr>
          <p:cNvSpPr>
            <a:spLocks noGrp="1"/>
          </p:cNvSpPr>
          <p:nvPr>
            <p:ph type="title"/>
          </p:nvPr>
        </p:nvSpPr>
        <p:spPr>
          <a:xfrm>
            <a:off x="838200" y="0"/>
            <a:ext cx="10515600" cy="1325563"/>
          </a:xfrm>
        </p:spPr>
        <p:txBody>
          <a:bodyPr>
            <a:normAutofit/>
          </a:bodyPr>
          <a:lstStyle/>
          <a:p>
            <a:r>
              <a:rPr lang="fr-FR" sz="2800" b="1" dirty="0">
                <a:solidFill>
                  <a:srgbClr val="0070C0"/>
                </a:solidFill>
                <a:effectLst>
                  <a:outerShdw blurRad="38100" dist="38100" dir="2700000" algn="tl">
                    <a:srgbClr val="000000">
                      <a:alpha val="43137"/>
                    </a:srgbClr>
                  </a:outerShdw>
                </a:effectLst>
              </a:rPr>
              <a:t>Les canaux de transmission de la politique monétaire conventionnelle</a:t>
            </a:r>
          </a:p>
        </p:txBody>
      </p:sp>
      <p:pic>
        <p:nvPicPr>
          <p:cNvPr id="5" name="Espace réservé du contenu 4">
            <a:extLst>
              <a:ext uri="{FF2B5EF4-FFF2-40B4-BE49-F238E27FC236}">
                <a16:creationId xmlns:a16="http://schemas.microsoft.com/office/drawing/2014/main" id="{7966D0E1-0669-4C1D-A410-17916D38459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59821" y="1325563"/>
            <a:ext cx="9272358" cy="5389512"/>
          </a:xfrm>
        </p:spPr>
      </p:pic>
      <p:sp>
        <p:nvSpPr>
          <p:cNvPr id="4" name="ZoneTexte 3">
            <a:extLst>
              <a:ext uri="{FF2B5EF4-FFF2-40B4-BE49-F238E27FC236}">
                <a16:creationId xmlns:a16="http://schemas.microsoft.com/office/drawing/2014/main" id="{FD6ECA8C-C2CE-4C47-9232-8A7F2EBAAB7F}"/>
              </a:ext>
            </a:extLst>
          </p:cNvPr>
          <p:cNvSpPr txBox="1"/>
          <p:nvPr/>
        </p:nvSpPr>
        <p:spPr>
          <a:xfrm>
            <a:off x="1229628" y="2101334"/>
            <a:ext cx="2697480" cy="338554"/>
          </a:xfrm>
          <a:prstGeom prst="rect">
            <a:avLst/>
          </a:prstGeom>
          <a:noFill/>
        </p:spPr>
        <p:txBody>
          <a:bodyPr wrap="square">
            <a:spAutoFit/>
          </a:bodyPr>
          <a:lstStyle/>
          <a:p>
            <a:r>
              <a:rPr lang="fr-FR" sz="1600" dirty="0">
                <a:effectLst/>
                <a:ea typeface="Calibri" panose="020F0502020204030204" pitchFamily="34" charset="0"/>
              </a:rPr>
              <a:t>Source : Banque de France</a:t>
            </a:r>
            <a:endParaRPr lang="fr-FR" sz="1600" dirty="0"/>
          </a:p>
        </p:txBody>
      </p:sp>
    </p:spTree>
    <p:extLst>
      <p:ext uri="{BB962C8B-B14F-4D97-AF65-F5344CB8AC3E}">
        <p14:creationId xmlns:p14="http://schemas.microsoft.com/office/powerpoint/2010/main" val="29786064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8484BDE-906A-4978-8243-BE4BD61B6822}"/>
              </a:ext>
            </a:extLst>
          </p:cNvPr>
          <p:cNvSpPr>
            <a:spLocks noGrp="1"/>
          </p:cNvSpPr>
          <p:nvPr>
            <p:ph type="title"/>
          </p:nvPr>
        </p:nvSpPr>
        <p:spPr>
          <a:xfrm>
            <a:off x="732322" y="-164264"/>
            <a:ext cx="10515600" cy="1325563"/>
          </a:xfrm>
        </p:spPr>
        <p:txBody>
          <a:bodyPr>
            <a:normAutofit/>
          </a:bodyPr>
          <a:lstStyle/>
          <a:p>
            <a:pPr algn="r"/>
            <a:r>
              <a:rPr lang="fr-FR" sz="2800" b="1" dirty="0">
                <a:solidFill>
                  <a:srgbClr val="0070C0"/>
                </a:solidFill>
                <a:effectLst>
                  <a:outerShdw blurRad="38100" dist="38100" dir="2700000" algn="tl">
                    <a:srgbClr val="000000">
                      <a:alpha val="43137"/>
                    </a:srgbClr>
                  </a:outerShdw>
                </a:effectLst>
              </a:rPr>
              <a:t>L’évolution des taux directeurs de la BCE</a:t>
            </a:r>
            <a:endParaRPr lang="fr-FR" sz="2800" dirty="0"/>
          </a:p>
        </p:txBody>
      </p:sp>
      <p:pic>
        <p:nvPicPr>
          <p:cNvPr id="7" name="Image 6">
            <a:extLst>
              <a:ext uri="{FF2B5EF4-FFF2-40B4-BE49-F238E27FC236}">
                <a16:creationId xmlns:a16="http://schemas.microsoft.com/office/drawing/2014/main" id="{614B87C0-5E99-486E-8571-E8BD5A11F8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78674" y="1109815"/>
            <a:ext cx="3822896" cy="4769095"/>
          </a:xfrm>
          <a:prstGeom prst="rect">
            <a:avLst/>
          </a:prstGeom>
        </p:spPr>
      </p:pic>
      <p:pic>
        <p:nvPicPr>
          <p:cNvPr id="9" name="Image 8">
            <a:extLst>
              <a:ext uri="{FF2B5EF4-FFF2-40B4-BE49-F238E27FC236}">
                <a16:creationId xmlns:a16="http://schemas.microsoft.com/office/drawing/2014/main" id="{375A6BD5-51E4-4E05-AACC-9D33243B91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88828" y="1109815"/>
            <a:ext cx="3854648" cy="1365320"/>
          </a:xfrm>
          <a:prstGeom prst="rect">
            <a:avLst/>
          </a:prstGeom>
        </p:spPr>
      </p:pic>
      <p:sp>
        <p:nvSpPr>
          <p:cNvPr id="11" name="ZoneTexte 10">
            <a:extLst>
              <a:ext uri="{FF2B5EF4-FFF2-40B4-BE49-F238E27FC236}">
                <a16:creationId xmlns:a16="http://schemas.microsoft.com/office/drawing/2014/main" id="{ED05085F-246B-43FE-982E-65B37B56536D}"/>
              </a:ext>
            </a:extLst>
          </p:cNvPr>
          <p:cNvSpPr txBox="1"/>
          <p:nvPr/>
        </p:nvSpPr>
        <p:spPr>
          <a:xfrm>
            <a:off x="8356860" y="5140246"/>
            <a:ext cx="3586616" cy="1107996"/>
          </a:xfrm>
          <a:prstGeom prst="rect">
            <a:avLst/>
          </a:prstGeom>
          <a:noFill/>
        </p:spPr>
        <p:txBody>
          <a:bodyPr wrap="square">
            <a:spAutoFit/>
          </a:bodyPr>
          <a:lstStyle/>
          <a:p>
            <a:r>
              <a:rPr lang="fr-FR" sz="1600" dirty="0">
                <a:hlinkClick r:id="rId4"/>
              </a:rPr>
              <a:t>https://www.banque-france.fr/statistiques/taux-et-cours/les-taux-monetaires-directeurs</a:t>
            </a:r>
            <a:endParaRPr lang="fr-FR" sz="1600" dirty="0"/>
          </a:p>
          <a:p>
            <a:endParaRPr lang="fr-FR" dirty="0"/>
          </a:p>
        </p:txBody>
      </p:sp>
      <p:sp>
        <p:nvSpPr>
          <p:cNvPr id="13" name="Accolade fermante 12">
            <a:extLst>
              <a:ext uri="{FF2B5EF4-FFF2-40B4-BE49-F238E27FC236}">
                <a16:creationId xmlns:a16="http://schemas.microsoft.com/office/drawing/2014/main" id="{9B07C338-6553-4D5A-910D-5DE845AE38FB}"/>
              </a:ext>
            </a:extLst>
          </p:cNvPr>
          <p:cNvSpPr/>
          <p:nvPr/>
        </p:nvSpPr>
        <p:spPr>
          <a:xfrm>
            <a:off x="3623384" y="1244009"/>
            <a:ext cx="299314" cy="3707446"/>
          </a:xfrm>
          <a:prstGeom prst="rightBrace">
            <a:avLst/>
          </a:pr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fr-FR"/>
          </a:p>
        </p:txBody>
      </p:sp>
      <p:sp>
        <p:nvSpPr>
          <p:cNvPr id="14" name="Accolade fermante 13">
            <a:extLst>
              <a:ext uri="{FF2B5EF4-FFF2-40B4-BE49-F238E27FC236}">
                <a16:creationId xmlns:a16="http://schemas.microsoft.com/office/drawing/2014/main" id="{BAD5E7E2-DC53-4AAB-8054-D0E97416E554}"/>
              </a:ext>
            </a:extLst>
          </p:cNvPr>
          <p:cNvSpPr/>
          <p:nvPr/>
        </p:nvSpPr>
        <p:spPr>
          <a:xfrm>
            <a:off x="7507706" y="3137836"/>
            <a:ext cx="331518" cy="1248542"/>
          </a:xfrm>
          <a:prstGeom prst="rightBrace">
            <a:avLst/>
          </a:pr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fr-FR"/>
          </a:p>
        </p:txBody>
      </p:sp>
      <p:sp>
        <p:nvSpPr>
          <p:cNvPr id="15" name="ZoneTexte 14">
            <a:extLst>
              <a:ext uri="{FF2B5EF4-FFF2-40B4-BE49-F238E27FC236}">
                <a16:creationId xmlns:a16="http://schemas.microsoft.com/office/drawing/2014/main" id="{ABAA8AAE-78F9-4C1E-AF9F-F872A9928ED8}"/>
              </a:ext>
            </a:extLst>
          </p:cNvPr>
          <p:cNvSpPr txBox="1"/>
          <p:nvPr/>
        </p:nvSpPr>
        <p:spPr>
          <a:xfrm>
            <a:off x="8088828" y="3356219"/>
            <a:ext cx="1511166" cy="646331"/>
          </a:xfrm>
          <a:prstGeom prst="rect">
            <a:avLst/>
          </a:prstGeom>
          <a:noFill/>
        </p:spPr>
        <p:txBody>
          <a:bodyPr wrap="square" rtlCol="0">
            <a:spAutoFit/>
          </a:bodyPr>
          <a:lstStyle/>
          <a:p>
            <a:r>
              <a:rPr lang="fr-FR" dirty="0">
                <a:solidFill>
                  <a:schemeClr val="accent2">
                    <a:lumMod val="75000"/>
                  </a:schemeClr>
                </a:solidFill>
              </a:rPr>
              <a:t>Politique restrictive</a:t>
            </a:r>
          </a:p>
        </p:txBody>
      </p:sp>
      <p:pic>
        <p:nvPicPr>
          <p:cNvPr id="6" name="Espace réservé du contenu 5" descr="Capture d’écran"/>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114977" y="243785"/>
            <a:ext cx="3541094" cy="4707670"/>
          </a:xfrm>
        </p:spPr>
      </p:pic>
      <p:pic>
        <p:nvPicPr>
          <p:cNvPr id="10" name="Image 9" descr="Capture d’écran"/>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3291" y="4951455"/>
            <a:ext cx="3541094" cy="1633713"/>
          </a:xfrm>
          <a:prstGeom prst="rect">
            <a:avLst/>
          </a:prstGeom>
        </p:spPr>
      </p:pic>
    </p:spTree>
    <p:extLst>
      <p:ext uri="{BB962C8B-B14F-4D97-AF65-F5344CB8AC3E}">
        <p14:creationId xmlns:p14="http://schemas.microsoft.com/office/powerpoint/2010/main" val="21780288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a:extLst>
              <a:ext uri="{FF2B5EF4-FFF2-40B4-BE49-F238E27FC236}">
                <a16:creationId xmlns:a16="http://schemas.microsoft.com/office/drawing/2014/main" id="{CD141ECA-9187-4B7C-8F7B-B52ECA7AE988}"/>
              </a:ext>
            </a:extLst>
          </p:cNvPr>
          <p:cNvSpPr txBox="1"/>
          <p:nvPr/>
        </p:nvSpPr>
        <p:spPr>
          <a:xfrm>
            <a:off x="1554480" y="524369"/>
            <a:ext cx="8717280" cy="523220"/>
          </a:xfrm>
          <a:prstGeom prst="rect">
            <a:avLst/>
          </a:prstGeom>
          <a:noFill/>
        </p:spPr>
        <p:txBody>
          <a:bodyPr wrap="square" rtlCol="0">
            <a:spAutoFit/>
          </a:bodyPr>
          <a:lstStyle/>
          <a:p>
            <a:r>
              <a:rPr lang="fr-FR" sz="2800" b="1" dirty="0"/>
              <a:t>Ces questions dans le programme de SES…de terminale</a:t>
            </a:r>
          </a:p>
        </p:txBody>
      </p:sp>
      <p:pic>
        <p:nvPicPr>
          <p:cNvPr id="4" name="Image 3">
            <a:extLst>
              <a:ext uri="{FF2B5EF4-FFF2-40B4-BE49-F238E27FC236}">
                <a16:creationId xmlns:a16="http://schemas.microsoft.com/office/drawing/2014/main" id="{C15DE087-0252-49CB-8CA2-2CB3C21D49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5825" y="1786649"/>
            <a:ext cx="7175869" cy="2736991"/>
          </a:xfrm>
          <a:prstGeom prst="rect">
            <a:avLst/>
          </a:prstGeom>
        </p:spPr>
      </p:pic>
      <p:sp>
        <p:nvSpPr>
          <p:cNvPr id="6" name="Rectangle : coins arrondis 5">
            <a:extLst>
              <a:ext uri="{FF2B5EF4-FFF2-40B4-BE49-F238E27FC236}">
                <a16:creationId xmlns:a16="http://schemas.microsoft.com/office/drawing/2014/main" id="{E172F6D7-AA4D-4754-A0CD-CE685FF0B9BD}"/>
              </a:ext>
            </a:extLst>
          </p:cNvPr>
          <p:cNvSpPr/>
          <p:nvPr/>
        </p:nvSpPr>
        <p:spPr>
          <a:xfrm>
            <a:off x="4765040" y="2895600"/>
            <a:ext cx="4602480" cy="36736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 coins arrondis 8">
            <a:extLst>
              <a:ext uri="{FF2B5EF4-FFF2-40B4-BE49-F238E27FC236}">
                <a16:creationId xmlns:a16="http://schemas.microsoft.com/office/drawing/2014/main" id="{3F37E8D6-6E3C-4527-82A8-03C4CFC9125E}"/>
              </a:ext>
            </a:extLst>
          </p:cNvPr>
          <p:cNvSpPr/>
          <p:nvPr/>
        </p:nvSpPr>
        <p:spPr>
          <a:xfrm>
            <a:off x="4765040" y="3332480"/>
            <a:ext cx="4776654" cy="119116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7" name="Connecteur droit 16">
            <a:extLst>
              <a:ext uri="{FF2B5EF4-FFF2-40B4-BE49-F238E27FC236}">
                <a16:creationId xmlns:a16="http://schemas.microsoft.com/office/drawing/2014/main" id="{2F5BE9FE-59E7-4B3A-B388-8785A3B05766}"/>
              </a:ext>
            </a:extLst>
          </p:cNvPr>
          <p:cNvCxnSpPr/>
          <p:nvPr/>
        </p:nvCxnSpPr>
        <p:spPr>
          <a:xfrm>
            <a:off x="6872438" y="3262964"/>
            <a:ext cx="100102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Connecteur droit 18">
            <a:extLst>
              <a:ext uri="{FF2B5EF4-FFF2-40B4-BE49-F238E27FC236}">
                <a16:creationId xmlns:a16="http://schemas.microsoft.com/office/drawing/2014/main" id="{1F14B6E5-2A67-452E-9C52-7C440F22E96F}"/>
              </a:ext>
            </a:extLst>
          </p:cNvPr>
          <p:cNvCxnSpPr/>
          <p:nvPr/>
        </p:nvCxnSpPr>
        <p:spPr>
          <a:xfrm>
            <a:off x="4765040" y="3686476"/>
            <a:ext cx="436933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Connecteur droit 20">
            <a:extLst>
              <a:ext uri="{FF2B5EF4-FFF2-40B4-BE49-F238E27FC236}">
                <a16:creationId xmlns:a16="http://schemas.microsoft.com/office/drawing/2014/main" id="{775BE16F-74B2-4DE6-A031-0894DE99FF40}"/>
              </a:ext>
            </a:extLst>
          </p:cNvPr>
          <p:cNvCxnSpPr/>
          <p:nvPr/>
        </p:nvCxnSpPr>
        <p:spPr>
          <a:xfrm>
            <a:off x="5919537" y="3506002"/>
            <a:ext cx="144378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Connecteur droit 22">
            <a:extLst>
              <a:ext uri="{FF2B5EF4-FFF2-40B4-BE49-F238E27FC236}">
                <a16:creationId xmlns:a16="http://schemas.microsoft.com/office/drawing/2014/main" id="{C4B42C62-6749-4B73-BBFC-8BCA521E24FE}"/>
              </a:ext>
            </a:extLst>
          </p:cNvPr>
          <p:cNvCxnSpPr/>
          <p:nvPr/>
        </p:nvCxnSpPr>
        <p:spPr>
          <a:xfrm>
            <a:off x="4765040" y="3917482"/>
            <a:ext cx="102936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Connecteur droit 24">
            <a:extLst>
              <a:ext uri="{FF2B5EF4-FFF2-40B4-BE49-F238E27FC236}">
                <a16:creationId xmlns:a16="http://schemas.microsoft.com/office/drawing/2014/main" id="{CFA464F3-A4E7-4ADA-A4FC-40DBA29C7097}"/>
              </a:ext>
            </a:extLst>
          </p:cNvPr>
          <p:cNvCxnSpPr/>
          <p:nvPr/>
        </p:nvCxnSpPr>
        <p:spPr>
          <a:xfrm>
            <a:off x="6096000" y="3917482"/>
            <a:ext cx="58393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Connecteur droit 26">
            <a:extLst>
              <a:ext uri="{FF2B5EF4-FFF2-40B4-BE49-F238E27FC236}">
                <a16:creationId xmlns:a16="http://schemas.microsoft.com/office/drawing/2014/main" id="{B87434DD-60AF-4E15-B5C4-8D12FFA6D2C2}"/>
              </a:ext>
            </a:extLst>
          </p:cNvPr>
          <p:cNvCxnSpPr/>
          <p:nvPr/>
        </p:nvCxnSpPr>
        <p:spPr>
          <a:xfrm>
            <a:off x="7671335" y="3917482"/>
            <a:ext cx="146304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Connecteur droit 28">
            <a:extLst>
              <a:ext uri="{FF2B5EF4-FFF2-40B4-BE49-F238E27FC236}">
                <a16:creationId xmlns:a16="http://schemas.microsoft.com/office/drawing/2014/main" id="{F96491EA-8BF5-46F0-AC23-95EB0A0E5A5B}"/>
              </a:ext>
            </a:extLst>
          </p:cNvPr>
          <p:cNvCxnSpPr/>
          <p:nvPr/>
        </p:nvCxnSpPr>
        <p:spPr>
          <a:xfrm>
            <a:off x="4841507" y="4109987"/>
            <a:ext cx="273357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Connecteur droit 30">
            <a:extLst>
              <a:ext uri="{FF2B5EF4-FFF2-40B4-BE49-F238E27FC236}">
                <a16:creationId xmlns:a16="http://schemas.microsoft.com/office/drawing/2014/main" id="{5759AAF3-55DE-4239-B3B4-BC6D136A0F2F}"/>
              </a:ext>
            </a:extLst>
          </p:cNvPr>
          <p:cNvCxnSpPr/>
          <p:nvPr/>
        </p:nvCxnSpPr>
        <p:spPr>
          <a:xfrm>
            <a:off x="8056345" y="4109987"/>
            <a:ext cx="131117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Connecteur droit 32">
            <a:extLst>
              <a:ext uri="{FF2B5EF4-FFF2-40B4-BE49-F238E27FC236}">
                <a16:creationId xmlns:a16="http://schemas.microsoft.com/office/drawing/2014/main" id="{ACB307AA-9116-45D5-B9B4-1FAB0348D87B}"/>
              </a:ext>
            </a:extLst>
          </p:cNvPr>
          <p:cNvCxnSpPr/>
          <p:nvPr/>
        </p:nvCxnSpPr>
        <p:spPr>
          <a:xfrm>
            <a:off x="4841507" y="4312118"/>
            <a:ext cx="133791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Connecteur droit 34">
            <a:extLst>
              <a:ext uri="{FF2B5EF4-FFF2-40B4-BE49-F238E27FC236}">
                <a16:creationId xmlns:a16="http://schemas.microsoft.com/office/drawing/2014/main" id="{EC73EC20-DB1C-49D4-9254-4FDBE4A3A677}"/>
              </a:ext>
            </a:extLst>
          </p:cNvPr>
          <p:cNvCxnSpPr/>
          <p:nvPr/>
        </p:nvCxnSpPr>
        <p:spPr>
          <a:xfrm>
            <a:off x="7575082" y="4312118"/>
            <a:ext cx="77002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Connecteur droit 36">
            <a:extLst>
              <a:ext uri="{FF2B5EF4-FFF2-40B4-BE49-F238E27FC236}">
                <a16:creationId xmlns:a16="http://schemas.microsoft.com/office/drawing/2014/main" id="{FFB3E6D0-5052-4F50-A149-78A8FE40C4D0}"/>
              </a:ext>
            </a:extLst>
          </p:cNvPr>
          <p:cNvCxnSpPr/>
          <p:nvPr/>
        </p:nvCxnSpPr>
        <p:spPr>
          <a:xfrm>
            <a:off x="6096000" y="4523640"/>
            <a:ext cx="327152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49381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AFA12D0-F6AA-4682-B135-A290EA223905}"/>
              </a:ext>
            </a:extLst>
          </p:cNvPr>
          <p:cNvSpPr>
            <a:spLocks noGrp="1"/>
          </p:cNvSpPr>
          <p:nvPr>
            <p:ph type="title"/>
          </p:nvPr>
        </p:nvSpPr>
        <p:spPr>
          <a:xfrm>
            <a:off x="838198" y="721895"/>
            <a:ext cx="10515600" cy="1325563"/>
          </a:xfrm>
        </p:spPr>
        <p:txBody>
          <a:bodyPr>
            <a:normAutofit fontScale="90000"/>
          </a:bodyPr>
          <a:lstStyle/>
          <a:p>
            <a:br>
              <a:rPr lang="fr-FR" sz="3600" dirty="0">
                <a:effectLst>
                  <a:outerShdw blurRad="38100" dist="38100" dir="2700000" algn="tl">
                    <a:srgbClr val="000000">
                      <a:alpha val="43137"/>
                    </a:srgbClr>
                  </a:outerShdw>
                </a:effectLst>
              </a:rPr>
            </a:br>
            <a:br>
              <a:rPr lang="fr-FR" sz="3600" dirty="0">
                <a:effectLst>
                  <a:outerShdw blurRad="38100" dist="38100" dir="2700000" algn="tl">
                    <a:srgbClr val="000000">
                      <a:alpha val="43137"/>
                    </a:srgbClr>
                  </a:outerShdw>
                </a:effectLst>
              </a:rPr>
            </a:br>
            <a:r>
              <a:rPr lang="fr-FR" sz="4000" b="1" dirty="0">
                <a:effectLst>
                  <a:outerShdw blurRad="38100" dist="38100" dir="2700000" algn="tl">
                    <a:srgbClr val="000000">
                      <a:alpha val="43137"/>
                    </a:srgbClr>
                  </a:outerShdw>
                </a:effectLst>
                <a:latin typeface="+mn-lt"/>
              </a:rPr>
              <a:t>III/ Un changement d’interprétation imposé par la crise financière : de la lutte contre la déflation à la « dominance fiscale » et les nouvelles modalités de politique monétaire</a:t>
            </a:r>
            <a:br>
              <a:rPr lang="fr-FR" sz="2000" dirty="0">
                <a:effectLst>
                  <a:outerShdw blurRad="38100" dist="38100" dir="2700000" algn="tl">
                    <a:srgbClr val="000000">
                      <a:alpha val="43137"/>
                    </a:srgbClr>
                  </a:outerShdw>
                </a:effectLst>
              </a:rPr>
            </a:br>
            <a:br>
              <a:rPr lang="fr-FR" sz="3600" b="1" dirty="0">
                <a:effectLst>
                  <a:outerShdw blurRad="38100" dist="38100" dir="2700000" algn="tl">
                    <a:srgbClr val="000000">
                      <a:alpha val="43137"/>
                    </a:srgbClr>
                  </a:outerShdw>
                </a:effectLst>
              </a:rPr>
            </a:br>
            <a:br>
              <a:rPr lang="fr-FR" sz="2000" dirty="0"/>
            </a:br>
            <a:endParaRPr lang="fr-FR" sz="3600" dirty="0"/>
          </a:p>
        </p:txBody>
      </p:sp>
      <p:sp>
        <p:nvSpPr>
          <p:cNvPr id="3" name="Espace réservé du contenu 2">
            <a:extLst>
              <a:ext uri="{FF2B5EF4-FFF2-40B4-BE49-F238E27FC236}">
                <a16:creationId xmlns:a16="http://schemas.microsoft.com/office/drawing/2014/main" id="{372AF05D-0C9D-4303-8A2E-2BBAA6DE8FCB}"/>
              </a:ext>
            </a:extLst>
          </p:cNvPr>
          <p:cNvSpPr>
            <a:spLocks noGrp="1"/>
          </p:cNvSpPr>
          <p:nvPr>
            <p:ph sz="half" idx="1"/>
          </p:nvPr>
        </p:nvSpPr>
        <p:spPr>
          <a:xfrm>
            <a:off x="838199" y="2506662"/>
            <a:ext cx="10515599" cy="4351338"/>
          </a:xfrm>
        </p:spPr>
        <p:txBody>
          <a:bodyPr>
            <a:normAutofit/>
          </a:bodyPr>
          <a:lstStyle/>
          <a:p>
            <a:pPr marL="0" indent="0">
              <a:buNone/>
            </a:pPr>
            <a:endParaRPr lang="fr-FR" dirty="0"/>
          </a:p>
          <a:p>
            <a:pPr marL="0" indent="0">
              <a:buNone/>
            </a:pPr>
            <a:endParaRPr lang="fr-FR" dirty="0"/>
          </a:p>
          <a:p>
            <a:pPr marL="0" indent="0">
              <a:buNone/>
            </a:pPr>
            <a:r>
              <a:rPr lang="fr-FR" b="1" dirty="0"/>
              <a:t>A </a:t>
            </a:r>
            <a:r>
              <a:rPr lang="fr-FR" b="1" u="sng" dirty="0"/>
              <a:t>Les achats de dette publique</a:t>
            </a:r>
          </a:p>
          <a:p>
            <a:pPr marL="0" indent="0">
              <a:buNone/>
            </a:pPr>
            <a:endParaRPr lang="fr-FR" u="sng" dirty="0"/>
          </a:p>
          <a:p>
            <a:pPr marL="0" indent="0">
              <a:buNone/>
            </a:pPr>
            <a:r>
              <a:rPr lang="fr-FR" b="1" dirty="0"/>
              <a:t>B </a:t>
            </a:r>
            <a:r>
              <a:rPr lang="fr-FR" b="1" u="sng" dirty="0"/>
              <a:t>Les autres ruptures</a:t>
            </a:r>
            <a:endParaRPr lang="fr-FR" b="1" dirty="0"/>
          </a:p>
          <a:p>
            <a:pPr marL="0" indent="0">
              <a:buNone/>
            </a:pPr>
            <a:endParaRPr lang="fr-FR" u="sng" dirty="0"/>
          </a:p>
        </p:txBody>
      </p:sp>
    </p:spTree>
    <p:extLst>
      <p:ext uri="{BB962C8B-B14F-4D97-AF65-F5344CB8AC3E}">
        <p14:creationId xmlns:p14="http://schemas.microsoft.com/office/powerpoint/2010/main" val="12686757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AFA12D0-F6AA-4682-B135-A290EA223905}"/>
              </a:ext>
            </a:extLst>
          </p:cNvPr>
          <p:cNvSpPr>
            <a:spLocks noGrp="1"/>
          </p:cNvSpPr>
          <p:nvPr>
            <p:ph type="title"/>
          </p:nvPr>
        </p:nvSpPr>
        <p:spPr>
          <a:xfrm>
            <a:off x="838198" y="721895"/>
            <a:ext cx="10515600" cy="1325563"/>
          </a:xfrm>
        </p:spPr>
        <p:txBody>
          <a:bodyPr>
            <a:normAutofit fontScale="90000"/>
          </a:bodyPr>
          <a:lstStyle/>
          <a:p>
            <a:br>
              <a:rPr lang="fr-FR" sz="3600" dirty="0">
                <a:effectLst>
                  <a:outerShdw blurRad="38100" dist="38100" dir="2700000" algn="tl">
                    <a:srgbClr val="000000">
                      <a:alpha val="43137"/>
                    </a:srgbClr>
                  </a:outerShdw>
                </a:effectLst>
              </a:rPr>
            </a:br>
            <a:br>
              <a:rPr lang="fr-FR" sz="3600" dirty="0">
                <a:effectLst>
                  <a:outerShdw blurRad="38100" dist="38100" dir="2700000" algn="tl">
                    <a:srgbClr val="000000">
                      <a:alpha val="43137"/>
                    </a:srgbClr>
                  </a:outerShdw>
                </a:effectLst>
              </a:rPr>
            </a:br>
            <a:r>
              <a:rPr lang="fr-FR" sz="4000" b="1" dirty="0">
                <a:effectLst>
                  <a:outerShdw blurRad="38100" dist="38100" dir="2700000" algn="tl">
                    <a:srgbClr val="000000">
                      <a:alpha val="43137"/>
                    </a:srgbClr>
                  </a:outerShdw>
                </a:effectLst>
                <a:latin typeface="+mn-lt"/>
              </a:rPr>
              <a:t>III/ Un changement d’interprétation imposé par la crise financière : de la lutte contre la déflation à la « dominance fiscale » et les nouvelles modalités de politique monétaire</a:t>
            </a:r>
            <a:br>
              <a:rPr lang="fr-FR" sz="2000" dirty="0">
                <a:effectLst>
                  <a:outerShdw blurRad="38100" dist="38100" dir="2700000" algn="tl">
                    <a:srgbClr val="000000">
                      <a:alpha val="43137"/>
                    </a:srgbClr>
                  </a:outerShdw>
                </a:effectLst>
              </a:rPr>
            </a:br>
            <a:br>
              <a:rPr lang="fr-FR" sz="3600" b="1" dirty="0">
                <a:effectLst>
                  <a:outerShdw blurRad="38100" dist="38100" dir="2700000" algn="tl">
                    <a:srgbClr val="000000">
                      <a:alpha val="43137"/>
                    </a:srgbClr>
                  </a:outerShdw>
                </a:effectLst>
              </a:rPr>
            </a:br>
            <a:br>
              <a:rPr lang="fr-FR" sz="2000" dirty="0"/>
            </a:br>
            <a:endParaRPr lang="fr-FR" sz="3600" dirty="0"/>
          </a:p>
        </p:txBody>
      </p:sp>
      <p:sp>
        <p:nvSpPr>
          <p:cNvPr id="3" name="Espace réservé du contenu 2">
            <a:extLst>
              <a:ext uri="{FF2B5EF4-FFF2-40B4-BE49-F238E27FC236}">
                <a16:creationId xmlns:a16="http://schemas.microsoft.com/office/drawing/2014/main" id="{372AF05D-0C9D-4303-8A2E-2BBAA6DE8FCB}"/>
              </a:ext>
            </a:extLst>
          </p:cNvPr>
          <p:cNvSpPr>
            <a:spLocks noGrp="1"/>
          </p:cNvSpPr>
          <p:nvPr>
            <p:ph sz="half" idx="1"/>
          </p:nvPr>
        </p:nvSpPr>
        <p:spPr>
          <a:xfrm>
            <a:off x="838199" y="2506662"/>
            <a:ext cx="10515599" cy="4351338"/>
          </a:xfrm>
        </p:spPr>
        <p:txBody>
          <a:bodyPr>
            <a:normAutofit/>
          </a:bodyPr>
          <a:lstStyle/>
          <a:p>
            <a:pPr marL="0" indent="0">
              <a:buNone/>
            </a:pPr>
            <a:endParaRPr lang="fr-FR" dirty="0"/>
          </a:p>
          <a:p>
            <a:pPr marL="0" indent="0">
              <a:buNone/>
            </a:pPr>
            <a:endParaRPr lang="fr-FR" dirty="0"/>
          </a:p>
          <a:p>
            <a:pPr marL="0" indent="0">
              <a:buNone/>
            </a:pPr>
            <a:r>
              <a:rPr lang="fr-FR" b="1" dirty="0"/>
              <a:t>A </a:t>
            </a:r>
            <a:r>
              <a:rPr lang="fr-FR" b="1" u="sng" dirty="0"/>
              <a:t>Les achats de dette publique</a:t>
            </a:r>
          </a:p>
          <a:p>
            <a:pPr marL="0" indent="0">
              <a:buNone/>
            </a:pPr>
            <a:endParaRPr lang="fr-FR" u="sng" dirty="0"/>
          </a:p>
          <a:p>
            <a:pPr marL="0" indent="0">
              <a:buNone/>
            </a:pPr>
            <a:r>
              <a:rPr lang="fr-FR" b="1" dirty="0">
                <a:solidFill>
                  <a:schemeClr val="tx1">
                    <a:lumMod val="50000"/>
                    <a:lumOff val="50000"/>
                  </a:schemeClr>
                </a:solidFill>
              </a:rPr>
              <a:t>B </a:t>
            </a:r>
            <a:r>
              <a:rPr lang="fr-FR" b="1" u="sng" dirty="0">
                <a:solidFill>
                  <a:schemeClr val="tx1">
                    <a:lumMod val="50000"/>
                    <a:lumOff val="50000"/>
                  </a:schemeClr>
                </a:solidFill>
              </a:rPr>
              <a:t>Les autres ruptures</a:t>
            </a:r>
            <a:endParaRPr lang="fr-FR" b="1" dirty="0">
              <a:solidFill>
                <a:schemeClr val="tx1">
                  <a:lumMod val="50000"/>
                  <a:lumOff val="50000"/>
                </a:schemeClr>
              </a:solidFill>
            </a:endParaRPr>
          </a:p>
          <a:p>
            <a:pPr marL="0" indent="0">
              <a:buNone/>
            </a:pPr>
            <a:endParaRPr lang="fr-FR" u="sng" dirty="0"/>
          </a:p>
        </p:txBody>
      </p:sp>
    </p:spTree>
    <p:extLst>
      <p:ext uri="{BB962C8B-B14F-4D97-AF65-F5344CB8AC3E}">
        <p14:creationId xmlns:p14="http://schemas.microsoft.com/office/powerpoint/2010/main" val="22248910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8484BDE-906A-4978-8243-BE4BD61B6822}"/>
              </a:ext>
            </a:extLst>
          </p:cNvPr>
          <p:cNvSpPr>
            <a:spLocks noGrp="1"/>
          </p:cNvSpPr>
          <p:nvPr>
            <p:ph type="title"/>
          </p:nvPr>
        </p:nvSpPr>
        <p:spPr>
          <a:xfrm>
            <a:off x="838200" y="-289393"/>
            <a:ext cx="10515600" cy="1325563"/>
          </a:xfrm>
        </p:spPr>
        <p:txBody>
          <a:bodyPr>
            <a:normAutofit/>
          </a:bodyPr>
          <a:lstStyle/>
          <a:p>
            <a:r>
              <a:rPr lang="fr-FR" sz="2800" b="1" dirty="0">
                <a:solidFill>
                  <a:srgbClr val="0070C0"/>
                </a:solidFill>
                <a:effectLst>
                  <a:outerShdw blurRad="38100" dist="38100" dir="2700000" algn="tl">
                    <a:srgbClr val="000000">
                      <a:alpha val="43137"/>
                    </a:srgbClr>
                  </a:outerShdw>
                </a:effectLst>
              </a:rPr>
              <a:t>Le programme </a:t>
            </a:r>
            <a:r>
              <a:rPr lang="fr-FR" sz="2800" b="1" i="1" dirty="0">
                <a:solidFill>
                  <a:srgbClr val="0070C0"/>
                </a:solidFill>
                <a:effectLst>
                  <a:outerShdw blurRad="38100" dist="38100" dir="2700000" algn="tl">
                    <a:srgbClr val="000000">
                      <a:alpha val="43137"/>
                    </a:srgbClr>
                  </a:outerShdw>
                </a:effectLst>
              </a:rPr>
              <a:t>Securities </a:t>
            </a:r>
            <a:r>
              <a:rPr lang="fr-FR" sz="2800" b="1" i="1" dirty="0" err="1">
                <a:solidFill>
                  <a:srgbClr val="0070C0"/>
                </a:solidFill>
                <a:effectLst>
                  <a:outerShdw blurRad="38100" dist="38100" dir="2700000" algn="tl">
                    <a:srgbClr val="000000">
                      <a:alpha val="43137"/>
                    </a:srgbClr>
                  </a:outerShdw>
                </a:effectLst>
              </a:rPr>
              <a:t>Markets</a:t>
            </a:r>
            <a:r>
              <a:rPr lang="fr-FR" sz="2800" b="1" i="1" dirty="0">
                <a:solidFill>
                  <a:srgbClr val="0070C0"/>
                </a:solidFill>
                <a:effectLst>
                  <a:outerShdw blurRad="38100" dist="38100" dir="2700000" algn="tl">
                    <a:srgbClr val="000000">
                      <a:alpha val="43137"/>
                    </a:srgbClr>
                  </a:outerShdw>
                </a:effectLst>
              </a:rPr>
              <a:t> Program </a:t>
            </a:r>
            <a:r>
              <a:rPr lang="fr-FR" sz="2800" b="1" dirty="0">
                <a:solidFill>
                  <a:srgbClr val="0070C0"/>
                </a:solidFill>
                <a:effectLst>
                  <a:outerShdw blurRad="38100" dist="38100" dir="2700000" algn="tl">
                    <a:srgbClr val="000000">
                      <a:alpha val="43137"/>
                    </a:srgbClr>
                  </a:outerShdw>
                </a:effectLst>
              </a:rPr>
              <a:t>(</a:t>
            </a:r>
            <a:r>
              <a:rPr lang="fr-FR" sz="2800" b="1" i="1" dirty="0">
                <a:solidFill>
                  <a:srgbClr val="0070C0"/>
                </a:solidFill>
                <a:effectLst>
                  <a:outerShdw blurRad="38100" dist="38100" dir="2700000" algn="tl">
                    <a:srgbClr val="000000">
                      <a:alpha val="43137"/>
                    </a:srgbClr>
                  </a:outerShdw>
                </a:effectLst>
              </a:rPr>
              <a:t>SMP</a:t>
            </a:r>
            <a:r>
              <a:rPr lang="fr-FR" sz="2800" b="1" dirty="0">
                <a:solidFill>
                  <a:srgbClr val="0070C0"/>
                </a:solidFill>
                <a:effectLst>
                  <a:outerShdw blurRad="38100" dist="38100" dir="2700000" algn="tl">
                    <a:srgbClr val="000000">
                      <a:alpha val="43137"/>
                    </a:srgbClr>
                  </a:outerShdw>
                </a:effectLst>
              </a:rPr>
              <a:t>)</a:t>
            </a:r>
          </a:p>
        </p:txBody>
      </p:sp>
      <p:sp>
        <p:nvSpPr>
          <p:cNvPr id="3" name="Espace réservé du contenu 2">
            <a:extLst>
              <a:ext uri="{FF2B5EF4-FFF2-40B4-BE49-F238E27FC236}">
                <a16:creationId xmlns:a16="http://schemas.microsoft.com/office/drawing/2014/main" id="{508D5CE9-C26B-431D-BFC8-C448985FA4C5}"/>
              </a:ext>
            </a:extLst>
          </p:cNvPr>
          <p:cNvSpPr>
            <a:spLocks noGrp="1"/>
          </p:cNvSpPr>
          <p:nvPr>
            <p:ph idx="1"/>
          </p:nvPr>
        </p:nvSpPr>
        <p:spPr>
          <a:xfrm>
            <a:off x="838200" y="912812"/>
            <a:ext cx="10515600" cy="5945188"/>
          </a:xfrm>
        </p:spPr>
        <p:txBody>
          <a:bodyPr>
            <a:normAutofit/>
          </a:bodyPr>
          <a:lstStyle/>
          <a:p>
            <a:pPr algn="just"/>
            <a:r>
              <a:rPr lang="fr-FR" sz="2000" u="sng" dirty="0"/>
              <a:t>Contexte:</a:t>
            </a:r>
            <a:r>
              <a:rPr lang="fr-FR" sz="2000" dirty="0"/>
              <a:t> </a:t>
            </a:r>
            <a:r>
              <a:rPr lang="fr-FR" sz="2000" dirty="0">
                <a:effectLst>
                  <a:outerShdw blurRad="38100" dist="38100" dir="2700000" algn="tl">
                    <a:srgbClr val="000000">
                      <a:alpha val="43137"/>
                    </a:srgbClr>
                  </a:outerShdw>
                </a:effectLst>
              </a:rPr>
              <a:t>tensions sur le marché des titres de dette publique de certains Etats </a:t>
            </a:r>
            <a:r>
              <a:rPr lang="fr-FR" sz="2000" dirty="0"/>
              <a:t>(« crise des dettes souveraines »)</a:t>
            </a:r>
          </a:p>
          <a:p>
            <a:pPr algn="just"/>
            <a:endParaRPr lang="fr-FR" sz="2000" dirty="0"/>
          </a:p>
          <a:p>
            <a:pPr algn="just"/>
            <a:r>
              <a:rPr lang="fr-FR" sz="2000" u="sng" dirty="0"/>
              <a:t>Fonctionnement:</a:t>
            </a:r>
            <a:r>
              <a:rPr lang="fr-FR" sz="2000" dirty="0"/>
              <a:t> </a:t>
            </a:r>
            <a:r>
              <a:rPr lang="fr-FR" sz="2000" dirty="0">
                <a:effectLst>
                  <a:outerShdw blurRad="38100" dist="38100" dir="2700000" algn="tl">
                    <a:srgbClr val="000000">
                      <a:alpha val="43137"/>
                    </a:srgbClr>
                  </a:outerShdw>
                </a:effectLst>
              </a:rPr>
              <a:t>racheter sur le marché secondaire les obligations souveraines </a:t>
            </a:r>
            <a:r>
              <a:rPr lang="fr-FR" sz="2000" dirty="0"/>
              <a:t>des Etats de la zone euro faisant face à la défiance des investisseurs, qui exigeaient des primes de risques élevés pour acquérir ces titres, de mai 2010 à septembre 2012</a:t>
            </a:r>
          </a:p>
          <a:p>
            <a:pPr algn="just">
              <a:buFont typeface="Symbol" panose="05050102010706020507" pitchFamily="18" charset="2"/>
              <a:buChar char="Þ"/>
            </a:pPr>
            <a:r>
              <a:rPr lang="fr-FR" sz="2000" dirty="0"/>
              <a:t> rachat d'obligations du Portugal, de l'Irlande, de l'Italie, de la Grèce et de l'Espagne pour un montant total d'environ 220 milliards d'euros (mais le détail n’a pas été rendu public)</a:t>
            </a:r>
          </a:p>
          <a:p>
            <a:pPr marL="0" indent="0" algn="just">
              <a:buNone/>
            </a:pPr>
            <a:endParaRPr lang="fr-FR" sz="2000" dirty="0"/>
          </a:p>
          <a:p>
            <a:pPr algn="just"/>
            <a:r>
              <a:rPr lang="fr-FR" sz="2000" u="sng" dirty="0"/>
              <a:t>Objectif :</a:t>
            </a:r>
            <a:r>
              <a:rPr lang="fr-FR" sz="2000" dirty="0"/>
              <a:t> </a:t>
            </a:r>
            <a:r>
              <a:rPr lang="fr-FR" sz="2000" dirty="0">
                <a:effectLst>
                  <a:outerShdw blurRad="38100" dist="38100" dir="2700000" algn="tl">
                    <a:srgbClr val="000000">
                      <a:alpha val="43137"/>
                    </a:srgbClr>
                  </a:outerShdw>
                </a:effectLst>
              </a:rPr>
              <a:t>éviter une crise bancaire </a:t>
            </a:r>
            <a:r>
              <a:rPr lang="fr-FR" sz="2000" dirty="0"/>
              <a:t>(les banques ne pouvant vendre ces titres) </a:t>
            </a:r>
            <a:r>
              <a:rPr lang="fr-FR" sz="2000" dirty="0">
                <a:effectLst>
                  <a:outerShdw blurRad="38100" dist="38100" dir="2700000" algn="tl">
                    <a:srgbClr val="000000">
                      <a:alpha val="43137"/>
                    </a:srgbClr>
                  </a:outerShdw>
                </a:effectLst>
              </a:rPr>
              <a:t>et une crise de la dette publique</a:t>
            </a:r>
            <a:r>
              <a:rPr lang="fr-FR" sz="2000" dirty="0"/>
              <a:t> entraînant potentiellement des sorties de la zone euro</a:t>
            </a:r>
          </a:p>
          <a:p>
            <a:pPr marL="0" indent="0" algn="just">
              <a:buNone/>
            </a:pPr>
            <a:r>
              <a:rPr lang="fr-FR" sz="2000" dirty="0"/>
              <a:t>« Ces titres sont ainsi acquis auprès des investisseurs et non des États. La BCE soutient de la sorte les établissements financiers, en réduisant notamment leur exposition à la dette souveraine, et limite dans le même temps la dépréciation de ces titres. Le rachat de titres permet, en outre, de réduire leur circulation sur le marché. Ces obligations sont, ainsi, désactivées. Le paiement des intérêts par les États émetteurs se fait directement auprès de la BCE. Ces intérêts sont ensuite reversés aux États membres, dont l'émetteur, en fonction de leur participation au capital de la BCE. » (Bocquet et alii, 2015)</a:t>
            </a:r>
          </a:p>
          <a:p>
            <a:pPr marL="0" indent="0" algn="just">
              <a:buNone/>
            </a:pPr>
            <a:endParaRPr lang="fr-FR" sz="2000" dirty="0"/>
          </a:p>
          <a:p>
            <a:pPr marL="0" indent="0" algn="just">
              <a:buNone/>
            </a:pPr>
            <a:endParaRPr lang="fr-FR" sz="2000" dirty="0"/>
          </a:p>
        </p:txBody>
      </p:sp>
    </p:spTree>
    <p:extLst>
      <p:ext uri="{BB962C8B-B14F-4D97-AF65-F5344CB8AC3E}">
        <p14:creationId xmlns:p14="http://schemas.microsoft.com/office/powerpoint/2010/main" val="9162948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8484BDE-906A-4978-8243-BE4BD61B6822}"/>
              </a:ext>
            </a:extLst>
          </p:cNvPr>
          <p:cNvSpPr>
            <a:spLocks noGrp="1"/>
          </p:cNvSpPr>
          <p:nvPr>
            <p:ph type="title"/>
          </p:nvPr>
        </p:nvSpPr>
        <p:spPr>
          <a:xfrm>
            <a:off x="838200" y="-289393"/>
            <a:ext cx="10515600" cy="1325563"/>
          </a:xfrm>
        </p:spPr>
        <p:txBody>
          <a:bodyPr>
            <a:normAutofit/>
          </a:bodyPr>
          <a:lstStyle/>
          <a:p>
            <a:r>
              <a:rPr lang="fr-FR" sz="2800" b="1" dirty="0">
                <a:solidFill>
                  <a:srgbClr val="0070C0"/>
                </a:solidFill>
                <a:effectLst>
                  <a:outerShdw blurRad="38100" dist="38100" dir="2700000" algn="tl">
                    <a:srgbClr val="000000">
                      <a:alpha val="43137"/>
                    </a:srgbClr>
                  </a:outerShdw>
                </a:effectLst>
              </a:rPr>
              <a:t>Le programme </a:t>
            </a:r>
            <a:r>
              <a:rPr lang="fr-FR" sz="2800" b="1" i="1" dirty="0">
                <a:solidFill>
                  <a:srgbClr val="0070C0"/>
                </a:solidFill>
                <a:effectLst>
                  <a:outerShdw blurRad="38100" dist="38100" dir="2700000" algn="tl">
                    <a:srgbClr val="000000">
                      <a:alpha val="43137"/>
                    </a:srgbClr>
                  </a:outerShdw>
                </a:effectLst>
              </a:rPr>
              <a:t>Securities </a:t>
            </a:r>
            <a:r>
              <a:rPr lang="fr-FR" sz="2800" b="1" i="1" dirty="0" err="1">
                <a:solidFill>
                  <a:srgbClr val="0070C0"/>
                </a:solidFill>
                <a:effectLst>
                  <a:outerShdw blurRad="38100" dist="38100" dir="2700000" algn="tl">
                    <a:srgbClr val="000000">
                      <a:alpha val="43137"/>
                    </a:srgbClr>
                  </a:outerShdw>
                </a:effectLst>
              </a:rPr>
              <a:t>Markets</a:t>
            </a:r>
            <a:r>
              <a:rPr lang="fr-FR" sz="2800" b="1" i="1" dirty="0">
                <a:solidFill>
                  <a:srgbClr val="0070C0"/>
                </a:solidFill>
                <a:effectLst>
                  <a:outerShdw blurRad="38100" dist="38100" dir="2700000" algn="tl">
                    <a:srgbClr val="000000">
                      <a:alpha val="43137"/>
                    </a:srgbClr>
                  </a:outerShdw>
                </a:effectLst>
              </a:rPr>
              <a:t> Program </a:t>
            </a:r>
            <a:r>
              <a:rPr lang="fr-FR" sz="2800" b="1" dirty="0">
                <a:solidFill>
                  <a:srgbClr val="0070C0"/>
                </a:solidFill>
                <a:effectLst>
                  <a:outerShdw blurRad="38100" dist="38100" dir="2700000" algn="tl">
                    <a:srgbClr val="000000">
                      <a:alpha val="43137"/>
                    </a:srgbClr>
                  </a:outerShdw>
                </a:effectLst>
              </a:rPr>
              <a:t>(</a:t>
            </a:r>
            <a:r>
              <a:rPr lang="fr-FR" sz="2800" b="1" i="1" dirty="0">
                <a:solidFill>
                  <a:srgbClr val="0070C0"/>
                </a:solidFill>
                <a:effectLst>
                  <a:outerShdw blurRad="38100" dist="38100" dir="2700000" algn="tl">
                    <a:srgbClr val="000000">
                      <a:alpha val="43137"/>
                    </a:srgbClr>
                  </a:outerShdw>
                </a:effectLst>
              </a:rPr>
              <a:t>SMP</a:t>
            </a:r>
            <a:r>
              <a:rPr lang="fr-FR" sz="2800" b="1" dirty="0">
                <a:solidFill>
                  <a:srgbClr val="0070C0"/>
                </a:solidFill>
                <a:effectLst>
                  <a:outerShdw blurRad="38100" dist="38100" dir="2700000" algn="tl">
                    <a:srgbClr val="000000">
                      <a:alpha val="43137"/>
                    </a:srgbClr>
                  </a:outerShdw>
                </a:effectLst>
              </a:rPr>
              <a:t>)</a:t>
            </a:r>
          </a:p>
        </p:txBody>
      </p:sp>
      <p:sp>
        <p:nvSpPr>
          <p:cNvPr id="3" name="Espace réservé du contenu 2">
            <a:extLst>
              <a:ext uri="{FF2B5EF4-FFF2-40B4-BE49-F238E27FC236}">
                <a16:creationId xmlns:a16="http://schemas.microsoft.com/office/drawing/2014/main" id="{508D5CE9-C26B-431D-BFC8-C448985FA4C5}"/>
              </a:ext>
            </a:extLst>
          </p:cNvPr>
          <p:cNvSpPr>
            <a:spLocks noGrp="1"/>
          </p:cNvSpPr>
          <p:nvPr>
            <p:ph idx="1"/>
          </p:nvPr>
        </p:nvSpPr>
        <p:spPr>
          <a:xfrm>
            <a:off x="838200" y="1307448"/>
            <a:ext cx="10515600" cy="5945188"/>
          </a:xfrm>
        </p:spPr>
        <p:txBody>
          <a:bodyPr>
            <a:normAutofit/>
          </a:bodyPr>
          <a:lstStyle/>
          <a:p>
            <a:pPr algn="just"/>
            <a:r>
              <a:rPr lang="fr-FR" sz="2000" dirty="0"/>
              <a:t>Pas de création monétaire: principe de la </a:t>
            </a:r>
            <a:r>
              <a:rPr lang="fr-FR" sz="2000" dirty="0">
                <a:effectLst>
                  <a:outerShdw blurRad="38100" dist="38100" dir="2700000" algn="tl">
                    <a:srgbClr val="000000">
                      <a:alpha val="43137"/>
                    </a:srgbClr>
                  </a:outerShdw>
                </a:effectLst>
              </a:rPr>
              <a:t>stérilisation </a:t>
            </a:r>
          </a:p>
          <a:p>
            <a:pPr marL="0" indent="0" algn="just">
              <a:buNone/>
            </a:pPr>
            <a:r>
              <a:rPr lang="fr-FR" sz="2000" dirty="0"/>
              <a:t>La BCE intervenait auprès des banques pour </a:t>
            </a:r>
            <a:r>
              <a:rPr lang="fr-FR" sz="2000" dirty="0">
                <a:effectLst>
                  <a:outerShdw blurRad="38100" dist="38100" dir="2700000" algn="tl">
                    <a:srgbClr val="000000">
                      <a:alpha val="43137"/>
                    </a:srgbClr>
                  </a:outerShdw>
                </a:effectLst>
              </a:rPr>
              <a:t>retirer le même montant de liquidités que celui qu'elle leur avait apporté</a:t>
            </a:r>
            <a:r>
              <a:rPr lang="fr-FR" sz="2000" dirty="0"/>
              <a:t> en rachetant les titres de la dette publique. </a:t>
            </a:r>
          </a:p>
          <a:p>
            <a:pPr marL="0" indent="0" algn="just">
              <a:buNone/>
            </a:pPr>
            <a:r>
              <a:rPr lang="fr-FR" sz="2000" dirty="0"/>
              <a:t>Par exemple, si la BCE rachetait sur le marché secondaire de la dette publique des titres d'une contrevaleur de 5 milliards d'euros, elle allait dans le même temps procéder à une reprise de liquidités pour un montant global de 5 milliards d'euros également.</a:t>
            </a:r>
          </a:p>
          <a:p>
            <a:pPr marL="0" indent="0" algn="just">
              <a:buNone/>
            </a:pPr>
            <a:endParaRPr lang="fr-FR" sz="2000" dirty="0"/>
          </a:p>
          <a:p>
            <a:pPr marL="0" indent="0" algn="just">
              <a:buNone/>
            </a:pPr>
            <a:r>
              <a:rPr lang="fr-FR" sz="2000" dirty="0"/>
              <a:t>« la BCE propose toutes les semaines aux banques de replacer auprès d'elle leurs propres excès de liquidités («reprises de liquidités en blanc»). Elles sont placées sur un compte, pour une durée d'une semaine. Le taux de rémunération de ce dépôt est mis aux enchères entre les banques. Celui-ci ne saurait dépasser néanmoins celui des opérations de refinancement, soit 0,05 % aujourd'hui. Il convient de relever qu'il n'existe aucune corrélation entre l'origine des titres achetés et la nationalité des banques qui participent aux opérations de stérilisation. » (Bocquet et alii, 2015)</a:t>
            </a:r>
          </a:p>
          <a:p>
            <a:pPr marL="0" indent="0" algn="just">
              <a:buNone/>
            </a:pPr>
            <a:r>
              <a:rPr lang="fr-FR" sz="2000" u="sng" dirty="0"/>
              <a:t>NB:</a:t>
            </a:r>
            <a:r>
              <a:rPr lang="fr-FR" sz="2000" dirty="0"/>
              <a:t> dans les faits, la stérilisation a été imparfaite.</a:t>
            </a:r>
          </a:p>
          <a:p>
            <a:pPr marL="0" indent="0" algn="just">
              <a:buNone/>
            </a:pPr>
            <a:endParaRPr lang="fr-FR" sz="2000" dirty="0"/>
          </a:p>
          <a:p>
            <a:pPr marL="0" indent="0" algn="just">
              <a:buNone/>
            </a:pPr>
            <a:endParaRPr lang="fr-FR" sz="2000" dirty="0"/>
          </a:p>
        </p:txBody>
      </p:sp>
    </p:spTree>
    <p:extLst>
      <p:ext uri="{BB962C8B-B14F-4D97-AF65-F5344CB8AC3E}">
        <p14:creationId xmlns:p14="http://schemas.microsoft.com/office/powerpoint/2010/main" val="21846147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8484BDE-906A-4978-8243-BE4BD61B6822}"/>
              </a:ext>
            </a:extLst>
          </p:cNvPr>
          <p:cNvSpPr>
            <a:spLocks noGrp="1"/>
          </p:cNvSpPr>
          <p:nvPr>
            <p:ph type="title"/>
          </p:nvPr>
        </p:nvSpPr>
        <p:spPr>
          <a:xfrm>
            <a:off x="558265" y="255070"/>
            <a:ext cx="10795535" cy="1325563"/>
          </a:xfrm>
        </p:spPr>
        <p:txBody>
          <a:bodyPr>
            <a:normAutofit/>
          </a:bodyPr>
          <a:lstStyle/>
          <a:p>
            <a:r>
              <a:rPr lang="fr-FR" sz="2800" b="1" dirty="0">
                <a:solidFill>
                  <a:srgbClr val="0070C0"/>
                </a:solidFill>
                <a:effectLst>
                  <a:outerShdw blurRad="38100" dist="38100" dir="2700000" algn="tl">
                    <a:srgbClr val="000000">
                      <a:alpha val="43137"/>
                    </a:srgbClr>
                  </a:outerShdw>
                </a:effectLst>
              </a:rPr>
              <a:t>Les opérations monétaires sur titres (OMT - </a:t>
            </a:r>
            <a:r>
              <a:rPr lang="fr-FR" sz="2800" b="1" i="1" dirty="0" err="1">
                <a:solidFill>
                  <a:srgbClr val="0070C0"/>
                </a:solidFill>
                <a:effectLst>
                  <a:outerShdw blurRad="38100" dist="38100" dir="2700000" algn="tl">
                    <a:srgbClr val="000000">
                      <a:alpha val="43137"/>
                    </a:srgbClr>
                  </a:outerShdw>
                </a:effectLst>
              </a:rPr>
              <a:t>Outright</a:t>
            </a:r>
            <a:r>
              <a:rPr lang="fr-FR" sz="2800" b="1" i="1" dirty="0">
                <a:solidFill>
                  <a:srgbClr val="0070C0"/>
                </a:solidFill>
                <a:effectLst>
                  <a:outerShdw blurRad="38100" dist="38100" dir="2700000" algn="tl">
                    <a:srgbClr val="000000">
                      <a:alpha val="43137"/>
                    </a:srgbClr>
                  </a:outerShdw>
                </a:effectLst>
              </a:rPr>
              <a:t> </a:t>
            </a:r>
            <a:r>
              <a:rPr lang="fr-FR" sz="2800" b="1" i="1" dirty="0" err="1">
                <a:solidFill>
                  <a:srgbClr val="0070C0"/>
                </a:solidFill>
                <a:effectLst>
                  <a:outerShdw blurRad="38100" dist="38100" dir="2700000" algn="tl">
                    <a:srgbClr val="000000">
                      <a:alpha val="43137"/>
                    </a:srgbClr>
                  </a:outerShdw>
                </a:effectLst>
              </a:rPr>
              <a:t>monetary</a:t>
            </a:r>
            <a:r>
              <a:rPr lang="fr-FR" sz="2800" b="1" i="1" dirty="0">
                <a:solidFill>
                  <a:srgbClr val="0070C0"/>
                </a:solidFill>
                <a:effectLst>
                  <a:outerShdw blurRad="38100" dist="38100" dir="2700000" algn="tl">
                    <a:srgbClr val="000000">
                      <a:alpha val="43137"/>
                    </a:srgbClr>
                  </a:outerShdw>
                </a:effectLst>
              </a:rPr>
              <a:t> transaction</a:t>
            </a:r>
            <a:r>
              <a:rPr lang="fr-FR" sz="2800" b="1" dirty="0">
                <a:solidFill>
                  <a:srgbClr val="0070C0"/>
                </a:solidFill>
                <a:effectLst>
                  <a:outerShdw blurRad="38100" dist="38100" dir="2700000" algn="tl">
                    <a:srgbClr val="000000">
                      <a:alpha val="43137"/>
                    </a:srgbClr>
                  </a:outerShdw>
                </a:effectLst>
              </a:rPr>
              <a:t>)</a:t>
            </a:r>
          </a:p>
        </p:txBody>
      </p:sp>
      <p:sp>
        <p:nvSpPr>
          <p:cNvPr id="3" name="Espace réservé du contenu 2">
            <a:extLst>
              <a:ext uri="{FF2B5EF4-FFF2-40B4-BE49-F238E27FC236}">
                <a16:creationId xmlns:a16="http://schemas.microsoft.com/office/drawing/2014/main" id="{508D5CE9-C26B-431D-BFC8-C448985FA4C5}"/>
              </a:ext>
            </a:extLst>
          </p:cNvPr>
          <p:cNvSpPr>
            <a:spLocks noGrp="1"/>
          </p:cNvSpPr>
          <p:nvPr>
            <p:ph idx="1"/>
          </p:nvPr>
        </p:nvSpPr>
        <p:spPr>
          <a:xfrm>
            <a:off x="838200" y="1902627"/>
            <a:ext cx="10515600" cy="4700303"/>
          </a:xfrm>
        </p:spPr>
        <p:txBody>
          <a:bodyPr>
            <a:normAutofit/>
          </a:bodyPr>
          <a:lstStyle/>
          <a:p>
            <a:pPr algn="just"/>
            <a:r>
              <a:rPr lang="fr-FR" sz="2000" u="sng" dirty="0"/>
              <a:t>Contexte:</a:t>
            </a:r>
            <a:r>
              <a:rPr lang="fr-FR" sz="2000" dirty="0"/>
              <a:t> </a:t>
            </a:r>
            <a:r>
              <a:rPr lang="fr-FR" sz="2000" dirty="0">
                <a:effectLst>
                  <a:outerShdw blurRad="38100" dist="38100" dir="2700000" algn="tl">
                    <a:srgbClr val="000000">
                      <a:alpha val="43137"/>
                    </a:srgbClr>
                  </a:outerShdw>
                </a:effectLst>
              </a:rPr>
              <a:t>nouvelles tensions </a:t>
            </a:r>
            <a:r>
              <a:rPr lang="fr-FR" sz="2000" dirty="0"/>
              <a:t>observées sur les taux espagnols et italiens à l'été 2012 </a:t>
            </a:r>
          </a:p>
          <a:p>
            <a:pPr algn="just">
              <a:buFont typeface="Symbol" panose="05050102010706020507" pitchFamily="18" charset="2"/>
              <a:buChar char="Þ"/>
            </a:pPr>
            <a:r>
              <a:rPr lang="fr-FR" sz="2000" dirty="0"/>
              <a:t> Mario Draghi, président de la BCE (juillet 2012): « </a:t>
            </a:r>
            <a:r>
              <a:rPr lang="fr-FR" sz="2000" dirty="0">
                <a:effectLst>
                  <a:outerShdw blurRad="38100" dist="38100" dir="2700000" algn="tl">
                    <a:srgbClr val="000000">
                      <a:alpha val="43137"/>
                    </a:srgbClr>
                  </a:outerShdw>
                </a:effectLst>
              </a:rPr>
              <a:t>Dans le cadre de notre mandat, la BCE est prête à faire tout ce qu’il faudra pour préserver l'euro (...) quoi qu'il en coûte </a:t>
            </a:r>
            <a:r>
              <a:rPr lang="fr-FR" sz="2000" dirty="0"/>
              <a:t>»</a:t>
            </a:r>
          </a:p>
          <a:p>
            <a:pPr algn="just">
              <a:buFont typeface="Symbol" panose="05050102010706020507" pitchFamily="18" charset="2"/>
              <a:buChar char="Þ"/>
            </a:pPr>
            <a:r>
              <a:rPr lang="fr-FR" sz="2000" dirty="0"/>
              <a:t> proposition d’un </a:t>
            </a:r>
            <a:r>
              <a:rPr lang="fr-FR" sz="2000" dirty="0">
                <a:effectLst>
                  <a:outerShdw blurRad="38100" dist="38100" dir="2700000" algn="tl">
                    <a:srgbClr val="000000">
                      <a:alpha val="43137"/>
                    </a:srgbClr>
                  </a:outerShdw>
                </a:effectLst>
              </a:rPr>
              <a:t>dispositif plus ambitieux que le SMP</a:t>
            </a:r>
          </a:p>
          <a:p>
            <a:pPr marL="0" indent="0" algn="just">
              <a:buNone/>
            </a:pPr>
            <a:endParaRPr lang="fr-FR" sz="2000" dirty="0"/>
          </a:p>
          <a:p>
            <a:pPr algn="just"/>
            <a:r>
              <a:rPr lang="fr-FR" sz="2000" u="sng" dirty="0"/>
              <a:t>Modalités: </a:t>
            </a:r>
          </a:p>
          <a:p>
            <a:pPr marL="0" indent="0" algn="just">
              <a:buNone/>
            </a:pPr>
            <a:r>
              <a:rPr lang="fr-FR" sz="2000" dirty="0"/>
              <a:t>- </a:t>
            </a:r>
            <a:r>
              <a:rPr lang="fr-FR" sz="2000" dirty="0">
                <a:effectLst>
                  <a:outerShdw blurRad="38100" dist="38100" dir="2700000" algn="tl">
                    <a:srgbClr val="000000">
                      <a:alpha val="43137"/>
                    </a:srgbClr>
                  </a:outerShdw>
                </a:effectLst>
              </a:rPr>
              <a:t>achats illimités </a:t>
            </a:r>
            <a:r>
              <a:rPr lang="fr-FR" sz="2000" dirty="0"/>
              <a:t>sur le marché secondaire d'obligations d'État dont la maturité varie entre 1 et 3 ans  </a:t>
            </a:r>
          </a:p>
          <a:p>
            <a:pPr marL="0" indent="0" algn="just">
              <a:buNone/>
            </a:pPr>
            <a:r>
              <a:rPr lang="fr-FR" sz="2000" dirty="0"/>
              <a:t>- </a:t>
            </a:r>
            <a:r>
              <a:rPr lang="fr-FR" sz="2000" dirty="0">
                <a:effectLst>
                  <a:outerShdw blurRad="38100" dist="38100" dir="2700000" algn="tl">
                    <a:srgbClr val="000000">
                      <a:alpha val="43137"/>
                    </a:srgbClr>
                  </a:outerShdw>
                </a:effectLst>
              </a:rPr>
              <a:t>stérilisation</a:t>
            </a:r>
          </a:p>
          <a:p>
            <a:pPr>
              <a:buFont typeface="Symbol" panose="05050102010706020507" pitchFamily="18" charset="2"/>
              <a:buChar char="Þ"/>
            </a:pPr>
            <a:endParaRPr lang="fr-FR" sz="2000" dirty="0"/>
          </a:p>
          <a:p>
            <a:r>
              <a:rPr lang="fr-FR" sz="2000" dirty="0"/>
              <a:t>Pas été adopté à l'unanimité du Conseil des gouverneurs: la </a:t>
            </a:r>
            <a:r>
              <a:rPr lang="fr-FR" sz="2000" i="1" dirty="0"/>
              <a:t>Bundesbank</a:t>
            </a:r>
            <a:r>
              <a:rPr lang="fr-FR" sz="2000" dirty="0"/>
              <a:t> estimait qu'il s'agissait là d'un moyen détourné de financer les déficits publics (et donc de créer de l’inflation?)</a:t>
            </a:r>
          </a:p>
        </p:txBody>
      </p:sp>
    </p:spTree>
    <p:extLst>
      <p:ext uri="{BB962C8B-B14F-4D97-AF65-F5344CB8AC3E}">
        <p14:creationId xmlns:p14="http://schemas.microsoft.com/office/powerpoint/2010/main" val="9338889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8484BDE-906A-4978-8243-BE4BD61B6822}"/>
              </a:ext>
            </a:extLst>
          </p:cNvPr>
          <p:cNvSpPr>
            <a:spLocks noGrp="1"/>
          </p:cNvSpPr>
          <p:nvPr>
            <p:ph type="title"/>
          </p:nvPr>
        </p:nvSpPr>
        <p:spPr>
          <a:xfrm>
            <a:off x="558265" y="255070"/>
            <a:ext cx="10795535" cy="1325563"/>
          </a:xfrm>
        </p:spPr>
        <p:txBody>
          <a:bodyPr>
            <a:normAutofit/>
          </a:bodyPr>
          <a:lstStyle/>
          <a:p>
            <a:r>
              <a:rPr lang="fr-FR" sz="2800" b="1" dirty="0">
                <a:solidFill>
                  <a:srgbClr val="0070C0"/>
                </a:solidFill>
                <a:effectLst>
                  <a:outerShdw blurRad="38100" dist="38100" dir="2700000" algn="tl">
                    <a:srgbClr val="000000">
                      <a:alpha val="43137"/>
                    </a:srgbClr>
                  </a:outerShdw>
                </a:effectLst>
              </a:rPr>
              <a:t>Les opérations monétaires sur titres (OMT - </a:t>
            </a:r>
            <a:r>
              <a:rPr lang="fr-FR" sz="2800" b="1" i="1" dirty="0" err="1">
                <a:solidFill>
                  <a:srgbClr val="0070C0"/>
                </a:solidFill>
                <a:effectLst>
                  <a:outerShdw blurRad="38100" dist="38100" dir="2700000" algn="tl">
                    <a:srgbClr val="000000">
                      <a:alpha val="43137"/>
                    </a:srgbClr>
                  </a:outerShdw>
                </a:effectLst>
              </a:rPr>
              <a:t>Outright</a:t>
            </a:r>
            <a:r>
              <a:rPr lang="fr-FR" sz="2800" b="1" i="1" dirty="0">
                <a:solidFill>
                  <a:srgbClr val="0070C0"/>
                </a:solidFill>
                <a:effectLst>
                  <a:outerShdw blurRad="38100" dist="38100" dir="2700000" algn="tl">
                    <a:srgbClr val="000000">
                      <a:alpha val="43137"/>
                    </a:srgbClr>
                  </a:outerShdw>
                </a:effectLst>
              </a:rPr>
              <a:t> </a:t>
            </a:r>
            <a:r>
              <a:rPr lang="fr-FR" sz="2800" b="1" i="1" dirty="0" err="1">
                <a:solidFill>
                  <a:srgbClr val="0070C0"/>
                </a:solidFill>
                <a:effectLst>
                  <a:outerShdw blurRad="38100" dist="38100" dir="2700000" algn="tl">
                    <a:srgbClr val="000000">
                      <a:alpha val="43137"/>
                    </a:srgbClr>
                  </a:outerShdw>
                </a:effectLst>
              </a:rPr>
              <a:t>monetary</a:t>
            </a:r>
            <a:r>
              <a:rPr lang="fr-FR" sz="2800" b="1" i="1" dirty="0">
                <a:solidFill>
                  <a:srgbClr val="0070C0"/>
                </a:solidFill>
                <a:effectLst>
                  <a:outerShdw blurRad="38100" dist="38100" dir="2700000" algn="tl">
                    <a:srgbClr val="000000">
                      <a:alpha val="43137"/>
                    </a:srgbClr>
                  </a:outerShdw>
                </a:effectLst>
              </a:rPr>
              <a:t> transaction</a:t>
            </a:r>
            <a:r>
              <a:rPr lang="fr-FR" sz="2800" b="1" dirty="0">
                <a:solidFill>
                  <a:srgbClr val="0070C0"/>
                </a:solidFill>
                <a:effectLst>
                  <a:outerShdw blurRad="38100" dist="38100" dir="2700000" algn="tl">
                    <a:srgbClr val="000000">
                      <a:alpha val="43137"/>
                    </a:srgbClr>
                  </a:outerShdw>
                </a:effectLst>
              </a:rPr>
              <a:t>)</a:t>
            </a:r>
          </a:p>
        </p:txBody>
      </p:sp>
      <p:sp>
        <p:nvSpPr>
          <p:cNvPr id="3" name="Espace réservé du contenu 2">
            <a:extLst>
              <a:ext uri="{FF2B5EF4-FFF2-40B4-BE49-F238E27FC236}">
                <a16:creationId xmlns:a16="http://schemas.microsoft.com/office/drawing/2014/main" id="{508D5CE9-C26B-431D-BFC8-C448985FA4C5}"/>
              </a:ext>
            </a:extLst>
          </p:cNvPr>
          <p:cNvSpPr>
            <a:spLocks noGrp="1"/>
          </p:cNvSpPr>
          <p:nvPr>
            <p:ph idx="1"/>
          </p:nvPr>
        </p:nvSpPr>
        <p:spPr>
          <a:xfrm>
            <a:off x="838200" y="1902627"/>
            <a:ext cx="10515600" cy="4700303"/>
          </a:xfrm>
        </p:spPr>
        <p:txBody>
          <a:bodyPr>
            <a:normAutofit/>
          </a:bodyPr>
          <a:lstStyle/>
          <a:p>
            <a:pPr algn="just"/>
            <a:r>
              <a:rPr lang="fr-FR" sz="2000" u="sng" dirty="0"/>
              <a:t>Problème potentiel d’aléa moral:</a:t>
            </a:r>
            <a:r>
              <a:rPr lang="fr-FR" sz="2000" dirty="0"/>
              <a:t> un pays pourrait mener une politique budgétaire « irresponsable » en étant certain que la BCE rachèterait sa dette pour limiter la hausse des taux su ses titres de dette publique</a:t>
            </a:r>
          </a:p>
          <a:p>
            <a:pPr algn="just"/>
            <a:endParaRPr lang="fr-FR" sz="2000" dirty="0"/>
          </a:p>
          <a:p>
            <a:pPr algn="just"/>
            <a:r>
              <a:rPr lang="fr-FR" sz="2000" u="sng" dirty="0"/>
              <a:t>Solution:</a:t>
            </a:r>
            <a:r>
              <a:rPr lang="fr-FR" sz="2000" dirty="0"/>
              <a:t> </a:t>
            </a:r>
            <a:r>
              <a:rPr lang="fr-FR" sz="2000" dirty="0">
                <a:effectLst>
                  <a:outerShdw blurRad="38100" dist="38100" dir="2700000" algn="tl">
                    <a:srgbClr val="000000">
                      <a:alpha val="43137"/>
                    </a:srgbClr>
                  </a:outerShdw>
                </a:effectLst>
              </a:rPr>
              <a:t>clause conditionnelle</a:t>
            </a:r>
          </a:p>
          <a:p>
            <a:pPr algn="just">
              <a:buFont typeface="Symbol" panose="05050102010706020507" pitchFamily="18" charset="2"/>
              <a:buChar char="Þ"/>
            </a:pPr>
            <a:r>
              <a:rPr lang="fr-FR" sz="2000" dirty="0"/>
              <a:t> Le pays concerné devait </a:t>
            </a:r>
            <a:r>
              <a:rPr lang="fr-FR" sz="2000" dirty="0">
                <a:effectLst>
                  <a:outerShdw blurRad="38100" dist="38100" dir="2700000" algn="tl">
                    <a:srgbClr val="000000">
                      <a:alpha val="43137"/>
                    </a:srgbClr>
                  </a:outerShdw>
                </a:effectLst>
              </a:rPr>
              <a:t>faire appel préalablement au Mécanisme européen de stabilité </a:t>
            </a:r>
            <a:r>
              <a:rPr lang="fr-FR" sz="2000" dirty="0"/>
              <a:t>(MES, « fonds de sauvetage ») pour que celui-ci décide à quelles conditions (réformes économiques et politiques) il peut bénéficier de l’aide de la Commission européenne et de la BCE.</a:t>
            </a:r>
          </a:p>
          <a:p>
            <a:pPr algn="just">
              <a:buFont typeface="Symbol" panose="05050102010706020507" pitchFamily="18" charset="2"/>
              <a:buChar char="Þ"/>
            </a:pPr>
            <a:r>
              <a:rPr lang="fr-FR" sz="2000" dirty="0"/>
              <a:t> Le pays est placé </a:t>
            </a:r>
            <a:r>
              <a:rPr lang="fr-FR" sz="2000" dirty="0">
                <a:effectLst>
                  <a:outerShdw blurRad="38100" dist="38100" dir="2700000" algn="tl">
                    <a:srgbClr val="000000">
                      <a:alpha val="43137"/>
                    </a:srgbClr>
                  </a:outerShdw>
                </a:effectLst>
              </a:rPr>
              <a:t>sous surveillance </a:t>
            </a:r>
            <a:r>
              <a:rPr lang="fr-FR" sz="2000" dirty="0"/>
              <a:t>(vérification de ses engagements tous les 3 mois) </a:t>
            </a:r>
          </a:p>
          <a:p>
            <a:pPr algn="just">
              <a:buFont typeface="Symbol" panose="05050102010706020507" pitchFamily="18" charset="2"/>
              <a:buChar char="Þ"/>
            </a:pPr>
            <a:r>
              <a:rPr lang="fr-FR" sz="2000" dirty="0"/>
              <a:t> Arrêt le cas échéant des rachats par la BCE</a:t>
            </a:r>
          </a:p>
          <a:p>
            <a:pPr algn="just">
              <a:buFont typeface="Symbol" panose="05050102010706020507" pitchFamily="18" charset="2"/>
              <a:buChar char="Þ"/>
            </a:pPr>
            <a:endParaRPr lang="fr-FR" sz="2000" dirty="0"/>
          </a:p>
          <a:p>
            <a:pPr algn="just"/>
            <a:r>
              <a:rPr lang="fr-FR" sz="2000" dirty="0">
                <a:effectLst>
                  <a:outerShdw blurRad="38100" dist="38100" dir="2700000" algn="tl">
                    <a:srgbClr val="000000">
                      <a:alpha val="43137"/>
                    </a:srgbClr>
                  </a:outerShdw>
                </a:effectLst>
              </a:rPr>
              <a:t>Aucun pays n’a fait appel à l’OMT.</a:t>
            </a:r>
          </a:p>
          <a:p>
            <a:pPr algn="just">
              <a:buFont typeface="Symbol" panose="05050102010706020507" pitchFamily="18" charset="2"/>
              <a:buChar char="Þ"/>
            </a:pPr>
            <a:endParaRPr lang="fr-FR" sz="2000" dirty="0"/>
          </a:p>
          <a:p>
            <a:pPr algn="just"/>
            <a:endParaRPr lang="fr-FR" sz="2000" dirty="0"/>
          </a:p>
          <a:p>
            <a:pPr algn="just"/>
            <a:endParaRPr lang="fr-FR" sz="2000" dirty="0"/>
          </a:p>
        </p:txBody>
      </p:sp>
    </p:spTree>
    <p:extLst>
      <p:ext uri="{BB962C8B-B14F-4D97-AF65-F5344CB8AC3E}">
        <p14:creationId xmlns:p14="http://schemas.microsoft.com/office/powerpoint/2010/main" val="36527188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8484BDE-906A-4978-8243-BE4BD61B6822}"/>
              </a:ext>
            </a:extLst>
          </p:cNvPr>
          <p:cNvSpPr>
            <a:spLocks noGrp="1"/>
          </p:cNvSpPr>
          <p:nvPr>
            <p:ph type="title"/>
          </p:nvPr>
        </p:nvSpPr>
        <p:spPr>
          <a:xfrm>
            <a:off x="838200" y="-231006"/>
            <a:ext cx="10515600" cy="1325563"/>
          </a:xfrm>
        </p:spPr>
        <p:txBody>
          <a:bodyPr>
            <a:normAutofit/>
          </a:bodyPr>
          <a:lstStyle/>
          <a:p>
            <a:r>
              <a:rPr lang="fr-FR" sz="2800" b="1" dirty="0">
                <a:solidFill>
                  <a:srgbClr val="0070C0"/>
                </a:solidFill>
                <a:effectLst>
                  <a:outerShdw blurRad="38100" dist="38100" dir="2700000" algn="tl">
                    <a:srgbClr val="000000">
                      <a:alpha val="43137"/>
                    </a:srgbClr>
                  </a:outerShdw>
                </a:effectLst>
              </a:rPr>
              <a:t>L’assouplissement quantitatif (</a:t>
            </a:r>
            <a:r>
              <a:rPr lang="fr-FR" sz="2800" b="1" i="1" dirty="0">
                <a:solidFill>
                  <a:srgbClr val="0070C0"/>
                </a:solidFill>
                <a:effectLst>
                  <a:outerShdw blurRad="38100" dist="38100" dir="2700000" algn="tl">
                    <a:srgbClr val="000000">
                      <a:alpha val="43137"/>
                    </a:srgbClr>
                  </a:outerShdw>
                </a:effectLst>
              </a:rPr>
              <a:t>QE</a:t>
            </a:r>
            <a:r>
              <a:rPr lang="fr-FR" sz="2800" b="1" dirty="0">
                <a:solidFill>
                  <a:srgbClr val="0070C0"/>
                </a:solidFill>
                <a:effectLst>
                  <a:outerShdw blurRad="38100" dist="38100" dir="2700000" algn="tl">
                    <a:srgbClr val="000000">
                      <a:alpha val="43137"/>
                    </a:srgbClr>
                  </a:outerShdw>
                </a:effectLst>
              </a:rPr>
              <a:t> – </a:t>
            </a:r>
            <a:r>
              <a:rPr lang="fr-FR" sz="2800" b="1" i="1" dirty="0">
                <a:solidFill>
                  <a:srgbClr val="0070C0"/>
                </a:solidFill>
                <a:effectLst>
                  <a:outerShdw blurRad="38100" dist="38100" dir="2700000" algn="tl">
                    <a:srgbClr val="000000">
                      <a:alpha val="43137"/>
                    </a:srgbClr>
                  </a:outerShdw>
                </a:effectLst>
              </a:rPr>
              <a:t>quantitative </a:t>
            </a:r>
            <a:r>
              <a:rPr lang="fr-FR" sz="2800" b="1" i="1" dirty="0" err="1">
                <a:solidFill>
                  <a:srgbClr val="0070C0"/>
                </a:solidFill>
                <a:effectLst>
                  <a:outerShdw blurRad="38100" dist="38100" dir="2700000" algn="tl">
                    <a:srgbClr val="000000">
                      <a:alpha val="43137"/>
                    </a:srgbClr>
                  </a:outerShdw>
                </a:effectLst>
              </a:rPr>
              <a:t>easing</a:t>
            </a:r>
            <a:r>
              <a:rPr lang="fr-FR" sz="2800" b="1" dirty="0">
                <a:solidFill>
                  <a:srgbClr val="0070C0"/>
                </a:solidFill>
                <a:effectLst>
                  <a:outerShdw blurRad="38100" dist="38100" dir="2700000" algn="tl">
                    <a:srgbClr val="000000">
                      <a:alpha val="43137"/>
                    </a:srgbClr>
                  </a:outerShdw>
                </a:effectLst>
              </a:rPr>
              <a:t>)</a:t>
            </a:r>
            <a:endParaRPr lang="fr-FR" sz="2800" dirty="0"/>
          </a:p>
        </p:txBody>
      </p:sp>
      <p:sp>
        <p:nvSpPr>
          <p:cNvPr id="3" name="Espace réservé du contenu 2">
            <a:extLst>
              <a:ext uri="{FF2B5EF4-FFF2-40B4-BE49-F238E27FC236}">
                <a16:creationId xmlns:a16="http://schemas.microsoft.com/office/drawing/2014/main" id="{508D5CE9-C26B-431D-BFC8-C448985FA4C5}"/>
              </a:ext>
            </a:extLst>
          </p:cNvPr>
          <p:cNvSpPr>
            <a:spLocks noGrp="1"/>
          </p:cNvSpPr>
          <p:nvPr>
            <p:ph idx="1"/>
          </p:nvPr>
        </p:nvSpPr>
        <p:spPr>
          <a:xfrm>
            <a:off x="644893" y="994494"/>
            <a:ext cx="10828421" cy="6133014"/>
          </a:xfrm>
        </p:spPr>
        <p:txBody>
          <a:bodyPr>
            <a:normAutofit fontScale="92500" lnSpcReduction="20000"/>
          </a:bodyPr>
          <a:lstStyle/>
          <a:p>
            <a:pPr algn="just"/>
            <a:r>
              <a:rPr lang="fr-FR" sz="2200" u="sng" dirty="0"/>
              <a:t>Principe:</a:t>
            </a:r>
            <a:r>
              <a:rPr lang="fr-FR" sz="2200" dirty="0"/>
              <a:t> </a:t>
            </a:r>
            <a:r>
              <a:rPr lang="fr-FR" sz="2200" dirty="0">
                <a:effectLst>
                  <a:outerShdw blurRad="38100" dist="38100" dir="2700000" algn="tl">
                    <a:srgbClr val="000000">
                      <a:alpha val="43137"/>
                    </a:srgbClr>
                  </a:outerShdw>
                </a:effectLst>
                <a:ea typeface="Calibri" panose="020F0502020204030204" pitchFamily="34" charset="0"/>
              </a:rPr>
              <a:t>achats massifs et prolongés de titres </a:t>
            </a:r>
            <a:r>
              <a:rPr lang="fr-FR" sz="2200" dirty="0">
                <a:effectLst/>
                <a:ea typeface="Calibri" panose="020F0502020204030204" pitchFamily="34" charset="0"/>
              </a:rPr>
              <a:t>(le plus souvent de dette publique, mais aussi de dette privée) </a:t>
            </a:r>
            <a:r>
              <a:rPr lang="fr-FR" sz="2200" dirty="0">
                <a:effectLst>
                  <a:outerShdw blurRad="38100" dist="38100" dir="2700000" algn="tl">
                    <a:srgbClr val="000000">
                      <a:alpha val="43137"/>
                    </a:srgbClr>
                  </a:outerShdw>
                </a:effectLst>
                <a:ea typeface="Calibri" panose="020F0502020204030204" pitchFamily="34" charset="0"/>
              </a:rPr>
              <a:t>aux banques commerciales </a:t>
            </a:r>
            <a:r>
              <a:rPr lang="fr-FR" sz="2200" dirty="0">
                <a:effectLst/>
                <a:ea typeface="Calibri" panose="020F0502020204030204" pitchFamily="34" charset="0"/>
              </a:rPr>
              <a:t>(le plus souvent, mais aussi potentiellement aux compagnies d’assurance et autres fonds d’investissement) </a:t>
            </a:r>
            <a:r>
              <a:rPr lang="fr-FR" sz="2200" dirty="0">
                <a:effectLst>
                  <a:outerShdw blurRad="38100" dist="38100" dir="2700000" algn="tl">
                    <a:srgbClr val="000000">
                      <a:alpha val="43137"/>
                    </a:srgbClr>
                  </a:outerShdw>
                </a:effectLst>
                <a:ea typeface="Calibri" panose="020F0502020204030204" pitchFamily="34" charset="0"/>
              </a:rPr>
              <a:t>par la banque centrale</a:t>
            </a:r>
          </a:p>
          <a:p>
            <a:pPr algn="just"/>
            <a:endParaRPr lang="fr-FR" sz="2200" dirty="0">
              <a:ea typeface="Calibri" panose="020F0502020204030204" pitchFamily="34" charset="0"/>
            </a:endParaRPr>
          </a:p>
          <a:p>
            <a:pPr algn="just"/>
            <a:r>
              <a:rPr lang="fr-FR" sz="2200" u="sng" dirty="0">
                <a:effectLst/>
                <a:ea typeface="Calibri" panose="020F0502020204030204" pitchFamily="34" charset="0"/>
              </a:rPr>
              <a:t>Différences avec l’OMT: </a:t>
            </a:r>
          </a:p>
          <a:p>
            <a:pPr algn="just">
              <a:buFontTx/>
              <a:buChar char="-"/>
            </a:pPr>
            <a:r>
              <a:rPr lang="fr-FR" sz="2200" dirty="0">
                <a:effectLst>
                  <a:outerShdw blurRad="38100" dist="38100" dir="2700000" algn="tl">
                    <a:srgbClr val="000000">
                      <a:alpha val="43137"/>
                    </a:srgbClr>
                  </a:outerShdw>
                </a:effectLst>
                <a:ea typeface="Calibri" panose="020F0502020204030204" pitchFamily="34" charset="0"/>
              </a:rPr>
              <a:t>pas de distinction entre pays </a:t>
            </a:r>
            <a:r>
              <a:rPr lang="fr-FR" sz="2200" dirty="0">
                <a:effectLst/>
                <a:ea typeface="Calibri" panose="020F0502020204030204" pitchFamily="34" charset="0"/>
              </a:rPr>
              <a:t>(en crise ou pas) et </a:t>
            </a:r>
            <a:r>
              <a:rPr lang="fr-FR" sz="2200" dirty="0">
                <a:effectLst>
                  <a:outerShdw blurRad="38100" dist="38100" dir="2700000" algn="tl">
                    <a:srgbClr val="000000">
                      <a:alpha val="43137"/>
                    </a:srgbClr>
                  </a:outerShdw>
                </a:effectLst>
                <a:ea typeface="Calibri" panose="020F0502020204030204" pitchFamily="34" charset="0"/>
              </a:rPr>
              <a:t>pas de conditionnalité</a:t>
            </a:r>
          </a:p>
          <a:p>
            <a:pPr algn="just">
              <a:buFontTx/>
              <a:buChar char="-"/>
            </a:pPr>
            <a:r>
              <a:rPr lang="fr-FR" sz="2200" dirty="0">
                <a:effectLst>
                  <a:outerShdw blurRad="38100" dist="38100" dir="2700000" algn="tl">
                    <a:srgbClr val="000000">
                      <a:alpha val="43137"/>
                    </a:srgbClr>
                  </a:outerShdw>
                </a:effectLst>
                <a:ea typeface="Calibri" panose="020F0502020204030204" pitchFamily="34" charset="0"/>
              </a:rPr>
              <a:t>pas de stérilisation</a:t>
            </a:r>
          </a:p>
          <a:p>
            <a:pPr algn="just">
              <a:buFontTx/>
              <a:buChar char="-"/>
            </a:pPr>
            <a:r>
              <a:rPr lang="fr-FR" sz="2200" dirty="0">
                <a:effectLst>
                  <a:outerShdw blurRad="38100" dist="38100" dir="2700000" algn="tl">
                    <a:srgbClr val="000000">
                      <a:alpha val="43137"/>
                    </a:srgbClr>
                  </a:outerShdw>
                </a:effectLst>
                <a:ea typeface="Calibri" panose="020F0502020204030204" pitchFamily="34" charset="0"/>
              </a:rPr>
              <a:t>objectif a priori de relancer l’inflation et la croissance </a:t>
            </a:r>
            <a:r>
              <a:rPr lang="fr-FR" sz="2200" dirty="0">
                <a:ea typeface="Calibri" panose="020F0502020204030204" pitchFamily="34" charset="0"/>
              </a:rPr>
              <a:t>(M. Friedman 2000), pas de résoudre la crise des dettes publiques </a:t>
            </a:r>
          </a:p>
          <a:p>
            <a:pPr marL="0" indent="0" algn="just">
              <a:buNone/>
            </a:pPr>
            <a:endParaRPr lang="fr-FR" sz="2200" dirty="0">
              <a:ea typeface="Calibri" panose="020F0502020204030204" pitchFamily="34" charset="0"/>
            </a:endParaRPr>
          </a:p>
          <a:p>
            <a:pPr algn="just"/>
            <a:r>
              <a:rPr lang="fr-FR" sz="2200" dirty="0">
                <a:effectLst>
                  <a:outerShdw blurRad="38100" dist="38100" dir="2700000" algn="tl">
                    <a:srgbClr val="000000">
                      <a:alpha val="43137"/>
                    </a:srgbClr>
                  </a:outerShdw>
                </a:effectLst>
                <a:ea typeface="Calibri" panose="020F0502020204030204" pitchFamily="34" charset="0"/>
              </a:rPr>
              <a:t>Lancement du programme d’achats d’actifs (</a:t>
            </a:r>
            <a:r>
              <a:rPr lang="fr-FR" sz="2200" i="1" dirty="0">
                <a:effectLst>
                  <a:outerShdw blurRad="38100" dist="38100" dir="2700000" algn="tl">
                    <a:srgbClr val="000000">
                      <a:alpha val="43137"/>
                    </a:srgbClr>
                  </a:outerShdw>
                </a:effectLst>
                <a:ea typeface="Calibri" panose="020F0502020204030204" pitchFamily="34" charset="0"/>
              </a:rPr>
              <a:t>APP</a:t>
            </a:r>
            <a:r>
              <a:rPr lang="fr-FR" sz="2200" dirty="0">
                <a:effectLst>
                  <a:outerShdw blurRad="38100" dist="38100" dir="2700000" algn="tl">
                    <a:srgbClr val="000000">
                      <a:alpha val="43137"/>
                    </a:srgbClr>
                  </a:outerShdw>
                </a:effectLst>
                <a:ea typeface="Calibri" panose="020F0502020204030204" pitchFamily="34" charset="0"/>
              </a:rPr>
              <a:t> - </a:t>
            </a:r>
            <a:r>
              <a:rPr lang="fr-FR" sz="2200" i="1" dirty="0">
                <a:effectLst>
                  <a:outerShdw blurRad="38100" dist="38100" dir="2700000" algn="tl">
                    <a:srgbClr val="000000">
                      <a:alpha val="43137"/>
                    </a:srgbClr>
                  </a:outerShdw>
                </a:effectLst>
                <a:ea typeface="Calibri" panose="020F0502020204030204" pitchFamily="34" charset="0"/>
              </a:rPr>
              <a:t>asset </a:t>
            </a:r>
            <a:r>
              <a:rPr lang="fr-FR" sz="2200" i="1" dirty="0" err="1">
                <a:effectLst>
                  <a:outerShdw blurRad="38100" dist="38100" dir="2700000" algn="tl">
                    <a:srgbClr val="000000">
                      <a:alpha val="43137"/>
                    </a:srgbClr>
                  </a:outerShdw>
                </a:effectLst>
                <a:ea typeface="Calibri" panose="020F0502020204030204" pitchFamily="34" charset="0"/>
              </a:rPr>
              <a:t>Purchase</a:t>
            </a:r>
            <a:r>
              <a:rPr lang="fr-FR" sz="2200" i="1" dirty="0">
                <a:effectLst>
                  <a:outerShdw blurRad="38100" dist="38100" dir="2700000" algn="tl">
                    <a:srgbClr val="000000">
                      <a:alpha val="43137"/>
                    </a:srgbClr>
                  </a:outerShdw>
                </a:effectLst>
                <a:ea typeface="Calibri" panose="020F0502020204030204" pitchFamily="34" charset="0"/>
              </a:rPr>
              <a:t> Program</a:t>
            </a:r>
            <a:r>
              <a:rPr lang="fr-FR" sz="2200" dirty="0">
                <a:effectLst>
                  <a:outerShdw blurRad="38100" dist="38100" dir="2700000" algn="tl">
                    <a:srgbClr val="000000">
                      <a:alpha val="43137"/>
                    </a:srgbClr>
                  </a:outerShdw>
                </a:effectLst>
                <a:ea typeface="Calibri" panose="020F0502020204030204" pitchFamily="34" charset="0"/>
              </a:rPr>
              <a:t>) en 2015</a:t>
            </a:r>
          </a:p>
          <a:p>
            <a:pPr marL="0" indent="0" algn="just">
              <a:buNone/>
            </a:pPr>
            <a:r>
              <a:rPr lang="fr-FR" sz="2200" dirty="0">
                <a:ea typeface="Calibri" panose="020F0502020204030204" pitchFamily="34" charset="0"/>
              </a:rPr>
              <a:t>En juin 2021, achats pour plus de 3 000 Mds d’euros au titre de l’</a:t>
            </a:r>
            <a:r>
              <a:rPr lang="fr-FR" sz="2200" i="1" dirty="0">
                <a:ea typeface="Calibri" panose="020F0502020204030204" pitchFamily="34" charset="0"/>
              </a:rPr>
              <a:t>APP</a:t>
            </a:r>
            <a:r>
              <a:rPr lang="fr-FR" sz="2200" dirty="0">
                <a:ea typeface="Calibri" panose="020F0502020204030204" pitchFamily="34" charset="0"/>
              </a:rPr>
              <a:t>.</a:t>
            </a:r>
          </a:p>
          <a:p>
            <a:pPr marL="0" indent="0" algn="just">
              <a:buNone/>
            </a:pPr>
            <a:r>
              <a:rPr lang="fr-FR" sz="2200" dirty="0"/>
              <a:t>À partir de début mars 2023, le portefeuille de l’APP sera réduit à un rythme « mesuré et prévisible ».</a:t>
            </a:r>
            <a:endParaRPr lang="fr-FR" sz="2200" dirty="0">
              <a:effectLst/>
              <a:ea typeface="Calibri" panose="020F0502020204030204" pitchFamily="34" charset="0"/>
            </a:endParaRPr>
          </a:p>
          <a:p>
            <a:endParaRPr lang="fr-FR" sz="2200" dirty="0"/>
          </a:p>
          <a:p>
            <a:r>
              <a:rPr lang="fr-FR" sz="2200" u="sng" dirty="0"/>
              <a:t>Type de politique monétaire non conventionnelle déjà utilisé par d’autres pays:</a:t>
            </a:r>
          </a:p>
          <a:p>
            <a:pPr>
              <a:buFontTx/>
              <a:buChar char="-"/>
            </a:pPr>
            <a:r>
              <a:rPr lang="fr-FR" sz="2200" dirty="0"/>
              <a:t>Japon en 2001 </a:t>
            </a:r>
          </a:p>
          <a:p>
            <a:pPr>
              <a:buFontTx/>
              <a:buChar char="-"/>
            </a:pPr>
            <a:r>
              <a:rPr lang="fr-FR" sz="2200" dirty="0"/>
              <a:t>Fed à partir de fin 2008</a:t>
            </a:r>
          </a:p>
          <a:p>
            <a:pPr>
              <a:buFontTx/>
              <a:buChar char="-"/>
            </a:pPr>
            <a:r>
              <a:rPr lang="fr-FR" sz="2200" dirty="0" err="1"/>
              <a:t>BoE</a:t>
            </a:r>
            <a:r>
              <a:rPr lang="fr-FR" sz="2200" dirty="0"/>
              <a:t> à partir 2009</a:t>
            </a:r>
          </a:p>
          <a:p>
            <a:endParaRPr lang="fr-FR" sz="2000" dirty="0"/>
          </a:p>
        </p:txBody>
      </p:sp>
    </p:spTree>
    <p:extLst>
      <p:ext uri="{BB962C8B-B14F-4D97-AF65-F5344CB8AC3E}">
        <p14:creationId xmlns:p14="http://schemas.microsoft.com/office/powerpoint/2010/main" val="17226558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8484BDE-906A-4978-8243-BE4BD61B6822}"/>
              </a:ext>
            </a:extLst>
          </p:cNvPr>
          <p:cNvSpPr>
            <a:spLocks noGrp="1"/>
          </p:cNvSpPr>
          <p:nvPr>
            <p:ph type="title"/>
          </p:nvPr>
        </p:nvSpPr>
        <p:spPr>
          <a:xfrm>
            <a:off x="174057" y="616787"/>
            <a:ext cx="3060033" cy="2812213"/>
          </a:xfrm>
        </p:spPr>
        <p:txBody>
          <a:bodyPr>
            <a:normAutofit/>
          </a:bodyPr>
          <a:lstStyle/>
          <a:p>
            <a:r>
              <a:rPr lang="fr-FR" sz="2800" b="1" dirty="0">
                <a:solidFill>
                  <a:srgbClr val="0070C0"/>
                </a:solidFill>
                <a:effectLst>
                  <a:outerShdw blurRad="38100" dist="38100" dir="2700000" algn="tl">
                    <a:srgbClr val="000000">
                      <a:alpha val="43137"/>
                    </a:srgbClr>
                  </a:outerShdw>
                </a:effectLst>
              </a:rPr>
              <a:t>Le </a:t>
            </a:r>
            <a:r>
              <a:rPr lang="fr-FR" sz="2800" b="1" i="1" dirty="0">
                <a:solidFill>
                  <a:srgbClr val="0070C0"/>
                </a:solidFill>
                <a:effectLst>
                  <a:outerShdw blurRad="38100" dist="38100" dir="2700000" algn="tl">
                    <a:srgbClr val="000000">
                      <a:alpha val="43137"/>
                    </a:srgbClr>
                  </a:outerShdw>
                </a:effectLst>
              </a:rPr>
              <a:t>QE</a:t>
            </a:r>
            <a:r>
              <a:rPr lang="fr-FR" sz="2800" b="1" dirty="0">
                <a:solidFill>
                  <a:srgbClr val="0070C0"/>
                </a:solidFill>
                <a:effectLst>
                  <a:outerShdw blurRad="38100" dist="38100" dir="2700000" algn="tl">
                    <a:srgbClr val="000000">
                      <a:alpha val="43137"/>
                    </a:srgbClr>
                  </a:outerShdw>
                </a:effectLst>
              </a:rPr>
              <a:t> permet de « restaurer le mécanisme de transmission de la politique monétaire »</a:t>
            </a:r>
            <a:endParaRPr lang="fr-FR" sz="2800" dirty="0"/>
          </a:p>
        </p:txBody>
      </p:sp>
      <p:pic>
        <p:nvPicPr>
          <p:cNvPr id="5" name="Espace réservé du contenu 4">
            <a:extLst>
              <a:ext uri="{FF2B5EF4-FFF2-40B4-BE49-F238E27FC236}">
                <a16:creationId xmlns:a16="http://schemas.microsoft.com/office/drawing/2014/main" id="{3F027F27-41A5-4D9E-A814-C41BB89C6AB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07111" y="144380"/>
            <a:ext cx="9284889" cy="6602930"/>
          </a:xfrm>
        </p:spPr>
      </p:pic>
      <p:sp>
        <p:nvSpPr>
          <p:cNvPr id="6" name="ZoneTexte 5">
            <a:extLst>
              <a:ext uri="{FF2B5EF4-FFF2-40B4-BE49-F238E27FC236}">
                <a16:creationId xmlns:a16="http://schemas.microsoft.com/office/drawing/2014/main" id="{F7BC306E-93A2-4CCC-B8B3-A666197BA183}"/>
              </a:ext>
            </a:extLst>
          </p:cNvPr>
          <p:cNvSpPr txBox="1"/>
          <p:nvPr/>
        </p:nvSpPr>
        <p:spPr>
          <a:xfrm>
            <a:off x="355333" y="5527927"/>
            <a:ext cx="2697480" cy="338554"/>
          </a:xfrm>
          <a:prstGeom prst="rect">
            <a:avLst/>
          </a:prstGeom>
          <a:noFill/>
        </p:spPr>
        <p:txBody>
          <a:bodyPr wrap="square">
            <a:spAutoFit/>
          </a:bodyPr>
          <a:lstStyle/>
          <a:p>
            <a:r>
              <a:rPr lang="fr-FR" sz="1600" dirty="0">
                <a:effectLst/>
                <a:ea typeface="Calibri" panose="020F0502020204030204" pitchFamily="34" charset="0"/>
              </a:rPr>
              <a:t>Source : Banque de France</a:t>
            </a:r>
            <a:endParaRPr lang="fr-FR" sz="1600" dirty="0"/>
          </a:p>
        </p:txBody>
      </p:sp>
    </p:spTree>
    <p:extLst>
      <p:ext uri="{BB962C8B-B14F-4D97-AF65-F5344CB8AC3E}">
        <p14:creationId xmlns:p14="http://schemas.microsoft.com/office/powerpoint/2010/main" val="22322571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8484BDE-906A-4978-8243-BE4BD61B6822}"/>
              </a:ext>
            </a:extLst>
          </p:cNvPr>
          <p:cNvSpPr>
            <a:spLocks noGrp="1"/>
          </p:cNvSpPr>
          <p:nvPr>
            <p:ph type="title"/>
          </p:nvPr>
        </p:nvSpPr>
        <p:spPr/>
        <p:txBody>
          <a:bodyPr>
            <a:normAutofit/>
          </a:bodyPr>
          <a:lstStyle/>
          <a:p>
            <a:r>
              <a:rPr lang="fr-FR" sz="2800" b="1" dirty="0">
                <a:solidFill>
                  <a:srgbClr val="0070C0"/>
                </a:solidFill>
                <a:effectLst>
                  <a:outerShdw blurRad="38100" dist="38100" dir="2700000" algn="tl">
                    <a:srgbClr val="000000">
                      <a:alpha val="43137"/>
                    </a:srgbClr>
                  </a:outerShdw>
                </a:effectLst>
              </a:rPr>
              <a:t>L</a:t>
            </a:r>
            <a:r>
              <a:rPr lang="fr-FR" sz="2800" b="1" i="0" u="none" strike="noStrike" baseline="0" dirty="0">
                <a:solidFill>
                  <a:srgbClr val="0070C0"/>
                </a:solidFill>
                <a:effectLst>
                  <a:outerShdw blurRad="38100" dist="38100" dir="2700000" algn="tl">
                    <a:srgbClr val="000000">
                      <a:alpha val="43137"/>
                    </a:srgbClr>
                  </a:outerShdw>
                </a:effectLst>
              </a:rPr>
              <a:t>e programme d’achats d’urgence face à la pandémie (</a:t>
            </a:r>
            <a:r>
              <a:rPr lang="fr-FR" sz="2800" b="1" i="1" u="none" strike="noStrike" baseline="0" dirty="0">
                <a:solidFill>
                  <a:srgbClr val="0070C0"/>
                </a:solidFill>
                <a:effectLst>
                  <a:outerShdw blurRad="38100" dist="38100" dir="2700000" algn="tl">
                    <a:srgbClr val="000000">
                      <a:alpha val="43137"/>
                    </a:srgbClr>
                  </a:outerShdw>
                </a:effectLst>
              </a:rPr>
              <a:t>PEPP</a:t>
            </a:r>
            <a:r>
              <a:rPr lang="fr-FR" sz="2800" b="1" i="0" u="none" strike="noStrike" baseline="0" dirty="0">
                <a:solidFill>
                  <a:srgbClr val="0070C0"/>
                </a:solidFill>
                <a:effectLst>
                  <a:outerShdw blurRad="38100" dist="38100" dir="2700000" algn="tl">
                    <a:srgbClr val="000000">
                      <a:alpha val="43137"/>
                    </a:srgbClr>
                  </a:outerShdw>
                </a:effectLst>
              </a:rPr>
              <a:t> - </a:t>
            </a:r>
            <a:r>
              <a:rPr lang="fr-FR" sz="2800" b="1" i="1" dirty="0" err="1">
                <a:solidFill>
                  <a:srgbClr val="0070C0"/>
                </a:solidFill>
                <a:effectLst>
                  <a:outerShdw blurRad="38100" dist="38100" dir="2700000" algn="tl">
                    <a:srgbClr val="000000">
                      <a:alpha val="43137"/>
                    </a:srgbClr>
                  </a:outerShdw>
                </a:effectLst>
              </a:rPr>
              <a:t>pandemic</a:t>
            </a:r>
            <a:r>
              <a:rPr lang="fr-FR" sz="2800" b="1" i="1" dirty="0">
                <a:solidFill>
                  <a:srgbClr val="0070C0"/>
                </a:solidFill>
                <a:effectLst>
                  <a:outerShdw blurRad="38100" dist="38100" dir="2700000" algn="tl">
                    <a:srgbClr val="000000">
                      <a:alpha val="43137"/>
                    </a:srgbClr>
                  </a:outerShdw>
                </a:effectLst>
              </a:rPr>
              <a:t> emergency </a:t>
            </a:r>
            <a:r>
              <a:rPr lang="fr-FR" sz="2800" b="1" i="1" dirty="0" err="1">
                <a:solidFill>
                  <a:srgbClr val="0070C0"/>
                </a:solidFill>
                <a:effectLst>
                  <a:outerShdw blurRad="38100" dist="38100" dir="2700000" algn="tl">
                    <a:srgbClr val="000000">
                      <a:alpha val="43137"/>
                    </a:srgbClr>
                  </a:outerShdw>
                </a:effectLst>
              </a:rPr>
              <a:t>purchase</a:t>
            </a:r>
            <a:r>
              <a:rPr lang="fr-FR" sz="2800" b="1" i="1" dirty="0">
                <a:solidFill>
                  <a:srgbClr val="0070C0"/>
                </a:solidFill>
                <a:effectLst>
                  <a:outerShdw blurRad="38100" dist="38100" dir="2700000" algn="tl">
                    <a:srgbClr val="000000">
                      <a:alpha val="43137"/>
                    </a:srgbClr>
                  </a:outerShdw>
                </a:effectLst>
              </a:rPr>
              <a:t> programme</a:t>
            </a:r>
            <a:r>
              <a:rPr lang="fr-FR" sz="2800" b="1" i="0" u="none" strike="noStrike" baseline="0" dirty="0">
                <a:solidFill>
                  <a:srgbClr val="0070C0"/>
                </a:solidFill>
                <a:effectLst>
                  <a:outerShdw blurRad="38100" dist="38100" dir="2700000" algn="tl">
                    <a:srgbClr val="000000">
                      <a:alpha val="43137"/>
                    </a:srgbClr>
                  </a:outerShdw>
                </a:effectLst>
              </a:rPr>
              <a:t>) comme politique de </a:t>
            </a:r>
            <a:r>
              <a:rPr lang="fr-FR" sz="2800" b="1" i="1" u="none" strike="noStrike" baseline="0" dirty="0">
                <a:solidFill>
                  <a:srgbClr val="0070C0"/>
                </a:solidFill>
                <a:effectLst>
                  <a:outerShdw blurRad="38100" dist="38100" dir="2700000" algn="tl">
                    <a:srgbClr val="000000">
                      <a:alpha val="43137"/>
                    </a:srgbClr>
                  </a:outerShdw>
                </a:effectLst>
              </a:rPr>
              <a:t>QE</a:t>
            </a:r>
            <a:endParaRPr lang="fr-FR" sz="2800" b="1" i="1" dirty="0">
              <a:solidFill>
                <a:srgbClr val="0070C0"/>
              </a:solidFill>
              <a:effectLst>
                <a:outerShdw blurRad="38100" dist="38100" dir="2700000" algn="tl">
                  <a:srgbClr val="000000">
                    <a:alpha val="43137"/>
                  </a:srgbClr>
                </a:outerShdw>
              </a:effectLst>
            </a:endParaRPr>
          </a:p>
        </p:txBody>
      </p:sp>
      <p:sp>
        <p:nvSpPr>
          <p:cNvPr id="3" name="Espace réservé du contenu 2">
            <a:extLst>
              <a:ext uri="{FF2B5EF4-FFF2-40B4-BE49-F238E27FC236}">
                <a16:creationId xmlns:a16="http://schemas.microsoft.com/office/drawing/2014/main" id="{508D5CE9-C26B-431D-BFC8-C448985FA4C5}"/>
              </a:ext>
            </a:extLst>
          </p:cNvPr>
          <p:cNvSpPr>
            <a:spLocks noGrp="1"/>
          </p:cNvSpPr>
          <p:nvPr>
            <p:ph idx="1"/>
          </p:nvPr>
        </p:nvSpPr>
        <p:spPr>
          <a:xfrm>
            <a:off x="838200" y="2141537"/>
            <a:ext cx="10515600" cy="4351338"/>
          </a:xfrm>
        </p:spPr>
        <p:txBody>
          <a:bodyPr>
            <a:normAutofit/>
          </a:bodyPr>
          <a:lstStyle/>
          <a:p>
            <a:pPr algn="just"/>
            <a:r>
              <a:rPr lang="fr-FR" sz="2000" i="0" u="none" strike="noStrike" baseline="0" dirty="0">
                <a:effectLst>
                  <a:outerShdw blurRad="38100" dist="38100" dir="2700000" algn="tl">
                    <a:srgbClr val="000000">
                      <a:alpha val="43137"/>
                    </a:srgbClr>
                  </a:outerShdw>
                </a:effectLst>
              </a:rPr>
              <a:t>Lancé en mars 2020 </a:t>
            </a:r>
            <a:r>
              <a:rPr lang="fr-FR" sz="2000" i="0" u="none" strike="noStrike" baseline="0" dirty="0"/>
              <a:t>en réponse au choc économique et financier extraordinaire provoqué par la pandémie de coronavirus, en complément de l’</a:t>
            </a:r>
            <a:r>
              <a:rPr lang="fr-FR" sz="2000" i="1" u="none" strike="noStrike" baseline="0" dirty="0"/>
              <a:t>APP</a:t>
            </a:r>
            <a:r>
              <a:rPr lang="fr-FR" sz="2000" i="0" u="none" strike="noStrike" baseline="0" dirty="0"/>
              <a:t>.</a:t>
            </a:r>
          </a:p>
          <a:p>
            <a:pPr algn="just"/>
            <a:endParaRPr lang="fr-FR" sz="2000" dirty="0"/>
          </a:p>
          <a:p>
            <a:pPr algn="just"/>
            <a:r>
              <a:rPr lang="fr-FR" sz="2000" dirty="0">
                <a:effectLst>
                  <a:outerShdw blurRad="38100" dist="38100" dir="2700000" algn="tl">
                    <a:srgbClr val="000000">
                      <a:alpha val="43137"/>
                    </a:srgbClr>
                  </a:outerShdw>
                </a:effectLst>
              </a:rPr>
              <a:t>Logique identique à celle de l’APP </a:t>
            </a:r>
            <a:r>
              <a:rPr lang="fr-FR" sz="2000" dirty="0"/>
              <a:t>(rétablir les canaux de transmission de la politique monétaire) cependant:</a:t>
            </a:r>
          </a:p>
          <a:p>
            <a:pPr marL="0" indent="0" algn="just">
              <a:buNone/>
            </a:pPr>
            <a:r>
              <a:rPr lang="fr-FR" sz="2000" dirty="0"/>
              <a:t>l</a:t>
            </a:r>
            <a:r>
              <a:rPr lang="fr-FR" sz="2000" b="0" i="0" u="none" strike="noStrike" baseline="0" dirty="0"/>
              <a:t>a BCE a reconnu que l’achat de dette publique était essentiel pour </a:t>
            </a:r>
            <a:r>
              <a:rPr lang="fr-FR" sz="2000" b="0" i="0" u="none" strike="noStrike" baseline="0" dirty="0">
                <a:effectLst>
                  <a:outerShdw blurRad="38100" dist="38100" dir="2700000" algn="tl">
                    <a:srgbClr val="000000">
                      <a:alpha val="43137"/>
                    </a:srgbClr>
                  </a:outerShdw>
                </a:effectLst>
              </a:rPr>
              <a:t>garantir la stabilité financière </a:t>
            </a:r>
            <a:r>
              <a:rPr lang="fr-FR" sz="2000" b="0" i="0" u="none" strike="noStrike" baseline="0" dirty="0"/>
              <a:t>(éviter donc une crise des dettes souveraines), cette dernière étant nécessaire pour éviter la déflation et la hausse du chômage.</a:t>
            </a:r>
          </a:p>
          <a:p>
            <a:pPr marL="0" indent="0" algn="just">
              <a:buNone/>
            </a:pPr>
            <a:endParaRPr lang="fr-FR" sz="2000" dirty="0"/>
          </a:p>
          <a:p>
            <a:pPr algn="just"/>
            <a:r>
              <a:rPr lang="fr-FR" sz="2000" dirty="0">
                <a:effectLst/>
                <a:ea typeface="Calibri" panose="020F0502020204030204" pitchFamily="34" charset="0"/>
              </a:rPr>
              <a:t>La BCE n’est pas la seule à avoir réagi de la sorte. </a:t>
            </a:r>
          </a:p>
          <a:p>
            <a:pPr marL="0" indent="0" algn="just">
              <a:buNone/>
            </a:pPr>
            <a:r>
              <a:rPr lang="fr-FR" sz="2000" dirty="0">
                <a:effectLst/>
                <a:ea typeface="Calibri" panose="020F0502020204030204" pitchFamily="34" charset="0"/>
              </a:rPr>
              <a:t>Face à la crise du Coronavirus, une </a:t>
            </a:r>
            <a:r>
              <a:rPr lang="fr-FR" sz="2000" dirty="0">
                <a:effectLst>
                  <a:outerShdw blurRad="38100" dist="38100" dir="2700000" algn="tl">
                    <a:srgbClr val="000000">
                      <a:alpha val="43137"/>
                    </a:srgbClr>
                  </a:outerShdw>
                </a:effectLst>
                <a:ea typeface="Calibri" panose="020F0502020204030204" pitchFamily="34" charset="0"/>
              </a:rPr>
              <a:t>quinzaine de banques centrales </a:t>
            </a:r>
            <a:r>
              <a:rPr lang="fr-FR" sz="2000" dirty="0">
                <a:effectLst/>
                <a:ea typeface="Calibri" panose="020F0502020204030204" pitchFamily="34" charset="0"/>
              </a:rPr>
              <a:t>ont annoncé en mars 2020 des plans d’achats d’actifs.</a:t>
            </a:r>
            <a:endParaRPr lang="fr-FR" sz="2000" b="0" i="0" u="none" strike="noStrike" baseline="0" dirty="0"/>
          </a:p>
        </p:txBody>
      </p:sp>
    </p:spTree>
    <p:extLst>
      <p:ext uri="{BB962C8B-B14F-4D97-AF65-F5344CB8AC3E}">
        <p14:creationId xmlns:p14="http://schemas.microsoft.com/office/powerpoint/2010/main" val="28688019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8484BDE-906A-4978-8243-BE4BD61B6822}"/>
              </a:ext>
            </a:extLst>
          </p:cNvPr>
          <p:cNvSpPr>
            <a:spLocks noGrp="1"/>
          </p:cNvSpPr>
          <p:nvPr>
            <p:ph type="title"/>
          </p:nvPr>
        </p:nvSpPr>
        <p:spPr>
          <a:xfrm>
            <a:off x="838200" y="-267696"/>
            <a:ext cx="10515600" cy="1325563"/>
          </a:xfrm>
        </p:spPr>
        <p:txBody>
          <a:bodyPr>
            <a:normAutofit/>
          </a:bodyPr>
          <a:lstStyle/>
          <a:p>
            <a:r>
              <a:rPr lang="fr-FR" sz="2800" b="1" dirty="0">
                <a:solidFill>
                  <a:srgbClr val="0070C0"/>
                </a:solidFill>
                <a:effectLst>
                  <a:outerShdw blurRad="38100" dist="38100" dir="2700000" algn="tl">
                    <a:srgbClr val="000000">
                      <a:alpha val="43137"/>
                    </a:srgbClr>
                  </a:outerShdw>
                </a:effectLst>
              </a:rPr>
              <a:t>L</a:t>
            </a:r>
            <a:r>
              <a:rPr lang="fr-FR" sz="2800" b="1" i="0" u="none" strike="noStrike" baseline="0" dirty="0">
                <a:solidFill>
                  <a:srgbClr val="0070C0"/>
                </a:solidFill>
                <a:effectLst>
                  <a:outerShdw blurRad="38100" dist="38100" dir="2700000" algn="tl">
                    <a:srgbClr val="000000">
                      <a:alpha val="43137"/>
                    </a:srgbClr>
                  </a:outerShdw>
                </a:effectLst>
              </a:rPr>
              <a:t>e programme d’achats d’urgence face à la pandémie (</a:t>
            </a:r>
            <a:r>
              <a:rPr lang="fr-FR" sz="2800" b="1" i="1" u="none" strike="noStrike" baseline="0" dirty="0">
                <a:solidFill>
                  <a:srgbClr val="0070C0"/>
                </a:solidFill>
                <a:effectLst>
                  <a:outerShdw blurRad="38100" dist="38100" dir="2700000" algn="tl">
                    <a:srgbClr val="000000">
                      <a:alpha val="43137"/>
                    </a:srgbClr>
                  </a:outerShdw>
                </a:effectLst>
              </a:rPr>
              <a:t>PEPP</a:t>
            </a:r>
            <a:r>
              <a:rPr lang="fr-FR" sz="2800" b="1" i="0" u="none" strike="noStrike" baseline="0" dirty="0">
                <a:solidFill>
                  <a:srgbClr val="0070C0"/>
                </a:solidFill>
                <a:effectLst>
                  <a:outerShdw blurRad="38100" dist="38100" dir="2700000" algn="tl">
                    <a:srgbClr val="000000">
                      <a:alpha val="43137"/>
                    </a:srgbClr>
                  </a:outerShdw>
                </a:effectLst>
              </a:rPr>
              <a:t> - </a:t>
            </a:r>
            <a:r>
              <a:rPr lang="fr-FR" sz="2800" b="1" i="1" dirty="0" err="1">
                <a:solidFill>
                  <a:srgbClr val="0070C0"/>
                </a:solidFill>
                <a:effectLst>
                  <a:outerShdw blurRad="38100" dist="38100" dir="2700000" algn="tl">
                    <a:srgbClr val="000000">
                      <a:alpha val="43137"/>
                    </a:srgbClr>
                  </a:outerShdw>
                </a:effectLst>
              </a:rPr>
              <a:t>pandemic</a:t>
            </a:r>
            <a:r>
              <a:rPr lang="fr-FR" sz="2800" b="1" i="1" dirty="0">
                <a:solidFill>
                  <a:srgbClr val="0070C0"/>
                </a:solidFill>
                <a:effectLst>
                  <a:outerShdw blurRad="38100" dist="38100" dir="2700000" algn="tl">
                    <a:srgbClr val="000000">
                      <a:alpha val="43137"/>
                    </a:srgbClr>
                  </a:outerShdw>
                </a:effectLst>
              </a:rPr>
              <a:t> emergency </a:t>
            </a:r>
            <a:r>
              <a:rPr lang="fr-FR" sz="2800" b="1" i="1" dirty="0" err="1">
                <a:solidFill>
                  <a:srgbClr val="0070C0"/>
                </a:solidFill>
                <a:effectLst>
                  <a:outerShdw blurRad="38100" dist="38100" dir="2700000" algn="tl">
                    <a:srgbClr val="000000">
                      <a:alpha val="43137"/>
                    </a:srgbClr>
                  </a:outerShdw>
                </a:effectLst>
              </a:rPr>
              <a:t>purchase</a:t>
            </a:r>
            <a:r>
              <a:rPr lang="fr-FR" sz="2800" b="1" i="1" dirty="0">
                <a:solidFill>
                  <a:srgbClr val="0070C0"/>
                </a:solidFill>
                <a:effectLst>
                  <a:outerShdw blurRad="38100" dist="38100" dir="2700000" algn="tl">
                    <a:srgbClr val="000000">
                      <a:alpha val="43137"/>
                    </a:srgbClr>
                  </a:outerShdw>
                </a:effectLst>
              </a:rPr>
              <a:t> programme</a:t>
            </a:r>
            <a:r>
              <a:rPr lang="fr-FR" sz="2800" b="1" i="0" u="none" strike="noStrike" baseline="0" dirty="0">
                <a:solidFill>
                  <a:srgbClr val="0070C0"/>
                </a:solidFill>
                <a:effectLst>
                  <a:outerShdw blurRad="38100" dist="38100" dir="2700000" algn="tl">
                    <a:srgbClr val="000000">
                      <a:alpha val="43137"/>
                    </a:srgbClr>
                  </a:outerShdw>
                </a:effectLst>
              </a:rPr>
              <a:t>) comme politique de </a:t>
            </a:r>
            <a:r>
              <a:rPr lang="fr-FR" sz="2800" b="1" i="1" u="none" strike="noStrike" baseline="0" dirty="0">
                <a:solidFill>
                  <a:srgbClr val="0070C0"/>
                </a:solidFill>
                <a:effectLst>
                  <a:outerShdw blurRad="38100" dist="38100" dir="2700000" algn="tl">
                    <a:srgbClr val="000000">
                      <a:alpha val="43137"/>
                    </a:srgbClr>
                  </a:outerShdw>
                </a:effectLst>
              </a:rPr>
              <a:t>QE</a:t>
            </a:r>
            <a:endParaRPr lang="fr-FR" sz="2800" b="1" i="1" dirty="0">
              <a:solidFill>
                <a:srgbClr val="0070C0"/>
              </a:solidFill>
              <a:effectLst>
                <a:outerShdw blurRad="38100" dist="38100" dir="2700000" algn="tl">
                  <a:srgbClr val="000000">
                    <a:alpha val="43137"/>
                  </a:srgbClr>
                </a:outerShdw>
              </a:effectLst>
            </a:endParaRPr>
          </a:p>
        </p:txBody>
      </p:sp>
      <p:sp>
        <p:nvSpPr>
          <p:cNvPr id="3" name="Espace réservé du contenu 2">
            <a:extLst>
              <a:ext uri="{FF2B5EF4-FFF2-40B4-BE49-F238E27FC236}">
                <a16:creationId xmlns:a16="http://schemas.microsoft.com/office/drawing/2014/main" id="{508D5CE9-C26B-431D-BFC8-C448985FA4C5}"/>
              </a:ext>
            </a:extLst>
          </p:cNvPr>
          <p:cNvSpPr>
            <a:spLocks noGrp="1"/>
          </p:cNvSpPr>
          <p:nvPr>
            <p:ph idx="1"/>
          </p:nvPr>
        </p:nvSpPr>
        <p:spPr>
          <a:xfrm>
            <a:off x="838200" y="843799"/>
            <a:ext cx="10515600" cy="4351338"/>
          </a:xfrm>
        </p:spPr>
        <p:txBody>
          <a:bodyPr>
            <a:normAutofit/>
          </a:bodyPr>
          <a:lstStyle/>
          <a:p>
            <a:r>
              <a:rPr lang="fr-FR" sz="2000" dirty="0"/>
              <a:t>A</a:t>
            </a:r>
            <a:r>
              <a:rPr lang="fr-FR" sz="2000" b="0" i="0" u="none" strike="noStrike" baseline="0" dirty="0"/>
              <a:t>chats nets de titres des secteurs privé et public de la zone euro pour un montant total qui avait atteint 1 700 milliards d’euros environ en mars 2022 </a:t>
            </a:r>
          </a:p>
          <a:p>
            <a:r>
              <a:rPr lang="fr-FR" sz="2000" dirty="0">
                <a:effectLst>
                  <a:outerShdw blurRad="38100" dist="38100" dir="2700000" algn="tl">
                    <a:srgbClr val="000000">
                      <a:alpha val="43137"/>
                    </a:srgbClr>
                  </a:outerShdw>
                </a:effectLst>
              </a:rPr>
              <a:t>Près de 75 % de la dette émise par les pays européens depuis le début de la pandémie ont été achetés par la BCE</a:t>
            </a:r>
            <a:r>
              <a:rPr lang="fr-FR" sz="2000" dirty="0"/>
              <a:t> (qui en détient désormais 1/3 environ du total émis).</a:t>
            </a:r>
          </a:p>
          <a:p>
            <a:pPr algn="l"/>
            <a:endParaRPr lang="fr-FR" sz="2000" b="0" i="0" u="none" strike="noStrike" baseline="0" dirty="0"/>
          </a:p>
          <a:p>
            <a:pPr marL="0" indent="0" algn="l">
              <a:buNone/>
            </a:pPr>
            <a:endParaRPr lang="fr-FR" sz="2000" dirty="0"/>
          </a:p>
        </p:txBody>
      </p:sp>
      <p:pic>
        <p:nvPicPr>
          <p:cNvPr id="5" name="Image 4">
            <a:extLst>
              <a:ext uri="{FF2B5EF4-FFF2-40B4-BE49-F238E27FC236}">
                <a16:creationId xmlns:a16="http://schemas.microsoft.com/office/drawing/2014/main" id="{87A2760D-B055-48CC-A0BB-BA390C9723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2169362"/>
            <a:ext cx="6490034" cy="4705592"/>
          </a:xfrm>
          <a:prstGeom prst="rect">
            <a:avLst/>
          </a:prstGeom>
        </p:spPr>
      </p:pic>
      <p:sp>
        <p:nvSpPr>
          <p:cNvPr id="7" name="ZoneTexte 6">
            <a:extLst>
              <a:ext uri="{FF2B5EF4-FFF2-40B4-BE49-F238E27FC236}">
                <a16:creationId xmlns:a16="http://schemas.microsoft.com/office/drawing/2014/main" id="{9BAF32F1-8634-4732-A69A-B07D2C328E03}"/>
              </a:ext>
            </a:extLst>
          </p:cNvPr>
          <p:cNvSpPr txBox="1"/>
          <p:nvPr/>
        </p:nvSpPr>
        <p:spPr>
          <a:xfrm>
            <a:off x="7812104" y="2249707"/>
            <a:ext cx="3468704" cy="1323439"/>
          </a:xfrm>
          <a:prstGeom prst="rect">
            <a:avLst/>
          </a:prstGeom>
          <a:noFill/>
        </p:spPr>
        <p:txBody>
          <a:bodyPr wrap="square">
            <a:spAutoFit/>
          </a:bodyPr>
          <a:lstStyle/>
          <a:p>
            <a:pPr marL="342900" indent="-342900" algn="just">
              <a:buFont typeface="Arial" panose="020B0604020202020204" pitchFamily="34" charset="0"/>
              <a:buChar char="•"/>
            </a:pPr>
            <a:r>
              <a:rPr lang="fr-FR" sz="2000" i="0" u="none" strike="noStrike" baseline="0" dirty="0"/>
              <a:t>Les </a:t>
            </a:r>
            <a:r>
              <a:rPr lang="fr-FR" sz="2000" i="0" u="none" strike="noStrike" baseline="0" dirty="0">
                <a:effectLst>
                  <a:outerShdw blurRad="38100" dist="38100" dir="2700000" algn="tl">
                    <a:srgbClr val="000000">
                      <a:alpha val="43137"/>
                    </a:srgbClr>
                  </a:outerShdw>
                </a:effectLst>
              </a:rPr>
              <a:t>achats de titres du secteur public ont représenté 97 % des volumes globaux </a:t>
            </a:r>
            <a:r>
              <a:rPr lang="fr-FR" sz="2000" i="0" u="none" strike="noStrike" baseline="0" dirty="0"/>
              <a:t>du PEPP.</a:t>
            </a:r>
            <a:endParaRPr lang="fr-FR" sz="2000" dirty="0"/>
          </a:p>
        </p:txBody>
      </p:sp>
      <p:sp>
        <p:nvSpPr>
          <p:cNvPr id="9" name="ZoneTexte 8">
            <a:extLst>
              <a:ext uri="{FF2B5EF4-FFF2-40B4-BE49-F238E27FC236}">
                <a16:creationId xmlns:a16="http://schemas.microsoft.com/office/drawing/2014/main" id="{66B04EA9-EC76-47AC-BB17-7B89739EAB26}"/>
              </a:ext>
            </a:extLst>
          </p:cNvPr>
          <p:cNvSpPr txBox="1"/>
          <p:nvPr/>
        </p:nvSpPr>
        <p:spPr>
          <a:xfrm>
            <a:off x="7812104" y="3687901"/>
            <a:ext cx="3468704" cy="2862322"/>
          </a:xfrm>
          <a:prstGeom prst="rect">
            <a:avLst/>
          </a:prstGeom>
          <a:noFill/>
        </p:spPr>
        <p:txBody>
          <a:bodyPr wrap="square">
            <a:spAutoFit/>
          </a:bodyPr>
          <a:lstStyle/>
          <a:p>
            <a:pPr marL="342900" indent="-342900" algn="just">
              <a:buFont typeface="Arial" panose="020B0604020202020204" pitchFamily="34" charset="0"/>
              <a:buChar char="•"/>
            </a:pPr>
            <a:r>
              <a:rPr lang="fr-FR" sz="2000" b="0" i="0" u="none" strike="noStrike" baseline="0" dirty="0"/>
              <a:t>Depuis la fin des achats nets en mars 2022, les transactions au titre du PEPP ont été réalisées uniquement pour réinvestir les remboursements des titres détenus dans le portefeuille (prévu au moins jusqu’à la fin de 2024).</a:t>
            </a:r>
          </a:p>
        </p:txBody>
      </p:sp>
    </p:spTree>
    <p:extLst>
      <p:ext uri="{BB962C8B-B14F-4D97-AF65-F5344CB8AC3E}">
        <p14:creationId xmlns:p14="http://schemas.microsoft.com/office/powerpoint/2010/main" val="15201855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6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F4C4858-6FA9-44C6-BDE9-34951813CB1F}"/>
              </a:ext>
            </a:extLst>
          </p:cNvPr>
          <p:cNvSpPr>
            <a:spLocks noGrp="1"/>
          </p:cNvSpPr>
          <p:nvPr>
            <p:ph type="title"/>
          </p:nvPr>
        </p:nvSpPr>
        <p:spPr>
          <a:xfrm>
            <a:off x="838200" y="-336884"/>
            <a:ext cx="10515600" cy="1325563"/>
          </a:xfrm>
        </p:spPr>
        <p:txBody>
          <a:bodyPr>
            <a:normAutofit/>
          </a:bodyPr>
          <a:lstStyle/>
          <a:p>
            <a:pPr algn="ctr"/>
            <a:r>
              <a:rPr lang="fr-FR" sz="3600" b="1" dirty="0">
                <a:solidFill>
                  <a:srgbClr val="FF0000"/>
                </a:solidFill>
                <a:effectLst>
                  <a:outerShdw blurRad="38100" dist="38100" dir="2700000" algn="tl">
                    <a:srgbClr val="000000">
                      <a:alpha val="43137"/>
                    </a:srgbClr>
                  </a:outerShdw>
                </a:effectLst>
              </a:rPr>
              <a:t>PLAN GENERAL</a:t>
            </a:r>
            <a:r>
              <a:rPr lang="fr-FR" sz="3600" b="1" dirty="0"/>
              <a:t> </a:t>
            </a:r>
          </a:p>
        </p:txBody>
      </p:sp>
      <p:sp>
        <p:nvSpPr>
          <p:cNvPr id="3" name="Espace réservé du contenu 2">
            <a:extLst>
              <a:ext uri="{FF2B5EF4-FFF2-40B4-BE49-F238E27FC236}">
                <a16:creationId xmlns:a16="http://schemas.microsoft.com/office/drawing/2014/main" id="{33EB933F-728D-416A-A7D4-FDD15DD1591E}"/>
              </a:ext>
            </a:extLst>
          </p:cNvPr>
          <p:cNvSpPr>
            <a:spLocks noGrp="1"/>
          </p:cNvSpPr>
          <p:nvPr>
            <p:ph sz="half" idx="1"/>
          </p:nvPr>
        </p:nvSpPr>
        <p:spPr>
          <a:xfrm>
            <a:off x="838200" y="728343"/>
            <a:ext cx="10515600" cy="5970839"/>
          </a:xfrm>
          <a:noFill/>
          <a:ln>
            <a:solidFill>
              <a:srgbClr val="FF0000"/>
            </a:solidFill>
          </a:ln>
        </p:spPr>
        <p:style>
          <a:lnRef idx="1">
            <a:schemeClr val="accent5"/>
          </a:lnRef>
          <a:fillRef idx="2">
            <a:schemeClr val="accent5"/>
          </a:fillRef>
          <a:effectRef idx="1">
            <a:schemeClr val="accent5"/>
          </a:effectRef>
          <a:fontRef idx="minor">
            <a:schemeClr val="dk1"/>
          </a:fontRef>
        </p:style>
        <p:txBody>
          <a:bodyPr>
            <a:normAutofit/>
          </a:bodyPr>
          <a:lstStyle/>
          <a:p>
            <a:pPr marL="0" indent="0">
              <a:buNone/>
            </a:pPr>
            <a:endParaRPr lang="fr-FR" sz="1100" dirty="0">
              <a:effectLst>
                <a:outerShdw blurRad="38100" dist="38100" dir="2700000" algn="tl">
                  <a:srgbClr val="000000">
                    <a:alpha val="43137"/>
                  </a:srgbClr>
                </a:outerShdw>
              </a:effectLst>
            </a:endParaRPr>
          </a:p>
          <a:p>
            <a:pPr marL="0" indent="0" algn="just">
              <a:buNone/>
            </a:pPr>
            <a:r>
              <a:rPr lang="fr-FR" dirty="0">
                <a:effectLst>
                  <a:outerShdw blurRad="38100" dist="38100" dir="2700000" algn="tl">
                    <a:srgbClr val="000000">
                      <a:alpha val="43137"/>
                    </a:srgbClr>
                  </a:outerShdw>
                </a:effectLst>
              </a:rPr>
              <a:t>I/ L’indépendance des banques centrales : un mythe ?</a:t>
            </a:r>
          </a:p>
          <a:p>
            <a:pPr marL="0" indent="0" algn="just">
              <a:buNone/>
            </a:pPr>
            <a:endParaRPr lang="fr-FR" dirty="0">
              <a:effectLst>
                <a:outerShdw blurRad="38100" dist="38100" dir="2700000" algn="tl">
                  <a:srgbClr val="000000">
                    <a:alpha val="43137"/>
                  </a:srgbClr>
                </a:outerShdw>
              </a:effectLst>
            </a:endParaRPr>
          </a:p>
          <a:p>
            <a:pPr marL="0" indent="0" algn="just">
              <a:buNone/>
            </a:pPr>
            <a:r>
              <a:rPr lang="fr-FR" dirty="0">
                <a:effectLst>
                  <a:outerShdw blurRad="38100" dist="38100" dir="2700000" algn="tl">
                    <a:srgbClr val="000000">
                      <a:alpha val="43137"/>
                    </a:srgbClr>
                  </a:outerShdw>
                </a:effectLst>
              </a:rPr>
              <a:t>II/ Une interprétation minimaliste du rôle des banques centrales : la lutte prioritaire (exclusive?) contre l’inflation et ses modalités avant la crise de 2008</a:t>
            </a:r>
          </a:p>
          <a:p>
            <a:pPr marL="0" indent="0" algn="just">
              <a:buNone/>
            </a:pPr>
            <a:endParaRPr lang="fr-FR" dirty="0">
              <a:effectLst>
                <a:outerShdw blurRad="38100" dist="38100" dir="2700000" algn="tl">
                  <a:srgbClr val="000000">
                    <a:alpha val="43137"/>
                  </a:srgbClr>
                </a:outerShdw>
              </a:effectLst>
            </a:endParaRPr>
          </a:p>
          <a:p>
            <a:pPr marL="0" indent="0" algn="just">
              <a:buNone/>
            </a:pPr>
            <a:r>
              <a:rPr lang="fr-FR" dirty="0">
                <a:effectLst>
                  <a:outerShdw blurRad="38100" dist="38100" dir="2700000" algn="tl">
                    <a:srgbClr val="000000">
                      <a:alpha val="43137"/>
                    </a:srgbClr>
                  </a:outerShdw>
                </a:effectLst>
              </a:rPr>
              <a:t>III/ Un changement d’interprétation imposé par la crise financière : de la lutte contre la déflation à la « dominance fiscale » et les nouvelles modalités de politique monétaire</a:t>
            </a:r>
          </a:p>
          <a:p>
            <a:pPr marL="0" indent="0" algn="just">
              <a:buNone/>
            </a:pPr>
            <a:endParaRPr lang="fr-FR" dirty="0">
              <a:effectLst>
                <a:outerShdw blurRad="38100" dist="38100" dir="2700000" algn="tl">
                  <a:srgbClr val="000000">
                    <a:alpha val="43137"/>
                  </a:srgbClr>
                </a:outerShdw>
              </a:effectLst>
            </a:endParaRPr>
          </a:p>
          <a:p>
            <a:pPr marL="0" indent="0" algn="just">
              <a:buNone/>
            </a:pPr>
            <a:r>
              <a:rPr lang="fr-FR" dirty="0">
                <a:effectLst>
                  <a:outerShdw blurRad="38100" dist="38100" dir="2700000" algn="tl">
                    <a:srgbClr val="000000">
                      <a:alpha val="43137"/>
                    </a:srgbClr>
                  </a:outerShdw>
                </a:effectLst>
              </a:rPr>
              <a:t>IV/ Le retour de l’inflation: nouveaux enjeux de politique monétaire et d’articulation des politiques conjoncturelles</a:t>
            </a:r>
          </a:p>
          <a:p>
            <a:pPr marL="0" indent="0" algn="just">
              <a:buNone/>
            </a:pPr>
            <a:endParaRPr lang="fr-FR" dirty="0">
              <a:effectLst>
                <a:outerShdw blurRad="38100" dist="38100" dir="2700000" algn="tl">
                  <a:srgbClr val="000000">
                    <a:alpha val="43137"/>
                  </a:srgbClr>
                </a:outerShdw>
              </a:effectLst>
            </a:endParaRPr>
          </a:p>
          <a:p>
            <a:pPr marL="0" indent="0">
              <a:buNone/>
            </a:pPr>
            <a:endParaRPr lang="fr-FR" sz="1100" dirty="0">
              <a:effectLst>
                <a:outerShdw blurRad="38100" dist="38100" dir="2700000" algn="tl">
                  <a:srgbClr val="000000">
                    <a:alpha val="43137"/>
                  </a:srgbClr>
                </a:outerShdw>
              </a:effectLst>
            </a:endParaRPr>
          </a:p>
          <a:p>
            <a:pPr marL="0" indent="0">
              <a:buNone/>
            </a:pPr>
            <a:endParaRPr lang="fr-FR"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85068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8484BDE-906A-4978-8243-BE4BD61B6822}"/>
              </a:ext>
            </a:extLst>
          </p:cNvPr>
          <p:cNvSpPr>
            <a:spLocks noGrp="1"/>
          </p:cNvSpPr>
          <p:nvPr>
            <p:ph type="title"/>
          </p:nvPr>
        </p:nvSpPr>
        <p:spPr>
          <a:xfrm>
            <a:off x="838200" y="0"/>
            <a:ext cx="10515600" cy="1325563"/>
          </a:xfrm>
        </p:spPr>
        <p:txBody>
          <a:bodyPr>
            <a:normAutofit/>
          </a:bodyPr>
          <a:lstStyle/>
          <a:p>
            <a:r>
              <a:rPr lang="fr-FR" sz="2800" b="1" dirty="0">
                <a:solidFill>
                  <a:srgbClr val="0070C0"/>
                </a:solidFill>
                <a:effectLst>
                  <a:outerShdw blurRad="38100" dist="38100" dir="2700000" algn="tl">
                    <a:srgbClr val="000000">
                      <a:alpha val="43137"/>
                    </a:srgbClr>
                  </a:outerShdw>
                </a:effectLst>
              </a:rPr>
              <a:t>Le </a:t>
            </a:r>
            <a:r>
              <a:rPr lang="fr-FR" sz="2800" b="1" i="1" dirty="0">
                <a:solidFill>
                  <a:srgbClr val="0070C0"/>
                </a:solidFill>
                <a:effectLst>
                  <a:outerShdw blurRad="38100" dist="38100" dir="2700000" algn="tl">
                    <a:srgbClr val="000000">
                      <a:alpha val="43137"/>
                    </a:srgbClr>
                  </a:outerShdw>
                </a:effectLst>
              </a:rPr>
              <a:t>QE</a:t>
            </a:r>
            <a:r>
              <a:rPr lang="fr-FR" sz="2800" b="1" dirty="0">
                <a:solidFill>
                  <a:srgbClr val="0070C0"/>
                </a:solidFill>
                <a:effectLst>
                  <a:outerShdw blurRad="38100" dist="38100" dir="2700000" algn="tl">
                    <a:srgbClr val="000000">
                      <a:alpha val="43137"/>
                    </a:srgbClr>
                  </a:outerShdw>
                </a:effectLst>
              </a:rPr>
              <a:t> s’inscrit aussi dans une logique de dominance budgétaire (</a:t>
            </a:r>
            <a:r>
              <a:rPr lang="fr-FR" sz="2800" b="1" i="1" dirty="0">
                <a:solidFill>
                  <a:srgbClr val="0070C0"/>
                </a:solidFill>
                <a:effectLst>
                  <a:outerShdw blurRad="38100" dist="38100" dir="2700000" algn="tl">
                    <a:srgbClr val="000000">
                      <a:alpha val="43137"/>
                    </a:srgbClr>
                  </a:outerShdw>
                </a:effectLst>
              </a:rPr>
              <a:t>fiscal dominance</a:t>
            </a:r>
            <a:r>
              <a:rPr lang="fr-FR" sz="2800" b="1" dirty="0">
                <a:solidFill>
                  <a:srgbClr val="0070C0"/>
                </a:solidFill>
                <a:effectLst>
                  <a:outerShdw blurRad="38100" dist="38100" dir="2700000" algn="tl">
                    <a:srgbClr val="000000">
                      <a:alpha val="43137"/>
                    </a:srgbClr>
                  </a:outerShdw>
                </a:effectLst>
              </a:rPr>
              <a:t>)</a:t>
            </a:r>
            <a:endParaRPr lang="fr-FR" sz="2800" dirty="0"/>
          </a:p>
        </p:txBody>
      </p:sp>
      <p:sp>
        <p:nvSpPr>
          <p:cNvPr id="3" name="Espace réservé du contenu 2">
            <a:extLst>
              <a:ext uri="{FF2B5EF4-FFF2-40B4-BE49-F238E27FC236}">
                <a16:creationId xmlns:a16="http://schemas.microsoft.com/office/drawing/2014/main" id="{508D5CE9-C26B-431D-BFC8-C448985FA4C5}"/>
              </a:ext>
            </a:extLst>
          </p:cNvPr>
          <p:cNvSpPr>
            <a:spLocks noGrp="1"/>
          </p:cNvSpPr>
          <p:nvPr>
            <p:ph idx="1"/>
          </p:nvPr>
        </p:nvSpPr>
        <p:spPr>
          <a:xfrm>
            <a:off x="838200" y="1219685"/>
            <a:ext cx="10515600" cy="5532437"/>
          </a:xfrm>
        </p:spPr>
        <p:txBody>
          <a:bodyPr>
            <a:normAutofit lnSpcReduction="10000"/>
          </a:bodyPr>
          <a:lstStyle/>
          <a:p>
            <a:pPr algn="just"/>
            <a:r>
              <a:rPr lang="fr-FR" sz="2000" u="sng" dirty="0">
                <a:effectLst/>
                <a:ea typeface="Calibri" panose="020F0502020204030204" pitchFamily="34" charset="0"/>
                <a:cs typeface="Times New Roman" panose="02020603050405020304" pitchFamily="18" charset="0"/>
              </a:rPr>
              <a:t>Conséquence d’un choc:</a:t>
            </a:r>
          </a:p>
          <a:p>
            <a:pPr marL="0" indent="0" algn="just">
              <a:buNone/>
            </a:pPr>
            <a:r>
              <a:rPr lang="fr-FR" sz="2000" dirty="0">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Choc exogène (sanitaire) négatif </a:t>
            </a:r>
            <a:r>
              <a:rPr lang="fr-FR" sz="2000" dirty="0">
                <a:effectLst/>
                <a:ea typeface="Calibri" panose="020F0502020204030204" pitchFamily="34" charset="0"/>
                <a:cs typeface="Times New Roman" panose="02020603050405020304" pitchFamily="18" charset="0"/>
              </a:rPr>
              <a:t>sur l’O et/ou la D </a:t>
            </a:r>
          </a:p>
          <a:p>
            <a:pPr marL="0" indent="0" algn="just">
              <a:buNone/>
            </a:pPr>
            <a:r>
              <a:rPr lang="fr-FR" sz="2000" dirty="0">
                <a:effectLst/>
                <a:ea typeface="Calibri" panose="020F0502020204030204" pitchFamily="34" charset="0"/>
                <a:cs typeface="Times New Roman" panose="02020603050405020304" pitchFamily="18" charset="0"/>
              </a:rPr>
              <a:t>=&gt; </a:t>
            </a:r>
            <a:r>
              <a:rPr lang="fr-FR" sz="2000" dirty="0">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dégradation de la situation conjoncturelle </a:t>
            </a:r>
            <a:r>
              <a:rPr lang="fr-FR" sz="2000" dirty="0">
                <a:effectLst/>
                <a:ea typeface="Calibri" panose="020F0502020204030204" pitchFamily="34" charset="0"/>
                <a:cs typeface="Times New Roman" panose="02020603050405020304" pitchFamily="18" charset="0"/>
              </a:rPr>
              <a:t>(ralentissement de la croissance, pression sur l’emploi) </a:t>
            </a:r>
          </a:p>
          <a:p>
            <a:pPr marL="0" indent="0" algn="just">
              <a:buNone/>
            </a:pPr>
            <a:r>
              <a:rPr lang="fr-FR" sz="2000" dirty="0">
                <a:effectLst/>
                <a:ea typeface="Calibri" panose="020F0502020204030204" pitchFamily="34" charset="0"/>
                <a:cs typeface="Times New Roman" panose="02020603050405020304" pitchFamily="18" charset="0"/>
              </a:rPr>
              <a:t>=&gt; </a:t>
            </a:r>
            <a:r>
              <a:rPr lang="fr-FR" sz="2000" dirty="0">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stabilisateurs automatiques + plan de relance </a:t>
            </a:r>
          </a:p>
          <a:p>
            <a:pPr marL="0" indent="0" algn="just">
              <a:buNone/>
            </a:pPr>
            <a:r>
              <a:rPr lang="fr-FR" sz="2000" dirty="0">
                <a:effectLst/>
                <a:ea typeface="Calibri" panose="020F0502020204030204" pitchFamily="34" charset="0"/>
                <a:cs typeface="Times New Roman" panose="02020603050405020304" pitchFamily="18" charset="0"/>
              </a:rPr>
              <a:t>=&gt; </a:t>
            </a:r>
            <a:r>
              <a:rPr lang="fr-FR" sz="2000" dirty="0">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creusement des déficits </a:t>
            </a:r>
            <a:r>
              <a:rPr lang="fr-FR" sz="2000" dirty="0">
                <a:effectLst/>
                <a:ea typeface="Calibri" panose="020F0502020204030204" pitchFamily="34" charset="0"/>
                <a:cs typeface="Times New Roman" panose="02020603050405020304" pitchFamily="18" charset="0"/>
              </a:rPr>
              <a:t>(politique budgétaire accommodante, impulsion budgétaire forte) </a:t>
            </a:r>
          </a:p>
          <a:p>
            <a:pPr marL="0" indent="0" algn="just">
              <a:buNone/>
            </a:pPr>
            <a:r>
              <a:rPr lang="fr-FR" sz="2000" dirty="0">
                <a:effectLst/>
                <a:ea typeface="Calibri" panose="020F0502020204030204" pitchFamily="34" charset="0"/>
                <a:cs typeface="Times New Roman" panose="02020603050405020304" pitchFamily="18" charset="0"/>
              </a:rPr>
              <a:t>=&gt; </a:t>
            </a:r>
            <a:r>
              <a:rPr lang="fr-FR" sz="2000" dirty="0">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risque de hausse des taux d’intérêt à long terme sur la dette publique, de difficulté de remboursement et de faillite</a:t>
            </a:r>
          </a:p>
          <a:p>
            <a:pPr marL="0" indent="0" algn="just">
              <a:buNone/>
            </a:pPr>
            <a:endParaRPr lang="fr-FR" sz="2000" dirty="0"/>
          </a:p>
          <a:p>
            <a:pPr algn="just"/>
            <a:r>
              <a:rPr lang="fr-FR" sz="2000" u="sng" dirty="0"/>
              <a:t>Solution:</a:t>
            </a:r>
          </a:p>
          <a:p>
            <a:pPr marL="0" indent="0" algn="just">
              <a:buNone/>
            </a:pPr>
            <a:r>
              <a:rPr lang="fr-FR" sz="2000" dirty="0">
                <a:effectLst>
                  <a:outerShdw blurRad="38100" dist="38100" dir="2700000" algn="tl">
                    <a:srgbClr val="000000">
                      <a:alpha val="43137"/>
                    </a:srgbClr>
                  </a:outerShdw>
                </a:effectLst>
                <a:ea typeface="Calibri" panose="020F0502020204030204" pitchFamily="34" charset="0"/>
              </a:rPr>
              <a:t>Les banques centrales achètent les obligations émises par les Etats </a:t>
            </a:r>
            <a:r>
              <a:rPr lang="fr-FR" sz="2000" dirty="0">
                <a:effectLst/>
                <a:ea typeface="Calibri" panose="020F0502020204030204" pitchFamily="34" charset="0"/>
              </a:rPr>
              <a:t>(monétisation des déficits publics, création de base monétaire en contrepartie) </a:t>
            </a:r>
          </a:p>
          <a:p>
            <a:pPr marL="0" indent="0" algn="just">
              <a:buNone/>
            </a:pPr>
            <a:r>
              <a:rPr lang="fr-FR" sz="2000" dirty="0">
                <a:effectLst/>
                <a:ea typeface="Calibri" panose="020F0502020204030204" pitchFamily="34" charset="0"/>
              </a:rPr>
              <a:t>=&gt; </a:t>
            </a:r>
            <a:r>
              <a:rPr lang="fr-FR" sz="2000" dirty="0">
                <a:effectLst>
                  <a:outerShdw blurRad="38100" dist="38100" dir="2700000" algn="tl">
                    <a:srgbClr val="000000">
                      <a:alpha val="43137"/>
                    </a:srgbClr>
                  </a:outerShdw>
                </a:effectLst>
                <a:ea typeface="Calibri" panose="020F0502020204030204" pitchFamily="34" charset="0"/>
              </a:rPr>
              <a:t>risque limité à détenir de la dette publique pour les agents privés </a:t>
            </a:r>
            <a:r>
              <a:rPr lang="fr-FR" sz="2000" dirty="0">
                <a:effectLst/>
                <a:ea typeface="Calibri" panose="020F0502020204030204" pitchFamily="34" charset="0"/>
              </a:rPr>
              <a:t>qui n’hésitent pas à en acheter </a:t>
            </a:r>
          </a:p>
          <a:p>
            <a:pPr marL="0" indent="0" algn="just">
              <a:buNone/>
            </a:pPr>
            <a:r>
              <a:rPr lang="fr-FR" sz="2000" dirty="0">
                <a:effectLst/>
                <a:ea typeface="Calibri" panose="020F0502020204030204" pitchFamily="34" charset="0"/>
              </a:rPr>
              <a:t>=&gt; </a:t>
            </a:r>
            <a:r>
              <a:rPr lang="fr-FR" sz="2000" dirty="0">
                <a:effectLst>
                  <a:outerShdw blurRad="38100" dist="38100" dir="2700000" algn="tl">
                    <a:srgbClr val="000000">
                      <a:alpha val="43137"/>
                    </a:srgbClr>
                  </a:outerShdw>
                </a:effectLst>
                <a:ea typeface="Calibri" panose="020F0502020204030204" pitchFamily="34" charset="0"/>
              </a:rPr>
              <a:t>taux d’intérêt à long terme n’augmentent pas, financement des Etats facilités </a:t>
            </a:r>
            <a:r>
              <a:rPr lang="fr-FR" sz="2000" dirty="0">
                <a:effectLst/>
                <a:ea typeface="Calibri" panose="020F0502020204030204" pitchFamily="34" charset="0"/>
              </a:rPr>
              <a:t>(la hausse du taux d’endettement public n’est pas supportée par l’Etat )</a:t>
            </a:r>
          </a:p>
          <a:p>
            <a:pPr marL="0" indent="0" algn="just">
              <a:buNone/>
            </a:pPr>
            <a:endParaRPr lang="fr-FR" sz="2000" dirty="0"/>
          </a:p>
          <a:p>
            <a:pPr algn="just"/>
            <a:r>
              <a:rPr lang="fr-FR" sz="2000" dirty="0"/>
              <a:t>De fait, </a:t>
            </a:r>
            <a:r>
              <a:rPr lang="fr-FR" sz="2000" dirty="0">
                <a:effectLst>
                  <a:outerShdw blurRad="38100" dist="38100" dir="2700000" algn="tl">
                    <a:srgbClr val="000000">
                      <a:alpha val="43137"/>
                    </a:srgbClr>
                  </a:outerShdw>
                </a:effectLst>
              </a:rPr>
              <a:t>il existe un certain degré de coordination entre politique monétaire et budgétaire</a:t>
            </a:r>
            <a:r>
              <a:rPr lang="fr-FR" sz="2000" dirty="0"/>
              <a:t>.</a:t>
            </a:r>
          </a:p>
        </p:txBody>
      </p:sp>
    </p:spTree>
    <p:extLst>
      <p:ext uri="{BB962C8B-B14F-4D97-AF65-F5344CB8AC3E}">
        <p14:creationId xmlns:p14="http://schemas.microsoft.com/office/powerpoint/2010/main" val="14665090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8484BDE-906A-4978-8243-BE4BD61B6822}"/>
              </a:ext>
            </a:extLst>
          </p:cNvPr>
          <p:cNvSpPr>
            <a:spLocks noGrp="1"/>
          </p:cNvSpPr>
          <p:nvPr>
            <p:ph type="title"/>
          </p:nvPr>
        </p:nvSpPr>
        <p:spPr>
          <a:xfrm>
            <a:off x="838200" y="-183332"/>
            <a:ext cx="10515600" cy="1325563"/>
          </a:xfrm>
        </p:spPr>
        <p:txBody>
          <a:bodyPr>
            <a:normAutofit/>
          </a:bodyPr>
          <a:lstStyle/>
          <a:p>
            <a:r>
              <a:rPr lang="fr-FR" sz="2800" b="1" dirty="0">
                <a:solidFill>
                  <a:srgbClr val="0070C0"/>
                </a:solidFill>
                <a:effectLst>
                  <a:outerShdw blurRad="38100" dist="38100" dir="2700000" algn="tl">
                    <a:srgbClr val="000000">
                      <a:alpha val="43137"/>
                    </a:srgbClr>
                  </a:outerShdw>
                </a:effectLst>
              </a:rPr>
              <a:t>Les effets du </a:t>
            </a:r>
            <a:r>
              <a:rPr lang="fr-FR" sz="2800" b="1" i="1" dirty="0">
                <a:solidFill>
                  <a:srgbClr val="0070C0"/>
                </a:solidFill>
                <a:effectLst>
                  <a:outerShdw blurRad="38100" dist="38100" dir="2700000" algn="tl">
                    <a:srgbClr val="000000">
                      <a:alpha val="43137"/>
                    </a:srgbClr>
                  </a:outerShdw>
                </a:effectLst>
              </a:rPr>
              <a:t>QE</a:t>
            </a:r>
            <a:r>
              <a:rPr lang="fr-FR" sz="2800" b="1" dirty="0">
                <a:solidFill>
                  <a:srgbClr val="0070C0"/>
                </a:solidFill>
                <a:effectLst>
                  <a:outerShdw blurRad="38100" dist="38100" dir="2700000" algn="tl">
                    <a:srgbClr val="000000">
                      <a:alpha val="43137"/>
                    </a:srgbClr>
                  </a:outerShdw>
                </a:effectLst>
              </a:rPr>
              <a:t> sur l’inflation</a:t>
            </a:r>
          </a:p>
        </p:txBody>
      </p:sp>
      <p:sp>
        <p:nvSpPr>
          <p:cNvPr id="3" name="Espace réservé du contenu 2">
            <a:extLst>
              <a:ext uri="{FF2B5EF4-FFF2-40B4-BE49-F238E27FC236}">
                <a16:creationId xmlns:a16="http://schemas.microsoft.com/office/drawing/2014/main" id="{508D5CE9-C26B-431D-BFC8-C448985FA4C5}"/>
              </a:ext>
            </a:extLst>
          </p:cNvPr>
          <p:cNvSpPr>
            <a:spLocks noGrp="1"/>
          </p:cNvSpPr>
          <p:nvPr>
            <p:ph idx="1"/>
          </p:nvPr>
        </p:nvSpPr>
        <p:spPr>
          <a:xfrm>
            <a:off x="87428" y="891974"/>
            <a:ext cx="5880234" cy="5966026"/>
          </a:xfrm>
        </p:spPr>
        <p:txBody>
          <a:bodyPr>
            <a:normAutofit lnSpcReduction="10000"/>
          </a:bodyPr>
          <a:lstStyle/>
          <a:p>
            <a:pPr algn="just"/>
            <a:r>
              <a:rPr lang="fr-FR" sz="2000" dirty="0"/>
              <a:t>A</a:t>
            </a:r>
            <a:r>
              <a:rPr lang="fr-FR" sz="2000" i="0" u="none" strike="noStrike" baseline="0" dirty="0"/>
              <a:t>près la crise des </a:t>
            </a:r>
            <a:r>
              <a:rPr lang="fr-FR" sz="2000" i="1" u="none" strike="noStrike" baseline="0" dirty="0" err="1"/>
              <a:t>subprimes</a:t>
            </a:r>
            <a:r>
              <a:rPr lang="fr-FR" sz="2000" i="0" u="none" strike="noStrike" baseline="0" dirty="0"/>
              <a:t>, l’inflation reste perpétuellement inférieure à l’objectif de 2 % malgré une politique monétaire perpétuellement expansionniste. </a:t>
            </a:r>
          </a:p>
          <a:p>
            <a:pPr algn="just"/>
            <a:r>
              <a:rPr lang="fr-FR" sz="2000" dirty="0"/>
              <a:t>« </a:t>
            </a:r>
            <a:r>
              <a:rPr lang="fr-FR" sz="2000" dirty="0">
                <a:effectLst>
                  <a:outerShdw blurRad="38100" dist="38100" dir="2700000" algn="tl">
                    <a:srgbClr val="000000">
                      <a:alpha val="43137"/>
                    </a:srgbClr>
                  </a:outerShdw>
                </a:effectLst>
              </a:rPr>
              <a:t>C</a:t>
            </a:r>
            <a:r>
              <a:rPr lang="fr-FR" sz="2000" i="0" u="none" strike="noStrike" baseline="0" dirty="0">
                <a:effectLst>
                  <a:outerShdw blurRad="38100" dist="38100" dir="2700000" algn="tl">
                    <a:srgbClr val="000000">
                      <a:alpha val="43137"/>
                    </a:srgbClr>
                  </a:outerShdw>
                </a:effectLst>
              </a:rPr>
              <a:t>ette politique monétaire expansionniste a été inefficace, puisqu’elle n’a pas fait remonter l’inflation</a:t>
            </a:r>
            <a:r>
              <a:rPr lang="fr-FR" sz="2000" i="0" u="none" strike="noStrike" baseline="0" dirty="0"/>
              <a:t>. » (P. Artus, Flash économie n°786, 23 </a:t>
            </a:r>
            <a:r>
              <a:rPr lang="fr-FR" sz="2000" i="0" u="none" strike="noStrike" baseline="0" dirty="0" err="1"/>
              <a:t>nov</a:t>
            </a:r>
            <a:r>
              <a:rPr lang="fr-FR" sz="2000" i="0" u="none" strike="noStrike" baseline="0" dirty="0"/>
              <a:t> 2022)</a:t>
            </a:r>
          </a:p>
          <a:p>
            <a:pPr algn="just"/>
            <a:r>
              <a:rPr lang="fr-FR" sz="2000" dirty="0">
                <a:effectLst/>
                <a:ea typeface="Calibri" panose="020F0502020204030204" pitchFamily="34" charset="0"/>
              </a:rPr>
              <a:t>L’absence du retour de l’inflation à la suite de la hausse de la base monétaire </a:t>
            </a:r>
            <a:r>
              <a:rPr lang="fr-FR" sz="2000" dirty="0">
                <a:effectLst>
                  <a:outerShdw blurRad="38100" dist="38100" dir="2700000" algn="tl">
                    <a:srgbClr val="000000">
                      <a:alpha val="43137"/>
                    </a:srgbClr>
                  </a:outerShdw>
                </a:effectLst>
                <a:ea typeface="Calibri" panose="020F0502020204030204" pitchFamily="34" charset="0"/>
              </a:rPr>
              <a:t>invalide donc la théorie monétariste</a:t>
            </a:r>
            <a:r>
              <a:rPr lang="fr-FR" sz="2000" dirty="0">
                <a:effectLst/>
                <a:ea typeface="Calibri" panose="020F0502020204030204" pitchFamily="34" charset="0"/>
              </a:rPr>
              <a:t>.</a:t>
            </a:r>
            <a:endParaRPr lang="fr-FR" sz="2000" i="0" u="none" strike="noStrike" baseline="0" dirty="0"/>
          </a:p>
          <a:p>
            <a:pPr algn="just"/>
            <a:r>
              <a:rPr lang="fr-FR" sz="2000" dirty="0">
                <a:effectLst/>
                <a:ea typeface="Calibri" panose="020F0502020204030204" pitchFamily="34" charset="0"/>
                <a:cs typeface="Times New Roman" panose="02020603050405020304" pitchFamily="18" charset="0"/>
              </a:rPr>
              <a:t>Les statistiques montrent notamment que </a:t>
            </a:r>
            <a:r>
              <a:rPr lang="fr-FR" sz="2000" dirty="0">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l’augmentation de la base monétaire a eu un effet relativement faible sur le crédit</a:t>
            </a:r>
            <a:r>
              <a:rPr lang="fr-FR" sz="2000" dirty="0">
                <a:effectLst/>
                <a:ea typeface="Calibri" panose="020F0502020204030204" pitchFamily="34" charset="0"/>
                <a:cs typeface="Times New Roman" panose="02020603050405020304" pitchFamily="18" charset="0"/>
              </a:rPr>
              <a:t>. Le principe du </a:t>
            </a:r>
            <a:r>
              <a:rPr lang="fr-FR" sz="2000" dirty="0">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multiplicateur monétaire (ou de crédit)</a:t>
            </a:r>
            <a:r>
              <a:rPr lang="fr-FR" sz="2000" dirty="0">
                <a:effectLst/>
                <a:ea typeface="Calibri" panose="020F0502020204030204" pitchFamily="34" charset="0"/>
                <a:cs typeface="Times New Roman" panose="02020603050405020304" pitchFamily="18" charset="0"/>
              </a:rPr>
              <a:t>, selon lequel une augmentation de la monnaie centrale engendre une hausse plus que proportionnelle de la masse monétaire par l’intermédiaire du crédit et crée des capacités de consommation et d’investissement additionnelles dans l’économie, </a:t>
            </a:r>
            <a:r>
              <a:rPr lang="fr-FR" sz="2000" dirty="0">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ne permet plus de rendre compte des faits</a:t>
            </a:r>
            <a:r>
              <a:rPr lang="fr-FR" sz="2000" dirty="0">
                <a:effectLst/>
                <a:ea typeface="Calibri" panose="020F0502020204030204" pitchFamily="34" charset="0"/>
                <a:cs typeface="Times New Roman" panose="02020603050405020304" pitchFamily="18" charset="0"/>
              </a:rPr>
              <a:t>. </a:t>
            </a:r>
          </a:p>
          <a:p>
            <a:pPr marL="0" indent="0" algn="l">
              <a:buNone/>
            </a:pPr>
            <a:endParaRPr lang="fr-FR" sz="2000" dirty="0"/>
          </a:p>
        </p:txBody>
      </p:sp>
      <p:pic>
        <p:nvPicPr>
          <p:cNvPr id="4" name="Image 3">
            <a:extLst>
              <a:ext uri="{FF2B5EF4-FFF2-40B4-BE49-F238E27FC236}">
                <a16:creationId xmlns:a16="http://schemas.microsoft.com/office/drawing/2014/main" id="{BFF17375-11AB-4C43-B8AE-F1A5596BC5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24339" y="1447898"/>
            <a:ext cx="5596788" cy="3962204"/>
          </a:xfrm>
          <a:prstGeom prst="rect">
            <a:avLst/>
          </a:prstGeom>
        </p:spPr>
      </p:pic>
    </p:spTree>
    <p:extLst>
      <p:ext uri="{BB962C8B-B14F-4D97-AF65-F5344CB8AC3E}">
        <p14:creationId xmlns:p14="http://schemas.microsoft.com/office/powerpoint/2010/main" val="31515481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8484BDE-906A-4978-8243-BE4BD61B6822}"/>
              </a:ext>
            </a:extLst>
          </p:cNvPr>
          <p:cNvSpPr>
            <a:spLocks noGrp="1"/>
          </p:cNvSpPr>
          <p:nvPr>
            <p:ph type="title"/>
          </p:nvPr>
        </p:nvSpPr>
        <p:spPr>
          <a:xfrm>
            <a:off x="838200" y="-183332"/>
            <a:ext cx="10515600" cy="1325563"/>
          </a:xfrm>
        </p:spPr>
        <p:txBody>
          <a:bodyPr>
            <a:normAutofit/>
          </a:bodyPr>
          <a:lstStyle/>
          <a:p>
            <a:r>
              <a:rPr lang="fr-FR" sz="2800" b="1" dirty="0">
                <a:solidFill>
                  <a:srgbClr val="0070C0"/>
                </a:solidFill>
                <a:effectLst>
                  <a:outerShdw blurRad="38100" dist="38100" dir="2700000" algn="tl">
                    <a:srgbClr val="000000">
                      <a:alpha val="43137"/>
                    </a:srgbClr>
                  </a:outerShdw>
                </a:effectLst>
              </a:rPr>
              <a:t>Les effets du QE sur l’inflation</a:t>
            </a:r>
          </a:p>
        </p:txBody>
      </p:sp>
      <p:sp>
        <p:nvSpPr>
          <p:cNvPr id="3" name="Espace réservé du contenu 2">
            <a:extLst>
              <a:ext uri="{FF2B5EF4-FFF2-40B4-BE49-F238E27FC236}">
                <a16:creationId xmlns:a16="http://schemas.microsoft.com/office/drawing/2014/main" id="{508D5CE9-C26B-431D-BFC8-C448985FA4C5}"/>
              </a:ext>
            </a:extLst>
          </p:cNvPr>
          <p:cNvSpPr>
            <a:spLocks noGrp="1"/>
          </p:cNvSpPr>
          <p:nvPr>
            <p:ph idx="1"/>
          </p:nvPr>
        </p:nvSpPr>
        <p:spPr>
          <a:xfrm>
            <a:off x="838200" y="1142231"/>
            <a:ext cx="10515600" cy="5556951"/>
          </a:xfrm>
        </p:spPr>
        <p:txBody>
          <a:bodyPr>
            <a:normAutofit/>
          </a:bodyPr>
          <a:lstStyle/>
          <a:p>
            <a:pPr algn="just">
              <a:lnSpc>
                <a:spcPct val="106000"/>
              </a:lnSpc>
              <a:spcAft>
                <a:spcPts val="800"/>
              </a:spcAft>
            </a:pPr>
            <a:r>
              <a:rPr lang="fr-FR" sz="2000" u="sng" dirty="0">
                <a:effectLst/>
                <a:ea typeface="Calibri" panose="020F0502020204030204" pitchFamily="34" charset="0"/>
                <a:cs typeface="Times New Roman" panose="02020603050405020304" pitchFamily="18" charset="0"/>
              </a:rPr>
              <a:t>Deux arguments complémentaires peuvent être privilégiées selon Jézabel </a:t>
            </a:r>
            <a:r>
              <a:rPr lang="fr-FR" sz="2000" u="sng" dirty="0" err="1">
                <a:effectLst/>
                <a:ea typeface="Calibri" panose="020F0502020204030204" pitchFamily="34" charset="0"/>
                <a:cs typeface="Times New Roman" panose="02020603050405020304" pitchFamily="18" charset="0"/>
              </a:rPr>
              <a:t>Couppey</a:t>
            </a:r>
            <a:r>
              <a:rPr lang="fr-FR" sz="2000" u="sng" dirty="0">
                <a:effectLst/>
                <a:ea typeface="Calibri" panose="020F0502020204030204" pitchFamily="34" charset="0"/>
                <a:cs typeface="Times New Roman" panose="02020603050405020304" pitchFamily="18" charset="0"/>
              </a:rPr>
              <a:t>-Soubeyran pour l’expliquer:</a:t>
            </a:r>
          </a:p>
          <a:p>
            <a:pPr algn="just">
              <a:lnSpc>
                <a:spcPct val="106000"/>
              </a:lnSpc>
              <a:spcAft>
                <a:spcPts val="800"/>
              </a:spcAft>
              <a:buFontTx/>
              <a:buChar char="-"/>
            </a:pPr>
            <a:r>
              <a:rPr lang="fr-FR" sz="2000" dirty="0">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la monnaie en circulation est davantage déterminée par les besoins de l’économie </a:t>
            </a:r>
            <a:r>
              <a:rPr lang="fr-FR" sz="2000" dirty="0">
                <a:effectLst/>
                <a:ea typeface="Calibri" panose="020F0502020204030204" pitchFamily="34" charset="0"/>
                <a:cs typeface="Times New Roman" panose="02020603050405020304" pitchFamily="18" charset="0"/>
              </a:rPr>
              <a:t>(la demande de crédits par les entreprises et les ménages) que par la quantité de monnaie centrale ; en cela, la monnaie serait </a:t>
            </a:r>
            <a:r>
              <a:rPr lang="fr-FR" sz="2000" dirty="0">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endogène</a:t>
            </a:r>
            <a:r>
              <a:rPr lang="fr-FR" sz="2000" dirty="0">
                <a:effectLst/>
                <a:ea typeface="Calibri" panose="020F0502020204030204" pitchFamily="34" charset="0"/>
                <a:cs typeface="Times New Roman" panose="02020603050405020304" pitchFamily="18" charset="0"/>
              </a:rPr>
              <a:t>. </a:t>
            </a:r>
          </a:p>
          <a:p>
            <a:pPr marL="0" indent="0" algn="just">
              <a:lnSpc>
                <a:spcPct val="106000"/>
              </a:lnSpc>
              <a:spcAft>
                <a:spcPts val="800"/>
              </a:spcAft>
              <a:buNone/>
            </a:pPr>
            <a:r>
              <a:rPr lang="fr-FR" sz="2000" dirty="0">
                <a:effectLst/>
                <a:ea typeface="Calibri" panose="020F0502020204030204" pitchFamily="34" charset="0"/>
                <a:cs typeface="Times New Roman" panose="02020603050405020304" pitchFamily="18" charset="0"/>
              </a:rPr>
              <a:t>Ainsi, conformément au principe du </a:t>
            </a:r>
            <a:r>
              <a:rPr lang="fr-FR" sz="2000" dirty="0">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diviseur de crédit</a:t>
            </a:r>
            <a:r>
              <a:rPr lang="fr-FR" sz="2000" dirty="0">
                <a:effectLst/>
                <a:ea typeface="Calibri" panose="020F0502020204030204" pitchFamily="34" charset="0"/>
                <a:cs typeface="Times New Roman" panose="02020603050405020304" pitchFamily="18" charset="0"/>
              </a:rPr>
              <a:t>, les banques de second rang décident de l’octroi de crédits, créent de la monnaie scripturale puis cherchent à se procurer de la monnaie centrale nécessaire à leur refinancement. </a:t>
            </a:r>
          </a:p>
          <a:p>
            <a:pPr algn="just">
              <a:lnSpc>
                <a:spcPct val="106000"/>
              </a:lnSpc>
              <a:spcAft>
                <a:spcPts val="800"/>
              </a:spcAft>
              <a:buFontTx/>
              <a:buChar char="-"/>
            </a:pPr>
            <a:r>
              <a:rPr lang="fr-FR" sz="2000" dirty="0">
                <a:effectLst/>
                <a:ea typeface="Calibri" panose="020F0502020204030204" pitchFamily="34" charset="0"/>
                <a:cs typeface="Times New Roman" panose="02020603050405020304" pitchFamily="18" charset="0"/>
              </a:rPr>
              <a:t>les crédits n’étant plus la principale activité des banques de second rang, </a:t>
            </a:r>
            <a:r>
              <a:rPr lang="fr-FR" sz="2000" dirty="0">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la monnaie circule moins au sein de l’économie réelle que dans la sphère financière</a:t>
            </a:r>
            <a:r>
              <a:rPr lang="fr-FR" sz="2000" dirty="0">
                <a:effectLst/>
                <a:ea typeface="Calibri" panose="020F0502020204030204" pitchFamily="34" charset="0"/>
                <a:cs typeface="Times New Roman" panose="02020603050405020304" pitchFamily="18" charset="0"/>
              </a:rPr>
              <a:t>. </a:t>
            </a:r>
          </a:p>
          <a:p>
            <a:pPr marL="0" indent="0" algn="just">
              <a:lnSpc>
                <a:spcPct val="106000"/>
              </a:lnSpc>
              <a:spcAft>
                <a:spcPts val="800"/>
              </a:spcAft>
              <a:buNone/>
            </a:pPr>
            <a:r>
              <a:rPr lang="fr-FR" sz="2000" dirty="0">
                <a:effectLst/>
                <a:ea typeface="Calibri" panose="020F0502020204030204" pitchFamily="34" charset="0"/>
                <a:cs typeface="Times New Roman" panose="02020603050405020304" pitchFamily="18" charset="0"/>
              </a:rPr>
              <a:t>Au fil du temps, les innovations financières ont permis la </a:t>
            </a:r>
            <a:r>
              <a:rPr lang="fr-FR" sz="2000" dirty="0">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multiplication de produits qui se sont substitués aux composantes de M3</a:t>
            </a:r>
            <a:r>
              <a:rPr lang="fr-FR" sz="2000" dirty="0">
                <a:effectLst/>
                <a:ea typeface="Calibri" panose="020F0502020204030204" pitchFamily="34" charset="0"/>
                <a:cs typeface="Times New Roman" panose="02020603050405020304" pitchFamily="18" charset="0"/>
              </a:rPr>
              <a:t> (qui est la mesure généralement retenue de la monnaie en circulation).</a:t>
            </a:r>
          </a:p>
          <a:p>
            <a:pPr marL="0" indent="0" algn="l">
              <a:buNone/>
            </a:pPr>
            <a:endParaRPr lang="fr-FR" sz="2000" dirty="0"/>
          </a:p>
        </p:txBody>
      </p:sp>
    </p:spTree>
    <p:extLst>
      <p:ext uri="{BB962C8B-B14F-4D97-AF65-F5344CB8AC3E}">
        <p14:creationId xmlns:p14="http://schemas.microsoft.com/office/powerpoint/2010/main" val="18172461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8484BDE-906A-4978-8243-BE4BD61B6822}"/>
              </a:ext>
            </a:extLst>
          </p:cNvPr>
          <p:cNvSpPr>
            <a:spLocks noGrp="1"/>
          </p:cNvSpPr>
          <p:nvPr>
            <p:ph type="title"/>
          </p:nvPr>
        </p:nvSpPr>
        <p:spPr>
          <a:xfrm>
            <a:off x="838200" y="-183332"/>
            <a:ext cx="10515600" cy="1325563"/>
          </a:xfrm>
        </p:spPr>
        <p:txBody>
          <a:bodyPr>
            <a:normAutofit/>
          </a:bodyPr>
          <a:lstStyle/>
          <a:p>
            <a:r>
              <a:rPr lang="fr-FR" sz="2800" b="1" dirty="0">
                <a:solidFill>
                  <a:srgbClr val="0070C0"/>
                </a:solidFill>
                <a:effectLst>
                  <a:outerShdw blurRad="38100" dist="38100" dir="2700000" algn="tl">
                    <a:srgbClr val="000000">
                      <a:alpha val="43137"/>
                    </a:srgbClr>
                  </a:outerShdw>
                </a:effectLst>
              </a:rPr>
              <a:t>Les effets du </a:t>
            </a:r>
            <a:r>
              <a:rPr lang="fr-FR" sz="2800" b="1" i="1" dirty="0">
                <a:solidFill>
                  <a:srgbClr val="0070C0"/>
                </a:solidFill>
                <a:effectLst>
                  <a:outerShdw blurRad="38100" dist="38100" dir="2700000" algn="tl">
                    <a:srgbClr val="000000">
                      <a:alpha val="43137"/>
                    </a:srgbClr>
                  </a:outerShdw>
                </a:effectLst>
              </a:rPr>
              <a:t>QE</a:t>
            </a:r>
            <a:r>
              <a:rPr lang="fr-FR" sz="2800" b="1" dirty="0">
                <a:solidFill>
                  <a:srgbClr val="0070C0"/>
                </a:solidFill>
                <a:effectLst>
                  <a:outerShdw blurRad="38100" dist="38100" dir="2700000" algn="tl">
                    <a:srgbClr val="000000">
                      <a:alpha val="43137"/>
                    </a:srgbClr>
                  </a:outerShdw>
                </a:effectLst>
              </a:rPr>
              <a:t> sur les taux d’intérêt et les prix des actifs</a:t>
            </a:r>
          </a:p>
        </p:txBody>
      </p:sp>
      <p:pic>
        <p:nvPicPr>
          <p:cNvPr id="5" name="Espace réservé du contenu 4">
            <a:extLst>
              <a:ext uri="{FF2B5EF4-FFF2-40B4-BE49-F238E27FC236}">
                <a16:creationId xmlns:a16="http://schemas.microsoft.com/office/drawing/2014/main" id="{872167E9-EAF5-47DF-A3F9-78EE39D4E2C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50383" y="877049"/>
            <a:ext cx="3924502" cy="2806844"/>
          </a:xfrm>
        </p:spPr>
      </p:pic>
      <p:pic>
        <p:nvPicPr>
          <p:cNvPr id="7" name="Image 6">
            <a:extLst>
              <a:ext uri="{FF2B5EF4-FFF2-40B4-BE49-F238E27FC236}">
                <a16:creationId xmlns:a16="http://schemas.microsoft.com/office/drawing/2014/main" id="{30EFF3E7-596A-4E96-B056-FAFCBC6CC6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74885" y="899275"/>
            <a:ext cx="3988005" cy="2762392"/>
          </a:xfrm>
          <a:prstGeom prst="rect">
            <a:avLst/>
          </a:prstGeom>
        </p:spPr>
      </p:pic>
      <p:pic>
        <p:nvPicPr>
          <p:cNvPr id="9" name="Image 8">
            <a:extLst>
              <a:ext uri="{FF2B5EF4-FFF2-40B4-BE49-F238E27FC236}">
                <a16:creationId xmlns:a16="http://schemas.microsoft.com/office/drawing/2014/main" id="{87003D88-5569-47E3-9622-BBBC7AF383F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55849" y="3896950"/>
            <a:ext cx="3975304" cy="2787793"/>
          </a:xfrm>
          <a:prstGeom prst="rect">
            <a:avLst/>
          </a:prstGeom>
        </p:spPr>
      </p:pic>
      <p:sp>
        <p:nvSpPr>
          <p:cNvPr id="11" name="ZoneTexte 10">
            <a:extLst>
              <a:ext uri="{FF2B5EF4-FFF2-40B4-BE49-F238E27FC236}">
                <a16:creationId xmlns:a16="http://schemas.microsoft.com/office/drawing/2014/main" id="{0AD20229-199B-40C8-9339-90BC8DC60F65}"/>
              </a:ext>
            </a:extLst>
          </p:cNvPr>
          <p:cNvSpPr txBox="1"/>
          <p:nvPr/>
        </p:nvSpPr>
        <p:spPr>
          <a:xfrm>
            <a:off x="196328" y="1142231"/>
            <a:ext cx="3778906" cy="1631216"/>
          </a:xfrm>
          <a:prstGeom prst="rect">
            <a:avLst/>
          </a:prstGeom>
          <a:noFill/>
        </p:spPr>
        <p:txBody>
          <a:bodyPr wrap="square">
            <a:spAutoFit/>
          </a:bodyPr>
          <a:lstStyle/>
          <a:p>
            <a:r>
              <a:rPr lang="fr-FR" sz="2000" u="sng" dirty="0">
                <a:effectLst/>
                <a:ea typeface="Calibri" panose="020F0502020204030204" pitchFamily="34" charset="0"/>
                <a:cs typeface="Times New Roman" panose="02020603050405020304" pitchFamily="18" charset="0"/>
              </a:rPr>
              <a:t>Bilan mitigé:</a:t>
            </a:r>
          </a:p>
          <a:p>
            <a:pPr marL="285750" indent="-285750">
              <a:buFontTx/>
              <a:buChar char="-"/>
            </a:pPr>
            <a:r>
              <a:rPr lang="fr-FR" sz="2000" dirty="0">
                <a:effectLst>
                  <a:outerShdw blurRad="38100" dist="38100" dir="2700000" algn="tl">
                    <a:srgbClr val="000000">
                      <a:alpha val="43137"/>
                    </a:srgbClr>
                  </a:outerShdw>
                </a:effectLst>
                <a:cs typeface="Times New Roman" panose="02020603050405020304" pitchFamily="18" charset="0"/>
              </a:rPr>
              <a:t>baisse des taux d’intérêt à long terme</a:t>
            </a:r>
          </a:p>
          <a:p>
            <a:pPr marL="285750" indent="-285750">
              <a:buFontTx/>
              <a:buChar char="-"/>
            </a:pPr>
            <a:r>
              <a:rPr lang="fr-FR" sz="2000" dirty="0">
                <a:effectLst>
                  <a:outerShdw blurRad="38100" dist="38100" dir="2700000" algn="tl">
                    <a:srgbClr val="000000">
                      <a:alpha val="43137"/>
                    </a:srgbClr>
                  </a:outerShdw>
                </a:effectLst>
                <a:cs typeface="Times New Roman" panose="02020603050405020304" pitchFamily="18" charset="0"/>
              </a:rPr>
              <a:t>hausse des cours boursiers</a:t>
            </a:r>
          </a:p>
          <a:p>
            <a:pPr marL="285750" indent="-285750">
              <a:buFontTx/>
              <a:buChar char="-"/>
            </a:pPr>
            <a:r>
              <a:rPr lang="fr-FR" sz="2000" dirty="0">
                <a:effectLst>
                  <a:outerShdw blurRad="38100" dist="38100" dir="2700000" algn="tl">
                    <a:srgbClr val="000000">
                      <a:alpha val="43137"/>
                    </a:srgbClr>
                  </a:outerShdw>
                </a:effectLst>
                <a:cs typeface="Times New Roman" panose="02020603050405020304" pitchFamily="18" charset="0"/>
              </a:rPr>
              <a:t>hausse des prix de l’immobilier</a:t>
            </a:r>
            <a:endParaRPr lang="fr-FR" sz="2000" dirty="0">
              <a:effectLst>
                <a:outerShdw blurRad="38100" dist="38100" dir="2700000" algn="tl">
                  <a:srgbClr val="000000">
                    <a:alpha val="43137"/>
                  </a:srgbClr>
                </a:outerShdw>
              </a:effectLst>
            </a:endParaRPr>
          </a:p>
        </p:txBody>
      </p:sp>
      <p:sp>
        <p:nvSpPr>
          <p:cNvPr id="13" name="ZoneTexte 12">
            <a:extLst>
              <a:ext uri="{FF2B5EF4-FFF2-40B4-BE49-F238E27FC236}">
                <a16:creationId xmlns:a16="http://schemas.microsoft.com/office/drawing/2014/main" id="{DB92457C-CC0A-4DEA-9DB1-5D15ED576DB2}"/>
              </a:ext>
            </a:extLst>
          </p:cNvPr>
          <p:cNvSpPr txBox="1"/>
          <p:nvPr/>
        </p:nvSpPr>
        <p:spPr>
          <a:xfrm>
            <a:off x="267679" y="3705796"/>
            <a:ext cx="7499907" cy="3170099"/>
          </a:xfrm>
          <a:prstGeom prst="rect">
            <a:avLst/>
          </a:prstGeom>
          <a:noFill/>
        </p:spPr>
        <p:txBody>
          <a:bodyPr wrap="square">
            <a:spAutoFit/>
          </a:bodyPr>
          <a:lstStyle/>
          <a:p>
            <a:pPr algn="just"/>
            <a:r>
              <a:rPr lang="fr-FR" sz="2000" u="sng" dirty="0">
                <a:effectLst/>
                <a:ea typeface="Calibri" panose="020F0502020204030204" pitchFamily="34" charset="0"/>
              </a:rPr>
              <a:t>Explication selon P. Artus (</a:t>
            </a:r>
            <a:r>
              <a:rPr lang="fr-FR" sz="2000" u="sng" dirty="0">
                <a:effectLst>
                  <a:outerShdw blurRad="38100" dist="38100" dir="2700000" algn="tl">
                    <a:srgbClr val="000000">
                      <a:alpha val="43137"/>
                    </a:srgbClr>
                  </a:outerShdw>
                </a:effectLst>
                <a:ea typeface="Calibri" panose="020F0502020204030204" pitchFamily="34" charset="0"/>
              </a:rPr>
              <a:t>approche par les choix de portefeuille</a:t>
            </a:r>
            <a:r>
              <a:rPr lang="fr-FR" sz="2000" u="sng" dirty="0">
                <a:effectLst/>
                <a:ea typeface="Calibri" panose="020F0502020204030204" pitchFamily="34" charset="0"/>
              </a:rPr>
              <a:t>)</a:t>
            </a:r>
          </a:p>
          <a:p>
            <a:pPr algn="just"/>
            <a:r>
              <a:rPr lang="fr-FR" sz="2000" dirty="0">
                <a:ea typeface="Calibri" panose="020F0502020204030204" pitchFamily="34" charset="0"/>
              </a:rPr>
              <a:t>L</a:t>
            </a:r>
            <a:r>
              <a:rPr lang="fr-FR" sz="2000" dirty="0">
                <a:effectLst/>
                <a:ea typeface="Calibri" panose="020F0502020204030204" pitchFamily="34" charset="0"/>
              </a:rPr>
              <a:t>es agents économiques, qui partagent leur patrimoine entre monnaie, obligations, actions, immobiliers…, cherchent à le diversifier. Lorsque la quantité de monnaie en circulation augmente et devient trop abondante, ils vont tenter de se débarrasser d’une partie de celle-ci. Pour cela, les achats d’obligations, d’actions et d’actifs immobiliers vont être privilégiés. </a:t>
            </a:r>
            <a:r>
              <a:rPr lang="fr-FR" sz="2000" dirty="0">
                <a:effectLst>
                  <a:outerShdw blurRad="38100" dist="38100" dir="2700000" algn="tl">
                    <a:srgbClr val="000000">
                      <a:alpha val="43137"/>
                    </a:srgbClr>
                  </a:outerShdw>
                </a:effectLst>
                <a:ea typeface="Calibri" panose="020F0502020204030204" pitchFamily="34" charset="0"/>
              </a:rPr>
              <a:t>Les cours boursiers et le prix de l’immobilier vont augmenter tandis que les taux d’intérêt à long terme vont diminuer</a:t>
            </a:r>
            <a:r>
              <a:rPr lang="fr-FR" sz="2000" dirty="0">
                <a:effectLst/>
                <a:ea typeface="Calibri" panose="020F0502020204030204" pitchFamily="34" charset="0"/>
              </a:rPr>
              <a:t>. Ceci est certes positif en période de récession mais des </a:t>
            </a:r>
            <a:r>
              <a:rPr lang="fr-FR" sz="2000" dirty="0">
                <a:effectLst>
                  <a:outerShdw blurRad="38100" dist="38100" dir="2700000" algn="tl">
                    <a:srgbClr val="000000">
                      <a:alpha val="43137"/>
                    </a:srgbClr>
                  </a:outerShdw>
                </a:effectLst>
                <a:ea typeface="Calibri" panose="020F0502020204030204" pitchFamily="34" charset="0"/>
              </a:rPr>
              <a:t>bulles spéculatives</a:t>
            </a:r>
            <a:r>
              <a:rPr lang="fr-FR" sz="2000" dirty="0">
                <a:effectLst/>
                <a:ea typeface="Calibri" panose="020F0502020204030204" pitchFamily="34" charset="0"/>
              </a:rPr>
              <a:t> peuvent se créer à moyen terme.</a:t>
            </a:r>
            <a:endParaRPr lang="fr-FR" sz="2000" dirty="0"/>
          </a:p>
        </p:txBody>
      </p:sp>
    </p:spTree>
    <p:extLst>
      <p:ext uri="{BB962C8B-B14F-4D97-AF65-F5344CB8AC3E}">
        <p14:creationId xmlns:p14="http://schemas.microsoft.com/office/powerpoint/2010/main" val="122133079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AFA12D0-F6AA-4682-B135-A290EA223905}"/>
              </a:ext>
            </a:extLst>
          </p:cNvPr>
          <p:cNvSpPr>
            <a:spLocks noGrp="1"/>
          </p:cNvSpPr>
          <p:nvPr>
            <p:ph type="title"/>
          </p:nvPr>
        </p:nvSpPr>
        <p:spPr>
          <a:xfrm>
            <a:off x="838198" y="721895"/>
            <a:ext cx="10515600" cy="1325563"/>
          </a:xfrm>
        </p:spPr>
        <p:txBody>
          <a:bodyPr>
            <a:normAutofit fontScale="90000"/>
          </a:bodyPr>
          <a:lstStyle/>
          <a:p>
            <a:br>
              <a:rPr lang="fr-FR" sz="3600" dirty="0">
                <a:effectLst>
                  <a:outerShdw blurRad="38100" dist="38100" dir="2700000" algn="tl">
                    <a:srgbClr val="000000">
                      <a:alpha val="43137"/>
                    </a:srgbClr>
                  </a:outerShdw>
                </a:effectLst>
              </a:rPr>
            </a:br>
            <a:br>
              <a:rPr lang="fr-FR" sz="3600" dirty="0">
                <a:effectLst>
                  <a:outerShdw blurRad="38100" dist="38100" dir="2700000" algn="tl">
                    <a:srgbClr val="000000">
                      <a:alpha val="43137"/>
                    </a:srgbClr>
                  </a:outerShdw>
                </a:effectLst>
              </a:rPr>
            </a:br>
            <a:r>
              <a:rPr lang="fr-FR" sz="4000" b="1" dirty="0">
                <a:effectLst>
                  <a:outerShdw blurRad="38100" dist="38100" dir="2700000" algn="tl">
                    <a:srgbClr val="000000">
                      <a:alpha val="43137"/>
                    </a:srgbClr>
                  </a:outerShdw>
                </a:effectLst>
                <a:latin typeface="+mn-lt"/>
              </a:rPr>
              <a:t>III/ Un changement d’interprétation imposé par la crise financière : de la lutte contre la déflation à la « dominance fiscale » et les nouvelles modalités de politique monétaire</a:t>
            </a:r>
            <a:br>
              <a:rPr lang="fr-FR" sz="2000" dirty="0">
                <a:effectLst>
                  <a:outerShdw blurRad="38100" dist="38100" dir="2700000" algn="tl">
                    <a:srgbClr val="000000">
                      <a:alpha val="43137"/>
                    </a:srgbClr>
                  </a:outerShdw>
                </a:effectLst>
              </a:rPr>
            </a:br>
            <a:br>
              <a:rPr lang="fr-FR" sz="3600" b="1" dirty="0">
                <a:effectLst>
                  <a:outerShdw blurRad="38100" dist="38100" dir="2700000" algn="tl">
                    <a:srgbClr val="000000">
                      <a:alpha val="43137"/>
                    </a:srgbClr>
                  </a:outerShdw>
                </a:effectLst>
              </a:rPr>
            </a:br>
            <a:br>
              <a:rPr lang="fr-FR" sz="2000" dirty="0"/>
            </a:br>
            <a:endParaRPr lang="fr-FR" sz="3600" dirty="0"/>
          </a:p>
        </p:txBody>
      </p:sp>
      <p:sp>
        <p:nvSpPr>
          <p:cNvPr id="3" name="Espace réservé du contenu 2">
            <a:extLst>
              <a:ext uri="{FF2B5EF4-FFF2-40B4-BE49-F238E27FC236}">
                <a16:creationId xmlns:a16="http://schemas.microsoft.com/office/drawing/2014/main" id="{372AF05D-0C9D-4303-8A2E-2BBAA6DE8FCB}"/>
              </a:ext>
            </a:extLst>
          </p:cNvPr>
          <p:cNvSpPr>
            <a:spLocks noGrp="1"/>
          </p:cNvSpPr>
          <p:nvPr>
            <p:ph sz="half" idx="1"/>
          </p:nvPr>
        </p:nvSpPr>
        <p:spPr>
          <a:xfrm>
            <a:off x="838199" y="2506662"/>
            <a:ext cx="10515599" cy="4351338"/>
          </a:xfrm>
        </p:spPr>
        <p:txBody>
          <a:bodyPr>
            <a:normAutofit/>
          </a:bodyPr>
          <a:lstStyle/>
          <a:p>
            <a:pPr marL="0" indent="0">
              <a:buNone/>
            </a:pPr>
            <a:endParaRPr lang="fr-FR" dirty="0"/>
          </a:p>
          <a:p>
            <a:pPr marL="0" indent="0">
              <a:buNone/>
            </a:pPr>
            <a:endParaRPr lang="fr-FR" dirty="0"/>
          </a:p>
          <a:p>
            <a:pPr marL="0" indent="0">
              <a:buNone/>
            </a:pPr>
            <a:r>
              <a:rPr lang="fr-FR" b="1" dirty="0">
                <a:solidFill>
                  <a:schemeClr val="tx1">
                    <a:lumMod val="50000"/>
                    <a:lumOff val="50000"/>
                  </a:schemeClr>
                </a:solidFill>
              </a:rPr>
              <a:t>A </a:t>
            </a:r>
            <a:r>
              <a:rPr lang="fr-FR" b="1" u="sng" dirty="0">
                <a:solidFill>
                  <a:schemeClr val="tx1">
                    <a:lumMod val="50000"/>
                    <a:lumOff val="50000"/>
                  </a:schemeClr>
                </a:solidFill>
              </a:rPr>
              <a:t>Les achats de dette publique</a:t>
            </a:r>
          </a:p>
          <a:p>
            <a:pPr marL="0" indent="0">
              <a:buNone/>
            </a:pPr>
            <a:endParaRPr lang="fr-FR" u="sng" dirty="0"/>
          </a:p>
          <a:p>
            <a:pPr marL="0" indent="0">
              <a:buNone/>
            </a:pPr>
            <a:r>
              <a:rPr lang="fr-FR" b="1" dirty="0"/>
              <a:t>B </a:t>
            </a:r>
            <a:r>
              <a:rPr lang="fr-FR" b="1" u="sng" dirty="0"/>
              <a:t>Les autres ruptures</a:t>
            </a:r>
            <a:endParaRPr lang="fr-FR" b="1" dirty="0"/>
          </a:p>
          <a:p>
            <a:pPr marL="0" indent="0">
              <a:buNone/>
            </a:pPr>
            <a:endParaRPr lang="fr-FR" u="sng" dirty="0"/>
          </a:p>
        </p:txBody>
      </p:sp>
    </p:spTree>
    <p:extLst>
      <p:ext uri="{BB962C8B-B14F-4D97-AF65-F5344CB8AC3E}">
        <p14:creationId xmlns:p14="http://schemas.microsoft.com/office/powerpoint/2010/main" val="189314078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8484BDE-906A-4978-8243-BE4BD61B6822}"/>
              </a:ext>
            </a:extLst>
          </p:cNvPr>
          <p:cNvSpPr>
            <a:spLocks noGrp="1"/>
          </p:cNvSpPr>
          <p:nvPr>
            <p:ph type="title"/>
          </p:nvPr>
        </p:nvSpPr>
        <p:spPr>
          <a:xfrm>
            <a:off x="838200" y="-125763"/>
            <a:ext cx="10515600" cy="1325563"/>
          </a:xfrm>
        </p:spPr>
        <p:txBody>
          <a:bodyPr>
            <a:normAutofit/>
          </a:bodyPr>
          <a:lstStyle/>
          <a:p>
            <a:r>
              <a:rPr lang="fr-FR" sz="2800" b="1" dirty="0">
                <a:solidFill>
                  <a:srgbClr val="0070C0"/>
                </a:solidFill>
                <a:effectLst>
                  <a:outerShdw blurRad="38100" dist="38100" dir="2700000" algn="tl">
                    <a:srgbClr val="000000">
                      <a:alpha val="43137"/>
                    </a:srgbClr>
                  </a:outerShdw>
                </a:effectLst>
              </a:rPr>
              <a:t>L’octroi de prêts à long terme aux banques de second rang</a:t>
            </a:r>
            <a:endParaRPr lang="fr-FR" sz="2800" dirty="0"/>
          </a:p>
        </p:txBody>
      </p:sp>
      <p:sp>
        <p:nvSpPr>
          <p:cNvPr id="3" name="Espace réservé du contenu 2">
            <a:extLst>
              <a:ext uri="{FF2B5EF4-FFF2-40B4-BE49-F238E27FC236}">
                <a16:creationId xmlns:a16="http://schemas.microsoft.com/office/drawing/2014/main" id="{508D5CE9-C26B-431D-BFC8-C448985FA4C5}"/>
              </a:ext>
            </a:extLst>
          </p:cNvPr>
          <p:cNvSpPr>
            <a:spLocks noGrp="1"/>
          </p:cNvSpPr>
          <p:nvPr>
            <p:ph idx="1"/>
          </p:nvPr>
        </p:nvSpPr>
        <p:spPr>
          <a:xfrm>
            <a:off x="567891" y="1028315"/>
            <a:ext cx="10895798" cy="5945188"/>
          </a:xfrm>
        </p:spPr>
        <p:txBody>
          <a:bodyPr>
            <a:normAutofit lnSpcReduction="10000"/>
          </a:bodyPr>
          <a:lstStyle/>
          <a:p>
            <a:pPr algn="just"/>
            <a:r>
              <a:rPr lang="fr-FR" sz="2000" dirty="0"/>
              <a:t>Jusqu’alors pratiqué uniquement durant la période de reconstruction à la suite de la  seconde guerre mondiale.</a:t>
            </a:r>
          </a:p>
          <a:p>
            <a:pPr marL="0" indent="0" algn="just">
              <a:buNone/>
            </a:pPr>
            <a:endParaRPr lang="fr-FR" sz="2000" dirty="0"/>
          </a:p>
          <a:p>
            <a:pPr algn="just"/>
            <a:r>
              <a:rPr lang="fr-FR" sz="2000" u="sng" dirty="0"/>
              <a:t>Réticences des banques centrales pour 2 raisons:</a:t>
            </a:r>
          </a:p>
          <a:p>
            <a:pPr algn="just">
              <a:buFontTx/>
              <a:buChar char="-"/>
            </a:pPr>
            <a:r>
              <a:rPr lang="fr-FR" sz="2000" dirty="0">
                <a:effectLst>
                  <a:outerShdw blurRad="38100" dist="38100" dir="2700000" algn="tl">
                    <a:srgbClr val="000000">
                      <a:alpha val="43137"/>
                    </a:srgbClr>
                  </a:outerShdw>
                </a:effectLst>
              </a:rPr>
              <a:t>risques inflationnistes </a:t>
            </a:r>
            <a:r>
              <a:rPr lang="fr-FR" sz="2000" dirty="0"/>
              <a:t>car création monétaire sur longue période</a:t>
            </a:r>
          </a:p>
          <a:p>
            <a:pPr algn="just">
              <a:buFontTx/>
              <a:buChar char="-"/>
            </a:pPr>
            <a:r>
              <a:rPr lang="fr-FR" sz="2000" dirty="0">
                <a:effectLst>
                  <a:outerShdw blurRad="38100" dist="38100" dir="2700000" algn="tl">
                    <a:srgbClr val="000000">
                      <a:alpha val="43137"/>
                    </a:srgbClr>
                  </a:outerShdw>
                </a:effectLst>
              </a:rPr>
              <a:t>vus comme des opérations d’investissement </a:t>
            </a:r>
            <a:r>
              <a:rPr lang="fr-FR" sz="2000" dirty="0"/>
              <a:t>(normalement de la responsabilité des banques publiques d’investissement) </a:t>
            </a:r>
            <a:r>
              <a:rPr lang="fr-FR" sz="2000" dirty="0">
                <a:effectLst>
                  <a:outerShdw blurRad="38100" dist="38100" dir="2700000" algn="tl">
                    <a:srgbClr val="000000">
                      <a:alpha val="43137"/>
                    </a:srgbClr>
                  </a:outerShdw>
                </a:effectLst>
              </a:rPr>
              <a:t>plutôt que de refinancement</a:t>
            </a:r>
          </a:p>
          <a:p>
            <a:pPr marL="0" indent="0" algn="just">
              <a:buNone/>
            </a:pPr>
            <a:endParaRPr lang="fr-FR" sz="2000" dirty="0"/>
          </a:p>
          <a:p>
            <a:pPr algn="just"/>
            <a:r>
              <a:rPr lang="fr-FR" sz="2000" dirty="0">
                <a:effectLst/>
                <a:ea typeface="Calibri" panose="020F0502020204030204" pitchFamily="34" charset="0"/>
              </a:rPr>
              <a:t>La Réserve fédérale américaine (Fed) a par exemple consenti en décembre 2007 via le </a:t>
            </a:r>
            <a:r>
              <a:rPr lang="fr-FR" sz="2000" i="1" dirty="0" err="1">
                <a:effectLst/>
                <a:ea typeface="Calibri" panose="020F0502020204030204" pitchFamily="34" charset="0"/>
              </a:rPr>
              <a:t>Term</a:t>
            </a:r>
            <a:r>
              <a:rPr lang="fr-FR" sz="2000" i="1" dirty="0">
                <a:effectLst/>
                <a:ea typeface="Calibri" panose="020F0502020204030204" pitchFamily="34" charset="0"/>
              </a:rPr>
              <a:t> Auction Facility</a:t>
            </a:r>
            <a:r>
              <a:rPr lang="fr-FR" sz="2000" dirty="0">
                <a:effectLst/>
                <a:ea typeface="Calibri" panose="020F0502020204030204" pitchFamily="34" charset="0"/>
              </a:rPr>
              <a:t> (TAF) à prêter aux banques de second rang à une échéance de 28 jours alors que les prêts portaient sur des échéances de 24 h habituellement.</a:t>
            </a:r>
          </a:p>
          <a:p>
            <a:pPr algn="just"/>
            <a:endParaRPr lang="fr-FR" sz="2000" dirty="0"/>
          </a:p>
          <a:p>
            <a:pPr algn="just"/>
            <a:r>
              <a:rPr lang="fr-FR" sz="2000" dirty="0"/>
              <a:t>Pour la BCE, dans </a:t>
            </a:r>
            <a:r>
              <a:rPr lang="fr-FR" sz="2000" dirty="0">
                <a:effectLst>
                  <a:outerShdw blurRad="38100" dist="38100" dir="2700000" algn="tl">
                    <a:srgbClr val="000000">
                      <a:alpha val="43137"/>
                    </a:srgbClr>
                  </a:outerShdw>
                </a:effectLst>
              </a:rPr>
              <a:t>l’objectif de sécuriser le financement des banques et donc de faire baisser encore plus les taux d’intérêt</a:t>
            </a:r>
            <a:r>
              <a:rPr lang="fr-FR" sz="2000" dirty="0"/>
              <a:t> sur les prêts aux ménages:</a:t>
            </a:r>
          </a:p>
          <a:p>
            <a:pPr algn="just">
              <a:buFontTx/>
              <a:buChar char="-"/>
            </a:pPr>
            <a:r>
              <a:rPr lang="fr-FR" sz="2000" i="1" dirty="0">
                <a:effectLst/>
                <a:ea typeface="Calibri" panose="020F0502020204030204" pitchFamily="34" charset="0"/>
              </a:rPr>
              <a:t>Long </a:t>
            </a:r>
            <a:r>
              <a:rPr lang="fr-FR" sz="2000" i="1" dirty="0" err="1">
                <a:effectLst/>
                <a:ea typeface="Calibri" panose="020F0502020204030204" pitchFamily="34" charset="0"/>
              </a:rPr>
              <a:t>Term</a:t>
            </a:r>
            <a:r>
              <a:rPr lang="fr-FR" sz="2000" i="1" dirty="0">
                <a:effectLst/>
                <a:ea typeface="Calibri" panose="020F0502020204030204" pitchFamily="34" charset="0"/>
              </a:rPr>
              <a:t> </a:t>
            </a:r>
            <a:r>
              <a:rPr lang="fr-FR" sz="2000" i="1" dirty="0" err="1">
                <a:effectLst/>
                <a:ea typeface="Calibri" panose="020F0502020204030204" pitchFamily="34" charset="0"/>
              </a:rPr>
              <a:t>Refinancing</a:t>
            </a:r>
            <a:r>
              <a:rPr lang="fr-FR" sz="2000" i="1" dirty="0">
                <a:effectLst/>
                <a:ea typeface="Calibri" panose="020F0502020204030204" pitchFamily="34" charset="0"/>
              </a:rPr>
              <a:t> Operations</a:t>
            </a:r>
            <a:r>
              <a:rPr lang="fr-FR" sz="2000" dirty="0">
                <a:effectLst/>
                <a:ea typeface="Calibri" panose="020F0502020204030204" pitchFamily="34" charset="0"/>
              </a:rPr>
              <a:t> (</a:t>
            </a:r>
            <a:r>
              <a:rPr lang="fr-FR" sz="2000" i="1" dirty="0">
                <a:effectLst/>
                <a:ea typeface="Calibri" panose="020F0502020204030204" pitchFamily="34" charset="0"/>
              </a:rPr>
              <a:t>LTRO</a:t>
            </a:r>
            <a:r>
              <a:rPr lang="fr-FR" sz="2000" dirty="0">
                <a:effectLst/>
                <a:ea typeface="Calibri" panose="020F0502020204030204" pitchFamily="34" charset="0"/>
              </a:rPr>
              <a:t>) en 2011 </a:t>
            </a:r>
            <a:r>
              <a:rPr lang="fr-FR" sz="2000" dirty="0">
                <a:effectLst/>
                <a:ea typeface="Calibri" panose="020F0502020204030204" pitchFamily="34" charset="0"/>
                <a:sym typeface="Wingdings" panose="05000000000000000000" pitchFamily="2" charset="2"/>
              </a:rPr>
              <a:t> refinancement des banques de second rang à 3 mois</a:t>
            </a:r>
          </a:p>
          <a:p>
            <a:pPr algn="just">
              <a:buFontTx/>
              <a:buChar char="-"/>
            </a:pPr>
            <a:r>
              <a:rPr lang="fr-FR" sz="2000" i="1" dirty="0">
                <a:effectLst/>
                <a:ea typeface="Calibri" panose="020F0502020204030204" pitchFamily="34" charset="0"/>
              </a:rPr>
              <a:t>Very Long </a:t>
            </a:r>
            <a:r>
              <a:rPr lang="fr-FR" sz="2000" i="1" dirty="0" err="1">
                <a:effectLst/>
                <a:ea typeface="Calibri" panose="020F0502020204030204" pitchFamily="34" charset="0"/>
              </a:rPr>
              <a:t>Term</a:t>
            </a:r>
            <a:r>
              <a:rPr lang="fr-FR" sz="2000" i="1" dirty="0">
                <a:effectLst/>
                <a:ea typeface="Calibri" panose="020F0502020204030204" pitchFamily="34" charset="0"/>
              </a:rPr>
              <a:t> </a:t>
            </a:r>
            <a:r>
              <a:rPr lang="fr-FR" sz="2000" i="1" dirty="0" err="1">
                <a:effectLst/>
                <a:ea typeface="Calibri" panose="020F0502020204030204" pitchFamily="34" charset="0"/>
              </a:rPr>
              <a:t>Refinancing</a:t>
            </a:r>
            <a:r>
              <a:rPr lang="fr-FR" sz="2000" i="1" dirty="0">
                <a:effectLst/>
                <a:ea typeface="Calibri" panose="020F0502020204030204" pitchFamily="34" charset="0"/>
              </a:rPr>
              <a:t> Operations</a:t>
            </a:r>
            <a:r>
              <a:rPr lang="fr-FR" sz="2000" dirty="0">
                <a:effectLst/>
                <a:ea typeface="Calibri" panose="020F0502020204030204" pitchFamily="34" charset="0"/>
              </a:rPr>
              <a:t> (</a:t>
            </a:r>
            <a:r>
              <a:rPr lang="fr-FR" sz="2000" i="1" dirty="0">
                <a:effectLst/>
                <a:ea typeface="Calibri" panose="020F0502020204030204" pitchFamily="34" charset="0"/>
              </a:rPr>
              <a:t>VLTRO</a:t>
            </a:r>
            <a:r>
              <a:rPr lang="fr-FR" sz="2000" dirty="0">
                <a:effectLst/>
                <a:ea typeface="Calibri" panose="020F0502020204030204" pitchFamily="34" charset="0"/>
              </a:rPr>
              <a:t>) en 2012 </a:t>
            </a:r>
            <a:r>
              <a:rPr lang="fr-FR" sz="2000" dirty="0">
                <a:effectLst/>
                <a:ea typeface="Calibri" panose="020F0502020204030204" pitchFamily="34" charset="0"/>
                <a:sym typeface="Wingdings" panose="05000000000000000000" pitchFamily="2" charset="2"/>
              </a:rPr>
              <a:t> refinancement des banques de second rang jusqu’à 3 ans</a:t>
            </a:r>
          </a:p>
          <a:p>
            <a:pPr marL="0" indent="0" algn="just">
              <a:buNone/>
            </a:pPr>
            <a:endParaRPr lang="fr-FR" sz="2000" dirty="0"/>
          </a:p>
        </p:txBody>
      </p:sp>
    </p:spTree>
    <p:extLst>
      <p:ext uri="{BB962C8B-B14F-4D97-AF65-F5344CB8AC3E}">
        <p14:creationId xmlns:p14="http://schemas.microsoft.com/office/powerpoint/2010/main" val="109793949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8484BDE-906A-4978-8243-BE4BD61B6822}"/>
              </a:ext>
            </a:extLst>
          </p:cNvPr>
          <p:cNvSpPr>
            <a:spLocks noGrp="1"/>
          </p:cNvSpPr>
          <p:nvPr>
            <p:ph type="title"/>
          </p:nvPr>
        </p:nvSpPr>
        <p:spPr>
          <a:xfrm>
            <a:off x="838200" y="0"/>
            <a:ext cx="10515600" cy="1325563"/>
          </a:xfrm>
        </p:spPr>
        <p:txBody>
          <a:bodyPr>
            <a:normAutofit/>
          </a:bodyPr>
          <a:lstStyle/>
          <a:p>
            <a:r>
              <a:rPr lang="fr-FR" sz="2800" b="1" dirty="0">
                <a:solidFill>
                  <a:srgbClr val="0070C0"/>
                </a:solidFill>
                <a:effectLst>
                  <a:outerShdw blurRad="38100" dist="38100" dir="2700000" algn="tl">
                    <a:srgbClr val="000000">
                      <a:alpha val="43137"/>
                    </a:srgbClr>
                  </a:outerShdw>
                </a:effectLst>
              </a:rPr>
              <a:t>Les prêts sous condition d’emploi</a:t>
            </a:r>
            <a:endParaRPr lang="fr-FR" sz="2800" dirty="0"/>
          </a:p>
        </p:txBody>
      </p:sp>
      <p:sp>
        <p:nvSpPr>
          <p:cNvPr id="3" name="Espace réservé du contenu 2">
            <a:extLst>
              <a:ext uri="{FF2B5EF4-FFF2-40B4-BE49-F238E27FC236}">
                <a16:creationId xmlns:a16="http://schemas.microsoft.com/office/drawing/2014/main" id="{508D5CE9-C26B-431D-BFC8-C448985FA4C5}"/>
              </a:ext>
            </a:extLst>
          </p:cNvPr>
          <p:cNvSpPr>
            <a:spLocks noGrp="1"/>
          </p:cNvSpPr>
          <p:nvPr>
            <p:ph idx="1"/>
          </p:nvPr>
        </p:nvSpPr>
        <p:spPr>
          <a:xfrm>
            <a:off x="838200" y="1353988"/>
            <a:ext cx="10515600" cy="5504012"/>
          </a:xfrm>
        </p:spPr>
        <p:txBody>
          <a:bodyPr>
            <a:normAutofit/>
          </a:bodyPr>
          <a:lstStyle/>
          <a:p>
            <a:r>
              <a:rPr lang="fr-FR" sz="2000" dirty="0"/>
              <a:t>Crainte que les banques commerciales n’utilisent la sécurité de financement à long terme que pour les prêts immobiliers des ménages et pas pour financer les PME</a:t>
            </a:r>
          </a:p>
          <a:p>
            <a:pPr marL="0" indent="0">
              <a:buNone/>
            </a:pPr>
            <a:endParaRPr lang="fr-FR" sz="2000" dirty="0"/>
          </a:p>
          <a:p>
            <a:r>
              <a:rPr lang="fr-FR" sz="2000" dirty="0"/>
              <a:t>Le </a:t>
            </a:r>
            <a:r>
              <a:rPr lang="fr-FR" sz="2000" i="1" dirty="0"/>
              <a:t>LTRO</a:t>
            </a:r>
            <a:r>
              <a:rPr lang="fr-FR" sz="2000" dirty="0"/>
              <a:t> devient le </a:t>
            </a:r>
            <a:r>
              <a:rPr lang="fr-FR" sz="2000" i="1" dirty="0"/>
              <a:t>TLTRO</a:t>
            </a:r>
            <a:r>
              <a:rPr lang="fr-FR" sz="2000" dirty="0"/>
              <a:t> (</a:t>
            </a:r>
            <a:r>
              <a:rPr lang="fr-FR" sz="2000" i="1" dirty="0" err="1"/>
              <a:t>Targuetted</a:t>
            </a:r>
            <a:r>
              <a:rPr lang="fr-FR" sz="2000" i="1" dirty="0"/>
              <a:t> LTRO</a:t>
            </a:r>
            <a:r>
              <a:rPr lang="fr-FR" sz="2000" dirty="0"/>
              <a:t>) en 2014: </a:t>
            </a:r>
            <a:r>
              <a:rPr lang="fr-FR" sz="2000" dirty="0">
                <a:effectLst>
                  <a:outerShdw blurRad="38100" dist="38100" dir="2700000" algn="tl">
                    <a:srgbClr val="000000">
                      <a:alpha val="43137"/>
                    </a:srgbClr>
                  </a:outerShdw>
                </a:effectLst>
              </a:rPr>
              <a:t>opérations ciblées </a:t>
            </a:r>
            <a:r>
              <a:rPr lang="fr-FR" sz="2000" dirty="0"/>
              <a:t>de financement à long terme</a:t>
            </a:r>
          </a:p>
          <a:p>
            <a:pPr>
              <a:buFont typeface="Symbol" panose="05050102010706020507" pitchFamily="18" charset="2"/>
              <a:buChar char="Þ"/>
            </a:pPr>
            <a:r>
              <a:rPr lang="fr-FR" sz="2000" dirty="0"/>
              <a:t> Les banques de second rang s’engagent à ce que le prêt octroyé puisse </a:t>
            </a:r>
            <a:r>
              <a:rPr lang="fr-FR" sz="2000" dirty="0">
                <a:effectLst>
                  <a:outerShdw blurRad="38100" dist="38100" dir="2700000" algn="tl">
                    <a:srgbClr val="000000">
                      <a:alpha val="43137"/>
                    </a:srgbClr>
                  </a:outerShdw>
                </a:effectLst>
              </a:rPr>
              <a:t>financer des activités définies par la banque centrale</a:t>
            </a:r>
            <a:r>
              <a:rPr lang="fr-FR" sz="2000" dirty="0"/>
              <a:t>.</a:t>
            </a:r>
          </a:p>
          <a:p>
            <a:pPr>
              <a:buFont typeface="Symbol" panose="05050102010706020507" pitchFamily="18" charset="2"/>
              <a:buChar char="Þ"/>
            </a:pPr>
            <a:endParaRPr lang="fr-FR" sz="2000" dirty="0"/>
          </a:p>
          <a:p>
            <a:r>
              <a:rPr lang="fr-FR" sz="2000" dirty="0"/>
              <a:t>Remise en cause de la doctrine libérale des banques centrales existant depuis les années 1980.</a:t>
            </a:r>
          </a:p>
          <a:p>
            <a:endParaRPr lang="fr-FR" sz="2000" dirty="0"/>
          </a:p>
          <a:p>
            <a:r>
              <a:rPr lang="fr-FR" sz="2000" dirty="0">
                <a:effectLst>
                  <a:outerShdw blurRad="38100" dist="38100" dir="2700000" algn="tl">
                    <a:srgbClr val="000000">
                      <a:alpha val="43137"/>
                    </a:srgbClr>
                  </a:outerShdw>
                </a:effectLst>
              </a:rPr>
              <a:t>Le ciblage est resté large</a:t>
            </a:r>
            <a:r>
              <a:rPr lang="fr-FR" sz="2000" dirty="0"/>
              <a:t>.</a:t>
            </a:r>
          </a:p>
          <a:p>
            <a:pPr marL="0" indent="0">
              <a:buNone/>
            </a:pPr>
            <a:endParaRPr lang="fr-FR" sz="2000" dirty="0"/>
          </a:p>
          <a:p>
            <a:r>
              <a:rPr lang="fr-FR" sz="2000" dirty="0"/>
              <a:t>La BCE n’a jamais donner la liste des montants qu’elle acceptait de prêter sous conditions.</a:t>
            </a:r>
          </a:p>
          <a:p>
            <a:pPr marL="0" indent="0">
              <a:buNone/>
            </a:pPr>
            <a:endParaRPr lang="fr-FR" sz="2000" dirty="0"/>
          </a:p>
        </p:txBody>
      </p:sp>
    </p:spTree>
    <p:extLst>
      <p:ext uri="{BB962C8B-B14F-4D97-AF65-F5344CB8AC3E}">
        <p14:creationId xmlns:p14="http://schemas.microsoft.com/office/powerpoint/2010/main" val="237083706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8484BDE-906A-4978-8243-BE4BD61B6822}"/>
              </a:ext>
            </a:extLst>
          </p:cNvPr>
          <p:cNvSpPr>
            <a:spLocks noGrp="1"/>
          </p:cNvSpPr>
          <p:nvPr>
            <p:ph type="title"/>
          </p:nvPr>
        </p:nvSpPr>
        <p:spPr>
          <a:xfrm>
            <a:off x="838200" y="0"/>
            <a:ext cx="10515600" cy="1325563"/>
          </a:xfrm>
        </p:spPr>
        <p:txBody>
          <a:bodyPr>
            <a:normAutofit/>
          </a:bodyPr>
          <a:lstStyle/>
          <a:p>
            <a:r>
              <a:rPr lang="fr-FR" sz="2800" b="1" dirty="0">
                <a:solidFill>
                  <a:srgbClr val="0070C0"/>
                </a:solidFill>
                <a:effectLst>
                  <a:outerShdw blurRad="38100" dist="38100" dir="2700000" algn="tl">
                    <a:srgbClr val="000000">
                      <a:alpha val="43137"/>
                    </a:srgbClr>
                  </a:outerShdw>
                </a:effectLst>
              </a:rPr>
              <a:t>La prise de risque sur fonds propres et le financement direct, ultimes tabous pour la BCE</a:t>
            </a:r>
            <a:endParaRPr lang="fr-FR" sz="2800" dirty="0"/>
          </a:p>
        </p:txBody>
      </p:sp>
      <p:sp>
        <p:nvSpPr>
          <p:cNvPr id="3" name="Espace réservé du contenu 2">
            <a:extLst>
              <a:ext uri="{FF2B5EF4-FFF2-40B4-BE49-F238E27FC236}">
                <a16:creationId xmlns:a16="http://schemas.microsoft.com/office/drawing/2014/main" id="{508D5CE9-C26B-431D-BFC8-C448985FA4C5}"/>
              </a:ext>
            </a:extLst>
          </p:cNvPr>
          <p:cNvSpPr>
            <a:spLocks noGrp="1"/>
          </p:cNvSpPr>
          <p:nvPr>
            <p:ph idx="1"/>
          </p:nvPr>
        </p:nvSpPr>
        <p:spPr>
          <a:xfrm>
            <a:off x="838200" y="1537318"/>
            <a:ext cx="10515600" cy="5493978"/>
          </a:xfrm>
        </p:spPr>
        <p:txBody>
          <a:bodyPr>
            <a:normAutofit/>
          </a:bodyPr>
          <a:lstStyle/>
          <a:p>
            <a:pPr algn="just"/>
            <a:r>
              <a:rPr lang="fr-FR" sz="2000" dirty="0">
                <a:effectLst>
                  <a:outerShdw blurRad="38100" dist="38100" dir="2700000" algn="tl">
                    <a:srgbClr val="000000">
                      <a:alpha val="43137"/>
                    </a:srgbClr>
                  </a:outerShdw>
                </a:effectLst>
              </a:rPr>
              <a:t>La Fed a déjà acheté des prêts très risqués à des institutions en faillite </a:t>
            </a:r>
            <a:r>
              <a:rPr lang="fr-FR" sz="2000" dirty="0"/>
              <a:t>(« actifs toxiques »): pour sauver AIG et Bear Stearns, en coordination avec le ministère de l’économie et des finances.</a:t>
            </a:r>
          </a:p>
          <a:p>
            <a:pPr marL="0" indent="0" algn="just">
              <a:buNone/>
            </a:pPr>
            <a:endParaRPr lang="fr-FR" sz="2000" dirty="0"/>
          </a:p>
          <a:p>
            <a:pPr algn="just"/>
            <a:r>
              <a:rPr lang="fr-FR" sz="2000" dirty="0">
                <a:effectLst>
                  <a:outerShdw blurRad="38100" dist="38100" dir="2700000" algn="tl">
                    <a:srgbClr val="000000">
                      <a:alpha val="43137"/>
                    </a:srgbClr>
                  </a:outerShdw>
                </a:effectLst>
              </a:rPr>
              <a:t>La </a:t>
            </a:r>
            <a:r>
              <a:rPr lang="fr-FR" sz="2000" dirty="0" err="1">
                <a:effectLst>
                  <a:outerShdw blurRad="38100" dist="38100" dir="2700000" algn="tl">
                    <a:srgbClr val="000000">
                      <a:alpha val="43137"/>
                    </a:srgbClr>
                  </a:outerShdw>
                </a:effectLst>
              </a:rPr>
              <a:t>BoJ</a:t>
            </a:r>
            <a:r>
              <a:rPr lang="fr-FR" sz="2000" dirty="0">
                <a:effectLst>
                  <a:outerShdw blurRad="38100" dist="38100" dir="2700000" algn="tl">
                    <a:srgbClr val="000000">
                      <a:alpha val="43137"/>
                    </a:srgbClr>
                  </a:outerShdw>
                </a:effectLst>
              </a:rPr>
              <a:t> a déjà acheté des actions de certaines sociétés </a:t>
            </a:r>
            <a:r>
              <a:rPr lang="fr-FR" sz="2000" dirty="0"/>
              <a:t>(beaucoup plus risqué que l’achat d’obligation car prix plus volatil), dans le secteur immobilier depuis 2010 notamment.</a:t>
            </a:r>
          </a:p>
          <a:p>
            <a:pPr marL="0" indent="0" algn="just">
              <a:buNone/>
            </a:pPr>
            <a:endParaRPr lang="fr-FR" sz="2000" dirty="0"/>
          </a:p>
          <a:p>
            <a:pPr algn="just"/>
            <a:r>
              <a:rPr lang="fr-FR" sz="2000" dirty="0">
                <a:effectLst>
                  <a:outerShdw blurRad="38100" dist="38100" dir="2700000" algn="tl">
                    <a:srgbClr val="000000">
                      <a:alpha val="43137"/>
                    </a:srgbClr>
                  </a:outerShdw>
                </a:effectLst>
              </a:rPr>
              <a:t>Mesures équivalentes à des prêts directs aux entreprises et à des villes américaines durant la pandémie</a:t>
            </a:r>
            <a:r>
              <a:rPr lang="fr-FR" sz="2000" dirty="0"/>
              <a:t>: demande de prêt à une banque par l’entreprise ou la ville =&gt; demande de prêt à la Fed par la banque =&gt; autorisation ou pas par la Fed</a:t>
            </a:r>
          </a:p>
          <a:p>
            <a:pPr algn="just">
              <a:buFont typeface="Symbol" panose="05050102010706020507" pitchFamily="18" charset="2"/>
              <a:buChar char="Þ"/>
            </a:pPr>
            <a:r>
              <a:rPr lang="fr-FR" sz="2000" dirty="0"/>
              <a:t> Le principe selon lequel la banque centrale ne doit que refinancer des prêts existants vole en éclat.</a:t>
            </a:r>
          </a:p>
          <a:p>
            <a:pPr marL="0" indent="0" algn="just">
              <a:buNone/>
            </a:pPr>
            <a:endParaRPr lang="fr-FR" sz="2000" dirty="0"/>
          </a:p>
          <a:p>
            <a:pPr algn="just"/>
            <a:r>
              <a:rPr lang="fr-FR" sz="2000" dirty="0"/>
              <a:t>La BCE n’achète que des obligations d’entreprises, sur le marché secondaire, considérées comme très sûres par les agences de notation =&gt; </a:t>
            </a:r>
            <a:r>
              <a:rPr lang="fr-FR" sz="2000" dirty="0">
                <a:effectLst>
                  <a:outerShdw blurRad="38100" dist="38100" dir="2700000" algn="tl">
                    <a:srgbClr val="000000">
                      <a:alpha val="43137"/>
                    </a:srgbClr>
                  </a:outerShdw>
                </a:effectLst>
              </a:rPr>
              <a:t>prise de risque limitée</a:t>
            </a:r>
          </a:p>
          <a:p>
            <a:pPr marL="0" indent="0">
              <a:buNone/>
            </a:pPr>
            <a:endParaRPr lang="fr-FR" sz="2000" dirty="0"/>
          </a:p>
        </p:txBody>
      </p:sp>
    </p:spTree>
    <p:extLst>
      <p:ext uri="{BB962C8B-B14F-4D97-AF65-F5344CB8AC3E}">
        <p14:creationId xmlns:p14="http://schemas.microsoft.com/office/powerpoint/2010/main" val="119686050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8484BDE-906A-4978-8243-BE4BD61B6822}"/>
              </a:ext>
            </a:extLst>
          </p:cNvPr>
          <p:cNvSpPr>
            <a:spLocks noGrp="1"/>
          </p:cNvSpPr>
          <p:nvPr>
            <p:ph type="title"/>
          </p:nvPr>
        </p:nvSpPr>
        <p:spPr>
          <a:xfrm>
            <a:off x="838200" y="-395089"/>
            <a:ext cx="10515600" cy="1325563"/>
          </a:xfrm>
        </p:spPr>
        <p:txBody>
          <a:bodyPr>
            <a:normAutofit/>
          </a:bodyPr>
          <a:lstStyle/>
          <a:p>
            <a:r>
              <a:rPr lang="fr-FR" sz="2800" b="1" dirty="0">
                <a:solidFill>
                  <a:srgbClr val="0070C0"/>
                </a:solidFill>
                <a:effectLst>
                  <a:outerShdw blurRad="38100" dist="38100" dir="2700000" algn="tl">
                    <a:srgbClr val="000000">
                      <a:alpha val="43137"/>
                    </a:srgbClr>
                  </a:outerShdw>
                </a:effectLst>
              </a:rPr>
              <a:t>La coopération internationale sous forme de prêts en dollars (</a:t>
            </a:r>
            <a:r>
              <a:rPr lang="fr-FR" sz="2800" b="1" i="1" dirty="0">
                <a:solidFill>
                  <a:srgbClr val="0070C0"/>
                </a:solidFill>
                <a:effectLst>
                  <a:outerShdw blurRad="38100" dist="38100" dir="2700000" algn="tl">
                    <a:srgbClr val="000000">
                      <a:alpha val="43137"/>
                    </a:srgbClr>
                  </a:outerShdw>
                </a:effectLst>
              </a:rPr>
              <a:t>swap </a:t>
            </a:r>
            <a:r>
              <a:rPr lang="fr-FR" sz="2800" b="1" i="1" dirty="0" err="1">
                <a:solidFill>
                  <a:srgbClr val="0070C0"/>
                </a:solidFill>
                <a:effectLst>
                  <a:outerShdw blurRad="38100" dist="38100" dir="2700000" algn="tl">
                    <a:srgbClr val="000000">
                      <a:alpha val="43137"/>
                    </a:srgbClr>
                  </a:outerShdw>
                </a:effectLst>
              </a:rPr>
              <a:t>lines</a:t>
            </a:r>
            <a:r>
              <a:rPr lang="fr-FR" sz="2800" b="1" dirty="0">
                <a:solidFill>
                  <a:srgbClr val="0070C0"/>
                </a:solidFill>
                <a:effectLst>
                  <a:outerShdw blurRad="38100" dist="38100" dir="2700000" algn="tl">
                    <a:srgbClr val="000000">
                      <a:alpha val="43137"/>
                    </a:srgbClr>
                  </a:outerShdw>
                </a:effectLst>
              </a:rPr>
              <a:t>)</a:t>
            </a:r>
            <a:endParaRPr lang="fr-FR" sz="2800" dirty="0"/>
          </a:p>
        </p:txBody>
      </p:sp>
      <p:sp>
        <p:nvSpPr>
          <p:cNvPr id="3" name="Espace réservé du contenu 2">
            <a:extLst>
              <a:ext uri="{FF2B5EF4-FFF2-40B4-BE49-F238E27FC236}">
                <a16:creationId xmlns:a16="http://schemas.microsoft.com/office/drawing/2014/main" id="{508D5CE9-C26B-431D-BFC8-C448985FA4C5}"/>
              </a:ext>
            </a:extLst>
          </p:cNvPr>
          <p:cNvSpPr>
            <a:spLocks noGrp="1"/>
          </p:cNvSpPr>
          <p:nvPr>
            <p:ph idx="1"/>
          </p:nvPr>
        </p:nvSpPr>
        <p:spPr>
          <a:xfrm>
            <a:off x="838200" y="564714"/>
            <a:ext cx="10515600" cy="6293286"/>
          </a:xfrm>
        </p:spPr>
        <p:txBody>
          <a:bodyPr>
            <a:noAutofit/>
          </a:bodyPr>
          <a:lstStyle/>
          <a:p>
            <a:pPr algn="just"/>
            <a:r>
              <a:rPr lang="fr-FR" sz="2000" dirty="0"/>
              <a:t>En réponse à la crise de 2008 et 2020, </a:t>
            </a:r>
            <a:r>
              <a:rPr lang="fr-FR" sz="2000" dirty="0">
                <a:effectLst>
                  <a:outerShdw blurRad="38100" dist="38100" dir="2700000" algn="tl">
                    <a:srgbClr val="000000">
                      <a:alpha val="43137"/>
                    </a:srgbClr>
                  </a:outerShdw>
                </a:effectLst>
              </a:rPr>
              <a:t>la Fed endosse le rôle de PDR </a:t>
            </a:r>
            <a:r>
              <a:rPr lang="fr-FR" sz="2000" dirty="0"/>
              <a:t>pour le reste du SMI.</a:t>
            </a:r>
          </a:p>
          <a:p>
            <a:pPr algn="just"/>
            <a:r>
              <a:rPr lang="fr-FR" sz="2000" u="sng" dirty="0"/>
              <a:t>Mécanisme:</a:t>
            </a:r>
            <a:r>
              <a:rPr lang="fr-FR" sz="2000" dirty="0"/>
              <a:t> banques privées européennes et du Sud-Est asiatique endettées en dollars sur les marchés internationaux,</a:t>
            </a:r>
          </a:p>
          <a:p>
            <a:pPr marL="0" indent="0" algn="just">
              <a:buNone/>
            </a:pPr>
            <a:r>
              <a:rPr lang="fr-FR" sz="2000" dirty="0"/>
              <a:t>=&gt; elles doivent rembourser leurs créanciers dans cette devise </a:t>
            </a:r>
          </a:p>
          <a:p>
            <a:pPr marL="0" indent="0" algn="just">
              <a:buNone/>
            </a:pPr>
            <a:r>
              <a:rPr lang="fr-FR" sz="2000" dirty="0"/>
              <a:t>=&gt; crise de 2008 avec panique des marchés </a:t>
            </a:r>
          </a:p>
          <a:p>
            <a:pPr marL="0" indent="0" algn="just">
              <a:buNone/>
            </a:pPr>
            <a:r>
              <a:rPr lang="fr-FR" sz="2000" dirty="0"/>
              <a:t>=&gt; impossibilité d’emprunter de nouveaux dollars pour rembourser les prêts </a:t>
            </a:r>
          </a:p>
          <a:p>
            <a:pPr marL="0" indent="0" algn="just">
              <a:buNone/>
            </a:pPr>
            <a:r>
              <a:rPr lang="fr-FR" sz="2000" dirty="0"/>
              <a:t>=&gt; demande faite à leur banque centrale, dont les réserves en dollars se révèle insuffisante </a:t>
            </a:r>
          </a:p>
          <a:p>
            <a:pPr marL="0" indent="0" algn="just">
              <a:buNone/>
            </a:pPr>
            <a:r>
              <a:rPr lang="fr-FR" sz="2000" dirty="0"/>
              <a:t>=&gt; La banque centrale demande des dollars à la Fed </a:t>
            </a:r>
          </a:p>
          <a:p>
            <a:pPr marL="0" indent="0" algn="just">
              <a:buNone/>
            </a:pPr>
            <a:r>
              <a:rPr lang="fr-FR" sz="2000" dirty="0"/>
              <a:t>=&gt; </a:t>
            </a:r>
            <a:r>
              <a:rPr lang="fr-FR" sz="2000" dirty="0">
                <a:effectLst>
                  <a:outerShdw blurRad="38100" dist="38100" dir="2700000" algn="tl">
                    <a:srgbClr val="000000">
                      <a:alpha val="43137"/>
                    </a:srgbClr>
                  </a:outerShdw>
                </a:effectLst>
              </a:rPr>
              <a:t>la Fed leur prête des dollars via de lignes de swap </a:t>
            </a:r>
          </a:p>
          <a:p>
            <a:pPr marL="0" indent="0" algn="just">
              <a:buNone/>
            </a:pPr>
            <a:r>
              <a:rPr lang="fr-FR" sz="2000" dirty="0"/>
              <a:t>=&gt; les banques centrales prêtent à leurs banques de second rang </a:t>
            </a:r>
          </a:p>
          <a:p>
            <a:pPr marL="0" indent="0" algn="just">
              <a:buNone/>
            </a:pPr>
            <a:r>
              <a:rPr lang="fr-FR" sz="2000" dirty="0"/>
              <a:t>=&gt; </a:t>
            </a:r>
            <a:r>
              <a:rPr lang="fr-FR" sz="2000" dirty="0">
                <a:effectLst>
                  <a:outerShdw blurRad="38100" dist="38100" dir="2700000" algn="tl">
                    <a:srgbClr val="000000">
                      <a:alpha val="43137"/>
                    </a:srgbClr>
                  </a:outerShdw>
                </a:effectLst>
              </a:rPr>
              <a:t>aggravation de la crise financière évitée</a:t>
            </a:r>
          </a:p>
          <a:p>
            <a:pPr algn="just"/>
            <a:r>
              <a:rPr lang="fr-FR" sz="2000" u="sng" dirty="0"/>
              <a:t>NB:</a:t>
            </a:r>
            <a:r>
              <a:rPr lang="fr-FR" sz="2000" dirty="0"/>
              <a:t> la BCE a aussi réalisé des prêts internationaux aux pays de l’Europe de l’Est dont les banques étaient très endettées en euros. </a:t>
            </a:r>
            <a:r>
              <a:rPr lang="fr-FR" sz="1200" dirty="0">
                <a:hlinkClick r:id="rId2"/>
              </a:rPr>
              <a:t>https://www.ecb.europa.eu/ecb/educational/explainers/tell-me-more/html/currency_swap_lines.fr.html</a:t>
            </a:r>
            <a:endParaRPr lang="fr-FR" sz="1200" dirty="0"/>
          </a:p>
          <a:p>
            <a:pPr marL="0" indent="0" algn="just">
              <a:buNone/>
            </a:pPr>
            <a:endParaRPr lang="fr-FR" sz="2000" dirty="0"/>
          </a:p>
          <a:p>
            <a:pPr algn="just"/>
            <a:r>
              <a:rPr lang="fr-FR" sz="2000" u="sng" dirty="0"/>
              <a:t>Ces </a:t>
            </a:r>
            <a:r>
              <a:rPr lang="fr-FR" sz="2000" i="1" u="sng" dirty="0"/>
              <a:t>swaps </a:t>
            </a:r>
            <a:r>
              <a:rPr lang="fr-FR" sz="2000" i="1" u="sng" dirty="0" err="1"/>
              <a:t>lines</a:t>
            </a:r>
            <a:r>
              <a:rPr lang="fr-FR" sz="2000" i="1" u="sng" dirty="0"/>
              <a:t> </a:t>
            </a:r>
            <a:r>
              <a:rPr lang="fr-FR" sz="2000" u="sng" dirty="0"/>
              <a:t>ont déjà été pratiquées:</a:t>
            </a:r>
            <a:r>
              <a:rPr lang="fr-FR" sz="2000" dirty="0"/>
              <a:t> banque de France au XIXème siècle prête à la Banque d’Angleterre, prêts entres banques centrales pour permettre à Bretton Woods de perdurer puis pour accompagner la libéralisation des marchés de capitaux.</a:t>
            </a:r>
          </a:p>
        </p:txBody>
      </p:sp>
    </p:spTree>
    <p:extLst>
      <p:ext uri="{BB962C8B-B14F-4D97-AF65-F5344CB8AC3E}">
        <p14:creationId xmlns:p14="http://schemas.microsoft.com/office/powerpoint/2010/main" val="229893144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8484BDE-906A-4978-8243-BE4BD61B6822}"/>
              </a:ext>
            </a:extLst>
          </p:cNvPr>
          <p:cNvSpPr>
            <a:spLocks noGrp="1"/>
          </p:cNvSpPr>
          <p:nvPr>
            <p:ph type="title"/>
          </p:nvPr>
        </p:nvSpPr>
        <p:spPr>
          <a:xfrm>
            <a:off x="825365" y="-211756"/>
            <a:ext cx="10515600" cy="1325563"/>
          </a:xfrm>
        </p:spPr>
        <p:txBody>
          <a:bodyPr>
            <a:normAutofit/>
          </a:bodyPr>
          <a:lstStyle/>
          <a:p>
            <a:r>
              <a:rPr lang="fr-FR" sz="2800" b="1" dirty="0">
                <a:solidFill>
                  <a:srgbClr val="0070C0"/>
                </a:solidFill>
                <a:effectLst>
                  <a:outerShdw blurRad="38100" dist="38100" dir="2700000" algn="tl">
                    <a:srgbClr val="000000">
                      <a:alpha val="43137"/>
                    </a:srgbClr>
                  </a:outerShdw>
                </a:effectLst>
              </a:rPr>
              <a:t>L’affirmation de la « </a:t>
            </a:r>
            <a:r>
              <a:rPr lang="fr-FR" sz="2800" b="1" dirty="0" err="1">
                <a:solidFill>
                  <a:srgbClr val="0070C0"/>
                </a:solidFill>
                <a:effectLst>
                  <a:outerShdw blurRad="38100" dist="38100" dir="2700000" algn="tl">
                    <a:srgbClr val="000000">
                      <a:alpha val="43137"/>
                    </a:srgbClr>
                  </a:outerShdw>
                </a:effectLst>
              </a:rPr>
              <a:t>communic</a:t>
            </a:r>
            <a:r>
              <a:rPr lang="fr-FR" sz="2800" b="1" dirty="0">
                <a:solidFill>
                  <a:srgbClr val="0070C0"/>
                </a:solidFill>
                <a:effectLst>
                  <a:outerShdw blurRad="38100" dist="38100" dir="2700000" algn="tl">
                    <a:srgbClr val="000000">
                      <a:alpha val="43137"/>
                    </a:srgbClr>
                  </a:outerShdw>
                </a:effectLst>
              </a:rPr>
              <a:t>-action » ou guidage des anticipations (</a:t>
            </a:r>
            <a:r>
              <a:rPr lang="fr-FR" sz="2800" b="1" i="1" dirty="0" err="1">
                <a:solidFill>
                  <a:srgbClr val="0070C0"/>
                </a:solidFill>
                <a:effectLst>
                  <a:outerShdw blurRad="38100" dist="38100" dir="2700000" algn="tl">
                    <a:srgbClr val="000000">
                      <a:alpha val="43137"/>
                    </a:srgbClr>
                  </a:outerShdw>
                </a:effectLst>
              </a:rPr>
              <a:t>forward</a:t>
            </a:r>
            <a:r>
              <a:rPr lang="fr-FR" sz="2800" b="1" i="1" dirty="0">
                <a:solidFill>
                  <a:srgbClr val="0070C0"/>
                </a:solidFill>
                <a:effectLst>
                  <a:outerShdw blurRad="38100" dist="38100" dir="2700000" algn="tl">
                    <a:srgbClr val="000000">
                      <a:alpha val="43137"/>
                    </a:srgbClr>
                  </a:outerShdw>
                </a:effectLst>
              </a:rPr>
              <a:t> guidance</a:t>
            </a:r>
            <a:r>
              <a:rPr lang="fr-FR" sz="2800" b="1" dirty="0">
                <a:solidFill>
                  <a:srgbClr val="0070C0"/>
                </a:solidFill>
                <a:effectLst>
                  <a:outerShdw blurRad="38100" dist="38100" dir="2700000" algn="tl">
                    <a:srgbClr val="000000">
                      <a:alpha val="43137"/>
                    </a:srgbClr>
                  </a:outerShdw>
                </a:effectLst>
              </a:rPr>
              <a:t>)</a:t>
            </a:r>
            <a:endParaRPr lang="fr-FR" sz="2800" dirty="0"/>
          </a:p>
        </p:txBody>
      </p:sp>
      <p:sp>
        <p:nvSpPr>
          <p:cNvPr id="3" name="Espace réservé du contenu 2">
            <a:extLst>
              <a:ext uri="{FF2B5EF4-FFF2-40B4-BE49-F238E27FC236}">
                <a16:creationId xmlns:a16="http://schemas.microsoft.com/office/drawing/2014/main" id="{508D5CE9-C26B-431D-BFC8-C448985FA4C5}"/>
              </a:ext>
            </a:extLst>
          </p:cNvPr>
          <p:cNvSpPr>
            <a:spLocks noGrp="1"/>
          </p:cNvSpPr>
          <p:nvPr>
            <p:ph idx="1"/>
          </p:nvPr>
        </p:nvSpPr>
        <p:spPr>
          <a:xfrm>
            <a:off x="452386" y="1036804"/>
            <a:ext cx="11261557" cy="5532437"/>
          </a:xfrm>
        </p:spPr>
        <p:txBody>
          <a:bodyPr>
            <a:noAutofit/>
          </a:bodyPr>
          <a:lstStyle/>
          <a:p>
            <a:pPr algn="just"/>
            <a:r>
              <a:rPr lang="fr-FR" sz="2000" dirty="0">
                <a:ea typeface="Calibri" panose="020F0502020204030204" pitchFamily="34" charset="0"/>
              </a:rPr>
              <a:t>M</a:t>
            </a:r>
            <a:r>
              <a:rPr lang="fr-FR" sz="2000" dirty="0">
                <a:effectLst/>
                <a:ea typeface="Calibri" panose="020F0502020204030204" pitchFamily="34" charset="0"/>
              </a:rPr>
              <a:t>ode de communication que les banques centrales mobilisent pour </a:t>
            </a:r>
            <a:r>
              <a:rPr lang="fr-FR" sz="2000" dirty="0">
                <a:effectLst>
                  <a:outerShdw blurRad="38100" dist="38100" dir="2700000" algn="tl">
                    <a:srgbClr val="000000">
                      <a:alpha val="43137"/>
                    </a:srgbClr>
                  </a:outerShdw>
                </a:effectLst>
                <a:ea typeface="Calibri" panose="020F0502020204030204" pitchFamily="34" charset="0"/>
              </a:rPr>
              <a:t>fournir des informations sur la trajectoire future des taux directeurs et plus largement de leurs décisions de politique monétaire</a:t>
            </a:r>
            <a:r>
              <a:rPr lang="fr-FR" sz="2000" dirty="0">
                <a:effectLst/>
                <a:ea typeface="Calibri" panose="020F0502020204030204" pitchFamily="34" charset="0"/>
              </a:rPr>
              <a:t>.</a:t>
            </a:r>
          </a:p>
          <a:p>
            <a:pPr algn="just"/>
            <a:endParaRPr lang="fr-FR" sz="2000" dirty="0"/>
          </a:p>
          <a:p>
            <a:pPr algn="just"/>
            <a:r>
              <a:rPr lang="fr-FR" sz="2000" dirty="0"/>
              <a:t>Utilisation </a:t>
            </a:r>
            <a:r>
              <a:rPr lang="fr-FR" sz="2000" dirty="0">
                <a:effectLst>
                  <a:outerShdw blurRad="38100" dist="38100" dir="2700000" algn="tl">
                    <a:srgbClr val="000000">
                      <a:alpha val="43137"/>
                    </a:srgbClr>
                  </a:outerShdw>
                </a:effectLst>
              </a:rPr>
              <a:t>au Japon dès la fin des années 1990</a:t>
            </a:r>
            <a:r>
              <a:rPr lang="fr-FR" sz="2000" dirty="0"/>
              <a:t>, mais </a:t>
            </a:r>
            <a:r>
              <a:rPr lang="fr-FR" sz="2000" dirty="0">
                <a:effectLst>
                  <a:outerShdw blurRad="38100" dist="38100" dir="2700000" algn="tl">
                    <a:srgbClr val="000000">
                      <a:alpha val="43137"/>
                    </a:srgbClr>
                  </a:outerShdw>
                </a:effectLst>
              </a:rPr>
              <a:t>développement après 2008 surtout pour toutes les banques centrales</a:t>
            </a:r>
            <a:r>
              <a:rPr lang="fr-FR" sz="2000" dirty="0"/>
              <a:t> (</a:t>
            </a:r>
            <a:r>
              <a:rPr lang="fr-FR" sz="2000" dirty="0">
                <a:effectLst/>
                <a:ea typeface="Calibri" panose="020F0502020204030204" pitchFamily="34" charset="0"/>
              </a:rPr>
              <a:t>discours officiels plus fréquents et plus longs =&gt; communiquer davantage sur les politiques futures de manière à réduire l’incertitude dans un environnement très incertain)</a:t>
            </a:r>
          </a:p>
          <a:p>
            <a:pPr algn="just"/>
            <a:endParaRPr lang="fr-FR" sz="2000" dirty="0"/>
          </a:p>
          <a:p>
            <a:pPr algn="just"/>
            <a:r>
              <a:rPr lang="fr-FR" sz="2000" u="sng" dirty="0"/>
              <a:t>Illustrations typiques:</a:t>
            </a:r>
            <a:r>
              <a:rPr lang="fr-FR" sz="2000" dirty="0"/>
              <a:t> déclaration de M. Draghi en juillet 2012, annonce de l’OMT</a:t>
            </a:r>
          </a:p>
          <a:p>
            <a:pPr marL="0" indent="0" algn="just">
              <a:buNone/>
            </a:pPr>
            <a:r>
              <a:rPr lang="fr-FR" sz="2000" dirty="0"/>
              <a:t>F. Villeroy de </a:t>
            </a:r>
            <a:r>
              <a:rPr lang="fr-FR" sz="2000" dirty="0" err="1"/>
              <a:t>Galhau</a:t>
            </a:r>
            <a:r>
              <a:rPr lang="fr-FR" sz="2000" dirty="0"/>
              <a:t> (gouverneur de la Banque de France): « je vais m’engager sur votre plateau ce soir: nous allons ramener l’inflation vers 2 % d’ici fin 2024, fin 2025 ! » ( plateau de l’émission C à vous, France 5, 13 janvier 2023).</a:t>
            </a:r>
          </a:p>
          <a:p>
            <a:pPr marL="0" indent="0" algn="just">
              <a:buNone/>
            </a:pPr>
            <a:endParaRPr lang="fr-FR" sz="2000" dirty="0"/>
          </a:p>
          <a:p>
            <a:pPr algn="just"/>
            <a:r>
              <a:rPr lang="fr-FR" sz="2000" dirty="0">
                <a:effectLst>
                  <a:outerShdw blurRad="38100" dist="38100" dir="2700000" algn="tl">
                    <a:srgbClr val="000000">
                      <a:alpha val="43137"/>
                    </a:srgbClr>
                  </a:outerShdw>
                </a:effectLst>
              </a:rPr>
              <a:t>Les banques centrales s’adressent désormais à l’ensemble des acteurs de l’économie (ménages et entreprises notamment), plus uniquement aux seuls marchés financiers.</a:t>
            </a:r>
          </a:p>
          <a:p>
            <a:pPr algn="just">
              <a:buFont typeface="Symbol" panose="05050102010706020507" pitchFamily="18" charset="2"/>
              <a:buChar char="Þ"/>
            </a:pPr>
            <a:r>
              <a:rPr lang="fr-FR" sz="2000" dirty="0"/>
              <a:t> le discours ne peut plus seulement être technique comme dans les années 1990 (« Si vous avez compris ce que je viens de vous dire, c’est que je me suis probablement mal exprimé » (A. Greenspan au début des années 1990).</a:t>
            </a:r>
          </a:p>
          <a:p>
            <a:pPr marL="0" indent="0" algn="just">
              <a:buNone/>
            </a:pPr>
            <a:endParaRPr lang="fr-FR" sz="2000" dirty="0"/>
          </a:p>
        </p:txBody>
      </p:sp>
    </p:spTree>
    <p:extLst>
      <p:ext uri="{BB962C8B-B14F-4D97-AF65-F5344CB8AC3E}">
        <p14:creationId xmlns:p14="http://schemas.microsoft.com/office/powerpoint/2010/main" val="26027766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AFA12D0-F6AA-4682-B135-A290EA223905}"/>
              </a:ext>
            </a:extLst>
          </p:cNvPr>
          <p:cNvSpPr>
            <a:spLocks noGrp="1"/>
          </p:cNvSpPr>
          <p:nvPr>
            <p:ph type="title"/>
          </p:nvPr>
        </p:nvSpPr>
        <p:spPr>
          <a:xfrm>
            <a:off x="838198" y="1020278"/>
            <a:ext cx="10515600" cy="1325563"/>
          </a:xfrm>
        </p:spPr>
        <p:txBody>
          <a:bodyPr>
            <a:normAutofit/>
          </a:bodyPr>
          <a:lstStyle/>
          <a:p>
            <a:pPr algn="just"/>
            <a:r>
              <a:rPr lang="fr-FR" sz="3600" b="1" dirty="0">
                <a:latin typeface="+mn-lt"/>
              </a:rPr>
              <a:t>I/ L’indépendance des banques centrales : un mythe ?</a:t>
            </a:r>
            <a:br>
              <a:rPr lang="fr-FR" sz="2000" dirty="0"/>
            </a:br>
            <a:endParaRPr lang="fr-FR" sz="3600" dirty="0"/>
          </a:p>
        </p:txBody>
      </p:sp>
      <p:sp>
        <p:nvSpPr>
          <p:cNvPr id="3" name="Espace réservé du contenu 2">
            <a:extLst>
              <a:ext uri="{FF2B5EF4-FFF2-40B4-BE49-F238E27FC236}">
                <a16:creationId xmlns:a16="http://schemas.microsoft.com/office/drawing/2014/main" id="{372AF05D-0C9D-4303-8A2E-2BBAA6DE8FCB}"/>
              </a:ext>
            </a:extLst>
          </p:cNvPr>
          <p:cNvSpPr>
            <a:spLocks noGrp="1"/>
          </p:cNvSpPr>
          <p:nvPr>
            <p:ph sz="half" idx="1"/>
          </p:nvPr>
        </p:nvSpPr>
        <p:spPr>
          <a:xfrm>
            <a:off x="838199" y="2831873"/>
            <a:ext cx="10515599" cy="4351338"/>
          </a:xfrm>
        </p:spPr>
        <p:txBody>
          <a:bodyPr>
            <a:normAutofit/>
          </a:bodyPr>
          <a:lstStyle/>
          <a:p>
            <a:pPr marL="0" indent="0" algn="just">
              <a:buNone/>
            </a:pPr>
            <a:r>
              <a:rPr lang="fr-FR" b="1" dirty="0"/>
              <a:t>A </a:t>
            </a:r>
            <a:r>
              <a:rPr lang="fr-FR" b="1" u="sng" dirty="0"/>
              <a:t>De la justification de l’indépendance…</a:t>
            </a:r>
          </a:p>
          <a:p>
            <a:pPr marL="0" indent="0" algn="just">
              <a:buNone/>
            </a:pPr>
            <a:endParaRPr lang="fr-FR" b="1" u="sng" dirty="0"/>
          </a:p>
          <a:p>
            <a:pPr marL="0" indent="0" algn="just">
              <a:buNone/>
            </a:pPr>
            <a:r>
              <a:rPr lang="fr-FR" b="1" dirty="0"/>
              <a:t>B </a:t>
            </a:r>
            <a:r>
              <a:rPr lang="fr-FR" b="1" u="sng" dirty="0"/>
              <a:t>…à ses modalités pratiques</a:t>
            </a:r>
          </a:p>
        </p:txBody>
      </p:sp>
    </p:spTree>
    <p:extLst>
      <p:ext uri="{BB962C8B-B14F-4D97-AF65-F5344CB8AC3E}">
        <p14:creationId xmlns:p14="http://schemas.microsoft.com/office/powerpoint/2010/main" val="161799140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AFA12D0-F6AA-4682-B135-A290EA223905}"/>
              </a:ext>
            </a:extLst>
          </p:cNvPr>
          <p:cNvSpPr>
            <a:spLocks noGrp="1"/>
          </p:cNvSpPr>
          <p:nvPr>
            <p:ph type="title"/>
          </p:nvPr>
        </p:nvSpPr>
        <p:spPr>
          <a:xfrm>
            <a:off x="838199" y="1337912"/>
            <a:ext cx="10515600" cy="1309035"/>
          </a:xfrm>
        </p:spPr>
        <p:txBody>
          <a:bodyPr>
            <a:normAutofit fontScale="90000"/>
          </a:bodyPr>
          <a:lstStyle/>
          <a:p>
            <a:br>
              <a:rPr lang="fr-FR" sz="3600" dirty="0">
                <a:effectLst>
                  <a:outerShdw blurRad="38100" dist="38100" dir="2700000" algn="tl">
                    <a:srgbClr val="000000">
                      <a:alpha val="43137"/>
                    </a:srgbClr>
                  </a:outerShdw>
                </a:effectLst>
              </a:rPr>
            </a:br>
            <a:br>
              <a:rPr lang="fr-FR" sz="3600" dirty="0">
                <a:effectLst>
                  <a:outerShdw blurRad="38100" dist="38100" dir="2700000" algn="tl">
                    <a:srgbClr val="000000">
                      <a:alpha val="43137"/>
                    </a:srgbClr>
                  </a:outerShdw>
                </a:effectLst>
              </a:rPr>
            </a:br>
            <a:br>
              <a:rPr lang="fr-FR" sz="3600" dirty="0">
                <a:effectLst>
                  <a:outerShdw blurRad="38100" dist="38100" dir="2700000" algn="tl">
                    <a:srgbClr val="000000">
                      <a:alpha val="43137"/>
                    </a:srgbClr>
                  </a:outerShdw>
                </a:effectLst>
              </a:rPr>
            </a:br>
            <a:r>
              <a:rPr lang="fr-FR" sz="4000" b="1" dirty="0">
                <a:effectLst>
                  <a:outerShdw blurRad="38100" dist="38100" dir="2700000" algn="tl">
                    <a:srgbClr val="000000">
                      <a:alpha val="43137"/>
                    </a:srgbClr>
                  </a:outerShdw>
                </a:effectLst>
                <a:latin typeface="+mn-lt"/>
              </a:rPr>
              <a:t>IV/ Le retour de l’inflation: nouveaux enjeux de politique monétaire et d’articulation des politiques conjoncturelles</a:t>
            </a:r>
            <a:br>
              <a:rPr lang="fr-FR" sz="2400" dirty="0">
                <a:effectLst>
                  <a:outerShdw blurRad="38100" dist="38100" dir="2700000" algn="tl">
                    <a:srgbClr val="000000">
                      <a:alpha val="43137"/>
                    </a:srgbClr>
                  </a:outerShdw>
                </a:effectLst>
              </a:rPr>
            </a:br>
            <a:br>
              <a:rPr lang="fr-FR" sz="2000" dirty="0">
                <a:effectLst>
                  <a:outerShdw blurRad="38100" dist="38100" dir="2700000" algn="tl">
                    <a:srgbClr val="000000">
                      <a:alpha val="43137"/>
                    </a:srgbClr>
                  </a:outerShdw>
                </a:effectLst>
              </a:rPr>
            </a:br>
            <a:br>
              <a:rPr lang="fr-FR" sz="3600" b="1" dirty="0">
                <a:effectLst>
                  <a:outerShdw blurRad="38100" dist="38100" dir="2700000" algn="tl">
                    <a:srgbClr val="000000">
                      <a:alpha val="43137"/>
                    </a:srgbClr>
                  </a:outerShdw>
                </a:effectLst>
              </a:rPr>
            </a:br>
            <a:br>
              <a:rPr lang="fr-FR" sz="2000" dirty="0"/>
            </a:br>
            <a:br>
              <a:rPr lang="fr-FR" sz="2000" dirty="0"/>
            </a:br>
            <a:br>
              <a:rPr lang="fr-FR" sz="2000" dirty="0"/>
            </a:br>
            <a:br>
              <a:rPr lang="fr-FR" sz="2000" dirty="0"/>
            </a:br>
            <a:br>
              <a:rPr lang="fr-FR" sz="2000" dirty="0"/>
            </a:br>
            <a:br>
              <a:rPr lang="fr-FR" sz="2000" dirty="0"/>
            </a:br>
            <a:br>
              <a:rPr lang="fr-FR" sz="2000" dirty="0"/>
            </a:br>
            <a:br>
              <a:rPr lang="fr-FR" sz="2000" dirty="0"/>
            </a:br>
            <a:br>
              <a:rPr lang="fr-FR" sz="2000" dirty="0"/>
            </a:br>
            <a:endParaRPr lang="fr-FR" sz="3600" dirty="0"/>
          </a:p>
        </p:txBody>
      </p:sp>
      <p:sp>
        <p:nvSpPr>
          <p:cNvPr id="3" name="Espace réservé du contenu 2">
            <a:extLst>
              <a:ext uri="{FF2B5EF4-FFF2-40B4-BE49-F238E27FC236}">
                <a16:creationId xmlns:a16="http://schemas.microsoft.com/office/drawing/2014/main" id="{372AF05D-0C9D-4303-8A2E-2BBAA6DE8FCB}"/>
              </a:ext>
            </a:extLst>
          </p:cNvPr>
          <p:cNvSpPr>
            <a:spLocks noGrp="1"/>
          </p:cNvSpPr>
          <p:nvPr>
            <p:ph sz="half" idx="1"/>
          </p:nvPr>
        </p:nvSpPr>
        <p:spPr>
          <a:xfrm>
            <a:off x="838199" y="2889625"/>
            <a:ext cx="10515599" cy="4733584"/>
          </a:xfrm>
        </p:spPr>
        <p:txBody>
          <a:bodyPr>
            <a:normAutofit/>
          </a:bodyPr>
          <a:lstStyle/>
          <a:p>
            <a:pPr marL="0" indent="0">
              <a:buNone/>
            </a:pPr>
            <a:r>
              <a:rPr lang="fr-FR" b="1" dirty="0"/>
              <a:t>A </a:t>
            </a:r>
            <a:r>
              <a:rPr lang="fr-FR" b="1" u="sng" dirty="0"/>
              <a:t>Un retournement des politiques monétaires dans un contexte de retour de l’inflation…</a:t>
            </a:r>
          </a:p>
          <a:p>
            <a:pPr marL="0" indent="0">
              <a:buNone/>
            </a:pPr>
            <a:endParaRPr lang="fr-FR" b="1" dirty="0"/>
          </a:p>
          <a:p>
            <a:pPr marL="0" indent="0">
              <a:buNone/>
            </a:pPr>
            <a:r>
              <a:rPr lang="fr-FR" b="1" dirty="0"/>
              <a:t>B </a:t>
            </a:r>
            <a:r>
              <a:rPr lang="fr-FR" b="1" u="sng" dirty="0"/>
              <a:t>…qui pose de nombreuses questions</a:t>
            </a:r>
          </a:p>
          <a:p>
            <a:pPr marL="0" indent="0">
              <a:buNone/>
            </a:pPr>
            <a:endParaRPr lang="fr-FR" u="sng" dirty="0"/>
          </a:p>
        </p:txBody>
      </p:sp>
    </p:spTree>
    <p:extLst>
      <p:ext uri="{BB962C8B-B14F-4D97-AF65-F5344CB8AC3E}">
        <p14:creationId xmlns:p14="http://schemas.microsoft.com/office/powerpoint/2010/main" val="112565412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AFA12D0-F6AA-4682-B135-A290EA223905}"/>
              </a:ext>
            </a:extLst>
          </p:cNvPr>
          <p:cNvSpPr>
            <a:spLocks noGrp="1"/>
          </p:cNvSpPr>
          <p:nvPr>
            <p:ph type="title"/>
          </p:nvPr>
        </p:nvSpPr>
        <p:spPr>
          <a:xfrm>
            <a:off x="838199" y="1337912"/>
            <a:ext cx="10515600" cy="1309035"/>
          </a:xfrm>
        </p:spPr>
        <p:txBody>
          <a:bodyPr>
            <a:normAutofit fontScale="90000"/>
          </a:bodyPr>
          <a:lstStyle/>
          <a:p>
            <a:br>
              <a:rPr lang="fr-FR" sz="3600" dirty="0">
                <a:effectLst>
                  <a:outerShdw blurRad="38100" dist="38100" dir="2700000" algn="tl">
                    <a:srgbClr val="000000">
                      <a:alpha val="43137"/>
                    </a:srgbClr>
                  </a:outerShdw>
                </a:effectLst>
              </a:rPr>
            </a:br>
            <a:br>
              <a:rPr lang="fr-FR" sz="3600" dirty="0">
                <a:effectLst>
                  <a:outerShdw blurRad="38100" dist="38100" dir="2700000" algn="tl">
                    <a:srgbClr val="000000">
                      <a:alpha val="43137"/>
                    </a:srgbClr>
                  </a:outerShdw>
                </a:effectLst>
              </a:rPr>
            </a:br>
            <a:br>
              <a:rPr lang="fr-FR" sz="3600" dirty="0">
                <a:effectLst>
                  <a:outerShdw blurRad="38100" dist="38100" dir="2700000" algn="tl">
                    <a:srgbClr val="000000">
                      <a:alpha val="43137"/>
                    </a:srgbClr>
                  </a:outerShdw>
                </a:effectLst>
              </a:rPr>
            </a:br>
            <a:r>
              <a:rPr lang="fr-FR" sz="4000" b="1" dirty="0">
                <a:effectLst>
                  <a:outerShdw blurRad="38100" dist="38100" dir="2700000" algn="tl">
                    <a:srgbClr val="000000">
                      <a:alpha val="43137"/>
                    </a:srgbClr>
                  </a:outerShdw>
                </a:effectLst>
                <a:latin typeface="+mn-lt"/>
              </a:rPr>
              <a:t>IV/ Le retour de l’inflation: nouveaux enjeux de politique monétaire et d’articulation des politiques conjoncturelles</a:t>
            </a:r>
            <a:br>
              <a:rPr lang="fr-FR" sz="2400" dirty="0">
                <a:effectLst>
                  <a:outerShdw blurRad="38100" dist="38100" dir="2700000" algn="tl">
                    <a:srgbClr val="000000">
                      <a:alpha val="43137"/>
                    </a:srgbClr>
                  </a:outerShdw>
                </a:effectLst>
              </a:rPr>
            </a:br>
            <a:br>
              <a:rPr lang="fr-FR" sz="2000" dirty="0">
                <a:effectLst>
                  <a:outerShdw blurRad="38100" dist="38100" dir="2700000" algn="tl">
                    <a:srgbClr val="000000">
                      <a:alpha val="43137"/>
                    </a:srgbClr>
                  </a:outerShdw>
                </a:effectLst>
              </a:rPr>
            </a:br>
            <a:br>
              <a:rPr lang="fr-FR" sz="3600" b="1" dirty="0">
                <a:effectLst>
                  <a:outerShdw blurRad="38100" dist="38100" dir="2700000" algn="tl">
                    <a:srgbClr val="000000">
                      <a:alpha val="43137"/>
                    </a:srgbClr>
                  </a:outerShdw>
                </a:effectLst>
              </a:rPr>
            </a:br>
            <a:br>
              <a:rPr lang="fr-FR" sz="2000" dirty="0"/>
            </a:br>
            <a:br>
              <a:rPr lang="fr-FR" sz="2000" dirty="0"/>
            </a:br>
            <a:br>
              <a:rPr lang="fr-FR" sz="2000" dirty="0"/>
            </a:br>
            <a:br>
              <a:rPr lang="fr-FR" sz="2000" dirty="0"/>
            </a:br>
            <a:br>
              <a:rPr lang="fr-FR" sz="2000" dirty="0"/>
            </a:br>
            <a:br>
              <a:rPr lang="fr-FR" sz="2000" dirty="0"/>
            </a:br>
            <a:br>
              <a:rPr lang="fr-FR" sz="2000" dirty="0"/>
            </a:br>
            <a:br>
              <a:rPr lang="fr-FR" sz="2000" dirty="0"/>
            </a:br>
            <a:br>
              <a:rPr lang="fr-FR" sz="2000" dirty="0"/>
            </a:br>
            <a:endParaRPr lang="fr-FR" sz="3600" dirty="0"/>
          </a:p>
        </p:txBody>
      </p:sp>
      <p:sp>
        <p:nvSpPr>
          <p:cNvPr id="3" name="Espace réservé du contenu 2">
            <a:extLst>
              <a:ext uri="{FF2B5EF4-FFF2-40B4-BE49-F238E27FC236}">
                <a16:creationId xmlns:a16="http://schemas.microsoft.com/office/drawing/2014/main" id="{372AF05D-0C9D-4303-8A2E-2BBAA6DE8FCB}"/>
              </a:ext>
            </a:extLst>
          </p:cNvPr>
          <p:cNvSpPr>
            <a:spLocks noGrp="1"/>
          </p:cNvSpPr>
          <p:nvPr>
            <p:ph sz="half" idx="1"/>
          </p:nvPr>
        </p:nvSpPr>
        <p:spPr>
          <a:xfrm>
            <a:off x="838199" y="2889625"/>
            <a:ext cx="10515599" cy="4733584"/>
          </a:xfrm>
        </p:spPr>
        <p:txBody>
          <a:bodyPr>
            <a:normAutofit/>
          </a:bodyPr>
          <a:lstStyle/>
          <a:p>
            <a:pPr marL="0" indent="0">
              <a:buNone/>
            </a:pPr>
            <a:r>
              <a:rPr lang="fr-FR" b="1" dirty="0"/>
              <a:t>A </a:t>
            </a:r>
            <a:r>
              <a:rPr lang="fr-FR" b="1" u="sng" dirty="0"/>
              <a:t>Un retournement des politiques monétaires dans un contexte de retour de l’inflation…</a:t>
            </a:r>
          </a:p>
          <a:p>
            <a:pPr marL="0" indent="0">
              <a:buNone/>
            </a:pPr>
            <a:endParaRPr lang="fr-FR" b="1" dirty="0"/>
          </a:p>
          <a:p>
            <a:pPr marL="0" indent="0">
              <a:buNone/>
            </a:pPr>
            <a:r>
              <a:rPr lang="fr-FR" b="1" dirty="0">
                <a:solidFill>
                  <a:schemeClr val="tx1">
                    <a:lumMod val="50000"/>
                    <a:lumOff val="50000"/>
                  </a:schemeClr>
                </a:solidFill>
              </a:rPr>
              <a:t>B </a:t>
            </a:r>
            <a:r>
              <a:rPr lang="fr-FR" b="1" u="sng" dirty="0">
                <a:solidFill>
                  <a:schemeClr val="tx1">
                    <a:lumMod val="50000"/>
                    <a:lumOff val="50000"/>
                  </a:schemeClr>
                </a:solidFill>
              </a:rPr>
              <a:t>…qui pose de nombreuses questions</a:t>
            </a:r>
          </a:p>
          <a:p>
            <a:pPr marL="0" indent="0">
              <a:buNone/>
            </a:pPr>
            <a:endParaRPr lang="fr-FR" u="sng" dirty="0"/>
          </a:p>
        </p:txBody>
      </p:sp>
    </p:spTree>
    <p:extLst>
      <p:ext uri="{BB962C8B-B14F-4D97-AF65-F5344CB8AC3E}">
        <p14:creationId xmlns:p14="http://schemas.microsoft.com/office/powerpoint/2010/main" val="306262088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8484BDE-906A-4978-8243-BE4BD61B6822}"/>
              </a:ext>
            </a:extLst>
          </p:cNvPr>
          <p:cNvSpPr>
            <a:spLocks noGrp="1"/>
          </p:cNvSpPr>
          <p:nvPr>
            <p:ph type="title"/>
          </p:nvPr>
        </p:nvSpPr>
        <p:spPr>
          <a:xfrm>
            <a:off x="838200" y="0"/>
            <a:ext cx="10515600" cy="1325563"/>
          </a:xfrm>
        </p:spPr>
        <p:txBody>
          <a:bodyPr>
            <a:normAutofit/>
          </a:bodyPr>
          <a:lstStyle/>
          <a:p>
            <a:r>
              <a:rPr lang="fr-FR" sz="2800" b="1" dirty="0">
                <a:solidFill>
                  <a:srgbClr val="0070C0"/>
                </a:solidFill>
                <a:effectLst>
                  <a:outerShdw blurRad="38100" dist="38100" dir="2700000" algn="tl">
                    <a:srgbClr val="000000">
                      <a:alpha val="43137"/>
                    </a:srgbClr>
                  </a:outerShdw>
                </a:effectLst>
              </a:rPr>
              <a:t>Le retour de l’inflation</a:t>
            </a:r>
            <a:endParaRPr lang="fr-FR" sz="2800" dirty="0"/>
          </a:p>
        </p:txBody>
      </p:sp>
      <p:sp>
        <p:nvSpPr>
          <p:cNvPr id="9" name="ZoneTexte 8">
            <a:extLst>
              <a:ext uri="{FF2B5EF4-FFF2-40B4-BE49-F238E27FC236}">
                <a16:creationId xmlns:a16="http://schemas.microsoft.com/office/drawing/2014/main" id="{425D2ED8-EBA2-424F-BE5E-34F755300774}"/>
              </a:ext>
            </a:extLst>
          </p:cNvPr>
          <p:cNvSpPr txBox="1"/>
          <p:nvPr/>
        </p:nvSpPr>
        <p:spPr>
          <a:xfrm>
            <a:off x="3047197" y="6169709"/>
            <a:ext cx="6361497" cy="584775"/>
          </a:xfrm>
          <a:prstGeom prst="rect">
            <a:avLst/>
          </a:prstGeom>
          <a:noFill/>
        </p:spPr>
        <p:txBody>
          <a:bodyPr wrap="square">
            <a:spAutoFit/>
          </a:bodyPr>
          <a:lstStyle/>
          <a:p>
            <a:r>
              <a:rPr lang="fr-FR" sz="1600" dirty="0"/>
              <a:t>Source: OCDE (</a:t>
            </a:r>
            <a:r>
              <a:rPr lang="fr-FR" sz="1600" dirty="0" err="1"/>
              <a:t>oct</a:t>
            </a:r>
            <a:r>
              <a:rPr lang="fr-FR" sz="1600" dirty="0"/>
              <a:t> 2023)</a:t>
            </a:r>
          </a:p>
          <a:p>
            <a:r>
              <a:rPr lang="fr-FR" sz="1600" dirty="0"/>
              <a:t>Note: total OCDE courbe noire, prévision pour la France en 2024 de 3,1 %</a:t>
            </a:r>
          </a:p>
        </p:txBody>
      </p:sp>
      <p:sp>
        <p:nvSpPr>
          <p:cNvPr id="10" name="ZoneTexte 9"/>
          <p:cNvSpPr txBox="1"/>
          <p:nvPr/>
        </p:nvSpPr>
        <p:spPr>
          <a:xfrm>
            <a:off x="3539969" y="1905286"/>
            <a:ext cx="6097604" cy="400110"/>
          </a:xfrm>
          <a:prstGeom prst="rect">
            <a:avLst/>
          </a:prstGeom>
          <a:noFill/>
        </p:spPr>
        <p:txBody>
          <a:bodyPr wrap="square">
            <a:spAutoFit/>
          </a:bodyPr>
          <a:lstStyle/>
          <a:p>
            <a:r>
              <a:rPr lang="fr-FR" sz="2000" b="1" dirty="0">
                <a:effectLst/>
                <a:ea typeface="Calibri" panose="020F0502020204030204" pitchFamily="34" charset="0"/>
              </a:rPr>
              <a:t>Evolution de l’inflation (IPC, IPCH)</a:t>
            </a:r>
            <a:endParaRPr lang="fr-FR" sz="2000" b="1" dirty="0"/>
          </a:p>
        </p:txBody>
      </p:sp>
      <p:pic>
        <p:nvPicPr>
          <p:cNvPr id="7" name="Espace réservé du contenu 6">
            <a:extLst>
              <a:ext uri="{FF2B5EF4-FFF2-40B4-BE49-F238E27FC236}">
                <a16:creationId xmlns:a16="http://schemas.microsoft.com/office/drawing/2014/main" id="{327D4A69-3762-4855-B393-292A5DC0091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42718" y="972934"/>
            <a:ext cx="9506564" cy="4912132"/>
          </a:xfrm>
        </p:spPr>
      </p:pic>
    </p:spTree>
    <p:extLst>
      <p:ext uri="{BB962C8B-B14F-4D97-AF65-F5344CB8AC3E}">
        <p14:creationId xmlns:p14="http://schemas.microsoft.com/office/powerpoint/2010/main" val="295608171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8484BDE-906A-4978-8243-BE4BD61B6822}"/>
              </a:ext>
            </a:extLst>
          </p:cNvPr>
          <p:cNvSpPr>
            <a:spLocks noGrp="1"/>
          </p:cNvSpPr>
          <p:nvPr>
            <p:ph type="title"/>
          </p:nvPr>
        </p:nvSpPr>
        <p:spPr>
          <a:xfrm>
            <a:off x="806116" y="0"/>
            <a:ext cx="10515600" cy="1325563"/>
          </a:xfrm>
        </p:spPr>
        <p:txBody>
          <a:bodyPr>
            <a:normAutofit/>
          </a:bodyPr>
          <a:lstStyle/>
          <a:p>
            <a:r>
              <a:rPr lang="fr-FR" sz="2800" b="1" dirty="0">
                <a:solidFill>
                  <a:srgbClr val="0070C0"/>
                </a:solidFill>
                <a:effectLst>
                  <a:outerShdw blurRad="38100" dist="38100" dir="2700000" algn="tl">
                    <a:srgbClr val="000000">
                      <a:alpha val="43137"/>
                    </a:srgbClr>
                  </a:outerShdw>
                </a:effectLst>
              </a:rPr>
              <a:t>Des facteurs conjoncturels et structurels</a:t>
            </a:r>
            <a:endParaRPr lang="fr-FR" sz="2800" dirty="0"/>
          </a:p>
        </p:txBody>
      </p:sp>
      <p:pic>
        <p:nvPicPr>
          <p:cNvPr id="10" name="Espace réservé du contenu 9">
            <a:extLst>
              <a:ext uri="{FF2B5EF4-FFF2-40B4-BE49-F238E27FC236}">
                <a16:creationId xmlns:a16="http://schemas.microsoft.com/office/drawing/2014/main" id="{8E616FBB-61C0-48A3-A9CB-1B1B46D79E5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21619" y="1056192"/>
            <a:ext cx="10011424" cy="4745616"/>
          </a:xfrm>
        </p:spPr>
      </p:pic>
      <p:sp>
        <p:nvSpPr>
          <p:cNvPr id="12" name="ZoneTexte 11">
            <a:extLst>
              <a:ext uri="{FF2B5EF4-FFF2-40B4-BE49-F238E27FC236}">
                <a16:creationId xmlns:a16="http://schemas.microsoft.com/office/drawing/2014/main" id="{899E6D67-D6C6-491B-8E12-F0CC6E4BC8B1}"/>
              </a:ext>
            </a:extLst>
          </p:cNvPr>
          <p:cNvSpPr txBox="1"/>
          <p:nvPr/>
        </p:nvSpPr>
        <p:spPr>
          <a:xfrm>
            <a:off x="2878529" y="5966944"/>
            <a:ext cx="6756359" cy="584775"/>
          </a:xfrm>
          <a:prstGeom prst="rect">
            <a:avLst/>
          </a:prstGeom>
          <a:noFill/>
        </p:spPr>
        <p:txBody>
          <a:bodyPr wrap="square">
            <a:spAutoFit/>
          </a:bodyPr>
          <a:lstStyle/>
          <a:p>
            <a:r>
              <a:rPr lang="fr-FR" sz="1600" dirty="0">
                <a:effectLst/>
                <a:ea typeface="Times New Roman" panose="02020603050405020304" pitchFamily="18" charset="0"/>
                <a:cs typeface="Times New Roman" panose="02020603050405020304" pitchFamily="18" charset="0"/>
              </a:rPr>
              <a:t>Source: d’après </a:t>
            </a:r>
            <a:r>
              <a:rPr lang="fr-FR" sz="1600" dirty="0" err="1">
                <a:effectLst/>
                <a:ea typeface="Times New Roman" panose="02020603050405020304" pitchFamily="18" charset="0"/>
                <a:cs typeface="Times New Roman" panose="02020603050405020304" pitchFamily="18" charset="0"/>
              </a:rPr>
              <a:t>Nouriel</a:t>
            </a:r>
            <a:r>
              <a:rPr lang="fr-FR" sz="1600" dirty="0">
                <a:effectLst/>
                <a:ea typeface="Times New Roman" panose="02020603050405020304" pitchFamily="18" charset="0"/>
                <a:cs typeface="Times New Roman" panose="02020603050405020304" pitchFamily="18" charset="0"/>
              </a:rPr>
              <a:t> </a:t>
            </a:r>
            <a:r>
              <a:rPr lang="fr-FR" sz="1600" dirty="0" err="1">
                <a:effectLst/>
                <a:ea typeface="Times New Roman" panose="02020603050405020304" pitchFamily="18" charset="0"/>
                <a:cs typeface="Times New Roman" panose="02020603050405020304" pitchFamily="18" charset="0"/>
              </a:rPr>
              <a:t>Roubini</a:t>
            </a:r>
            <a:r>
              <a:rPr lang="fr-FR" sz="1600" dirty="0">
                <a:effectLst/>
                <a:ea typeface="Times New Roman" panose="02020603050405020304" pitchFamily="18" charset="0"/>
                <a:cs typeface="Times New Roman" panose="02020603050405020304" pitchFamily="18" charset="0"/>
              </a:rPr>
              <a:t>, « La tempête </a:t>
            </a:r>
            <a:r>
              <a:rPr lang="fr-FR" sz="1600" dirty="0" err="1">
                <a:effectLst/>
                <a:ea typeface="Times New Roman" panose="02020603050405020304" pitchFamily="18" charset="0"/>
                <a:cs typeface="Times New Roman" panose="02020603050405020304" pitchFamily="18" charset="0"/>
              </a:rPr>
              <a:t>stagflationniste</a:t>
            </a:r>
            <a:r>
              <a:rPr lang="fr-FR" sz="1600" dirty="0">
                <a:effectLst/>
                <a:ea typeface="Times New Roman" panose="02020603050405020304" pitchFamily="18" charset="0"/>
                <a:cs typeface="Times New Roman" panose="02020603050405020304" pitchFamily="18" charset="0"/>
              </a:rPr>
              <a:t> s’annonce », Project Syndicate, 25 avril 2022</a:t>
            </a:r>
            <a:endParaRPr lang="fr-FR" sz="1600" dirty="0"/>
          </a:p>
        </p:txBody>
      </p:sp>
    </p:spTree>
    <p:extLst>
      <p:ext uri="{BB962C8B-B14F-4D97-AF65-F5344CB8AC3E}">
        <p14:creationId xmlns:p14="http://schemas.microsoft.com/office/powerpoint/2010/main" val="367829677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8484BDE-906A-4978-8243-BE4BD61B6822}"/>
              </a:ext>
            </a:extLst>
          </p:cNvPr>
          <p:cNvSpPr>
            <a:spLocks noGrp="1"/>
          </p:cNvSpPr>
          <p:nvPr>
            <p:ph type="title"/>
          </p:nvPr>
        </p:nvSpPr>
        <p:spPr>
          <a:xfrm>
            <a:off x="838200" y="0"/>
            <a:ext cx="10515600" cy="1325563"/>
          </a:xfrm>
        </p:spPr>
        <p:txBody>
          <a:bodyPr>
            <a:normAutofit/>
          </a:bodyPr>
          <a:lstStyle/>
          <a:p>
            <a:r>
              <a:rPr lang="fr-FR" sz="2800" b="1" dirty="0">
                <a:solidFill>
                  <a:srgbClr val="0070C0"/>
                </a:solidFill>
                <a:effectLst>
                  <a:outerShdw blurRad="38100" dist="38100" dir="2700000" algn="tl">
                    <a:srgbClr val="000000">
                      <a:alpha val="43137"/>
                    </a:srgbClr>
                  </a:outerShdw>
                </a:effectLst>
              </a:rPr>
              <a:t>Des composantes de l’inflation qui contribuent différemment à cette hausse aux Etats-Unis et en zone euro</a:t>
            </a:r>
            <a:endParaRPr lang="fr-FR" sz="2800" dirty="0"/>
          </a:p>
        </p:txBody>
      </p:sp>
      <p:pic>
        <p:nvPicPr>
          <p:cNvPr id="5" name="Espace réservé du contenu 4">
            <a:extLst>
              <a:ext uri="{FF2B5EF4-FFF2-40B4-BE49-F238E27FC236}">
                <a16:creationId xmlns:a16="http://schemas.microsoft.com/office/drawing/2014/main" id="{31610985-E3D5-4148-9FC2-8BBCC1F2D37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1184390"/>
            <a:ext cx="6025414" cy="3854573"/>
          </a:xfrm>
        </p:spPr>
      </p:pic>
      <p:pic>
        <p:nvPicPr>
          <p:cNvPr id="7" name="Image 6">
            <a:extLst>
              <a:ext uri="{FF2B5EF4-FFF2-40B4-BE49-F238E27FC236}">
                <a16:creationId xmlns:a16="http://schemas.microsoft.com/office/drawing/2014/main" id="{4FF1D8E6-D3AE-42EC-919C-CD58CC490D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1109204"/>
            <a:ext cx="6095999" cy="4280944"/>
          </a:xfrm>
          <a:prstGeom prst="rect">
            <a:avLst/>
          </a:prstGeom>
        </p:spPr>
      </p:pic>
      <p:sp>
        <p:nvSpPr>
          <p:cNvPr id="9" name="ZoneTexte 8">
            <a:extLst>
              <a:ext uri="{FF2B5EF4-FFF2-40B4-BE49-F238E27FC236}">
                <a16:creationId xmlns:a16="http://schemas.microsoft.com/office/drawing/2014/main" id="{410AF268-4CFA-413A-A684-398AD31B9874}"/>
              </a:ext>
            </a:extLst>
          </p:cNvPr>
          <p:cNvSpPr txBox="1"/>
          <p:nvPr/>
        </p:nvSpPr>
        <p:spPr>
          <a:xfrm>
            <a:off x="308409" y="5390148"/>
            <a:ext cx="11504597" cy="1323439"/>
          </a:xfrm>
          <a:prstGeom prst="rect">
            <a:avLst/>
          </a:prstGeom>
          <a:noFill/>
        </p:spPr>
        <p:txBody>
          <a:bodyPr wrap="square">
            <a:spAutoFit/>
          </a:bodyPr>
          <a:lstStyle/>
          <a:p>
            <a:pPr marL="342900" indent="-342900" algn="just">
              <a:buFont typeface="Arial" panose="020B0604020202020204" pitchFamily="34" charset="0"/>
              <a:buChar char="•"/>
            </a:pPr>
            <a:r>
              <a:rPr lang="fr-FR" sz="2000" i="0" u="none" strike="noStrike" baseline="0" dirty="0">
                <a:effectLst>
                  <a:outerShdw blurRad="38100" dist="38100" dir="2700000" algn="tl">
                    <a:srgbClr val="000000">
                      <a:alpha val="43137"/>
                    </a:srgbClr>
                  </a:outerShdw>
                </a:effectLst>
              </a:rPr>
              <a:t>Les hausses des prix de l’énergie et des produits alimentaires ont joué un rôle essentiel dans l’accélération de l’inflation totale enregistrée dans la zone euro. </a:t>
            </a:r>
          </a:p>
          <a:p>
            <a:pPr marL="342900" indent="-342900" algn="just">
              <a:buFont typeface="Arial" panose="020B0604020202020204" pitchFamily="34" charset="0"/>
              <a:buChar char="•"/>
            </a:pPr>
            <a:r>
              <a:rPr lang="fr-FR" sz="2000" i="0" u="none" strike="noStrike" baseline="0" dirty="0"/>
              <a:t>Une reprise tirée par la consommation plus forte aux États-Unis a constitué un déterminant essentiel des évolutions différentes de l’inflation sous-jacente dans les deux économies.</a:t>
            </a:r>
            <a:endParaRPr lang="fr-FR" sz="2000" dirty="0"/>
          </a:p>
        </p:txBody>
      </p:sp>
    </p:spTree>
    <p:extLst>
      <p:ext uri="{BB962C8B-B14F-4D97-AF65-F5344CB8AC3E}">
        <p14:creationId xmlns:p14="http://schemas.microsoft.com/office/powerpoint/2010/main" val="274304779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8484BDE-906A-4978-8243-BE4BD61B6822}"/>
              </a:ext>
            </a:extLst>
          </p:cNvPr>
          <p:cNvSpPr>
            <a:spLocks noGrp="1"/>
          </p:cNvSpPr>
          <p:nvPr>
            <p:ph type="title"/>
          </p:nvPr>
        </p:nvSpPr>
        <p:spPr>
          <a:xfrm>
            <a:off x="838200" y="0"/>
            <a:ext cx="10515600" cy="1325563"/>
          </a:xfrm>
        </p:spPr>
        <p:txBody>
          <a:bodyPr>
            <a:normAutofit/>
          </a:bodyPr>
          <a:lstStyle/>
          <a:p>
            <a:r>
              <a:rPr lang="fr-FR" sz="2800" b="1" dirty="0">
                <a:solidFill>
                  <a:srgbClr val="0070C0"/>
                </a:solidFill>
                <a:effectLst>
                  <a:outerShdw blurRad="38100" dist="38100" dir="2700000" algn="tl">
                    <a:srgbClr val="000000">
                      <a:alpha val="43137"/>
                    </a:srgbClr>
                  </a:outerShdw>
                </a:effectLst>
              </a:rPr>
              <a:t>Des composantes de l’inflation qui contribuent différemment à cette hausse aux Etats-Unis et en zone euro</a:t>
            </a:r>
            <a:endParaRPr lang="fr-FR" sz="2800" dirty="0"/>
          </a:p>
        </p:txBody>
      </p:sp>
      <p:sp>
        <p:nvSpPr>
          <p:cNvPr id="3" name="Espace réservé du contenu 2">
            <a:extLst>
              <a:ext uri="{FF2B5EF4-FFF2-40B4-BE49-F238E27FC236}">
                <a16:creationId xmlns:a16="http://schemas.microsoft.com/office/drawing/2014/main" id="{508D5CE9-C26B-431D-BFC8-C448985FA4C5}"/>
              </a:ext>
            </a:extLst>
          </p:cNvPr>
          <p:cNvSpPr>
            <a:spLocks noGrp="1"/>
          </p:cNvSpPr>
          <p:nvPr>
            <p:ph idx="1"/>
          </p:nvPr>
        </p:nvSpPr>
        <p:spPr>
          <a:xfrm>
            <a:off x="838200" y="1527241"/>
            <a:ext cx="10515600" cy="5667643"/>
          </a:xfrm>
        </p:spPr>
        <p:txBody>
          <a:bodyPr>
            <a:normAutofit/>
          </a:bodyPr>
          <a:lstStyle/>
          <a:p>
            <a:pPr marL="0" indent="0" algn="just">
              <a:buNone/>
            </a:pPr>
            <a:r>
              <a:rPr lang="pt-BR" sz="2000" i="0" u="none" strike="noStrike" baseline="0" dirty="0"/>
              <a:t>D’après Koester G., Gonçalves E., Gomez-Salvador R., </a:t>
            </a:r>
            <a:r>
              <a:rPr lang="es-ES" sz="2000" i="0" u="none" strike="noStrike" baseline="0" dirty="0" err="1"/>
              <a:t>Doleschel</a:t>
            </a:r>
            <a:r>
              <a:rPr lang="es-ES" sz="2000" i="0" u="none" strike="noStrike" baseline="0" dirty="0"/>
              <a:t> J., Andersson M., González Pardo B. et </a:t>
            </a:r>
            <a:r>
              <a:rPr lang="es-ES" sz="2000" i="0" u="none" strike="noStrike" baseline="0" dirty="0" err="1"/>
              <a:t>Lebastard</a:t>
            </a:r>
            <a:r>
              <a:rPr lang="es-ES" sz="2000" i="0" u="none" strike="noStrike" baseline="0" dirty="0"/>
              <a:t> L. (2022), l</a:t>
            </a:r>
            <a:r>
              <a:rPr lang="fr-FR" sz="2000" i="0" u="none" strike="noStrike" baseline="0" dirty="0"/>
              <a:t>es </a:t>
            </a:r>
            <a:r>
              <a:rPr lang="fr-FR" sz="2000" i="0" u="none" strike="noStrike" baseline="0" dirty="0">
                <a:effectLst>
                  <a:outerShdw blurRad="38100" dist="38100" dir="2700000" algn="tl">
                    <a:srgbClr val="000000">
                      <a:alpha val="43137"/>
                    </a:srgbClr>
                  </a:outerShdw>
                </a:effectLst>
              </a:rPr>
              <a:t>différences au niveau de la croissance de la consommation </a:t>
            </a:r>
            <a:r>
              <a:rPr lang="fr-FR" sz="2000" i="0" u="none" strike="noStrike" baseline="0" dirty="0"/>
              <a:t>entre les deux économies peuvent largement s’expliquer par deux facteurs – les </a:t>
            </a:r>
            <a:r>
              <a:rPr lang="fr-FR" sz="2000" i="0" u="none" strike="noStrike" baseline="0" dirty="0">
                <a:effectLst>
                  <a:outerShdw blurRad="38100" dist="38100" dir="2700000" algn="tl">
                    <a:srgbClr val="000000">
                      <a:alpha val="43137"/>
                    </a:srgbClr>
                  </a:outerShdw>
                </a:effectLst>
              </a:rPr>
              <a:t>caractéristiques de la politique budgétaire </a:t>
            </a:r>
            <a:r>
              <a:rPr lang="fr-FR" sz="2000" i="0" u="none" strike="noStrike" baseline="0" dirty="0"/>
              <a:t>et la </a:t>
            </a:r>
            <a:r>
              <a:rPr lang="fr-FR" sz="2000" i="0" u="none" strike="noStrike" baseline="0" dirty="0">
                <a:effectLst>
                  <a:outerShdw blurRad="38100" dist="38100" dir="2700000" algn="tl">
                    <a:srgbClr val="000000">
                      <a:alpha val="43137"/>
                    </a:srgbClr>
                  </a:outerShdw>
                </a:effectLst>
              </a:rPr>
              <a:t>dynamique des termes de l’échange</a:t>
            </a:r>
            <a:r>
              <a:rPr lang="fr-FR" sz="2000" i="0" u="none" strike="noStrike" baseline="0" dirty="0"/>
              <a:t>.</a:t>
            </a:r>
          </a:p>
          <a:p>
            <a:pPr marL="0" indent="0" algn="just">
              <a:buNone/>
            </a:pPr>
            <a:endParaRPr lang="fr-FR" sz="2000" b="1" i="0" u="none" strike="noStrike" baseline="0" dirty="0">
              <a:solidFill>
                <a:srgbClr val="00329A"/>
              </a:solidFill>
            </a:endParaRPr>
          </a:p>
          <a:p>
            <a:pPr algn="just"/>
            <a:r>
              <a:rPr lang="fr-FR" sz="2000" b="0" i="0" u="sng" strike="noStrike" baseline="0" dirty="0">
                <a:solidFill>
                  <a:srgbClr val="000000"/>
                </a:solidFill>
              </a:rPr>
              <a:t>Premièrement</a:t>
            </a:r>
            <a:r>
              <a:rPr lang="fr-FR" sz="2000" b="0" i="0" u="none" strike="noStrike" baseline="0" dirty="0">
                <a:solidFill>
                  <a:srgbClr val="000000"/>
                </a:solidFill>
              </a:rPr>
              <a:t>, une </a:t>
            </a:r>
            <a:r>
              <a:rPr lang="fr-FR" sz="2000" b="0" i="0" u="none" strike="noStrike" baseline="0" dirty="0">
                <a:solidFill>
                  <a:srgbClr val="000000"/>
                </a:solidFill>
                <a:effectLst>
                  <a:outerShdw blurRad="38100" dist="38100" dir="2700000" algn="tl">
                    <a:srgbClr val="000000">
                      <a:alpha val="43137"/>
                    </a:srgbClr>
                  </a:outerShdw>
                </a:effectLst>
              </a:rPr>
              <a:t>reprise très rapide et très forte de la consommation de biens aux États-Unis </a:t>
            </a:r>
            <a:r>
              <a:rPr lang="fr-FR" sz="2000" b="0" i="0" u="none" strike="noStrike" baseline="0" dirty="0">
                <a:solidFill>
                  <a:srgbClr val="000000"/>
                </a:solidFill>
              </a:rPr>
              <a:t>a été favorisée par le soutien général et relativement important apporté aux revenus des ménages pendant la pandémie, notamment les </a:t>
            </a:r>
            <a:r>
              <a:rPr lang="fr-FR" sz="2000" b="0" i="0" u="none" strike="noStrike" baseline="0" dirty="0">
                <a:solidFill>
                  <a:srgbClr val="000000"/>
                </a:solidFill>
                <a:effectLst>
                  <a:outerShdw blurRad="38100" dist="38100" dir="2700000" algn="tl">
                    <a:srgbClr val="000000">
                      <a:alpha val="43137"/>
                    </a:srgbClr>
                  </a:outerShdw>
                </a:effectLst>
              </a:rPr>
              <a:t>chèques de relance et des allocations chômage renforcées</a:t>
            </a:r>
            <a:r>
              <a:rPr lang="fr-FR" sz="2000" b="0" i="0" u="none" strike="noStrike" baseline="0" dirty="0">
                <a:solidFill>
                  <a:srgbClr val="000000"/>
                </a:solidFill>
              </a:rPr>
              <a:t>. Dans la zone euro, le soutien public a davantage ciblé les personnes les plus exposées à la pandémie, </a:t>
            </a:r>
            <a:r>
              <a:rPr lang="fr-FR" sz="2000" b="0" i="0" u="none" strike="noStrike" baseline="0" dirty="0"/>
              <a:t>par le biais d’une compensation des pertes de revenus ou de dispositifs de maintien de l’emploi.</a:t>
            </a:r>
          </a:p>
          <a:p>
            <a:pPr marL="0" indent="0" algn="just">
              <a:buNone/>
            </a:pPr>
            <a:r>
              <a:rPr lang="fr-FR" sz="2000" u="sng" dirty="0"/>
              <a:t>NB:</a:t>
            </a:r>
            <a:r>
              <a:rPr lang="fr-FR" sz="2000" dirty="0"/>
              <a:t> </a:t>
            </a:r>
            <a:r>
              <a:rPr lang="fr-FR" sz="2000" dirty="0" err="1">
                <a:effectLst/>
                <a:ea typeface="Times New Roman" panose="02020603050405020304" pitchFamily="18" charset="0"/>
                <a:cs typeface="Times New Roman" panose="02020603050405020304" pitchFamily="18" charset="0"/>
              </a:rPr>
              <a:t>Òscar</a:t>
            </a:r>
            <a:r>
              <a:rPr lang="fr-FR" sz="2000" dirty="0">
                <a:effectLst/>
                <a:ea typeface="Times New Roman" panose="02020603050405020304" pitchFamily="18" charset="0"/>
                <a:cs typeface="Times New Roman" panose="02020603050405020304" pitchFamily="18" charset="0"/>
              </a:rPr>
              <a:t> </a:t>
            </a:r>
            <a:r>
              <a:rPr lang="fr-FR" sz="2000" dirty="0" err="1">
                <a:effectLst/>
                <a:ea typeface="Times New Roman" panose="02020603050405020304" pitchFamily="18" charset="0"/>
                <a:cs typeface="Times New Roman" panose="02020603050405020304" pitchFamily="18" charset="0"/>
              </a:rPr>
              <a:t>Jordà</a:t>
            </a:r>
            <a:r>
              <a:rPr lang="fr-FR" sz="2000" dirty="0">
                <a:effectLst/>
                <a:ea typeface="Times New Roman" panose="02020603050405020304" pitchFamily="18" charset="0"/>
                <a:cs typeface="Times New Roman" panose="02020603050405020304" pitchFamily="18" charset="0"/>
              </a:rPr>
              <a:t>, </a:t>
            </a:r>
            <a:r>
              <a:rPr lang="fr-FR" sz="2000" dirty="0" err="1">
                <a:effectLst/>
                <a:ea typeface="Times New Roman" panose="02020603050405020304" pitchFamily="18" charset="0"/>
                <a:cs typeface="Times New Roman" panose="02020603050405020304" pitchFamily="18" charset="0"/>
              </a:rPr>
              <a:t>Celeste</a:t>
            </a:r>
            <a:r>
              <a:rPr lang="fr-FR" sz="2000" dirty="0">
                <a:effectLst/>
                <a:ea typeface="Times New Roman" panose="02020603050405020304" pitchFamily="18" charset="0"/>
                <a:cs typeface="Times New Roman" panose="02020603050405020304" pitchFamily="18" charset="0"/>
              </a:rPr>
              <a:t> Liu, </a:t>
            </a:r>
            <a:r>
              <a:rPr lang="fr-FR" sz="2000" dirty="0" err="1">
                <a:effectLst/>
                <a:ea typeface="Times New Roman" panose="02020603050405020304" pitchFamily="18" charset="0"/>
                <a:cs typeface="Times New Roman" panose="02020603050405020304" pitchFamily="18" charset="0"/>
              </a:rPr>
              <a:t>Fernanda</a:t>
            </a:r>
            <a:r>
              <a:rPr lang="fr-FR" sz="2000" dirty="0">
                <a:effectLst/>
                <a:ea typeface="Times New Roman" panose="02020603050405020304" pitchFamily="18" charset="0"/>
                <a:cs typeface="Times New Roman" panose="02020603050405020304" pitchFamily="18" charset="0"/>
              </a:rPr>
              <a:t> </a:t>
            </a:r>
            <a:r>
              <a:rPr lang="fr-FR" sz="2000" dirty="0" err="1">
                <a:effectLst/>
                <a:ea typeface="Times New Roman" panose="02020603050405020304" pitchFamily="18" charset="0"/>
                <a:cs typeface="Times New Roman" panose="02020603050405020304" pitchFamily="18" charset="0"/>
              </a:rPr>
              <a:t>Nechio</a:t>
            </a:r>
            <a:r>
              <a:rPr lang="fr-FR" sz="2000" dirty="0">
                <a:effectLst/>
                <a:ea typeface="Times New Roman" panose="02020603050405020304" pitchFamily="18" charset="0"/>
                <a:cs typeface="Times New Roman" panose="02020603050405020304" pitchFamily="18" charset="0"/>
              </a:rPr>
              <a:t>, et </a:t>
            </a:r>
            <a:r>
              <a:rPr lang="fr-FR" sz="2000" dirty="0" err="1">
                <a:effectLst/>
                <a:ea typeface="Times New Roman" panose="02020603050405020304" pitchFamily="18" charset="0"/>
                <a:cs typeface="Times New Roman" panose="02020603050405020304" pitchFamily="18" charset="0"/>
              </a:rPr>
              <a:t>Fabián</a:t>
            </a:r>
            <a:r>
              <a:rPr lang="fr-FR" sz="2000" dirty="0">
                <a:effectLst/>
                <a:ea typeface="Times New Roman" panose="02020603050405020304" pitchFamily="18" charset="0"/>
                <a:cs typeface="Times New Roman" panose="02020603050405020304" pitchFamily="18" charset="0"/>
              </a:rPr>
              <a:t> Rivera-Reyes (</a:t>
            </a:r>
            <a:r>
              <a:rPr lang="fr-FR" sz="2000" dirty="0">
                <a:effectLst/>
                <a:ea typeface="Times New Roman" panose="02020603050405020304" pitchFamily="18" charset="0"/>
                <a:cs typeface="Calibri" panose="020F0502020204030204" pitchFamily="34" charset="0"/>
              </a:rPr>
              <a:t>« </a:t>
            </a:r>
            <a:r>
              <a:rPr lang="fr-FR" sz="2000" dirty="0" err="1">
                <a:effectLst/>
                <a:ea typeface="Times New Roman" panose="02020603050405020304" pitchFamily="18" charset="0"/>
                <a:cs typeface="Times New Roman" panose="02020603050405020304" pitchFamily="18" charset="0"/>
              </a:rPr>
              <a:t>Why</a:t>
            </a:r>
            <a:r>
              <a:rPr lang="fr-FR" sz="2000" dirty="0">
                <a:effectLst/>
                <a:ea typeface="Times New Roman" panose="02020603050405020304" pitchFamily="18" charset="0"/>
                <a:cs typeface="Times New Roman" panose="02020603050405020304" pitchFamily="18" charset="0"/>
              </a:rPr>
              <a:t> Is U.S. Inflation </a:t>
            </a:r>
            <a:r>
              <a:rPr lang="fr-FR" sz="2000" dirty="0" err="1">
                <a:effectLst/>
                <a:ea typeface="Times New Roman" panose="02020603050405020304" pitchFamily="18" charset="0"/>
                <a:cs typeface="Times New Roman" panose="02020603050405020304" pitchFamily="18" charset="0"/>
              </a:rPr>
              <a:t>Higher</a:t>
            </a:r>
            <a:r>
              <a:rPr lang="fr-FR" sz="2000" dirty="0">
                <a:effectLst/>
                <a:ea typeface="Times New Roman" panose="02020603050405020304" pitchFamily="18" charset="0"/>
                <a:cs typeface="Times New Roman" panose="02020603050405020304" pitchFamily="18" charset="0"/>
              </a:rPr>
              <a:t> </a:t>
            </a:r>
            <a:r>
              <a:rPr lang="fr-FR" sz="2000" dirty="0" err="1">
                <a:effectLst/>
                <a:ea typeface="Times New Roman" panose="02020603050405020304" pitchFamily="18" charset="0"/>
                <a:cs typeface="Times New Roman" panose="02020603050405020304" pitchFamily="18" charset="0"/>
              </a:rPr>
              <a:t>than</a:t>
            </a:r>
            <a:r>
              <a:rPr lang="fr-FR" sz="2000" dirty="0">
                <a:effectLst/>
                <a:ea typeface="Times New Roman" panose="02020603050405020304" pitchFamily="18" charset="0"/>
                <a:cs typeface="Times New Roman" panose="02020603050405020304" pitchFamily="18" charset="0"/>
              </a:rPr>
              <a:t> in </a:t>
            </a:r>
            <a:r>
              <a:rPr lang="fr-FR" sz="2000" dirty="0" err="1">
                <a:effectLst/>
                <a:ea typeface="Times New Roman" panose="02020603050405020304" pitchFamily="18" charset="0"/>
                <a:cs typeface="Times New Roman" panose="02020603050405020304" pitchFamily="18" charset="0"/>
              </a:rPr>
              <a:t>Other</a:t>
            </a:r>
            <a:r>
              <a:rPr lang="fr-FR" sz="2000" dirty="0">
                <a:effectLst/>
                <a:ea typeface="Times New Roman" panose="02020603050405020304" pitchFamily="18" charset="0"/>
                <a:cs typeface="Times New Roman" panose="02020603050405020304" pitchFamily="18" charset="0"/>
              </a:rPr>
              <a:t> Countries ? », </a:t>
            </a:r>
            <a:r>
              <a:rPr lang="fr-FR" sz="2000" dirty="0" err="1">
                <a:effectLst/>
                <a:ea typeface="Times New Roman" panose="02020603050405020304" pitchFamily="18" charset="0"/>
                <a:cs typeface="Arial" panose="020B0604020202020204" pitchFamily="34" charset="0"/>
              </a:rPr>
              <a:t>Research</a:t>
            </a:r>
            <a:r>
              <a:rPr lang="fr-FR" sz="2000" dirty="0">
                <a:effectLst/>
                <a:ea typeface="Times New Roman" panose="02020603050405020304" pitchFamily="18" charset="0"/>
                <a:cs typeface="Arial" panose="020B0604020202020204" pitchFamily="34" charset="0"/>
              </a:rPr>
              <a:t> </a:t>
            </a:r>
            <a:r>
              <a:rPr lang="fr-FR" sz="2000" dirty="0" err="1">
                <a:effectLst/>
                <a:ea typeface="Times New Roman" panose="02020603050405020304" pitchFamily="18" charset="0"/>
                <a:cs typeface="Arial" panose="020B0604020202020204" pitchFamily="34" charset="0"/>
              </a:rPr>
              <a:t>from</a:t>
            </a:r>
            <a:r>
              <a:rPr lang="fr-FR" sz="2000" dirty="0">
                <a:effectLst/>
                <a:ea typeface="Times New Roman" panose="02020603050405020304" pitchFamily="18" charset="0"/>
                <a:cs typeface="Arial" panose="020B0604020202020204" pitchFamily="34" charset="0"/>
              </a:rPr>
              <a:t> the </a:t>
            </a:r>
            <a:r>
              <a:rPr lang="fr-FR" sz="2000" dirty="0" err="1">
                <a:effectLst/>
                <a:ea typeface="Times New Roman" panose="02020603050405020304" pitchFamily="18" charset="0"/>
                <a:cs typeface="Arial" panose="020B0604020202020204" pitchFamily="34" charset="0"/>
              </a:rPr>
              <a:t>Federal</a:t>
            </a:r>
            <a:r>
              <a:rPr lang="fr-FR" sz="2000" dirty="0">
                <a:effectLst/>
                <a:ea typeface="Times New Roman" panose="02020603050405020304" pitchFamily="18" charset="0"/>
                <a:cs typeface="Arial" panose="020B0604020202020204" pitchFamily="34" charset="0"/>
              </a:rPr>
              <a:t> Reserve Bank of San Francisco, 28 mars 2022) montrent que </a:t>
            </a:r>
            <a:r>
              <a:rPr lang="fr-FR" sz="2000" dirty="0">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l’ampleur des mesures de soutien budgétaire des présidents Donald Trump puis Joe Biden pour faire face à la pandémie de Covid-19 expliquent près de 3 points de pourcentage du taux d’inflation observé aux Etats-Unis au début de l’année 2022.</a:t>
            </a:r>
          </a:p>
        </p:txBody>
      </p:sp>
    </p:spTree>
    <p:extLst>
      <p:ext uri="{BB962C8B-B14F-4D97-AF65-F5344CB8AC3E}">
        <p14:creationId xmlns:p14="http://schemas.microsoft.com/office/powerpoint/2010/main" val="320637672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8484BDE-906A-4978-8243-BE4BD61B6822}"/>
              </a:ext>
            </a:extLst>
          </p:cNvPr>
          <p:cNvSpPr>
            <a:spLocks noGrp="1"/>
          </p:cNvSpPr>
          <p:nvPr>
            <p:ph type="title"/>
          </p:nvPr>
        </p:nvSpPr>
        <p:spPr>
          <a:xfrm>
            <a:off x="838200" y="0"/>
            <a:ext cx="10515600" cy="1325563"/>
          </a:xfrm>
        </p:spPr>
        <p:txBody>
          <a:bodyPr>
            <a:normAutofit/>
          </a:bodyPr>
          <a:lstStyle/>
          <a:p>
            <a:r>
              <a:rPr lang="fr-FR" sz="2800" b="1" dirty="0">
                <a:solidFill>
                  <a:srgbClr val="0070C0"/>
                </a:solidFill>
                <a:effectLst>
                  <a:outerShdw blurRad="38100" dist="38100" dir="2700000" algn="tl">
                    <a:srgbClr val="000000">
                      <a:alpha val="43137"/>
                    </a:srgbClr>
                  </a:outerShdw>
                </a:effectLst>
              </a:rPr>
              <a:t>Des composantes de l’inflation qui contribuent différemment à cette hausse aux Etats-Unis et en zone euro</a:t>
            </a:r>
            <a:endParaRPr lang="fr-FR" sz="2800" dirty="0"/>
          </a:p>
        </p:txBody>
      </p:sp>
      <p:sp>
        <p:nvSpPr>
          <p:cNvPr id="3" name="Espace réservé du contenu 2">
            <a:extLst>
              <a:ext uri="{FF2B5EF4-FFF2-40B4-BE49-F238E27FC236}">
                <a16:creationId xmlns:a16="http://schemas.microsoft.com/office/drawing/2014/main" id="{508D5CE9-C26B-431D-BFC8-C448985FA4C5}"/>
              </a:ext>
            </a:extLst>
          </p:cNvPr>
          <p:cNvSpPr>
            <a:spLocks noGrp="1"/>
          </p:cNvSpPr>
          <p:nvPr>
            <p:ph idx="1"/>
          </p:nvPr>
        </p:nvSpPr>
        <p:spPr>
          <a:xfrm>
            <a:off x="838200" y="1690870"/>
            <a:ext cx="10515600" cy="5667643"/>
          </a:xfrm>
        </p:spPr>
        <p:txBody>
          <a:bodyPr>
            <a:normAutofit/>
          </a:bodyPr>
          <a:lstStyle/>
          <a:p>
            <a:pPr algn="just"/>
            <a:r>
              <a:rPr lang="fr-FR" sz="2000" b="0" i="0" u="sng" strike="noStrike" baseline="0" dirty="0"/>
              <a:t>Deuxièmement</a:t>
            </a:r>
            <a:r>
              <a:rPr lang="fr-FR" sz="2000" b="0" i="0" u="none" strike="noStrike" baseline="0" dirty="0"/>
              <a:t>, la </a:t>
            </a:r>
            <a:r>
              <a:rPr lang="fr-FR" sz="2000" b="0" i="0" u="none" strike="noStrike" baseline="0" dirty="0">
                <a:effectLst>
                  <a:outerShdw blurRad="38100" dist="38100" dir="2700000" algn="tl">
                    <a:srgbClr val="000000">
                      <a:alpha val="43137"/>
                    </a:srgbClr>
                  </a:outerShdw>
                </a:effectLst>
              </a:rPr>
              <a:t>hausse des prix de l’énergie </a:t>
            </a:r>
            <a:r>
              <a:rPr lang="fr-FR" sz="2000" b="0" i="0" u="none" strike="noStrike" baseline="0" dirty="0"/>
              <a:t>depuis le printemps 2021, qui a été sensiblement aggravée un an plus tard par la guerre en Ukraine, a entraîné un </a:t>
            </a:r>
            <a:r>
              <a:rPr lang="fr-FR" sz="2000" b="0" i="0" u="none" strike="noStrike" baseline="0" dirty="0">
                <a:effectLst>
                  <a:outerShdw blurRad="38100" dist="38100" dir="2700000" algn="tl">
                    <a:srgbClr val="000000">
                      <a:alpha val="43137"/>
                    </a:srgbClr>
                  </a:outerShdw>
                </a:effectLst>
              </a:rPr>
              <a:t>choc sur les termes de l’échange qui a touché la zone euro bien plus fortement que les États-Unis</a:t>
            </a:r>
            <a:r>
              <a:rPr lang="fr-FR" sz="2000" b="0" i="0" u="none" strike="noStrike" baseline="0" dirty="0"/>
              <a:t>, la zone euro étant très dépendante des importations de gaz en provenance de Russie. </a:t>
            </a:r>
            <a:r>
              <a:rPr lang="fr-FR" sz="2000" b="0" i="0" u="none" strike="noStrike" baseline="0" dirty="0">
                <a:effectLst>
                  <a:outerShdw blurRad="38100" dist="38100" dir="2700000" algn="tl">
                    <a:srgbClr val="000000">
                      <a:alpha val="43137"/>
                    </a:srgbClr>
                  </a:outerShdw>
                </a:effectLst>
              </a:rPr>
              <a:t>L’impact a été accentué par les évolutions du taux de change</a:t>
            </a:r>
            <a:r>
              <a:rPr lang="fr-FR" sz="2000" b="0" i="0" u="none" strike="noStrike" baseline="0" dirty="0"/>
              <a:t>, avec une forte appréciation du dollar et une dépréciation de l’euro non seulement vis-à-vis de la monnaie américaine, mais également en termes effectifs.               Aux États-Unis, l’effet revenu a été globalement neutre, le pays étant autosuffisant pour ce qui concerne l’énergie. La détérioration des termes de l’échange a significativement réduit le revenu disponible des ménages dans la zone euro, avec un impact particulièrement fort sur la demande de biens durables.</a:t>
            </a:r>
            <a:endParaRPr lang="fr-FR" sz="2000" dirty="0"/>
          </a:p>
        </p:txBody>
      </p:sp>
    </p:spTree>
    <p:extLst>
      <p:ext uri="{BB962C8B-B14F-4D97-AF65-F5344CB8AC3E}">
        <p14:creationId xmlns:p14="http://schemas.microsoft.com/office/powerpoint/2010/main" val="14975137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8484BDE-906A-4978-8243-BE4BD61B6822}"/>
              </a:ext>
            </a:extLst>
          </p:cNvPr>
          <p:cNvSpPr>
            <a:spLocks noGrp="1"/>
          </p:cNvSpPr>
          <p:nvPr>
            <p:ph type="title"/>
          </p:nvPr>
        </p:nvSpPr>
        <p:spPr>
          <a:xfrm>
            <a:off x="838200" y="0"/>
            <a:ext cx="10515600" cy="1325563"/>
          </a:xfrm>
        </p:spPr>
        <p:txBody>
          <a:bodyPr>
            <a:normAutofit/>
          </a:bodyPr>
          <a:lstStyle/>
          <a:p>
            <a:r>
              <a:rPr lang="fr-FR" sz="2800" b="1" dirty="0">
                <a:solidFill>
                  <a:srgbClr val="0070C0"/>
                </a:solidFill>
                <a:effectLst>
                  <a:outerShdw blurRad="38100" dist="38100" dir="2700000" algn="tl">
                    <a:srgbClr val="000000">
                      <a:alpha val="43137"/>
                    </a:srgbClr>
                  </a:outerShdw>
                </a:effectLst>
              </a:rPr>
              <a:t>Le retournement des politiques monétaires</a:t>
            </a:r>
            <a:endParaRPr lang="fr-FR" sz="2800" dirty="0"/>
          </a:p>
        </p:txBody>
      </p:sp>
      <p:pic>
        <p:nvPicPr>
          <p:cNvPr id="4" name="Image 3" descr="Image">
            <a:extLst>
              <a:ext uri="{FF2B5EF4-FFF2-40B4-BE49-F238E27FC236}">
                <a16:creationId xmlns:a16="http://schemas.microsoft.com/office/drawing/2014/main" id="{C76C65EC-CC84-459A-99CB-1D0EA72117E4}"/>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5997341" y="1020278"/>
            <a:ext cx="5760720" cy="5760720"/>
          </a:xfrm>
          <a:prstGeom prst="rect">
            <a:avLst/>
          </a:prstGeom>
          <a:noFill/>
          <a:ln>
            <a:noFill/>
          </a:ln>
        </p:spPr>
      </p:pic>
      <p:sp>
        <p:nvSpPr>
          <p:cNvPr id="6" name="ZoneTexte 5">
            <a:extLst>
              <a:ext uri="{FF2B5EF4-FFF2-40B4-BE49-F238E27FC236}">
                <a16:creationId xmlns:a16="http://schemas.microsoft.com/office/drawing/2014/main" id="{AEF7C6BA-D1B1-41AD-A9C1-FFB46D2747FC}"/>
              </a:ext>
            </a:extLst>
          </p:cNvPr>
          <p:cNvSpPr txBox="1"/>
          <p:nvPr/>
        </p:nvSpPr>
        <p:spPr>
          <a:xfrm>
            <a:off x="542223" y="1520549"/>
            <a:ext cx="5300311" cy="4339650"/>
          </a:xfrm>
          <a:prstGeom prst="rect">
            <a:avLst/>
          </a:prstGeom>
          <a:solidFill>
            <a:srgbClr val="002060"/>
          </a:solidFill>
        </p:spPr>
        <p:txBody>
          <a:bodyPr wrap="square">
            <a:spAutoFit/>
          </a:bodyPr>
          <a:lstStyle/>
          <a:p>
            <a:pPr algn="r"/>
            <a:r>
              <a:rPr lang="fr-FR" sz="1400" b="0" i="0" u="none" strike="noStrike" baseline="0" dirty="0">
                <a:solidFill>
                  <a:schemeClr val="bg1"/>
                </a:solidFill>
              </a:rPr>
              <a:t>Jackson Hole, 26 août 2022</a:t>
            </a:r>
            <a:endParaRPr lang="fr-FR" sz="1400" dirty="0">
              <a:solidFill>
                <a:schemeClr val="bg1"/>
              </a:solidFill>
            </a:endParaRPr>
          </a:p>
          <a:p>
            <a:pPr algn="l"/>
            <a:endParaRPr lang="en-US" sz="1800" b="0" i="0" u="none" strike="noStrike" baseline="0" dirty="0">
              <a:solidFill>
                <a:schemeClr val="bg1"/>
              </a:solidFill>
            </a:endParaRPr>
          </a:p>
          <a:p>
            <a:pPr algn="ctr"/>
            <a:r>
              <a:rPr lang="en-US" sz="1800" b="0" i="0" u="none" strike="noStrike" baseline="0" dirty="0">
                <a:solidFill>
                  <a:schemeClr val="bg1"/>
                </a:solidFill>
              </a:rPr>
              <a:t>The Federal Open Market Committee’s (FOMC) overarching focus right now is</a:t>
            </a:r>
          </a:p>
          <a:p>
            <a:pPr algn="ctr"/>
            <a:r>
              <a:rPr lang="en-US" sz="1800" b="0" i="0" u="none" strike="noStrike" baseline="0" dirty="0">
                <a:solidFill>
                  <a:schemeClr val="bg1"/>
                </a:solidFill>
              </a:rPr>
              <a:t>to bring inflation back down to our 2 percent goal. Price stability is the responsibility of</a:t>
            </a:r>
          </a:p>
          <a:p>
            <a:pPr algn="ctr"/>
            <a:r>
              <a:rPr lang="en-US" sz="1800" b="0" i="0" u="none" strike="noStrike" baseline="0" dirty="0">
                <a:solidFill>
                  <a:schemeClr val="bg1"/>
                </a:solidFill>
              </a:rPr>
              <a:t>the Federal Reserve and serves as the bedrock of our economy. […] Restoring price stability will take some time and requires using our tools</a:t>
            </a:r>
          </a:p>
          <a:p>
            <a:pPr algn="ctr"/>
            <a:r>
              <a:rPr lang="en-US" sz="1800" b="0" i="0" u="none" strike="noStrike" baseline="0" dirty="0">
                <a:solidFill>
                  <a:schemeClr val="bg1"/>
                </a:solidFill>
              </a:rPr>
              <a:t>forcefully to bring demand and supply into better balance. […] Restoring price stability will likely require maintaining a restrictive policy stance</a:t>
            </a:r>
          </a:p>
          <a:p>
            <a:pPr algn="ctr"/>
            <a:r>
              <a:rPr lang="fr-FR" sz="1800" b="0" i="0" u="none" strike="noStrike" baseline="0" dirty="0">
                <a:solidFill>
                  <a:schemeClr val="bg1"/>
                </a:solidFill>
              </a:rPr>
              <a:t>for </a:t>
            </a:r>
            <a:r>
              <a:rPr lang="fr-FR" sz="1800" b="0" i="0" u="none" strike="noStrike" baseline="0" dirty="0" err="1">
                <a:solidFill>
                  <a:schemeClr val="bg1"/>
                </a:solidFill>
              </a:rPr>
              <a:t>some</a:t>
            </a:r>
            <a:r>
              <a:rPr lang="fr-FR" sz="1800" b="0" i="0" u="none" strike="noStrike" baseline="0" dirty="0">
                <a:solidFill>
                  <a:schemeClr val="bg1"/>
                </a:solidFill>
              </a:rPr>
              <a:t> time.</a:t>
            </a:r>
          </a:p>
          <a:p>
            <a:pPr algn="ctr"/>
            <a:endParaRPr lang="fr-FR" sz="1800" b="0" i="0" u="none" strike="noStrike" baseline="0" dirty="0">
              <a:solidFill>
                <a:schemeClr val="bg1"/>
              </a:solidFill>
            </a:endParaRPr>
          </a:p>
          <a:p>
            <a:pPr algn="r"/>
            <a:r>
              <a:rPr lang="fr-FR" sz="1400" b="1" i="0" u="none" strike="noStrike" baseline="0" dirty="0" err="1">
                <a:solidFill>
                  <a:schemeClr val="bg1"/>
                </a:solidFill>
              </a:rPr>
              <a:t>Jerome</a:t>
            </a:r>
            <a:r>
              <a:rPr lang="fr-FR" sz="1400" b="1" i="0" u="none" strike="noStrike" baseline="0" dirty="0">
                <a:solidFill>
                  <a:schemeClr val="bg1"/>
                </a:solidFill>
              </a:rPr>
              <a:t> H. Powell</a:t>
            </a:r>
          </a:p>
          <a:p>
            <a:pPr algn="r"/>
            <a:r>
              <a:rPr lang="fr-FR" sz="1400" dirty="0">
                <a:solidFill>
                  <a:schemeClr val="bg1"/>
                </a:solidFill>
              </a:rPr>
              <a:t>Président du Conseil des gouverneurs de la Fed</a:t>
            </a:r>
          </a:p>
        </p:txBody>
      </p:sp>
    </p:spTree>
    <p:extLst>
      <p:ext uri="{BB962C8B-B14F-4D97-AF65-F5344CB8AC3E}">
        <p14:creationId xmlns:p14="http://schemas.microsoft.com/office/powerpoint/2010/main" val="333211516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8484BDE-906A-4978-8243-BE4BD61B6822}"/>
              </a:ext>
            </a:extLst>
          </p:cNvPr>
          <p:cNvSpPr>
            <a:spLocks noGrp="1"/>
          </p:cNvSpPr>
          <p:nvPr>
            <p:ph type="title"/>
          </p:nvPr>
        </p:nvSpPr>
        <p:spPr>
          <a:xfrm>
            <a:off x="838200" y="0"/>
            <a:ext cx="10515600" cy="1325563"/>
          </a:xfrm>
        </p:spPr>
        <p:txBody>
          <a:bodyPr>
            <a:normAutofit/>
          </a:bodyPr>
          <a:lstStyle/>
          <a:p>
            <a:r>
              <a:rPr lang="fr-FR" sz="2800" b="1" dirty="0">
                <a:solidFill>
                  <a:srgbClr val="0070C0"/>
                </a:solidFill>
                <a:effectLst>
                  <a:outerShdw blurRad="38100" dist="38100" dir="2700000" algn="tl">
                    <a:srgbClr val="000000">
                      <a:alpha val="43137"/>
                    </a:srgbClr>
                  </a:outerShdw>
                </a:effectLst>
              </a:rPr>
              <a:t>Du </a:t>
            </a:r>
            <a:r>
              <a:rPr lang="fr-FR" sz="2800" b="1" i="1" dirty="0">
                <a:solidFill>
                  <a:srgbClr val="0070C0"/>
                </a:solidFill>
                <a:effectLst>
                  <a:outerShdw blurRad="38100" dist="38100" dir="2700000" algn="tl">
                    <a:srgbClr val="000000">
                      <a:alpha val="43137"/>
                    </a:srgbClr>
                  </a:outerShdw>
                </a:effectLst>
              </a:rPr>
              <a:t>QE</a:t>
            </a:r>
            <a:r>
              <a:rPr lang="fr-FR" sz="2800" b="1" dirty="0">
                <a:solidFill>
                  <a:srgbClr val="0070C0"/>
                </a:solidFill>
                <a:effectLst>
                  <a:outerShdw blurRad="38100" dist="38100" dir="2700000" algn="tl">
                    <a:srgbClr val="000000">
                      <a:alpha val="43137"/>
                    </a:srgbClr>
                  </a:outerShdw>
                </a:effectLst>
              </a:rPr>
              <a:t> au </a:t>
            </a:r>
            <a:r>
              <a:rPr lang="fr-FR" sz="2800" b="1" i="1" dirty="0">
                <a:solidFill>
                  <a:srgbClr val="0070C0"/>
                </a:solidFill>
                <a:effectLst>
                  <a:outerShdw blurRad="38100" dist="38100" dir="2700000" algn="tl">
                    <a:srgbClr val="000000">
                      <a:alpha val="43137"/>
                    </a:srgbClr>
                  </a:outerShdw>
                </a:effectLst>
              </a:rPr>
              <a:t>QT</a:t>
            </a:r>
            <a:r>
              <a:rPr lang="fr-FR" sz="2800" b="1" dirty="0">
                <a:solidFill>
                  <a:srgbClr val="0070C0"/>
                </a:solidFill>
                <a:effectLst>
                  <a:outerShdw blurRad="38100" dist="38100" dir="2700000" algn="tl">
                    <a:srgbClr val="000000">
                      <a:alpha val="43137"/>
                    </a:srgbClr>
                  </a:outerShdw>
                </a:effectLst>
              </a:rPr>
              <a:t> (</a:t>
            </a:r>
            <a:r>
              <a:rPr lang="fr-FR" sz="2800" b="1" i="1" dirty="0">
                <a:solidFill>
                  <a:srgbClr val="0070C0"/>
                </a:solidFill>
                <a:effectLst>
                  <a:outerShdw blurRad="38100" dist="38100" dir="2700000" algn="tl">
                    <a:srgbClr val="000000">
                      <a:alpha val="43137"/>
                    </a:srgbClr>
                  </a:outerShdw>
                </a:effectLst>
              </a:rPr>
              <a:t>Quantitative </a:t>
            </a:r>
            <a:r>
              <a:rPr lang="fr-FR" sz="2800" b="1" i="1" dirty="0" err="1">
                <a:solidFill>
                  <a:srgbClr val="0070C0"/>
                </a:solidFill>
                <a:effectLst>
                  <a:outerShdw blurRad="38100" dist="38100" dir="2700000" algn="tl">
                    <a:srgbClr val="000000">
                      <a:alpha val="43137"/>
                    </a:srgbClr>
                  </a:outerShdw>
                </a:effectLst>
              </a:rPr>
              <a:t>tightening</a:t>
            </a:r>
            <a:r>
              <a:rPr lang="fr-FR" sz="2800" b="1" i="1" dirty="0">
                <a:solidFill>
                  <a:srgbClr val="0070C0"/>
                </a:solidFill>
                <a:effectLst>
                  <a:outerShdw blurRad="38100" dist="38100" dir="2700000" algn="tl">
                    <a:srgbClr val="000000">
                      <a:alpha val="43137"/>
                    </a:srgbClr>
                  </a:outerShdw>
                </a:effectLst>
              </a:rPr>
              <a:t> </a:t>
            </a:r>
            <a:r>
              <a:rPr lang="fr-FR" sz="2800" b="1" dirty="0">
                <a:solidFill>
                  <a:srgbClr val="0070C0"/>
                </a:solidFill>
                <a:effectLst>
                  <a:outerShdw blurRad="38100" dist="38100" dir="2700000" algn="tl">
                    <a:srgbClr val="000000">
                      <a:alpha val="43137"/>
                    </a:srgbClr>
                  </a:outerShdw>
                </a:effectLst>
              </a:rPr>
              <a:t>ou resserrement quantitatif)</a:t>
            </a:r>
            <a:endParaRPr lang="fr-FR" sz="2800" dirty="0"/>
          </a:p>
        </p:txBody>
      </p:sp>
      <p:sp>
        <p:nvSpPr>
          <p:cNvPr id="3" name="Espace réservé du contenu 2">
            <a:extLst>
              <a:ext uri="{FF2B5EF4-FFF2-40B4-BE49-F238E27FC236}">
                <a16:creationId xmlns:a16="http://schemas.microsoft.com/office/drawing/2014/main" id="{508D5CE9-C26B-431D-BFC8-C448985FA4C5}"/>
              </a:ext>
            </a:extLst>
          </p:cNvPr>
          <p:cNvSpPr>
            <a:spLocks noGrp="1"/>
          </p:cNvSpPr>
          <p:nvPr>
            <p:ph idx="1"/>
          </p:nvPr>
        </p:nvSpPr>
        <p:spPr>
          <a:xfrm>
            <a:off x="838200" y="882349"/>
            <a:ext cx="10515600" cy="5667643"/>
          </a:xfrm>
        </p:spPr>
        <p:txBody>
          <a:bodyPr>
            <a:normAutofit/>
          </a:bodyPr>
          <a:lstStyle/>
          <a:p>
            <a:pPr algn="just"/>
            <a:r>
              <a:rPr lang="fr-FR" sz="2000" u="sng" dirty="0"/>
              <a:t>Principe:</a:t>
            </a:r>
            <a:r>
              <a:rPr lang="fr-FR" sz="2000" dirty="0">
                <a:effectLst>
                  <a:outerShdw blurRad="38100" dist="38100" dir="2700000" algn="tl">
                    <a:srgbClr val="000000">
                      <a:alpha val="43137"/>
                    </a:srgbClr>
                  </a:outerShdw>
                </a:effectLst>
              </a:rPr>
              <a:t> réduction puis arrêt d’achats de titres par la banque centrale qui laisse les obligations détenues arriver à échéance </a:t>
            </a:r>
            <a:r>
              <a:rPr lang="fr-FR" sz="2000" dirty="0"/>
              <a:t>=&gt; récupération de la valeur de remboursement =&gt; destruction de monnaie correspondante =&gt; </a:t>
            </a:r>
            <a:r>
              <a:rPr lang="fr-FR" sz="2000" dirty="0">
                <a:effectLst>
                  <a:outerShdw blurRad="38100" dist="38100" dir="2700000" algn="tl">
                    <a:srgbClr val="000000">
                      <a:alpha val="43137"/>
                    </a:srgbClr>
                  </a:outerShdw>
                </a:effectLst>
              </a:rPr>
              <a:t>réduction de la taille du bilan de la banque centrale </a:t>
            </a:r>
            <a:r>
              <a:rPr lang="fr-FR" sz="2000" dirty="0"/>
              <a:t>(son actif diminue de la valeur des titres remboursés; son passif diminue du montant de la monnaie détruite)</a:t>
            </a:r>
          </a:p>
          <a:p>
            <a:pPr algn="just"/>
            <a:r>
              <a:rPr lang="fr-FR" sz="2000" dirty="0"/>
              <a:t>Ces arrêts d’achat peuvent être couplés à la vente d’obligations détenues.</a:t>
            </a:r>
          </a:p>
          <a:p>
            <a:pPr algn="just"/>
            <a:r>
              <a:rPr lang="fr-FR" sz="2000" u="sng" dirty="0"/>
              <a:t>Conséquence attendue:</a:t>
            </a:r>
            <a:r>
              <a:rPr lang="fr-FR" sz="2000" dirty="0"/>
              <a:t> </a:t>
            </a:r>
            <a:r>
              <a:rPr lang="fr-FR" sz="2000" dirty="0">
                <a:effectLst>
                  <a:outerShdw blurRad="38100" dist="38100" dir="2700000" algn="tl">
                    <a:srgbClr val="000000">
                      <a:alpha val="43137"/>
                    </a:srgbClr>
                  </a:outerShdw>
                </a:effectLst>
              </a:rPr>
              <a:t>hausse des taux d’intérêt longs</a:t>
            </a:r>
            <a:r>
              <a:rPr lang="fr-FR" sz="2000" dirty="0"/>
              <a:t>.</a:t>
            </a:r>
          </a:p>
          <a:p>
            <a:pPr algn="just"/>
            <a:endParaRPr lang="fr-FR" sz="2000" dirty="0"/>
          </a:p>
        </p:txBody>
      </p:sp>
      <p:pic>
        <p:nvPicPr>
          <p:cNvPr id="5" name="Image 4">
            <a:extLst>
              <a:ext uri="{FF2B5EF4-FFF2-40B4-BE49-F238E27FC236}">
                <a16:creationId xmlns:a16="http://schemas.microsoft.com/office/drawing/2014/main" id="{3B3A5911-CC95-44A4-92AD-860745EB4A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6157" y="3429000"/>
            <a:ext cx="9859686" cy="3120992"/>
          </a:xfrm>
          <a:prstGeom prst="rect">
            <a:avLst/>
          </a:prstGeom>
        </p:spPr>
      </p:pic>
      <p:sp>
        <p:nvSpPr>
          <p:cNvPr id="11" name="Ellipse 10">
            <a:extLst>
              <a:ext uri="{FF2B5EF4-FFF2-40B4-BE49-F238E27FC236}">
                <a16:creationId xmlns:a16="http://schemas.microsoft.com/office/drawing/2014/main" id="{82333957-B0B9-458F-86BA-F53BCC08F7A2}"/>
              </a:ext>
            </a:extLst>
          </p:cNvPr>
          <p:cNvSpPr/>
          <p:nvPr/>
        </p:nvSpPr>
        <p:spPr>
          <a:xfrm>
            <a:off x="4342983" y="3930833"/>
            <a:ext cx="548640" cy="9240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Ellipse 12">
            <a:extLst>
              <a:ext uri="{FF2B5EF4-FFF2-40B4-BE49-F238E27FC236}">
                <a16:creationId xmlns:a16="http://schemas.microsoft.com/office/drawing/2014/main" id="{62D06A8E-38CC-4EA7-A5B6-0C0FB6935E32}"/>
              </a:ext>
            </a:extLst>
          </p:cNvPr>
          <p:cNvSpPr/>
          <p:nvPr/>
        </p:nvSpPr>
        <p:spPr>
          <a:xfrm>
            <a:off x="9771632" y="4065471"/>
            <a:ext cx="548640" cy="9240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75173722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8484BDE-906A-4978-8243-BE4BD61B6822}"/>
              </a:ext>
            </a:extLst>
          </p:cNvPr>
          <p:cNvSpPr>
            <a:spLocks noGrp="1"/>
          </p:cNvSpPr>
          <p:nvPr>
            <p:ph type="title"/>
          </p:nvPr>
        </p:nvSpPr>
        <p:spPr>
          <a:xfrm>
            <a:off x="838199" y="-195956"/>
            <a:ext cx="10515600" cy="1325563"/>
          </a:xfrm>
        </p:spPr>
        <p:txBody>
          <a:bodyPr>
            <a:normAutofit/>
          </a:bodyPr>
          <a:lstStyle/>
          <a:p>
            <a:r>
              <a:rPr lang="fr-FR" sz="2800" b="1" dirty="0">
                <a:solidFill>
                  <a:srgbClr val="0070C0"/>
                </a:solidFill>
                <a:effectLst>
                  <a:outerShdw blurRad="38100" dist="38100" dir="2700000" algn="tl">
                    <a:srgbClr val="000000">
                      <a:alpha val="43137"/>
                    </a:srgbClr>
                  </a:outerShdw>
                </a:effectLst>
              </a:rPr>
              <a:t>Le retour de l’utilisation de l’outil conventionnel </a:t>
            </a:r>
            <a:endParaRPr lang="fr-FR" sz="2800" dirty="0"/>
          </a:p>
        </p:txBody>
      </p:sp>
      <p:pic>
        <p:nvPicPr>
          <p:cNvPr id="5" name="Image 4">
            <a:extLst>
              <a:ext uri="{FF2B5EF4-FFF2-40B4-BE49-F238E27FC236}">
                <a16:creationId xmlns:a16="http://schemas.microsoft.com/office/drawing/2014/main" id="{0F844131-7561-46A4-A9C6-8BBD245A9C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0466" y="933651"/>
            <a:ext cx="11531065" cy="3676851"/>
          </a:xfrm>
          <a:prstGeom prst="rect">
            <a:avLst/>
          </a:prstGeom>
        </p:spPr>
      </p:pic>
      <p:sp>
        <p:nvSpPr>
          <p:cNvPr id="7" name="Ellipse 6">
            <a:extLst>
              <a:ext uri="{FF2B5EF4-FFF2-40B4-BE49-F238E27FC236}">
                <a16:creationId xmlns:a16="http://schemas.microsoft.com/office/drawing/2014/main" id="{5F26DAE1-7706-4792-956F-A31E3B0E8439}"/>
              </a:ext>
            </a:extLst>
          </p:cNvPr>
          <p:cNvSpPr/>
          <p:nvPr/>
        </p:nvSpPr>
        <p:spPr>
          <a:xfrm>
            <a:off x="11079479" y="3975594"/>
            <a:ext cx="548640" cy="51013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Ellipse 7">
            <a:extLst>
              <a:ext uri="{FF2B5EF4-FFF2-40B4-BE49-F238E27FC236}">
                <a16:creationId xmlns:a16="http://schemas.microsoft.com/office/drawing/2014/main" id="{AB3462B4-1A0E-46FD-A532-56CB49F0A336}"/>
              </a:ext>
            </a:extLst>
          </p:cNvPr>
          <p:cNvSpPr/>
          <p:nvPr/>
        </p:nvSpPr>
        <p:spPr>
          <a:xfrm>
            <a:off x="4843497" y="3888607"/>
            <a:ext cx="548640" cy="51013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Image 9">
            <a:extLst>
              <a:ext uri="{FF2B5EF4-FFF2-40B4-BE49-F238E27FC236}">
                <a16:creationId xmlns:a16="http://schemas.microsoft.com/office/drawing/2014/main" id="{B5DE272C-12E2-4C0A-9E3B-A520F18034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7045" y="4890349"/>
            <a:ext cx="2483318" cy="1876210"/>
          </a:xfrm>
          <a:prstGeom prst="rect">
            <a:avLst/>
          </a:prstGeom>
        </p:spPr>
      </p:pic>
      <p:sp>
        <p:nvSpPr>
          <p:cNvPr id="11" name="Ellipse 10">
            <a:extLst>
              <a:ext uri="{FF2B5EF4-FFF2-40B4-BE49-F238E27FC236}">
                <a16:creationId xmlns:a16="http://schemas.microsoft.com/office/drawing/2014/main" id="{56A64742-FA9C-4093-82C9-348F7B053B88}"/>
              </a:ext>
            </a:extLst>
          </p:cNvPr>
          <p:cNvSpPr/>
          <p:nvPr/>
        </p:nvSpPr>
        <p:spPr>
          <a:xfrm>
            <a:off x="1520792" y="6051204"/>
            <a:ext cx="2483317" cy="25507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14" name="Image 13">
            <a:extLst>
              <a:ext uri="{FF2B5EF4-FFF2-40B4-BE49-F238E27FC236}">
                <a16:creationId xmlns:a16="http://schemas.microsoft.com/office/drawing/2014/main" id="{6F3F33A6-2D82-42A5-B513-9C3CAB1EDF4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86484" y="4802004"/>
            <a:ext cx="3384724" cy="1876210"/>
          </a:xfrm>
          <a:prstGeom prst="rect">
            <a:avLst/>
          </a:prstGeom>
        </p:spPr>
      </p:pic>
      <p:sp>
        <p:nvSpPr>
          <p:cNvPr id="15" name="Ellipse 14">
            <a:extLst>
              <a:ext uri="{FF2B5EF4-FFF2-40B4-BE49-F238E27FC236}">
                <a16:creationId xmlns:a16="http://schemas.microsoft.com/office/drawing/2014/main" id="{73690968-3298-4D26-92B3-694039FD8293}"/>
              </a:ext>
            </a:extLst>
          </p:cNvPr>
          <p:cNvSpPr/>
          <p:nvPr/>
        </p:nvSpPr>
        <p:spPr>
          <a:xfrm>
            <a:off x="7286484" y="5740109"/>
            <a:ext cx="3022173" cy="62219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7882172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AFA12D0-F6AA-4682-B135-A290EA223905}"/>
              </a:ext>
            </a:extLst>
          </p:cNvPr>
          <p:cNvSpPr>
            <a:spLocks noGrp="1"/>
          </p:cNvSpPr>
          <p:nvPr>
            <p:ph type="title"/>
          </p:nvPr>
        </p:nvSpPr>
        <p:spPr>
          <a:xfrm>
            <a:off x="838198" y="1020278"/>
            <a:ext cx="10515600" cy="1325563"/>
          </a:xfrm>
        </p:spPr>
        <p:txBody>
          <a:bodyPr>
            <a:normAutofit/>
          </a:bodyPr>
          <a:lstStyle/>
          <a:p>
            <a:pPr algn="just"/>
            <a:r>
              <a:rPr lang="fr-FR" sz="3600" b="1" dirty="0">
                <a:latin typeface="+mn-lt"/>
              </a:rPr>
              <a:t>I/ L’indépendance des banques centrales : un mythe ?</a:t>
            </a:r>
            <a:br>
              <a:rPr lang="fr-FR" sz="2000" dirty="0"/>
            </a:br>
            <a:endParaRPr lang="fr-FR" sz="3600" dirty="0"/>
          </a:p>
        </p:txBody>
      </p:sp>
      <p:sp>
        <p:nvSpPr>
          <p:cNvPr id="3" name="Espace réservé du contenu 2">
            <a:extLst>
              <a:ext uri="{FF2B5EF4-FFF2-40B4-BE49-F238E27FC236}">
                <a16:creationId xmlns:a16="http://schemas.microsoft.com/office/drawing/2014/main" id="{372AF05D-0C9D-4303-8A2E-2BBAA6DE8FCB}"/>
              </a:ext>
            </a:extLst>
          </p:cNvPr>
          <p:cNvSpPr>
            <a:spLocks noGrp="1"/>
          </p:cNvSpPr>
          <p:nvPr>
            <p:ph sz="half" idx="1"/>
          </p:nvPr>
        </p:nvSpPr>
        <p:spPr>
          <a:xfrm>
            <a:off x="838199" y="2831873"/>
            <a:ext cx="10515599" cy="4351338"/>
          </a:xfrm>
        </p:spPr>
        <p:txBody>
          <a:bodyPr>
            <a:normAutofit/>
          </a:bodyPr>
          <a:lstStyle/>
          <a:p>
            <a:pPr marL="0" indent="0" algn="just">
              <a:buNone/>
            </a:pPr>
            <a:r>
              <a:rPr lang="fr-FR" b="1" dirty="0"/>
              <a:t>A </a:t>
            </a:r>
            <a:r>
              <a:rPr lang="fr-FR" b="1" u="sng" dirty="0"/>
              <a:t>De la justification de l’indépendance…</a:t>
            </a:r>
          </a:p>
          <a:p>
            <a:pPr marL="0" indent="0" algn="just">
              <a:buNone/>
            </a:pPr>
            <a:endParaRPr lang="fr-FR" b="1" u="sng" dirty="0"/>
          </a:p>
          <a:p>
            <a:pPr marL="0" indent="0" algn="just">
              <a:buNone/>
            </a:pPr>
            <a:r>
              <a:rPr lang="fr-FR" b="1" dirty="0">
                <a:solidFill>
                  <a:schemeClr val="tx1">
                    <a:lumMod val="50000"/>
                    <a:lumOff val="50000"/>
                  </a:schemeClr>
                </a:solidFill>
              </a:rPr>
              <a:t>B </a:t>
            </a:r>
            <a:r>
              <a:rPr lang="fr-FR" b="1" u="sng" dirty="0">
                <a:solidFill>
                  <a:schemeClr val="tx1">
                    <a:lumMod val="50000"/>
                    <a:lumOff val="50000"/>
                  </a:schemeClr>
                </a:solidFill>
              </a:rPr>
              <a:t>…à ses modalités pratiques</a:t>
            </a:r>
          </a:p>
        </p:txBody>
      </p:sp>
    </p:spTree>
    <p:extLst>
      <p:ext uri="{BB962C8B-B14F-4D97-AF65-F5344CB8AC3E}">
        <p14:creationId xmlns:p14="http://schemas.microsoft.com/office/powerpoint/2010/main" val="100203286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AFA12D0-F6AA-4682-B135-A290EA223905}"/>
              </a:ext>
            </a:extLst>
          </p:cNvPr>
          <p:cNvSpPr>
            <a:spLocks noGrp="1"/>
          </p:cNvSpPr>
          <p:nvPr>
            <p:ph type="title"/>
          </p:nvPr>
        </p:nvSpPr>
        <p:spPr>
          <a:xfrm>
            <a:off x="838199" y="1337912"/>
            <a:ext cx="10515600" cy="1309035"/>
          </a:xfrm>
        </p:spPr>
        <p:txBody>
          <a:bodyPr>
            <a:normAutofit fontScale="90000"/>
          </a:bodyPr>
          <a:lstStyle/>
          <a:p>
            <a:br>
              <a:rPr lang="fr-FR" sz="3600" dirty="0">
                <a:effectLst>
                  <a:outerShdw blurRad="38100" dist="38100" dir="2700000" algn="tl">
                    <a:srgbClr val="000000">
                      <a:alpha val="43137"/>
                    </a:srgbClr>
                  </a:outerShdw>
                </a:effectLst>
              </a:rPr>
            </a:br>
            <a:br>
              <a:rPr lang="fr-FR" sz="3600" dirty="0">
                <a:effectLst>
                  <a:outerShdw blurRad="38100" dist="38100" dir="2700000" algn="tl">
                    <a:srgbClr val="000000">
                      <a:alpha val="43137"/>
                    </a:srgbClr>
                  </a:outerShdw>
                </a:effectLst>
              </a:rPr>
            </a:br>
            <a:br>
              <a:rPr lang="fr-FR" sz="3600" dirty="0">
                <a:effectLst>
                  <a:outerShdw blurRad="38100" dist="38100" dir="2700000" algn="tl">
                    <a:srgbClr val="000000">
                      <a:alpha val="43137"/>
                    </a:srgbClr>
                  </a:outerShdw>
                </a:effectLst>
              </a:rPr>
            </a:br>
            <a:r>
              <a:rPr lang="fr-FR" sz="4000" b="1" dirty="0">
                <a:effectLst>
                  <a:outerShdw blurRad="38100" dist="38100" dir="2700000" algn="tl">
                    <a:srgbClr val="000000">
                      <a:alpha val="43137"/>
                    </a:srgbClr>
                  </a:outerShdw>
                </a:effectLst>
                <a:latin typeface="+mn-lt"/>
              </a:rPr>
              <a:t>IV/ Le retour de l’inflation: nouveaux enjeux de politique monétaire et d’articulation des politiques conjoncturelles</a:t>
            </a:r>
            <a:br>
              <a:rPr lang="fr-FR" sz="2400" dirty="0">
                <a:effectLst>
                  <a:outerShdw blurRad="38100" dist="38100" dir="2700000" algn="tl">
                    <a:srgbClr val="000000">
                      <a:alpha val="43137"/>
                    </a:srgbClr>
                  </a:outerShdw>
                </a:effectLst>
              </a:rPr>
            </a:br>
            <a:br>
              <a:rPr lang="fr-FR" sz="2000" dirty="0">
                <a:effectLst>
                  <a:outerShdw blurRad="38100" dist="38100" dir="2700000" algn="tl">
                    <a:srgbClr val="000000">
                      <a:alpha val="43137"/>
                    </a:srgbClr>
                  </a:outerShdw>
                </a:effectLst>
              </a:rPr>
            </a:br>
            <a:br>
              <a:rPr lang="fr-FR" sz="3600" b="1" dirty="0">
                <a:effectLst>
                  <a:outerShdw blurRad="38100" dist="38100" dir="2700000" algn="tl">
                    <a:srgbClr val="000000">
                      <a:alpha val="43137"/>
                    </a:srgbClr>
                  </a:outerShdw>
                </a:effectLst>
              </a:rPr>
            </a:br>
            <a:br>
              <a:rPr lang="fr-FR" sz="2000" dirty="0"/>
            </a:br>
            <a:br>
              <a:rPr lang="fr-FR" sz="2000" dirty="0"/>
            </a:br>
            <a:br>
              <a:rPr lang="fr-FR" sz="2000" dirty="0"/>
            </a:br>
            <a:br>
              <a:rPr lang="fr-FR" sz="2000" dirty="0"/>
            </a:br>
            <a:br>
              <a:rPr lang="fr-FR" sz="2000" dirty="0"/>
            </a:br>
            <a:br>
              <a:rPr lang="fr-FR" sz="2000" dirty="0"/>
            </a:br>
            <a:br>
              <a:rPr lang="fr-FR" sz="2000" dirty="0"/>
            </a:br>
            <a:br>
              <a:rPr lang="fr-FR" sz="2000" dirty="0"/>
            </a:br>
            <a:br>
              <a:rPr lang="fr-FR" sz="2000" dirty="0"/>
            </a:br>
            <a:endParaRPr lang="fr-FR" sz="3600" dirty="0"/>
          </a:p>
        </p:txBody>
      </p:sp>
      <p:sp>
        <p:nvSpPr>
          <p:cNvPr id="3" name="Espace réservé du contenu 2">
            <a:extLst>
              <a:ext uri="{FF2B5EF4-FFF2-40B4-BE49-F238E27FC236}">
                <a16:creationId xmlns:a16="http://schemas.microsoft.com/office/drawing/2014/main" id="{372AF05D-0C9D-4303-8A2E-2BBAA6DE8FCB}"/>
              </a:ext>
            </a:extLst>
          </p:cNvPr>
          <p:cNvSpPr>
            <a:spLocks noGrp="1"/>
          </p:cNvSpPr>
          <p:nvPr>
            <p:ph sz="half" idx="1"/>
          </p:nvPr>
        </p:nvSpPr>
        <p:spPr>
          <a:xfrm>
            <a:off x="838199" y="2889625"/>
            <a:ext cx="10515599" cy="4733584"/>
          </a:xfrm>
        </p:spPr>
        <p:txBody>
          <a:bodyPr>
            <a:normAutofit/>
          </a:bodyPr>
          <a:lstStyle/>
          <a:p>
            <a:pPr marL="0" indent="0">
              <a:buNone/>
            </a:pPr>
            <a:r>
              <a:rPr lang="fr-FR" b="1" dirty="0">
                <a:solidFill>
                  <a:schemeClr val="tx1">
                    <a:lumMod val="50000"/>
                    <a:lumOff val="50000"/>
                  </a:schemeClr>
                </a:solidFill>
              </a:rPr>
              <a:t>A </a:t>
            </a:r>
            <a:r>
              <a:rPr lang="fr-FR" b="1" u="sng" dirty="0">
                <a:solidFill>
                  <a:schemeClr val="tx1">
                    <a:lumMod val="50000"/>
                    <a:lumOff val="50000"/>
                  </a:schemeClr>
                </a:solidFill>
              </a:rPr>
              <a:t>Un retournement des politiques monétaires dans un contexte de retour de l’inflation…</a:t>
            </a:r>
          </a:p>
          <a:p>
            <a:pPr marL="0" indent="0">
              <a:buNone/>
            </a:pPr>
            <a:endParaRPr lang="fr-FR" b="1" dirty="0"/>
          </a:p>
          <a:p>
            <a:pPr marL="0" indent="0">
              <a:buNone/>
            </a:pPr>
            <a:r>
              <a:rPr lang="fr-FR" b="1" dirty="0"/>
              <a:t>B </a:t>
            </a:r>
            <a:r>
              <a:rPr lang="fr-FR" b="1" u="sng" dirty="0"/>
              <a:t>…qui pose de nombreuses questions</a:t>
            </a:r>
          </a:p>
          <a:p>
            <a:pPr marL="0" indent="0">
              <a:buNone/>
            </a:pPr>
            <a:endParaRPr lang="fr-FR" u="sng" dirty="0"/>
          </a:p>
        </p:txBody>
      </p:sp>
    </p:spTree>
    <p:extLst>
      <p:ext uri="{BB962C8B-B14F-4D97-AF65-F5344CB8AC3E}">
        <p14:creationId xmlns:p14="http://schemas.microsoft.com/office/powerpoint/2010/main" val="90720568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8484BDE-906A-4978-8243-BE4BD61B6822}"/>
              </a:ext>
            </a:extLst>
          </p:cNvPr>
          <p:cNvSpPr>
            <a:spLocks noGrp="1"/>
          </p:cNvSpPr>
          <p:nvPr>
            <p:ph type="title"/>
          </p:nvPr>
        </p:nvSpPr>
        <p:spPr>
          <a:xfrm>
            <a:off x="838200" y="-202131"/>
            <a:ext cx="10515600" cy="1325563"/>
          </a:xfrm>
        </p:spPr>
        <p:txBody>
          <a:bodyPr>
            <a:normAutofit/>
          </a:bodyPr>
          <a:lstStyle/>
          <a:p>
            <a:r>
              <a:rPr lang="fr-FR" sz="2800" b="1" dirty="0">
                <a:solidFill>
                  <a:srgbClr val="0070C0"/>
                </a:solidFill>
                <a:effectLst>
                  <a:outerShdw blurRad="38100" dist="38100" dir="2700000" algn="tl">
                    <a:srgbClr val="000000">
                      <a:alpha val="43137"/>
                    </a:srgbClr>
                  </a:outerShdw>
                </a:effectLst>
              </a:rPr>
              <a:t>Un resserrement trop tardif ?</a:t>
            </a:r>
            <a:endParaRPr lang="fr-FR" sz="2800" dirty="0"/>
          </a:p>
        </p:txBody>
      </p:sp>
      <p:sp>
        <p:nvSpPr>
          <p:cNvPr id="3" name="Espace réservé du contenu 2">
            <a:extLst>
              <a:ext uri="{FF2B5EF4-FFF2-40B4-BE49-F238E27FC236}">
                <a16:creationId xmlns:a16="http://schemas.microsoft.com/office/drawing/2014/main" id="{508D5CE9-C26B-431D-BFC8-C448985FA4C5}"/>
              </a:ext>
            </a:extLst>
          </p:cNvPr>
          <p:cNvSpPr>
            <a:spLocks noGrp="1"/>
          </p:cNvSpPr>
          <p:nvPr>
            <p:ph idx="1"/>
          </p:nvPr>
        </p:nvSpPr>
        <p:spPr>
          <a:xfrm>
            <a:off x="838199" y="786096"/>
            <a:ext cx="10515600" cy="5860147"/>
          </a:xfrm>
        </p:spPr>
        <p:txBody>
          <a:bodyPr>
            <a:normAutofit/>
          </a:bodyPr>
          <a:lstStyle/>
          <a:p>
            <a:pPr algn="just"/>
            <a:r>
              <a:rPr lang="fr-FR" sz="2000" dirty="0">
                <a:effectLst/>
                <a:ea typeface="Times New Roman" panose="02020603050405020304" pitchFamily="18" charset="0"/>
              </a:rPr>
              <a:t>Pour certains </a:t>
            </a:r>
            <a:r>
              <a:rPr lang="fr-FR" sz="2000" dirty="0">
                <a:ea typeface="Times New Roman" panose="02020603050405020304" pitchFamily="18" charset="0"/>
              </a:rPr>
              <a:t>analystes, </a:t>
            </a:r>
            <a:r>
              <a:rPr lang="fr-FR" sz="2000" dirty="0">
                <a:effectLst/>
                <a:ea typeface="Times New Roman" panose="02020603050405020304" pitchFamily="18" charset="0"/>
              </a:rPr>
              <a:t>le président de la Réserve fédérale américaine risque de rester dans l’histoire avec sa prévision d’une inflation transitoire fin 2021, un </a:t>
            </a:r>
            <a:r>
              <a:rPr lang="fr-FR" sz="2000" dirty="0">
                <a:effectLst>
                  <a:outerShdw blurRad="38100" dist="38100" dir="2700000" algn="tl">
                    <a:srgbClr val="000000">
                      <a:alpha val="43137"/>
                    </a:srgbClr>
                  </a:outerShdw>
                </a:effectLst>
                <a:ea typeface="Times New Roman" panose="02020603050405020304" pitchFamily="18" charset="0"/>
              </a:rPr>
              <a:t>diagnostic manifestement erroné</a:t>
            </a:r>
            <a:r>
              <a:rPr lang="fr-FR" sz="2000" dirty="0">
                <a:effectLst/>
                <a:ea typeface="Times New Roman" panose="02020603050405020304" pitchFamily="18" charset="0"/>
              </a:rPr>
              <a:t>.</a:t>
            </a:r>
          </a:p>
          <a:p>
            <a:pPr marL="0" indent="0" algn="just">
              <a:buNone/>
            </a:pPr>
            <a:endParaRPr lang="fr-FR" sz="2000" dirty="0"/>
          </a:p>
          <a:p>
            <a:pPr algn="just"/>
            <a:r>
              <a:rPr lang="fr-FR" sz="2000" dirty="0"/>
              <a:t>Artus P. (2023): </a:t>
            </a:r>
            <a:r>
              <a:rPr lang="fr-FR" sz="2000" i="0" u="none" strike="noStrike" baseline="0" dirty="0"/>
              <a:t>Puisqu’une politique monétaire restrictive met 12 mois au moins pour avoir un effet sur l’inflation, la politique monétaire doit être préventive, anticiper l’inflation future », Flash Economie, Natixis, n°13, 6 janvier</a:t>
            </a:r>
          </a:p>
          <a:p>
            <a:pPr marL="0" indent="0" algn="just">
              <a:buNone/>
            </a:pPr>
            <a:r>
              <a:rPr lang="fr-FR" sz="2000" dirty="0">
                <a:effectLst>
                  <a:outerShdw blurRad="38100" dist="38100" dir="2700000" algn="tl">
                    <a:srgbClr val="000000">
                      <a:alpha val="43137"/>
                    </a:srgbClr>
                  </a:outerShdw>
                </a:effectLst>
              </a:rPr>
              <a:t>Il faut entre 12 mois (aux Etats-Unis) et 18 mois (en zone euro) pour qu’une remontée des taux ait un effet à la baisse sur l’inflation sous-jacente.</a:t>
            </a:r>
          </a:p>
          <a:p>
            <a:pPr marL="0" indent="0" algn="just">
              <a:buNone/>
            </a:pPr>
            <a:endParaRPr lang="fr-FR" sz="2000" dirty="0"/>
          </a:p>
        </p:txBody>
      </p:sp>
      <p:pic>
        <p:nvPicPr>
          <p:cNvPr id="5" name="Image 4">
            <a:extLst>
              <a:ext uri="{FF2B5EF4-FFF2-40B4-BE49-F238E27FC236}">
                <a16:creationId xmlns:a16="http://schemas.microsoft.com/office/drawing/2014/main" id="{2E20DDA9-BB7A-41D2-8599-B887DCEFB5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9057" y="3994485"/>
            <a:ext cx="8433885" cy="2765984"/>
          </a:xfrm>
          <a:prstGeom prst="rect">
            <a:avLst/>
          </a:prstGeom>
        </p:spPr>
      </p:pic>
    </p:spTree>
    <p:extLst>
      <p:ext uri="{BB962C8B-B14F-4D97-AF65-F5344CB8AC3E}">
        <p14:creationId xmlns:p14="http://schemas.microsoft.com/office/powerpoint/2010/main" val="90569781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8484BDE-906A-4978-8243-BE4BD61B6822}"/>
              </a:ext>
            </a:extLst>
          </p:cNvPr>
          <p:cNvSpPr>
            <a:spLocks noGrp="1"/>
          </p:cNvSpPr>
          <p:nvPr>
            <p:ph type="title"/>
          </p:nvPr>
        </p:nvSpPr>
        <p:spPr>
          <a:xfrm>
            <a:off x="838200" y="-327711"/>
            <a:ext cx="10515600" cy="1325563"/>
          </a:xfrm>
        </p:spPr>
        <p:txBody>
          <a:bodyPr>
            <a:normAutofit/>
          </a:bodyPr>
          <a:lstStyle/>
          <a:p>
            <a:r>
              <a:rPr lang="fr-FR" sz="2800" b="1" dirty="0">
                <a:solidFill>
                  <a:srgbClr val="0070C0"/>
                </a:solidFill>
                <a:effectLst>
                  <a:outerShdw blurRad="38100" dist="38100" dir="2700000" algn="tl">
                    <a:srgbClr val="000000">
                      <a:alpha val="43137"/>
                    </a:srgbClr>
                  </a:outerShdw>
                </a:effectLst>
              </a:rPr>
              <a:t>Un resserrement trop tardif ?</a:t>
            </a:r>
            <a:endParaRPr lang="fr-FR" sz="2800" dirty="0"/>
          </a:p>
        </p:txBody>
      </p:sp>
      <p:sp>
        <p:nvSpPr>
          <p:cNvPr id="3" name="Espace réservé du contenu 2">
            <a:extLst>
              <a:ext uri="{FF2B5EF4-FFF2-40B4-BE49-F238E27FC236}">
                <a16:creationId xmlns:a16="http://schemas.microsoft.com/office/drawing/2014/main" id="{508D5CE9-C26B-431D-BFC8-C448985FA4C5}"/>
              </a:ext>
            </a:extLst>
          </p:cNvPr>
          <p:cNvSpPr>
            <a:spLocks noGrp="1"/>
          </p:cNvSpPr>
          <p:nvPr>
            <p:ph idx="1"/>
          </p:nvPr>
        </p:nvSpPr>
        <p:spPr>
          <a:xfrm>
            <a:off x="860734" y="559903"/>
            <a:ext cx="10515600" cy="5860147"/>
          </a:xfrm>
        </p:spPr>
        <p:txBody>
          <a:bodyPr>
            <a:normAutofit/>
          </a:bodyPr>
          <a:lstStyle/>
          <a:p>
            <a:pPr algn="just">
              <a:buFont typeface="Symbol" panose="05050102010706020507" pitchFamily="18" charset="2"/>
              <a:buChar char="Þ"/>
            </a:pPr>
            <a:r>
              <a:rPr lang="fr-FR" sz="2000" b="0" i="0" u="none" strike="noStrike" baseline="0" dirty="0"/>
              <a:t> </a:t>
            </a:r>
            <a:r>
              <a:rPr lang="fr-FR" sz="2000" b="0" i="0" u="none" strike="noStrike" baseline="0" dirty="0">
                <a:effectLst>
                  <a:outerShdw blurRad="38100" dist="38100" dir="2700000" algn="tl">
                    <a:srgbClr val="000000">
                      <a:alpha val="43137"/>
                    </a:srgbClr>
                  </a:outerShdw>
                </a:effectLst>
              </a:rPr>
              <a:t>La politique monétaire doit être préventive </a:t>
            </a:r>
            <a:r>
              <a:rPr lang="fr-FR" sz="2000" b="0" i="0" u="none" strike="noStrike" baseline="0" dirty="0"/>
              <a:t>(cas dans le passé), se baser sur une anticipation de l’inflation future et pas sur l’inflation courante ou, pire, l’inflation passée.</a:t>
            </a:r>
          </a:p>
          <a:p>
            <a:pPr algn="just">
              <a:buFont typeface="Symbol" panose="05050102010706020507" pitchFamily="18" charset="2"/>
              <a:buChar char="Þ"/>
            </a:pPr>
            <a:r>
              <a:rPr lang="fr-FR" sz="2000" b="0" i="0" u="none" strike="noStrike" baseline="0" dirty="0"/>
              <a:t> </a:t>
            </a:r>
            <a:r>
              <a:rPr lang="fr-FR" sz="2000" b="0" i="0" u="none" strike="noStrike" baseline="0" dirty="0">
                <a:effectLst>
                  <a:outerShdw blurRad="38100" dist="38100" dir="2700000" algn="tl">
                    <a:srgbClr val="000000">
                      <a:alpha val="43137"/>
                    </a:srgbClr>
                  </a:outerShdw>
                </a:effectLst>
              </a:rPr>
              <a:t>Ce principe de la politique monétaire n’a pas été respecté par la Réserve Fédérale et encore moins par la BCE en 2021- 2022</a:t>
            </a:r>
            <a:r>
              <a:rPr lang="fr-FR" sz="2000" b="0" i="0" u="none" strike="noStrike" baseline="0" dirty="0"/>
              <a:t>, ce qui explique la </a:t>
            </a:r>
            <a:r>
              <a:rPr lang="fr-FR" sz="2000" b="0" i="0" u="none" strike="noStrike" baseline="0" dirty="0">
                <a:effectLst>
                  <a:outerShdw blurRad="38100" dist="38100" dir="2700000" algn="tl">
                    <a:srgbClr val="000000">
                      <a:alpha val="43137"/>
                    </a:srgbClr>
                  </a:outerShdw>
                </a:effectLst>
              </a:rPr>
              <a:t>difficulté qu’il y aura à réduire l’inflation sous-jacente</a:t>
            </a:r>
            <a:r>
              <a:rPr lang="fr-FR" sz="2000" b="0" i="0" u="none" strike="noStrike" baseline="0" dirty="0"/>
              <a:t> aux États-Unis et dans la zone euro.</a:t>
            </a:r>
          </a:p>
          <a:p>
            <a:pPr marL="0" indent="0" algn="just">
              <a:buNone/>
            </a:pPr>
            <a:r>
              <a:rPr lang="fr-FR" sz="2000" b="0" i="0" u="none" strike="noStrike" baseline="0" dirty="0"/>
              <a:t>L’inflation sous-jacente aux États-Unis, quand la Réserve Fédérale commence à augmenter ses taux d’intérêt, est déjà de 5 %. Idem dans la zone euro pour la BCE.</a:t>
            </a:r>
            <a:endParaRPr lang="fr-FR" sz="2000" dirty="0"/>
          </a:p>
        </p:txBody>
      </p:sp>
      <p:pic>
        <p:nvPicPr>
          <p:cNvPr id="5" name="Image 4">
            <a:extLst>
              <a:ext uri="{FF2B5EF4-FFF2-40B4-BE49-F238E27FC236}">
                <a16:creationId xmlns:a16="http://schemas.microsoft.com/office/drawing/2014/main" id="{22D6B974-7320-432D-8B42-484AA65301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2486" y="3448050"/>
            <a:ext cx="4107052" cy="2875747"/>
          </a:xfrm>
          <a:prstGeom prst="rect">
            <a:avLst/>
          </a:prstGeom>
        </p:spPr>
      </p:pic>
      <p:pic>
        <p:nvPicPr>
          <p:cNvPr id="7" name="Image 6">
            <a:extLst>
              <a:ext uri="{FF2B5EF4-FFF2-40B4-BE49-F238E27FC236}">
                <a16:creationId xmlns:a16="http://schemas.microsoft.com/office/drawing/2014/main" id="{FE151C57-1EB8-48B2-8511-7DE9F378B3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99598" y="3448051"/>
            <a:ext cx="4109375" cy="2875746"/>
          </a:xfrm>
          <a:prstGeom prst="rect">
            <a:avLst/>
          </a:prstGeom>
        </p:spPr>
      </p:pic>
      <p:sp>
        <p:nvSpPr>
          <p:cNvPr id="9" name="ZoneTexte 8">
            <a:extLst>
              <a:ext uri="{FF2B5EF4-FFF2-40B4-BE49-F238E27FC236}">
                <a16:creationId xmlns:a16="http://schemas.microsoft.com/office/drawing/2014/main" id="{1BD3D942-61F5-48B3-9266-507D7188F995}"/>
              </a:ext>
            </a:extLst>
          </p:cNvPr>
          <p:cNvSpPr txBox="1"/>
          <p:nvPr/>
        </p:nvSpPr>
        <p:spPr>
          <a:xfrm>
            <a:off x="115503" y="2995113"/>
            <a:ext cx="3196923" cy="4093428"/>
          </a:xfrm>
          <a:prstGeom prst="rect">
            <a:avLst/>
          </a:prstGeom>
          <a:noFill/>
        </p:spPr>
        <p:txBody>
          <a:bodyPr wrap="square">
            <a:spAutoFit/>
          </a:bodyPr>
          <a:lstStyle/>
          <a:p>
            <a:pPr algn="just"/>
            <a:r>
              <a:rPr lang="fr-FR" sz="2000" dirty="0"/>
              <a:t>L</a:t>
            </a:r>
            <a:r>
              <a:rPr lang="fr-FR" sz="2000" b="0" i="0" u="none" strike="noStrike" baseline="0" dirty="0"/>
              <a:t>a Réserve Fédérale a réagi à l’inflation, de 2021-2022, 12 à 18 mois plus tard par rapport à son comportement moyen du passé, que la BCE a réagi 12 à 15 mois plus tard, toujours par rapport à son comportement</a:t>
            </a:r>
          </a:p>
          <a:p>
            <a:pPr algn="just"/>
            <a:r>
              <a:rPr lang="fr-FR" sz="2000" b="0" i="0" u="none" strike="noStrike" baseline="0" dirty="0"/>
              <a:t>moyen.</a:t>
            </a:r>
          </a:p>
          <a:p>
            <a:pPr marL="342900" indent="-342900" algn="just">
              <a:buFont typeface="Symbol" panose="05050102010706020507" pitchFamily="18" charset="2"/>
              <a:buChar char="Þ"/>
            </a:pPr>
            <a:r>
              <a:rPr lang="fr-FR" sz="2000" dirty="0">
                <a:effectLst>
                  <a:outerShdw blurRad="38100" dist="38100" dir="2700000" algn="tl">
                    <a:srgbClr val="000000">
                      <a:alpha val="43137"/>
                    </a:srgbClr>
                  </a:outerShdw>
                </a:effectLst>
              </a:rPr>
              <a:t>Recul de l’inflation sous-jacente pas avant fin 2023</a:t>
            </a:r>
            <a:r>
              <a:rPr lang="fr-FR" sz="2000" dirty="0"/>
              <a:t>.</a:t>
            </a:r>
          </a:p>
          <a:p>
            <a:pPr algn="just"/>
            <a:endParaRPr lang="fr-FR" sz="2000" dirty="0"/>
          </a:p>
        </p:txBody>
      </p:sp>
      <p:sp>
        <p:nvSpPr>
          <p:cNvPr id="10" name="Ellipse 9">
            <a:extLst>
              <a:ext uri="{FF2B5EF4-FFF2-40B4-BE49-F238E27FC236}">
                <a16:creationId xmlns:a16="http://schemas.microsoft.com/office/drawing/2014/main" id="{D5F7B757-333A-45AD-A041-7F476464A568}"/>
              </a:ext>
            </a:extLst>
          </p:cNvPr>
          <p:cNvSpPr/>
          <p:nvPr/>
        </p:nvSpPr>
        <p:spPr>
          <a:xfrm>
            <a:off x="6096000" y="4543124"/>
            <a:ext cx="333676" cy="151116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Ellipse 10">
            <a:extLst>
              <a:ext uri="{FF2B5EF4-FFF2-40B4-BE49-F238E27FC236}">
                <a16:creationId xmlns:a16="http://schemas.microsoft.com/office/drawing/2014/main" id="{C575F1B9-68DA-43A7-A9C9-01E4E6B46332}"/>
              </a:ext>
            </a:extLst>
          </p:cNvPr>
          <p:cNvSpPr/>
          <p:nvPr/>
        </p:nvSpPr>
        <p:spPr>
          <a:xfrm>
            <a:off x="10607040" y="4803005"/>
            <a:ext cx="269508" cy="138443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79678611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8484BDE-906A-4978-8243-BE4BD61B6822}"/>
              </a:ext>
            </a:extLst>
          </p:cNvPr>
          <p:cNvSpPr>
            <a:spLocks noGrp="1"/>
          </p:cNvSpPr>
          <p:nvPr>
            <p:ph type="title"/>
          </p:nvPr>
        </p:nvSpPr>
        <p:spPr>
          <a:xfrm>
            <a:off x="327259" y="1578543"/>
            <a:ext cx="2550695" cy="1325563"/>
          </a:xfrm>
        </p:spPr>
        <p:txBody>
          <a:bodyPr>
            <a:normAutofit/>
          </a:bodyPr>
          <a:lstStyle/>
          <a:p>
            <a:r>
              <a:rPr lang="fr-FR" sz="2800" b="1" dirty="0">
                <a:solidFill>
                  <a:srgbClr val="0070C0"/>
                </a:solidFill>
                <a:effectLst>
                  <a:outerShdw blurRad="38100" dist="38100" dir="2700000" algn="tl">
                    <a:srgbClr val="000000">
                      <a:alpha val="43137"/>
                    </a:srgbClr>
                  </a:outerShdw>
                </a:effectLst>
              </a:rPr>
              <a:t>Un resserrement trop fort ?</a:t>
            </a:r>
            <a:endParaRPr lang="fr-FR" sz="2800" dirty="0"/>
          </a:p>
        </p:txBody>
      </p:sp>
      <p:pic>
        <p:nvPicPr>
          <p:cNvPr id="5" name="Espace réservé du contenu 4">
            <a:extLst>
              <a:ext uri="{FF2B5EF4-FFF2-40B4-BE49-F238E27FC236}">
                <a16:creationId xmlns:a16="http://schemas.microsoft.com/office/drawing/2014/main" id="{5E2E64F5-EFC6-41E2-BC9C-B62031C6EB9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42926" y="1"/>
            <a:ext cx="8249074" cy="3429000"/>
          </a:xfrm>
        </p:spPr>
      </p:pic>
      <p:pic>
        <p:nvPicPr>
          <p:cNvPr id="7" name="Image 6">
            <a:extLst>
              <a:ext uri="{FF2B5EF4-FFF2-40B4-BE49-F238E27FC236}">
                <a16:creationId xmlns:a16="http://schemas.microsoft.com/office/drawing/2014/main" id="{E98E512C-111F-45E2-899A-2756AEE37A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42926" y="3428999"/>
            <a:ext cx="8249074" cy="3429000"/>
          </a:xfrm>
          <a:prstGeom prst="rect">
            <a:avLst/>
          </a:prstGeom>
        </p:spPr>
      </p:pic>
    </p:spTree>
    <p:extLst>
      <p:ext uri="{BB962C8B-B14F-4D97-AF65-F5344CB8AC3E}">
        <p14:creationId xmlns:p14="http://schemas.microsoft.com/office/powerpoint/2010/main" val="382668814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8484BDE-906A-4978-8243-BE4BD61B6822}"/>
              </a:ext>
            </a:extLst>
          </p:cNvPr>
          <p:cNvSpPr>
            <a:spLocks noGrp="1"/>
          </p:cNvSpPr>
          <p:nvPr>
            <p:ph type="title"/>
          </p:nvPr>
        </p:nvSpPr>
        <p:spPr>
          <a:xfrm>
            <a:off x="838200" y="-231007"/>
            <a:ext cx="10515600" cy="1325563"/>
          </a:xfrm>
        </p:spPr>
        <p:txBody>
          <a:bodyPr>
            <a:normAutofit/>
          </a:bodyPr>
          <a:lstStyle/>
          <a:p>
            <a:r>
              <a:rPr lang="fr-FR" sz="2800" b="1" dirty="0">
                <a:solidFill>
                  <a:srgbClr val="0070C0"/>
                </a:solidFill>
                <a:effectLst>
                  <a:outerShdw blurRad="38100" dist="38100" dir="2700000" algn="tl">
                    <a:srgbClr val="000000">
                      <a:alpha val="43137"/>
                    </a:srgbClr>
                  </a:outerShdw>
                </a:effectLst>
              </a:rPr>
              <a:t>Un resserrement trop fort ?</a:t>
            </a:r>
            <a:endParaRPr lang="fr-FR" sz="2800" dirty="0"/>
          </a:p>
        </p:txBody>
      </p:sp>
      <p:sp>
        <p:nvSpPr>
          <p:cNvPr id="3" name="Espace réservé du contenu 2">
            <a:extLst>
              <a:ext uri="{FF2B5EF4-FFF2-40B4-BE49-F238E27FC236}">
                <a16:creationId xmlns:a16="http://schemas.microsoft.com/office/drawing/2014/main" id="{508D5CE9-C26B-431D-BFC8-C448985FA4C5}"/>
              </a:ext>
            </a:extLst>
          </p:cNvPr>
          <p:cNvSpPr>
            <a:spLocks noGrp="1"/>
          </p:cNvSpPr>
          <p:nvPr>
            <p:ph idx="1"/>
          </p:nvPr>
        </p:nvSpPr>
        <p:spPr>
          <a:xfrm>
            <a:off x="838200" y="1017102"/>
            <a:ext cx="10515600" cy="5941963"/>
          </a:xfrm>
        </p:spPr>
        <p:txBody>
          <a:bodyPr>
            <a:normAutofit lnSpcReduction="10000"/>
          </a:bodyPr>
          <a:lstStyle/>
          <a:p>
            <a:pPr algn="just"/>
            <a:r>
              <a:rPr lang="fr-FR" sz="2000" dirty="0"/>
              <a:t>« La croissance mondiale ralentit fortement et il est probable que le rythme s'accentue à mesure que de nouveaux pays entrent en récession. Je crains fort que cette tendance se poursuive, avec des </a:t>
            </a:r>
            <a:r>
              <a:rPr lang="fr-FR" sz="2000" dirty="0">
                <a:effectLst>
                  <a:outerShdw blurRad="38100" dist="38100" dir="2700000" algn="tl">
                    <a:srgbClr val="000000">
                      <a:alpha val="43137"/>
                    </a:srgbClr>
                  </a:outerShdw>
                </a:effectLst>
              </a:rPr>
              <a:t>conséquences prolongées et dévastatrices pour les populations des économies émergentes et en développement</a:t>
            </a:r>
            <a:r>
              <a:rPr lang="fr-FR" sz="2000" dirty="0"/>
              <a:t> », alerte le président du Groupe de la Banque mondiale, David </a:t>
            </a:r>
            <a:r>
              <a:rPr lang="fr-FR" sz="2000" dirty="0" err="1"/>
              <a:t>Malpass</a:t>
            </a:r>
            <a:r>
              <a:rPr lang="fr-FR" sz="2000" dirty="0"/>
              <a:t> (« Le risque d'une récession mondiale en 2023 s'accroît sur fond de hausse simultanée des taux d'intérêt », Communiqué de presse, 15 septembre 2022).</a:t>
            </a:r>
          </a:p>
          <a:p>
            <a:pPr marL="0" indent="0" algn="just">
              <a:buNone/>
            </a:pPr>
            <a:endParaRPr lang="fr-FR" sz="2000" dirty="0"/>
          </a:p>
          <a:p>
            <a:pPr algn="just"/>
            <a:r>
              <a:rPr lang="en-US" sz="2000" u="sng" dirty="0"/>
              <a:t>Etude de la Banque </a:t>
            </a:r>
            <a:r>
              <a:rPr lang="en-US" sz="2000" u="sng" dirty="0" err="1"/>
              <a:t>mondiale</a:t>
            </a:r>
            <a:r>
              <a:rPr lang="en-US" sz="2000" u="sng" dirty="0"/>
              <a:t>:</a:t>
            </a:r>
            <a:r>
              <a:rPr lang="en-US" sz="2000" dirty="0"/>
              <a:t> </a:t>
            </a:r>
            <a:r>
              <a:rPr lang="en-US" sz="2000" dirty="0" err="1"/>
              <a:t>Guénette</a:t>
            </a:r>
            <a:r>
              <a:rPr lang="en-US" sz="2000" dirty="0"/>
              <a:t> J-D., </a:t>
            </a:r>
            <a:r>
              <a:rPr lang="en-US" sz="2000" dirty="0" err="1"/>
              <a:t>Kose</a:t>
            </a:r>
            <a:r>
              <a:rPr lang="en-US" sz="2000" dirty="0"/>
              <a:t> A., and Sugawara N. (2022)</a:t>
            </a:r>
          </a:p>
          <a:p>
            <a:pPr marL="0" indent="0" algn="just">
              <a:buNone/>
            </a:pPr>
            <a:r>
              <a:rPr lang="en-US" sz="2000" dirty="0"/>
              <a:t>Pour </a:t>
            </a:r>
            <a:r>
              <a:rPr lang="en-US" sz="2000" dirty="0" err="1"/>
              <a:t>revenir</a:t>
            </a:r>
            <a:r>
              <a:rPr lang="en-US" sz="2000" dirty="0"/>
              <a:t> à des </a:t>
            </a:r>
            <a:r>
              <a:rPr lang="en-US" sz="2000" dirty="0" err="1"/>
              <a:t>taux</a:t>
            </a:r>
            <a:r>
              <a:rPr lang="en-US" sz="2000" dirty="0"/>
              <a:t> </a:t>
            </a:r>
            <a:r>
              <a:rPr lang="en-US" sz="2000" dirty="0" err="1"/>
              <a:t>d’inflation</a:t>
            </a:r>
            <a:r>
              <a:rPr lang="en-US" sz="2000" dirty="0"/>
              <a:t> </a:t>
            </a:r>
            <a:r>
              <a:rPr lang="en-US" sz="2000" dirty="0" err="1"/>
              <a:t>proche</a:t>
            </a:r>
            <a:r>
              <a:rPr lang="en-US" sz="2000" dirty="0"/>
              <a:t> de </a:t>
            </a:r>
            <a:r>
              <a:rPr lang="en-US" sz="2000" dirty="0" err="1"/>
              <a:t>leur</a:t>
            </a:r>
            <a:r>
              <a:rPr lang="en-US" sz="2000" dirty="0"/>
              <a:t> </a:t>
            </a:r>
            <a:r>
              <a:rPr lang="en-US" sz="2000" dirty="0" err="1"/>
              <a:t>cible</a:t>
            </a:r>
            <a:r>
              <a:rPr lang="en-US" sz="2000" dirty="0"/>
              <a:t>, les </a:t>
            </a:r>
            <a:r>
              <a:rPr lang="en-US" sz="2000" dirty="0" err="1"/>
              <a:t>banques</a:t>
            </a:r>
            <a:r>
              <a:rPr lang="en-US" sz="2000" dirty="0"/>
              <a:t> </a:t>
            </a:r>
            <a:r>
              <a:rPr lang="en-US" sz="2000" dirty="0" err="1"/>
              <a:t>centrales</a:t>
            </a:r>
            <a:r>
              <a:rPr lang="en-US" sz="2000" dirty="0"/>
              <a:t> </a:t>
            </a:r>
            <a:r>
              <a:rPr lang="en-US" sz="2000" dirty="0" err="1"/>
              <a:t>vont</a:t>
            </a:r>
            <a:r>
              <a:rPr lang="en-US" sz="2000" dirty="0"/>
              <a:t> devoir encore </a:t>
            </a:r>
            <a:r>
              <a:rPr lang="en-US" sz="2000" dirty="0" err="1"/>
              <a:t>durcir</a:t>
            </a:r>
            <a:r>
              <a:rPr lang="en-US" sz="2000" dirty="0"/>
              <a:t> </a:t>
            </a:r>
            <a:r>
              <a:rPr lang="en-US" sz="2000" dirty="0" err="1"/>
              <a:t>leur</a:t>
            </a:r>
            <a:r>
              <a:rPr lang="en-US" sz="2000" dirty="0"/>
              <a:t> politique </a:t>
            </a:r>
            <a:r>
              <a:rPr lang="en-US" sz="2000" dirty="0" err="1"/>
              <a:t>monétaire</a:t>
            </a:r>
            <a:r>
              <a:rPr lang="en-US" sz="2000" dirty="0"/>
              <a:t>.</a:t>
            </a:r>
          </a:p>
          <a:p>
            <a:pPr algn="just">
              <a:buFont typeface="Symbol" panose="05050102010706020507" pitchFamily="18" charset="2"/>
              <a:buChar char="Þ"/>
            </a:pPr>
            <a:r>
              <a:rPr lang="en-US" sz="2000" dirty="0"/>
              <a:t> </a:t>
            </a:r>
            <a:r>
              <a:rPr lang="en-US" sz="2000" dirty="0" err="1"/>
              <a:t>Durcissement</a:t>
            </a:r>
            <a:r>
              <a:rPr lang="en-US" sz="2000" dirty="0"/>
              <a:t> des conditions </a:t>
            </a:r>
            <a:r>
              <a:rPr lang="en-US" sz="2000" dirty="0" err="1"/>
              <a:t>financières</a:t>
            </a:r>
            <a:endParaRPr lang="en-US" sz="2000" dirty="0"/>
          </a:p>
          <a:p>
            <a:pPr algn="just">
              <a:buFont typeface="Symbol" panose="05050102010706020507" pitchFamily="18" charset="2"/>
              <a:buChar char="Þ"/>
            </a:pPr>
            <a:r>
              <a:rPr lang="en-US" sz="2000" dirty="0"/>
              <a:t> </a:t>
            </a:r>
            <a:r>
              <a:rPr lang="en-US" sz="2000" dirty="0">
                <a:effectLst>
                  <a:outerShdw blurRad="38100" dist="38100" dir="2700000" algn="tl">
                    <a:srgbClr val="000000">
                      <a:alpha val="43137"/>
                    </a:srgbClr>
                  </a:outerShdw>
                </a:effectLst>
              </a:rPr>
              <a:t>L</a:t>
            </a:r>
            <a:r>
              <a:rPr lang="fr-FR" sz="2000" dirty="0">
                <a:effectLst>
                  <a:outerShdw blurRad="38100" dist="38100" dir="2700000" algn="tl">
                    <a:srgbClr val="000000">
                      <a:alpha val="43137"/>
                    </a:srgbClr>
                  </a:outerShdw>
                </a:effectLst>
              </a:rPr>
              <a:t>a croissance du PIB mondial ralentirait à 0,5 % en 2023, soit une contraction de 0,4 % par habitant qui correspondrait à la définition technique d'une récession mondiale</a:t>
            </a:r>
            <a:r>
              <a:rPr lang="fr-FR" sz="2000" dirty="0"/>
              <a:t>.</a:t>
            </a:r>
          </a:p>
          <a:p>
            <a:pPr algn="just">
              <a:buFont typeface="Symbol" panose="05050102010706020507" pitchFamily="18" charset="2"/>
              <a:buChar char="Þ"/>
            </a:pPr>
            <a:endParaRPr lang="fr-FR" sz="2000" dirty="0"/>
          </a:p>
          <a:p>
            <a:pPr algn="just"/>
            <a:r>
              <a:rPr lang="fr-FR" sz="2000" dirty="0"/>
              <a:t>Pour Maurice </a:t>
            </a:r>
            <a:r>
              <a:rPr lang="fr-FR" sz="2000" dirty="0" err="1"/>
              <a:t>Obstfeld</a:t>
            </a:r>
            <a:r>
              <a:rPr lang="fr-FR" sz="2000" dirty="0"/>
              <a:t> (2022), </a:t>
            </a:r>
            <a:r>
              <a:rPr lang="fr-FR" sz="2000" dirty="0">
                <a:effectLst>
                  <a:outerShdw blurRad="38100" dist="38100" dir="2700000" algn="tl">
                    <a:srgbClr val="000000">
                      <a:alpha val="43137"/>
                    </a:srgbClr>
                  </a:outerShdw>
                </a:effectLst>
              </a:rPr>
              <a:t>c’est la non coordination des banques centrales qui pose problème, pas leur volonté de lutter contre l’inflation</a:t>
            </a:r>
            <a:r>
              <a:rPr lang="fr-FR" sz="2000" dirty="0"/>
              <a:t>.</a:t>
            </a:r>
          </a:p>
          <a:p>
            <a:pPr algn="just">
              <a:buFont typeface="Symbol" panose="05050102010706020507" pitchFamily="18" charset="2"/>
              <a:buChar char="Þ"/>
            </a:pPr>
            <a:r>
              <a:rPr lang="fr-FR" sz="2000" dirty="0"/>
              <a:t> Chacune devrait tenir compte des effets des politiques des autres pour calibrer ses mesures et communiquer clairement ses décisions.</a:t>
            </a:r>
          </a:p>
          <a:p>
            <a:pPr marL="0" indent="0" algn="just">
              <a:buNone/>
            </a:pPr>
            <a:endParaRPr lang="fr-FR" sz="2000" dirty="0"/>
          </a:p>
        </p:txBody>
      </p:sp>
    </p:spTree>
    <p:extLst>
      <p:ext uri="{BB962C8B-B14F-4D97-AF65-F5344CB8AC3E}">
        <p14:creationId xmlns:p14="http://schemas.microsoft.com/office/powerpoint/2010/main" val="300407484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8484BDE-906A-4978-8243-BE4BD61B6822}"/>
              </a:ext>
            </a:extLst>
          </p:cNvPr>
          <p:cNvSpPr>
            <a:spLocks noGrp="1"/>
          </p:cNvSpPr>
          <p:nvPr>
            <p:ph type="title"/>
          </p:nvPr>
        </p:nvSpPr>
        <p:spPr>
          <a:xfrm>
            <a:off x="838200" y="-356587"/>
            <a:ext cx="10515600" cy="1325563"/>
          </a:xfrm>
        </p:spPr>
        <p:txBody>
          <a:bodyPr>
            <a:normAutofit/>
          </a:bodyPr>
          <a:lstStyle/>
          <a:p>
            <a:r>
              <a:rPr lang="fr-FR" sz="2800" b="1" dirty="0">
                <a:solidFill>
                  <a:srgbClr val="0070C0"/>
                </a:solidFill>
                <a:effectLst>
                  <a:outerShdw blurRad="38100" dist="38100" dir="2700000" algn="tl">
                    <a:srgbClr val="000000">
                      <a:alpha val="43137"/>
                    </a:srgbClr>
                  </a:outerShdw>
                </a:effectLst>
              </a:rPr>
              <a:t>Un resserrement efficace ? </a:t>
            </a:r>
            <a:endParaRPr lang="fr-FR" sz="2800" dirty="0"/>
          </a:p>
        </p:txBody>
      </p:sp>
      <p:sp>
        <p:nvSpPr>
          <p:cNvPr id="3" name="Espace réservé du contenu 2">
            <a:extLst>
              <a:ext uri="{FF2B5EF4-FFF2-40B4-BE49-F238E27FC236}">
                <a16:creationId xmlns:a16="http://schemas.microsoft.com/office/drawing/2014/main" id="{508D5CE9-C26B-431D-BFC8-C448985FA4C5}"/>
              </a:ext>
            </a:extLst>
          </p:cNvPr>
          <p:cNvSpPr>
            <a:spLocks noGrp="1"/>
          </p:cNvSpPr>
          <p:nvPr>
            <p:ph idx="1"/>
          </p:nvPr>
        </p:nvSpPr>
        <p:spPr>
          <a:xfrm>
            <a:off x="838200" y="667368"/>
            <a:ext cx="10515600" cy="6041440"/>
          </a:xfrm>
        </p:spPr>
        <p:txBody>
          <a:bodyPr>
            <a:normAutofit lnSpcReduction="10000"/>
          </a:bodyPr>
          <a:lstStyle/>
          <a:p>
            <a:pPr algn="just">
              <a:lnSpc>
                <a:spcPct val="100000"/>
              </a:lnSpc>
              <a:spcBef>
                <a:spcPts val="0"/>
              </a:spcBef>
            </a:pPr>
            <a:r>
              <a:rPr lang="fr-FR" sz="2000" dirty="0"/>
              <a:t>Pierre-Cyrille </a:t>
            </a:r>
            <a:r>
              <a:rPr lang="fr-FR" sz="2000" dirty="0" err="1"/>
              <a:t>Hautcoeur</a:t>
            </a:r>
            <a:r>
              <a:rPr lang="fr-FR" sz="2000" dirty="0"/>
              <a:t> (2002): « il ne faut pas penser qu’il y une solution générale et toujours bonne contre l’inflation, du type augmenter le taux d’intérêt, ce que veulent faire de manière un peu frénétique tous les banquiers centraux dans le monde. C’est un </a:t>
            </a:r>
            <a:r>
              <a:rPr lang="fr-FR" sz="2000" dirty="0">
                <a:effectLst>
                  <a:outerShdw blurRad="38100" dist="38100" dir="2700000" algn="tl">
                    <a:srgbClr val="000000">
                      <a:alpha val="43137"/>
                    </a:srgbClr>
                  </a:outerShdw>
                </a:effectLst>
              </a:rPr>
              <a:t>solution réflexe, pas une solution réfléchie</a:t>
            </a:r>
            <a:r>
              <a:rPr lang="fr-FR" sz="2000" dirty="0"/>
              <a:t>. […] De nombreuses solutions peuvent être prises en fonction de l’origine de l’inflation. »</a:t>
            </a:r>
          </a:p>
          <a:p>
            <a:pPr marL="0" indent="0" algn="just">
              <a:lnSpc>
                <a:spcPct val="150000"/>
              </a:lnSpc>
              <a:spcBef>
                <a:spcPts val="0"/>
              </a:spcBef>
              <a:buNone/>
            </a:pPr>
            <a:endParaRPr lang="fr-FR" sz="2000" dirty="0"/>
          </a:p>
          <a:p>
            <a:pPr algn="just">
              <a:lnSpc>
                <a:spcPct val="100000"/>
              </a:lnSpc>
              <a:spcBef>
                <a:spcPts val="0"/>
              </a:spcBef>
            </a:pPr>
            <a:r>
              <a:rPr lang="fr-FR" sz="2000" dirty="0" err="1">
                <a:effectLst/>
                <a:ea typeface="Times New Roman" panose="02020603050405020304" pitchFamily="18" charset="0"/>
                <a:cs typeface="Times New Roman" panose="02020603050405020304" pitchFamily="18" charset="0"/>
              </a:rPr>
              <a:t>Fréderik</a:t>
            </a:r>
            <a:r>
              <a:rPr lang="fr-FR" sz="2000" dirty="0">
                <a:effectLst/>
                <a:ea typeface="Times New Roman" panose="02020603050405020304" pitchFamily="18" charset="0"/>
                <a:cs typeface="Times New Roman" panose="02020603050405020304" pitchFamily="18" charset="0"/>
              </a:rPr>
              <a:t> </a:t>
            </a:r>
            <a:r>
              <a:rPr lang="fr-FR" sz="2000" dirty="0" err="1">
                <a:effectLst/>
                <a:ea typeface="Times New Roman" panose="02020603050405020304" pitchFamily="18" charset="0"/>
                <a:cs typeface="Times New Roman" panose="02020603050405020304" pitchFamily="18" charset="0"/>
              </a:rPr>
              <a:t>Ducrozet</a:t>
            </a:r>
            <a:r>
              <a:rPr lang="fr-FR" sz="2000" dirty="0">
                <a:effectLst/>
                <a:ea typeface="Times New Roman" panose="02020603050405020304" pitchFamily="18" charset="0"/>
                <a:cs typeface="Times New Roman" panose="02020603050405020304" pitchFamily="18" charset="0"/>
              </a:rPr>
              <a:t> (2022): « </a:t>
            </a:r>
            <a:r>
              <a:rPr lang="fr-FR" sz="2000" dirty="0">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Les hausses des taux d’intérêt des banques centrales peuvent-elles entraîner une baisse des prix de l’énergie ? Non, bien entendu</a:t>
            </a:r>
            <a:r>
              <a:rPr lang="fr-FR" sz="2000" dirty="0">
                <a:effectLst/>
                <a:ea typeface="Times New Roman" panose="02020603050405020304" pitchFamily="18" charset="0"/>
                <a:cs typeface="Times New Roman" panose="02020603050405020304" pitchFamily="18" charset="0"/>
              </a:rPr>
              <a:t>. </a:t>
            </a:r>
            <a:r>
              <a:rPr lang="fr-FR" sz="2000" dirty="0">
                <a:effectLst/>
                <a:ea typeface="Times New Roman" panose="02020603050405020304" pitchFamily="18" charset="0"/>
              </a:rPr>
              <a:t>Pour autant, une partie de l’inflation américaine étant liée à un surcroît de demande, résultat des vastes plans de relance budgétaire dans le pays, freiner la demande s’avérait nécessaire. »</a:t>
            </a:r>
          </a:p>
          <a:p>
            <a:pPr marL="0" indent="0" algn="just">
              <a:lnSpc>
                <a:spcPct val="150000"/>
              </a:lnSpc>
              <a:spcBef>
                <a:spcPts val="0"/>
              </a:spcBef>
              <a:buNone/>
            </a:pPr>
            <a:endParaRPr lang="fr-FR" sz="2000" dirty="0"/>
          </a:p>
          <a:p>
            <a:pPr algn="just">
              <a:lnSpc>
                <a:spcPct val="100000"/>
              </a:lnSpc>
              <a:spcBef>
                <a:spcPts val="0"/>
              </a:spcBef>
            </a:pPr>
            <a:r>
              <a:rPr lang="fr-FR" sz="2000" dirty="0">
                <a:effectLst/>
                <a:ea typeface="Times New Roman" panose="02020603050405020304" pitchFamily="18" charset="0"/>
              </a:rPr>
              <a:t>Jézabel </a:t>
            </a:r>
            <a:r>
              <a:rPr lang="fr-FR" sz="2000" dirty="0" err="1">
                <a:effectLst/>
                <a:ea typeface="Times New Roman" panose="02020603050405020304" pitchFamily="18" charset="0"/>
              </a:rPr>
              <a:t>Couppey</a:t>
            </a:r>
            <a:r>
              <a:rPr lang="fr-FR" sz="2000" dirty="0">
                <a:effectLst/>
                <a:ea typeface="Times New Roman" panose="02020603050405020304" pitchFamily="18" charset="0"/>
              </a:rPr>
              <a:t>-Soubeyran (2022): « </a:t>
            </a:r>
            <a:r>
              <a:rPr lang="fr-FR" sz="2000" dirty="0">
                <a:effectLst>
                  <a:outerShdw blurRad="38100" dist="38100" dir="2700000" algn="tl">
                    <a:srgbClr val="000000">
                      <a:alpha val="43137"/>
                    </a:srgbClr>
                  </a:outerShdw>
                </a:effectLst>
                <a:ea typeface="Times New Roman" panose="02020603050405020304" pitchFamily="18" charset="0"/>
              </a:rPr>
              <a:t>Les banques centrales l’assument : la récession représente à leurs yeux le prix à payer pour réduire l’inflation</a:t>
            </a:r>
            <a:r>
              <a:rPr lang="fr-FR" sz="2000" dirty="0">
                <a:effectLst/>
                <a:ea typeface="Times New Roman" panose="02020603050405020304" pitchFamily="18" charset="0"/>
              </a:rPr>
              <a:t>. Comme </a:t>
            </a:r>
            <a:r>
              <a:rPr lang="fr-FR" sz="2000" dirty="0">
                <a:effectLst>
                  <a:outerShdw blurRad="38100" dist="38100" dir="2700000" algn="tl">
                    <a:srgbClr val="000000">
                      <a:alpha val="43137"/>
                    </a:srgbClr>
                  </a:outerShdw>
                </a:effectLst>
                <a:ea typeface="Times New Roman" panose="02020603050405020304" pitchFamily="18" charset="0"/>
              </a:rPr>
              <a:t>je doute que leur politique arrive à contrôler la hausse des prix</a:t>
            </a:r>
            <a:r>
              <a:rPr lang="fr-FR" sz="2000" dirty="0">
                <a:effectLst/>
                <a:ea typeface="Times New Roman" panose="02020603050405020304" pitchFamily="18" charset="0"/>
              </a:rPr>
              <a:t>, nous allons nous retrouver avec la </a:t>
            </a:r>
            <a:r>
              <a:rPr lang="fr-FR" sz="2000" dirty="0">
                <a:effectLst>
                  <a:outerShdw blurRad="38100" dist="38100" dir="2700000" algn="tl">
                    <a:srgbClr val="000000">
                      <a:alpha val="43137"/>
                    </a:srgbClr>
                  </a:outerShdw>
                </a:effectLst>
                <a:ea typeface="Times New Roman" panose="02020603050405020304" pitchFamily="18" charset="0"/>
              </a:rPr>
              <a:t>combinaison inconfortable d’une stagnation et de l’inflation</a:t>
            </a:r>
            <a:r>
              <a:rPr lang="fr-FR" sz="2000" dirty="0">
                <a:effectLst/>
                <a:ea typeface="Times New Roman" panose="02020603050405020304" pitchFamily="18" charset="0"/>
              </a:rPr>
              <a:t>. »</a:t>
            </a:r>
          </a:p>
          <a:p>
            <a:pPr algn="just">
              <a:lnSpc>
                <a:spcPct val="100000"/>
              </a:lnSpc>
              <a:spcBef>
                <a:spcPts val="0"/>
              </a:spcBef>
            </a:pPr>
            <a:endParaRPr lang="fr-FR" sz="2000" dirty="0"/>
          </a:p>
          <a:p>
            <a:pPr algn="just">
              <a:lnSpc>
                <a:spcPct val="100000"/>
              </a:lnSpc>
              <a:spcBef>
                <a:spcPts val="0"/>
              </a:spcBef>
            </a:pPr>
            <a:r>
              <a:rPr lang="fr-FR" sz="2000" dirty="0"/>
              <a:t>Bulletin économique de la BCE (sept 2023): « </a:t>
            </a:r>
            <a:r>
              <a:rPr lang="fr-FR" sz="2000" dirty="0">
                <a:effectLst>
                  <a:outerShdw blurRad="38100" dist="38100" dir="2700000" algn="tl">
                    <a:srgbClr val="000000">
                      <a:alpha val="43137"/>
                    </a:srgbClr>
                  </a:outerShdw>
                </a:effectLst>
              </a:rPr>
              <a:t>L’économie devrait rester atone dans les prochains mois</a:t>
            </a:r>
            <a:r>
              <a:rPr lang="fr-FR" sz="2000" dirty="0"/>
              <a:t>. Elle a globalement stagné au premier semestre de l’année, et les récents indicateurs semblent attester de sa faiblesse également au troisième trimestre. » </a:t>
            </a:r>
          </a:p>
        </p:txBody>
      </p:sp>
    </p:spTree>
    <p:extLst>
      <p:ext uri="{BB962C8B-B14F-4D97-AF65-F5344CB8AC3E}">
        <p14:creationId xmlns:p14="http://schemas.microsoft.com/office/powerpoint/2010/main" val="306146051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8484BDE-906A-4978-8243-BE4BD61B6822}"/>
              </a:ext>
            </a:extLst>
          </p:cNvPr>
          <p:cNvSpPr>
            <a:spLocks noGrp="1"/>
          </p:cNvSpPr>
          <p:nvPr>
            <p:ph type="title"/>
          </p:nvPr>
        </p:nvSpPr>
        <p:spPr>
          <a:xfrm>
            <a:off x="838200" y="-226647"/>
            <a:ext cx="10515600" cy="1325563"/>
          </a:xfrm>
        </p:spPr>
        <p:txBody>
          <a:bodyPr>
            <a:normAutofit/>
          </a:bodyPr>
          <a:lstStyle/>
          <a:p>
            <a:r>
              <a:rPr lang="fr-FR" sz="2800" b="1" dirty="0">
                <a:solidFill>
                  <a:srgbClr val="0070C0"/>
                </a:solidFill>
                <a:effectLst>
                  <a:outerShdw blurRad="38100" dist="38100" dir="2700000" algn="tl">
                    <a:srgbClr val="000000">
                      <a:alpha val="43137"/>
                    </a:srgbClr>
                  </a:outerShdw>
                </a:effectLst>
              </a:rPr>
              <a:t>Un resserrement efficace ? </a:t>
            </a:r>
            <a:endParaRPr lang="fr-FR" sz="2800" dirty="0"/>
          </a:p>
        </p:txBody>
      </p:sp>
      <p:sp>
        <p:nvSpPr>
          <p:cNvPr id="3" name="Espace réservé du contenu 2">
            <a:extLst>
              <a:ext uri="{FF2B5EF4-FFF2-40B4-BE49-F238E27FC236}">
                <a16:creationId xmlns:a16="http://schemas.microsoft.com/office/drawing/2014/main" id="{508D5CE9-C26B-431D-BFC8-C448985FA4C5}"/>
              </a:ext>
            </a:extLst>
          </p:cNvPr>
          <p:cNvSpPr>
            <a:spLocks noGrp="1"/>
          </p:cNvSpPr>
          <p:nvPr>
            <p:ph idx="1"/>
          </p:nvPr>
        </p:nvSpPr>
        <p:spPr>
          <a:xfrm>
            <a:off x="838200" y="857466"/>
            <a:ext cx="10515600" cy="5865779"/>
          </a:xfrm>
        </p:spPr>
        <p:txBody>
          <a:bodyPr>
            <a:normAutofit lnSpcReduction="10000"/>
          </a:bodyPr>
          <a:lstStyle/>
          <a:p>
            <a:pPr algn="just"/>
            <a:r>
              <a:rPr lang="fr-FR" sz="2000" dirty="0">
                <a:effectLst>
                  <a:outerShdw blurRad="38100" dist="38100" dir="2700000" algn="tl">
                    <a:srgbClr val="000000">
                      <a:alpha val="43137"/>
                    </a:srgbClr>
                  </a:outerShdw>
                </a:effectLst>
              </a:rPr>
              <a:t>Les banques centrales n’ont pas d’influence sur toutes les sources d’inflation. </a:t>
            </a:r>
          </a:p>
          <a:p>
            <a:pPr marL="0" indent="0" algn="just">
              <a:buNone/>
            </a:pPr>
            <a:r>
              <a:rPr lang="fr-FR" sz="2000" dirty="0"/>
              <a:t>Selon Yann </a:t>
            </a:r>
            <a:r>
              <a:rPr lang="fr-FR" sz="2000" dirty="0" err="1"/>
              <a:t>Tampereau</a:t>
            </a:r>
            <a:r>
              <a:rPr lang="fr-FR" sz="2000" dirty="0"/>
              <a:t> (2022):</a:t>
            </a:r>
          </a:p>
          <a:p>
            <a:pPr algn="just">
              <a:buFont typeface="Symbol" panose="05050102010706020507" pitchFamily="18" charset="2"/>
              <a:buChar char="Þ"/>
            </a:pPr>
            <a:r>
              <a:rPr lang="fr-FR" sz="2000" dirty="0"/>
              <a:t> </a:t>
            </a:r>
            <a:r>
              <a:rPr lang="fr-FR" sz="2000" u="sng" dirty="0"/>
              <a:t>Elles n’ont pas d’influence sur:</a:t>
            </a:r>
          </a:p>
          <a:p>
            <a:pPr algn="just">
              <a:buFontTx/>
              <a:buChar char="-"/>
            </a:pPr>
            <a:r>
              <a:rPr lang="fr-FR" sz="2000" dirty="0"/>
              <a:t>Les hausses de prix dues au </a:t>
            </a:r>
            <a:r>
              <a:rPr lang="fr-FR" sz="2000" dirty="0">
                <a:effectLst>
                  <a:outerShdw blurRad="38100" dist="38100" dir="2700000" algn="tl">
                    <a:srgbClr val="000000">
                      <a:alpha val="43137"/>
                    </a:srgbClr>
                  </a:outerShdw>
                </a:effectLst>
              </a:rPr>
              <a:t>renchérissement du prix des matières premières </a:t>
            </a:r>
            <a:r>
              <a:rPr lang="fr-FR" sz="2000" dirty="0"/>
              <a:t>sur le marché mondial, et plus largement du </a:t>
            </a:r>
            <a:r>
              <a:rPr lang="fr-FR" sz="2000" dirty="0">
                <a:effectLst>
                  <a:outerShdw blurRad="38100" dist="38100" dir="2700000" algn="tl">
                    <a:srgbClr val="000000">
                      <a:alpha val="43137"/>
                    </a:srgbClr>
                  </a:outerShdw>
                </a:effectLst>
              </a:rPr>
              <a:t>prix des biens importés</a:t>
            </a:r>
            <a:r>
              <a:rPr lang="fr-FR" sz="2000" dirty="0"/>
              <a:t>.</a:t>
            </a:r>
          </a:p>
          <a:p>
            <a:pPr algn="just">
              <a:buFontTx/>
              <a:buChar char="-"/>
            </a:pPr>
            <a:r>
              <a:rPr lang="fr-FR" sz="2000" dirty="0"/>
              <a:t>Les hausses de prix dues aux </a:t>
            </a:r>
            <a:r>
              <a:rPr lang="fr-FR" sz="2000" dirty="0">
                <a:effectLst>
                  <a:outerShdw blurRad="38100" dist="38100" dir="2700000" algn="tl">
                    <a:srgbClr val="000000">
                      <a:alpha val="43137"/>
                    </a:srgbClr>
                  </a:outerShdw>
                </a:effectLst>
              </a:rPr>
              <a:t>taxes</a:t>
            </a:r>
            <a:r>
              <a:rPr lang="fr-FR" sz="2000" dirty="0"/>
              <a:t> (TVA, droits de douane…).</a:t>
            </a:r>
          </a:p>
          <a:p>
            <a:pPr algn="just">
              <a:buFontTx/>
              <a:buChar char="-"/>
            </a:pPr>
            <a:r>
              <a:rPr lang="fr-FR" sz="2000" dirty="0"/>
              <a:t>Les hausses de prix dues à la </a:t>
            </a:r>
            <a:r>
              <a:rPr lang="fr-FR" sz="2000" dirty="0">
                <a:effectLst>
                  <a:outerShdw blurRad="38100" dist="38100" dir="2700000" algn="tl">
                    <a:srgbClr val="000000">
                      <a:alpha val="43137"/>
                    </a:srgbClr>
                  </a:outerShdw>
                </a:effectLst>
              </a:rPr>
              <a:t>structure des marchés des biens et services</a:t>
            </a:r>
            <a:r>
              <a:rPr lang="fr-FR" sz="2000" dirty="0"/>
              <a:t>, quant à leur degré plus ou moins concurrentiel.</a:t>
            </a:r>
          </a:p>
          <a:p>
            <a:pPr algn="just">
              <a:buFontTx/>
              <a:buChar char="-"/>
            </a:pPr>
            <a:r>
              <a:rPr lang="fr-FR" sz="2000" dirty="0"/>
              <a:t>Le fonctionnement structurel du </a:t>
            </a:r>
            <a:r>
              <a:rPr lang="fr-FR" sz="2000" dirty="0">
                <a:effectLst>
                  <a:outerShdw blurRad="38100" dist="38100" dir="2700000" algn="tl">
                    <a:srgbClr val="000000">
                      <a:alpha val="43137"/>
                    </a:srgbClr>
                  </a:outerShdw>
                </a:effectLst>
              </a:rPr>
              <a:t>marché du travail</a:t>
            </a:r>
            <a:r>
              <a:rPr lang="fr-FR" sz="2000" dirty="0"/>
              <a:t>.</a:t>
            </a:r>
          </a:p>
          <a:p>
            <a:pPr algn="just">
              <a:buFont typeface="Symbol" panose="05050102010706020507" pitchFamily="18" charset="2"/>
              <a:buChar char="Þ"/>
            </a:pPr>
            <a:r>
              <a:rPr lang="fr-FR" sz="2000" dirty="0"/>
              <a:t> </a:t>
            </a:r>
            <a:r>
              <a:rPr lang="fr-FR" sz="2000" u="sng" dirty="0"/>
              <a:t>Mais, elles ont de l’influence sur:</a:t>
            </a:r>
          </a:p>
          <a:p>
            <a:pPr algn="just">
              <a:buFontTx/>
              <a:buChar char="-"/>
            </a:pPr>
            <a:r>
              <a:rPr lang="fr-FR" sz="2000" dirty="0"/>
              <a:t>Une inflation due à un </a:t>
            </a:r>
            <a:r>
              <a:rPr lang="fr-FR" sz="2000" dirty="0">
                <a:effectLst>
                  <a:outerShdw blurRad="38100" dist="38100" dir="2700000" algn="tl">
                    <a:srgbClr val="000000">
                      <a:alpha val="43137"/>
                    </a:srgbClr>
                  </a:outerShdw>
                </a:effectLst>
              </a:rPr>
              <a:t>déséquilibre du marché des biens et services</a:t>
            </a:r>
            <a:r>
              <a:rPr lang="fr-FR" sz="2000" dirty="0"/>
              <a:t>, s’il vient de la demande.</a:t>
            </a:r>
          </a:p>
          <a:p>
            <a:pPr algn="just">
              <a:buFontTx/>
              <a:buChar char="-"/>
            </a:pPr>
            <a:r>
              <a:rPr lang="fr-FR" sz="2000" dirty="0"/>
              <a:t>Une inflation due à un </a:t>
            </a:r>
            <a:r>
              <a:rPr lang="fr-FR" sz="2000" dirty="0">
                <a:effectLst>
                  <a:outerShdw blurRad="38100" dist="38100" dir="2700000" algn="tl">
                    <a:srgbClr val="000000">
                      <a:alpha val="43137"/>
                    </a:srgbClr>
                  </a:outerShdw>
                </a:effectLst>
              </a:rPr>
              <a:t>déséquilibre conjoncturel du marché de l’emploi </a:t>
            </a:r>
            <a:r>
              <a:rPr lang="fr-FR" sz="2000" dirty="0"/>
              <a:t>(choc inflationniste =&gt; hausse de salaire supérieure aux gains de productivité =&gt; boucle salaires-prix).</a:t>
            </a:r>
          </a:p>
          <a:p>
            <a:pPr algn="just">
              <a:buFontTx/>
              <a:buChar char="-"/>
            </a:pPr>
            <a:r>
              <a:rPr lang="fr-FR" sz="2000" dirty="0"/>
              <a:t>Une inflation due à un </a:t>
            </a:r>
            <a:r>
              <a:rPr lang="fr-FR" sz="2000" dirty="0">
                <a:effectLst>
                  <a:outerShdw blurRad="38100" dist="38100" dir="2700000" algn="tl">
                    <a:srgbClr val="000000">
                      <a:alpha val="43137"/>
                    </a:srgbClr>
                  </a:outerShdw>
                </a:effectLst>
              </a:rPr>
              <a:t>environnement monétaire trop généreux</a:t>
            </a:r>
            <a:r>
              <a:rPr lang="fr-FR" sz="2000" dirty="0"/>
              <a:t>.</a:t>
            </a:r>
          </a:p>
          <a:p>
            <a:pPr algn="just">
              <a:buFontTx/>
              <a:buChar char="-"/>
            </a:pPr>
            <a:r>
              <a:rPr lang="fr-FR" sz="2000" dirty="0"/>
              <a:t>Une inflation due à un </a:t>
            </a:r>
            <a:r>
              <a:rPr lang="fr-FR" sz="2000" dirty="0" err="1">
                <a:effectLst>
                  <a:outerShdw blurRad="38100" dist="38100" dir="2700000" algn="tl">
                    <a:srgbClr val="000000">
                      <a:alpha val="43137"/>
                    </a:srgbClr>
                  </a:outerShdw>
                </a:effectLst>
              </a:rPr>
              <a:t>désancrage</a:t>
            </a:r>
            <a:r>
              <a:rPr lang="fr-FR" sz="2000" dirty="0">
                <a:effectLst>
                  <a:outerShdw blurRad="38100" dist="38100" dir="2700000" algn="tl">
                    <a:srgbClr val="000000">
                      <a:alpha val="43137"/>
                    </a:srgbClr>
                  </a:outerShdw>
                </a:effectLst>
              </a:rPr>
              <a:t> des anticipations des agents </a:t>
            </a:r>
            <a:r>
              <a:rPr lang="fr-FR" sz="2000" dirty="0"/>
              <a:t>(producteurs, salariés, investisseurs).</a:t>
            </a:r>
          </a:p>
          <a:p>
            <a:pPr algn="just">
              <a:buFontTx/>
              <a:buChar char="-"/>
            </a:pPr>
            <a:r>
              <a:rPr lang="fr-FR" sz="2000" dirty="0"/>
              <a:t>Une partie de l’inflation importée ( liée à </a:t>
            </a:r>
            <a:r>
              <a:rPr lang="fr-FR" sz="2000" dirty="0">
                <a:effectLst>
                  <a:outerShdw blurRad="38100" dist="38100" dir="2700000" algn="tl">
                    <a:srgbClr val="000000">
                      <a:alpha val="43137"/>
                    </a:srgbClr>
                  </a:outerShdw>
                </a:effectLst>
              </a:rPr>
              <a:t>l’effet du taux de change</a:t>
            </a:r>
            <a:r>
              <a:rPr lang="fr-FR" sz="2000" dirty="0"/>
              <a:t>).</a:t>
            </a:r>
          </a:p>
          <a:p>
            <a:pPr algn="just">
              <a:buFont typeface="Symbol" panose="05050102010706020507" pitchFamily="18" charset="2"/>
              <a:buChar char="Þ"/>
            </a:pPr>
            <a:endParaRPr lang="fr-FR" sz="2000" dirty="0"/>
          </a:p>
          <a:p>
            <a:pPr marL="0" indent="0" algn="just">
              <a:buNone/>
            </a:pPr>
            <a:endParaRPr lang="fr-FR" sz="2000" dirty="0"/>
          </a:p>
        </p:txBody>
      </p:sp>
    </p:spTree>
    <p:extLst>
      <p:ext uri="{BB962C8B-B14F-4D97-AF65-F5344CB8AC3E}">
        <p14:creationId xmlns:p14="http://schemas.microsoft.com/office/powerpoint/2010/main" val="100324748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8484BDE-906A-4978-8243-BE4BD61B6822}"/>
              </a:ext>
            </a:extLst>
          </p:cNvPr>
          <p:cNvSpPr>
            <a:spLocks noGrp="1"/>
          </p:cNvSpPr>
          <p:nvPr>
            <p:ph type="title"/>
          </p:nvPr>
        </p:nvSpPr>
        <p:spPr>
          <a:xfrm>
            <a:off x="838200" y="-237091"/>
            <a:ext cx="10515600" cy="1325563"/>
          </a:xfrm>
        </p:spPr>
        <p:txBody>
          <a:bodyPr>
            <a:normAutofit/>
          </a:bodyPr>
          <a:lstStyle/>
          <a:p>
            <a:r>
              <a:rPr lang="fr-FR" sz="2800" b="1" dirty="0">
                <a:solidFill>
                  <a:srgbClr val="0070C0"/>
                </a:solidFill>
                <a:effectLst>
                  <a:outerShdw blurRad="38100" dist="38100" dir="2700000" algn="tl">
                    <a:srgbClr val="000000">
                      <a:alpha val="43137"/>
                    </a:srgbClr>
                  </a:outerShdw>
                </a:effectLst>
              </a:rPr>
              <a:t>Un resserrement efficace ? </a:t>
            </a:r>
            <a:endParaRPr lang="fr-FR" sz="2800" dirty="0"/>
          </a:p>
        </p:txBody>
      </p:sp>
      <p:sp>
        <p:nvSpPr>
          <p:cNvPr id="3" name="Espace réservé du contenu 2">
            <a:extLst>
              <a:ext uri="{FF2B5EF4-FFF2-40B4-BE49-F238E27FC236}">
                <a16:creationId xmlns:a16="http://schemas.microsoft.com/office/drawing/2014/main" id="{508D5CE9-C26B-431D-BFC8-C448985FA4C5}"/>
              </a:ext>
            </a:extLst>
          </p:cNvPr>
          <p:cNvSpPr>
            <a:spLocks noGrp="1"/>
          </p:cNvSpPr>
          <p:nvPr>
            <p:ph idx="1"/>
          </p:nvPr>
        </p:nvSpPr>
        <p:spPr>
          <a:xfrm>
            <a:off x="838200" y="780464"/>
            <a:ext cx="10515600" cy="6077536"/>
          </a:xfrm>
        </p:spPr>
        <p:txBody>
          <a:bodyPr>
            <a:normAutofit/>
          </a:bodyPr>
          <a:lstStyle/>
          <a:p>
            <a:pPr marL="0" indent="0" algn="just">
              <a:buNone/>
            </a:pPr>
            <a:r>
              <a:rPr lang="fr-FR" sz="2000" u="sng" dirty="0"/>
              <a:t>Que conclure ?</a:t>
            </a:r>
          </a:p>
          <a:p>
            <a:pPr marL="0" indent="0" algn="just">
              <a:buNone/>
            </a:pPr>
            <a:endParaRPr lang="fr-FR" sz="2000" dirty="0"/>
          </a:p>
          <a:p>
            <a:pPr algn="just"/>
            <a:r>
              <a:rPr lang="fr-FR" sz="2000" dirty="0">
                <a:effectLst>
                  <a:outerShdw blurRad="38100" dist="38100" dir="2700000" algn="tl">
                    <a:srgbClr val="000000">
                      <a:alpha val="43137"/>
                    </a:srgbClr>
                  </a:outerShdw>
                </a:effectLst>
              </a:rPr>
              <a:t>Il semblerait que le resserrement monétaire soit plus justifié aux Etats-Unis qu’en zone euro compte tenu des origines différentes de l’inflation dans les deux zones économiques.</a:t>
            </a:r>
          </a:p>
          <a:p>
            <a:pPr marL="0" indent="0" algn="just">
              <a:buNone/>
            </a:pPr>
            <a:endParaRPr lang="fr-FR" sz="2000" dirty="0"/>
          </a:p>
          <a:p>
            <a:pPr algn="just"/>
            <a:r>
              <a:rPr lang="fr-FR" sz="2000" dirty="0"/>
              <a:t>Pour les chercheurs de la Banque mondiale, </a:t>
            </a:r>
            <a:r>
              <a:rPr lang="fr-FR" sz="2000" dirty="0">
                <a:effectLst>
                  <a:outerShdw blurRad="38100" dist="38100" dir="2700000" algn="tl">
                    <a:srgbClr val="000000">
                      <a:alpha val="43137"/>
                    </a:srgbClr>
                  </a:outerShdw>
                </a:effectLst>
              </a:rPr>
              <a:t>le resserrement monétaire sera globalement efficace pour réduire l’inflation mais les effets collatéraux très importants</a:t>
            </a:r>
            <a:r>
              <a:rPr lang="fr-FR" sz="2000" dirty="0"/>
              <a:t>. Ce n’est donc </a:t>
            </a:r>
            <a:r>
              <a:rPr lang="fr-FR" sz="2000" dirty="0">
                <a:effectLst>
                  <a:outerShdw blurRad="38100" dist="38100" dir="2700000" algn="tl">
                    <a:srgbClr val="000000">
                      <a:alpha val="43137"/>
                    </a:srgbClr>
                  </a:outerShdw>
                </a:effectLst>
              </a:rPr>
              <a:t>pas forcément l’outil le plus adéquat, et il ne doit pas être le seul</a:t>
            </a:r>
            <a:r>
              <a:rPr lang="fr-FR" sz="2000" dirty="0"/>
              <a:t>.</a:t>
            </a:r>
          </a:p>
          <a:p>
            <a:pPr marL="0" indent="0" algn="just">
              <a:buNone/>
            </a:pPr>
            <a:endParaRPr lang="fr-FR" sz="2000" dirty="0"/>
          </a:p>
          <a:p>
            <a:pPr algn="just"/>
            <a:r>
              <a:rPr lang="fr-FR" sz="2000" dirty="0"/>
              <a:t>Ainsi, « Pour parvenir à de faibles taux d'inflation, à la stabilité monétaire et à une croissance plus rapide, les responsables publics devraient réorienter leurs priorités, afin de s’attacher non pas à réduire la consommation mais à augmenter la production. Ils devraient aussi </a:t>
            </a:r>
            <a:r>
              <a:rPr lang="fr-FR" sz="2000" dirty="0">
                <a:effectLst>
                  <a:outerShdw blurRad="38100" dist="38100" dir="2700000" algn="tl">
                    <a:srgbClr val="000000">
                      <a:alpha val="43137"/>
                    </a:srgbClr>
                  </a:outerShdw>
                </a:effectLst>
              </a:rPr>
              <a:t>chercher à générer des investissements supplémentaires et à améliorer la productivité et la répartition du capital, des conditions essentielles pour la croissance et la réduction de la pauvreté</a:t>
            </a:r>
            <a:r>
              <a:rPr lang="fr-FR" sz="2000" dirty="0"/>
              <a:t>. » David </a:t>
            </a:r>
            <a:r>
              <a:rPr lang="fr-FR" sz="2000" dirty="0" err="1"/>
              <a:t>Malpass</a:t>
            </a:r>
            <a:r>
              <a:rPr lang="fr-FR" sz="2000" dirty="0"/>
              <a:t> (septembre 2022).</a:t>
            </a:r>
          </a:p>
          <a:p>
            <a:pPr algn="just"/>
            <a:endParaRPr lang="fr-FR" sz="2000" dirty="0"/>
          </a:p>
          <a:p>
            <a:pPr algn="just"/>
            <a:r>
              <a:rPr lang="fr-FR" sz="2000" dirty="0"/>
              <a:t>On peut néanmoins comprendre le resserrement monétaire important par </a:t>
            </a:r>
            <a:r>
              <a:rPr lang="fr-FR" sz="2000" dirty="0">
                <a:effectLst>
                  <a:outerShdw blurRad="38100" dist="38100" dir="2700000" algn="tl">
                    <a:srgbClr val="000000">
                      <a:alpha val="43137"/>
                    </a:srgbClr>
                  </a:outerShdw>
                </a:effectLst>
              </a:rPr>
              <a:t>crainte qu’une boucle prix-salaires</a:t>
            </a:r>
            <a:r>
              <a:rPr lang="fr-FR" sz="2000" dirty="0"/>
              <a:t> ne s’enclenche.</a:t>
            </a:r>
          </a:p>
          <a:p>
            <a:pPr algn="just">
              <a:buFont typeface="Symbol" panose="05050102010706020507" pitchFamily="18" charset="2"/>
              <a:buChar char="Þ"/>
            </a:pPr>
            <a:endParaRPr lang="fr-FR" sz="2000" dirty="0"/>
          </a:p>
          <a:p>
            <a:pPr marL="0" indent="0" algn="just">
              <a:buNone/>
            </a:pPr>
            <a:endParaRPr lang="fr-FR" sz="2000" dirty="0"/>
          </a:p>
        </p:txBody>
      </p:sp>
    </p:spTree>
    <p:extLst>
      <p:ext uri="{BB962C8B-B14F-4D97-AF65-F5344CB8AC3E}">
        <p14:creationId xmlns:p14="http://schemas.microsoft.com/office/powerpoint/2010/main" val="393658497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8484BDE-906A-4978-8243-BE4BD61B6822}"/>
              </a:ext>
            </a:extLst>
          </p:cNvPr>
          <p:cNvSpPr>
            <a:spLocks noGrp="1"/>
          </p:cNvSpPr>
          <p:nvPr>
            <p:ph type="title"/>
          </p:nvPr>
        </p:nvSpPr>
        <p:spPr>
          <a:xfrm>
            <a:off x="838200" y="-280128"/>
            <a:ext cx="10515600" cy="1325563"/>
          </a:xfrm>
        </p:spPr>
        <p:txBody>
          <a:bodyPr>
            <a:normAutofit/>
          </a:bodyPr>
          <a:lstStyle/>
          <a:p>
            <a:r>
              <a:rPr lang="fr-FR" sz="2800" b="1" dirty="0">
                <a:solidFill>
                  <a:srgbClr val="0070C0"/>
                </a:solidFill>
                <a:effectLst>
                  <a:outerShdw blurRad="38100" dist="38100" dir="2700000" algn="tl">
                    <a:srgbClr val="000000">
                      <a:alpha val="43137"/>
                    </a:srgbClr>
                  </a:outerShdw>
                </a:effectLst>
              </a:rPr>
              <a:t>Un resserrement justifié pour éviter une boucle prix-salaires ?</a:t>
            </a:r>
            <a:endParaRPr lang="fr-FR" sz="2800" dirty="0"/>
          </a:p>
        </p:txBody>
      </p:sp>
      <p:sp>
        <p:nvSpPr>
          <p:cNvPr id="3" name="Espace réservé du contenu 2">
            <a:extLst>
              <a:ext uri="{FF2B5EF4-FFF2-40B4-BE49-F238E27FC236}">
                <a16:creationId xmlns:a16="http://schemas.microsoft.com/office/drawing/2014/main" id="{508D5CE9-C26B-431D-BFC8-C448985FA4C5}"/>
              </a:ext>
            </a:extLst>
          </p:cNvPr>
          <p:cNvSpPr>
            <a:spLocks noGrp="1"/>
          </p:cNvSpPr>
          <p:nvPr>
            <p:ph idx="1"/>
          </p:nvPr>
        </p:nvSpPr>
        <p:spPr>
          <a:xfrm>
            <a:off x="838200" y="733566"/>
            <a:ext cx="10515600" cy="6028182"/>
          </a:xfrm>
        </p:spPr>
        <p:txBody>
          <a:bodyPr>
            <a:noAutofit/>
          </a:bodyPr>
          <a:lstStyle/>
          <a:p>
            <a:pPr algn="just"/>
            <a:r>
              <a:rPr lang="fr-FR" sz="2000" dirty="0">
                <a:effectLst>
                  <a:outerShdw blurRad="38100" dist="38100" dir="2700000" algn="tl">
                    <a:srgbClr val="000000">
                      <a:alpha val="43137"/>
                    </a:srgbClr>
                  </a:outerShdw>
                </a:effectLst>
              </a:rPr>
              <a:t>Crainte que l’inflation s’auto-alimente </a:t>
            </a:r>
            <a:r>
              <a:rPr lang="fr-FR" sz="2000" dirty="0"/>
              <a:t>et provoque une </a:t>
            </a:r>
            <a:r>
              <a:rPr lang="fr-FR" sz="2000" dirty="0">
                <a:effectLst>
                  <a:outerShdw blurRad="38100" dist="38100" dir="2700000" algn="tl">
                    <a:srgbClr val="000000">
                      <a:alpha val="43137"/>
                    </a:srgbClr>
                  </a:outerShdw>
                </a:effectLst>
              </a:rPr>
              <a:t>spirale prix-salaires</a:t>
            </a:r>
            <a:r>
              <a:rPr lang="fr-FR" sz="2000" dirty="0"/>
              <a:t>, cette boucle prolongée dans laquelle l’inflation accélère la hausse des salaires, laquelle renforce encore l’inflation.</a:t>
            </a:r>
          </a:p>
          <a:p>
            <a:pPr algn="just"/>
            <a:endParaRPr lang="fr-FR" sz="2000" dirty="0"/>
          </a:p>
          <a:p>
            <a:pPr algn="just"/>
            <a:r>
              <a:rPr lang="fr-FR" sz="2000" dirty="0"/>
              <a:t>Dans une </a:t>
            </a:r>
            <a:r>
              <a:rPr lang="fr-FR" sz="2000" u="sng" dirty="0"/>
              <a:t>étude d’octobre 2022</a:t>
            </a:r>
            <a:r>
              <a:rPr lang="fr-FR" sz="2000" dirty="0"/>
              <a:t>, </a:t>
            </a:r>
            <a:r>
              <a:rPr lang="fr-FR" sz="2000" dirty="0">
                <a:effectLst>
                  <a:outerShdw blurRad="38100" dist="38100" dir="2700000" algn="tl">
                    <a:srgbClr val="000000">
                      <a:alpha val="43137"/>
                    </a:srgbClr>
                  </a:outerShdw>
                </a:effectLst>
              </a:rPr>
              <a:t>le FMI conclut à un risque limité jusqu’à présent </a:t>
            </a:r>
            <a:r>
              <a:rPr lang="fr-FR" sz="2000" dirty="0"/>
              <a:t>(John </a:t>
            </a:r>
            <a:r>
              <a:rPr lang="fr-FR" sz="2000" dirty="0" err="1"/>
              <a:t>Bluedorn</a:t>
            </a:r>
            <a:r>
              <a:rPr lang="fr-FR" sz="2000" dirty="0"/>
              <a:t>).</a:t>
            </a:r>
          </a:p>
          <a:p>
            <a:pPr algn="just">
              <a:buFont typeface="Symbol" panose="05050102010706020507" pitchFamily="18" charset="2"/>
              <a:buChar char="Þ"/>
            </a:pPr>
            <a:r>
              <a:rPr lang="fr-FR" sz="2000" dirty="0"/>
              <a:t> Analyse de 22 situations dans des pays avancés au cours des 50 dernières années, analogues à celle de 2021, où l’inflation augmentait et la croissance des salaires était positive mais les salaires réels et le taux de chômage stagnaient ou reculaient. </a:t>
            </a:r>
          </a:p>
          <a:p>
            <a:pPr algn="just">
              <a:buFont typeface="Symbol" panose="05050102010706020507" pitchFamily="18" charset="2"/>
              <a:buChar char="Þ"/>
            </a:pPr>
            <a:r>
              <a:rPr lang="fr-FR" sz="2000" dirty="0"/>
              <a:t> </a:t>
            </a:r>
            <a:r>
              <a:rPr lang="fr-FR" sz="2000" dirty="0">
                <a:effectLst>
                  <a:outerShdw blurRad="38100" dist="38100" dir="2700000" algn="tl">
                    <a:srgbClr val="000000">
                      <a:alpha val="43137"/>
                    </a:srgbClr>
                  </a:outerShdw>
                </a:effectLst>
              </a:rPr>
              <a:t>Dans l'ensemble, ces épisodes n’ont pas créé de spirale prix-salaires</a:t>
            </a:r>
            <a:r>
              <a:rPr lang="fr-FR" sz="2000" dirty="0"/>
              <a:t>.</a:t>
            </a:r>
          </a:p>
          <a:p>
            <a:pPr algn="just">
              <a:buFont typeface="Symbol" panose="05050102010706020507" pitchFamily="18" charset="2"/>
              <a:buChar char="Þ"/>
            </a:pPr>
            <a:r>
              <a:rPr lang="fr-FR" sz="2000" dirty="0"/>
              <a:t> Au contraire, l’inflation a diminué les trimestres suivants et les salaires nominaux ont progressivement augmenté, ce qui a contribué à faire remonter les salaires réels.</a:t>
            </a:r>
          </a:p>
          <a:p>
            <a:pPr algn="just">
              <a:buFont typeface="Symbol" panose="05050102010706020507" pitchFamily="18" charset="2"/>
              <a:buChar char="Þ"/>
            </a:pPr>
            <a:r>
              <a:rPr lang="fr-FR" sz="2000" dirty="0"/>
              <a:t> </a:t>
            </a:r>
            <a:r>
              <a:rPr lang="fr-FR" sz="2000" dirty="0">
                <a:effectLst>
                  <a:outerShdw blurRad="38100" dist="38100" dir="2700000" algn="tl">
                    <a:srgbClr val="000000">
                      <a:alpha val="43137"/>
                    </a:srgbClr>
                  </a:outerShdw>
                </a:effectLst>
              </a:rPr>
              <a:t>L’ancrage des anticipations par les banques centrales joue un rôle décisif pour éviter la boucle</a:t>
            </a:r>
            <a:r>
              <a:rPr lang="fr-FR" sz="2000" dirty="0"/>
              <a:t>. En ce sens, les politiques actuelles semblent efficaces pour cela. </a:t>
            </a:r>
          </a:p>
          <a:p>
            <a:pPr algn="just">
              <a:buFont typeface="Symbol" panose="05050102010706020507" pitchFamily="18" charset="2"/>
              <a:buChar char="Þ"/>
            </a:pPr>
            <a:r>
              <a:rPr lang="fr-FR" sz="2000" dirty="0"/>
              <a:t> </a:t>
            </a:r>
            <a:r>
              <a:rPr lang="fr-FR" sz="2000" u="sng" dirty="0"/>
              <a:t>Trois facteurs se conjuguent finalement aujourd’hui pour maîtriser ces risques : </a:t>
            </a:r>
          </a:p>
          <a:p>
            <a:pPr algn="just">
              <a:buFontTx/>
              <a:buChar char="-"/>
            </a:pPr>
            <a:r>
              <a:rPr lang="fr-FR" sz="2000" dirty="0">
                <a:effectLst>
                  <a:outerShdw blurRad="38100" dist="38100" dir="2700000" algn="tl">
                    <a:srgbClr val="000000">
                      <a:alpha val="43137"/>
                    </a:srgbClr>
                  </a:outerShdw>
                </a:effectLst>
              </a:rPr>
              <a:t>les chocs sous-jacents sur l’inflation ne viennent pas du marché du travail </a:t>
            </a:r>
            <a:r>
              <a:rPr lang="fr-FR" sz="2000" dirty="0"/>
              <a:t>(indexation limitée), </a:t>
            </a:r>
          </a:p>
          <a:p>
            <a:pPr algn="just">
              <a:buFontTx/>
              <a:buChar char="-"/>
            </a:pPr>
            <a:r>
              <a:rPr lang="fr-FR" sz="2000" dirty="0">
                <a:effectLst>
                  <a:outerShdw blurRad="38100" dist="38100" dir="2700000" algn="tl">
                    <a:srgbClr val="000000">
                      <a:alpha val="43137"/>
                    </a:srgbClr>
                  </a:outerShdw>
                </a:effectLst>
              </a:rPr>
              <a:t>la baisse des salaires réels contribue à réduire les tensions sur les prix</a:t>
            </a:r>
            <a:r>
              <a:rPr lang="fr-FR" sz="2000" dirty="0"/>
              <a:t>,  </a:t>
            </a:r>
          </a:p>
          <a:p>
            <a:pPr algn="just">
              <a:buFontTx/>
              <a:buChar char="-"/>
            </a:pPr>
            <a:r>
              <a:rPr lang="fr-FR" sz="2000" dirty="0">
                <a:effectLst>
                  <a:outerShdw blurRad="38100" dist="38100" dir="2700000" algn="tl">
                    <a:srgbClr val="000000">
                      <a:alpha val="43137"/>
                    </a:srgbClr>
                  </a:outerShdw>
                </a:effectLst>
              </a:rPr>
              <a:t>les banques centrales mènent une politique agressive de resserrement monétaire</a:t>
            </a:r>
            <a:r>
              <a:rPr lang="fr-FR" sz="2000" dirty="0"/>
              <a:t>.</a:t>
            </a:r>
          </a:p>
        </p:txBody>
      </p:sp>
    </p:spTree>
    <p:extLst>
      <p:ext uri="{BB962C8B-B14F-4D97-AF65-F5344CB8AC3E}">
        <p14:creationId xmlns:p14="http://schemas.microsoft.com/office/powerpoint/2010/main" val="4894510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8484BDE-906A-4978-8243-BE4BD61B6822}"/>
              </a:ext>
            </a:extLst>
          </p:cNvPr>
          <p:cNvSpPr>
            <a:spLocks noGrp="1"/>
          </p:cNvSpPr>
          <p:nvPr>
            <p:ph type="title"/>
          </p:nvPr>
        </p:nvSpPr>
        <p:spPr>
          <a:xfrm>
            <a:off x="838200" y="0"/>
            <a:ext cx="10515600" cy="1325563"/>
          </a:xfrm>
        </p:spPr>
        <p:txBody>
          <a:bodyPr>
            <a:normAutofit/>
          </a:bodyPr>
          <a:lstStyle/>
          <a:p>
            <a:r>
              <a:rPr lang="fr-FR" sz="2800" b="1" dirty="0">
                <a:solidFill>
                  <a:srgbClr val="0070C0"/>
                </a:solidFill>
                <a:effectLst>
                  <a:outerShdw blurRad="38100" dist="38100" dir="2700000" algn="tl">
                    <a:srgbClr val="000000">
                      <a:alpha val="43137"/>
                    </a:srgbClr>
                  </a:outerShdw>
                </a:effectLst>
              </a:rPr>
              <a:t>Un resserrement justifié pour éviter une boucle prix-salaires ?</a:t>
            </a:r>
            <a:endParaRPr lang="fr-FR" sz="2800" dirty="0"/>
          </a:p>
        </p:txBody>
      </p:sp>
      <p:sp>
        <p:nvSpPr>
          <p:cNvPr id="3" name="Espace réservé du contenu 2">
            <a:extLst>
              <a:ext uri="{FF2B5EF4-FFF2-40B4-BE49-F238E27FC236}">
                <a16:creationId xmlns:a16="http://schemas.microsoft.com/office/drawing/2014/main" id="{508D5CE9-C26B-431D-BFC8-C448985FA4C5}"/>
              </a:ext>
            </a:extLst>
          </p:cNvPr>
          <p:cNvSpPr>
            <a:spLocks noGrp="1"/>
          </p:cNvSpPr>
          <p:nvPr>
            <p:ph idx="1"/>
          </p:nvPr>
        </p:nvSpPr>
        <p:spPr>
          <a:xfrm>
            <a:off x="838200" y="1325563"/>
            <a:ext cx="10515600" cy="5725395"/>
          </a:xfrm>
        </p:spPr>
        <p:txBody>
          <a:bodyPr>
            <a:noAutofit/>
          </a:bodyPr>
          <a:lstStyle/>
          <a:p>
            <a:pPr algn="just"/>
            <a:r>
              <a:rPr lang="fr-FR" sz="2000" dirty="0"/>
              <a:t>Pour Agnès </a:t>
            </a:r>
            <a:r>
              <a:rPr lang="fr-FR" sz="2000" dirty="0" err="1"/>
              <a:t>Benassy-Quéré</a:t>
            </a:r>
            <a:r>
              <a:rPr lang="fr-FR" sz="2000" dirty="0"/>
              <a:t> (2022), «  </a:t>
            </a:r>
            <a:r>
              <a:rPr lang="fr-FR" sz="2000" dirty="0">
                <a:effectLst>
                  <a:outerShdw blurRad="38100" dist="38100" dir="2700000" algn="tl">
                    <a:srgbClr val="000000">
                      <a:alpha val="43137"/>
                    </a:srgbClr>
                  </a:outerShdw>
                </a:effectLst>
              </a:rPr>
              <a:t>en 2023, un des principaux moteurs de l’inflation devrait en fait être la hausse des salaires</a:t>
            </a:r>
            <a:r>
              <a:rPr lang="fr-FR" sz="2000" dirty="0"/>
              <a:t>, laquelle pourrait dépasser 6% sur un an selon la Banque de France. </a:t>
            </a:r>
            <a:r>
              <a:rPr lang="fr-FR" sz="2000" dirty="0">
                <a:effectLst>
                  <a:outerShdw blurRad="38100" dist="38100" dir="2700000" algn="tl">
                    <a:srgbClr val="000000">
                      <a:alpha val="43137"/>
                    </a:srgbClr>
                  </a:outerShdw>
                </a:effectLst>
              </a:rPr>
              <a:t>Cette hausse des salaires nourrira à son tour la hausse des prix</a:t>
            </a:r>
            <a:r>
              <a:rPr lang="fr-FR" sz="2000" dirty="0"/>
              <a:t>. C’est la boucle prix-salaires. »</a:t>
            </a:r>
          </a:p>
          <a:p>
            <a:pPr algn="just">
              <a:buFont typeface="Symbol" panose="05050102010706020507" pitchFamily="18" charset="2"/>
              <a:buChar char="Þ"/>
            </a:pPr>
            <a:r>
              <a:rPr lang="fr-FR" sz="2000" dirty="0"/>
              <a:t> </a:t>
            </a:r>
            <a:r>
              <a:rPr lang="fr-FR" sz="2000" dirty="0">
                <a:effectLst>
                  <a:outerShdw blurRad="38100" dist="38100" dir="2700000" algn="tl">
                    <a:srgbClr val="000000">
                      <a:alpha val="43137"/>
                    </a:srgbClr>
                  </a:outerShdw>
                </a:effectLst>
              </a:rPr>
              <a:t>L’échantillon retenu par le FMI exclut les périodes d’indexation des salaires</a:t>
            </a:r>
            <a:r>
              <a:rPr lang="fr-FR" sz="2000" dirty="0"/>
              <a:t>, à l’exception des Etats-Unis dans les années 1970, épisode bien pointé par le FMI comme un exemple d’emballement. L’étude montre en fait qu’après une poussée inflationniste, les salaires nominaux « rattrapent » progressivement les prix, sans qu’il y ait besoin d’une indexation explicite. </a:t>
            </a:r>
          </a:p>
          <a:p>
            <a:pPr algn="just">
              <a:buFont typeface="Symbol" panose="05050102010706020507" pitchFamily="18" charset="2"/>
              <a:buChar char="Þ"/>
            </a:pPr>
            <a:r>
              <a:rPr lang="fr-FR" sz="2000" dirty="0"/>
              <a:t> Plus fondamentalement, l’absence totale de boucle prix-salaires signifierait que les entreprises seraient capables d’absorber la totalité de la hausse de leurs coûts sans la répercuter dans leurs prix, ou que les salariés accepteraient de voir la valeur réelle de leurs rémunérations s’éroder avec l’inflation sans aucune compensation salariale. </a:t>
            </a:r>
          </a:p>
          <a:p>
            <a:pPr algn="just">
              <a:buFont typeface="Symbol" panose="05050102010706020507" pitchFamily="18" charset="2"/>
              <a:buChar char="Þ"/>
            </a:pPr>
            <a:r>
              <a:rPr lang="fr-FR" sz="2000" dirty="0"/>
              <a:t> </a:t>
            </a:r>
            <a:r>
              <a:rPr lang="fr-FR" sz="2000" dirty="0">
                <a:effectLst>
                  <a:outerShdw blurRad="38100" dist="38100" dir="2700000" algn="tl">
                    <a:srgbClr val="000000">
                      <a:alpha val="43137"/>
                    </a:srgbClr>
                  </a:outerShdw>
                </a:effectLst>
              </a:rPr>
              <a:t>En réalité, on observe bien aujourd’hui une diffusion de l’inflation aux prix hors énergie et aux salaires</a:t>
            </a:r>
            <a:r>
              <a:rPr lang="fr-FR" sz="2000" dirty="0"/>
              <a:t>. La vraie question n’est donc pas celle de l’existence ou non d’une boucle prix-salaires mais celle de sa vigueur, qui déterminera la force de l’inflation dans les mois qui viennent.</a:t>
            </a:r>
          </a:p>
          <a:p>
            <a:pPr marL="0" indent="0" algn="just">
              <a:buNone/>
            </a:pPr>
            <a:endParaRPr lang="fr-FR" sz="2000" dirty="0"/>
          </a:p>
        </p:txBody>
      </p:sp>
    </p:spTree>
    <p:extLst>
      <p:ext uri="{BB962C8B-B14F-4D97-AF65-F5344CB8AC3E}">
        <p14:creationId xmlns:p14="http://schemas.microsoft.com/office/powerpoint/2010/main" val="5243087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50F5C99-9DE0-4853-856B-A56F37BAD722}"/>
              </a:ext>
            </a:extLst>
          </p:cNvPr>
          <p:cNvSpPr>
            <a:spLocks noGrp="1"/>
          </p:cNvSpPr>
          <p:nvPr>
            <p:ph type="title"/>
          </p:nvPr>
        </p:nvSpPr>
        <p:spPr/>
        <p:txBody>
          <a:bodyPr>
            <a:normAutofit/>
          </a:bodyPr>
          <a:lstStyle/>
          <a:p>
            <a:r>
              <a:rPr lang="fr-FR" sz="2800" b="1" dirty="0">
                <a:solidFill>
                  <a:srgbClr val="0070C0"/>
                </a:solidFill>
                <a:effectLst>
                  <a:outerShdw blurRad="38100" dist="38100" dir="2700000" algn="tl">
                    <a:srgbClr val="000000">
                      <a:alpha val="43137"/>
                    </a:srgbClr>
                  </a:outerShdw>
                </a:effectLst>
              </a:rPr>
              <a:t>Ce qu’est et ce que n’est pas l’indépendance des banques centrales</a:t>
            </a:r>
          </a:p>
        </p:txBody>
      </p:sp>
      <p:sp>
        <p:nvSpPr>
          <p:cNvPr id="3" name="Espace réservé du contenu 2">
            <a:extLst>
              <a:ext uri="{FF2B5EF4-FFF2-40B4-BE49-F238E27FC236}">
                <a16:creationId xmlns:a16="http://schemas.microsoft.com/office/drawing/2014/main" id="{E0AA6BE7-419C-4CCD-BD45-E82F5C89F4C8}"/>
              </a:ext>
            </a:extLst>
          </p:cNvPr>
          <p:cNvSpPr>
            <a:spLocks noGrp="1"/>
          </p:cNvSpPr>
          <p:nvPr>
            <p:ph idx="1"/>
          </p:nvPr>
        </p:nvSpPr>
        <p:spPr/>
        <p:txBody>
          <a:bodyPr>
            <a:normAutofit/>
          </a:bodyPr>
          <a:lstStyle/>
          <a:p>
            <a:pPr marL="0" indent="0" algn="just">
              <a:buNone/>
            </a:pPr>
            <a:r>
              <a:rPr lang="fr-FR" sz="2000" b="1" dirty="0">
                <a:solidFill>
                  <a:srgbClr val="FF0000"/>
                </a:solidFill>
              </a:rPr>
              <a:t>Indépendance des banques centrales </a:t>
            </a:r>
            <a:r>
              <a:rPr lang="fr-FR" sz="2000" dirty="0"/>
              <a:t>= principe selon lequel les banques centrales prennent leurs décisions sans pression de la part du gouvernement et du Parlement</a:t>
            </a:r>
          </a:p>
          <a:p>
            <a:pPr marL="0" indent="0">
              <a:buNone/>
            </a:pPr>
            <a:endParaRPr lang="fr-FR" sz="2000" dirty="0"/>
          </a:p>
          <a:p>
            <a:pPr marL="0" indent="0">
              <a:buNone/>
            </a:pPr>
            <a:r>
              <a:rPr lang="fr-FR" sz="2000" dirty="0"/>
              <a:t>≠ absence de concertation</a:t>
            </a:r>
          </a:p>
          <a:p>
            <a:pPr marL="0" indent="0">
              <a:buNone/>
            </a:pPr>
            <a:endParaRPr lang="fr-FR" sz="2000" dirty="0"/>
          </a:p>
          <a:p>
            <a:pPr marL="0" indent="0">
              <a:buNone/>
            </a:pPr>
            <a:r>
              <a:rPr lang="fr-FR" sz="2000" dirty="0"/>
              <a:t>≠ interdiction de financement direct des déficits publics</a:t>
            </a:r>
          </a:p>
          <a:p>
            <a:pPr marL="0" indent="0">
              <a:buNone/>
            </a:pPr>
            <a:endParaRPr lang="fr-FR" sz="2000" dirty="0"/>
          </a:p>
          <a:p>
            <a:pPr marL="0" indent="0">
              <a:buNone/>
            </a:pPr>
            <a:r>
              <a:rPr lang="fr-FR" sz="2000" dirty="0"/>
              <a:t>≠ absence de coordination avec d’autres politiques </a:t>
            </a:r>
          </a:p>
          <a:p>
            <a:pPr marL="0" indent="0">
              <a:buNone/>
            </a:pPr>
            <a:endParaRPr lang="fr-FR" sz="2000" dirty="0"/>
          </a:p>
          <a:p>
            <a:pPr marL="0" indent="0">
              <a:buNone/>
            </a:pPr>
            <a:r>
              <a:rPr lang="fr-FR" sz="2000" dirty="0"/>
              <a:t>≠ lutte exclusive contre l’inflation </a:t>
            </a:r>
          </a:p>
          <a:p>
            <a:pPr marL="0" indent="0">
              <a:buNone/>
            </a:pPr>
            <a:endParaRPr lang="fr-FR" sz="2000" dirty="0"/>
          </a:p>
        </p:txBody>
      </p:sp>
    </p:spTree>
    <p:extLst>
      <p:ext uri="{BB962C8B-B14F-4D97-AF65-F5344CB8AC3E}">
        <p14:creationId xmlns:p14="http://schemas.microsoft.com/office/powerpoint/2010/main" val="321462925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8484BDE-906A-4978-8243-BE4BD61B6822}"/>
              </a:ext>
            </a:extLst>
          </p:cNvPr>
          <p:cNvSpPr>
            <a:spLocks noGrp="1"/>
          </p:cNvSpPr>
          <p:nvPr>
            <p:ph type="title"/>
          </p:nvPr>
        </p:nvSpPr>
        <p:spPr>
          <a:xfrm>
            <a:off x="934452" y="-77637"/>
            <a:ext cx="10515600" cy="1325563"/>
          </a:xfrm>
        </p:spPr>
        <p:txBody>
          <a:bodyPr>
            <a:normAutofit/>
          </a:bodyPr>
          <a:lstStyle/>
          <a:p>
            <a:r>
              <a:rPr lang="fr-FR" sz="2800" b="1">
                <a:solidFill>
                  <a:srgbClr val="0070C0"/>
                </a:solidFill>
                <a:effectLst>
                  <a:outerShdw blurRad="38100" dist="38100" dir="2700000" algn="tl">
                    <a:srgbClr val="000000">
                      <a:alpha val="43137"/>
                    </a:srgbClr>
                  </a:outerShdw>
                </a:effectLst>
              </a:rPr>
              <a:t>Un resserrement justifié pour éviter une boucle prix-salaires ?</a:t>
            </a:r>
            <a:endParaRPr lang="fr-FR" sz="2800" dirty="0"/>
          </a:p>
        </p:txBody>
      </p:sp>
      <p:pic>
        <p:nvPicPr>
          <p:cNvPr id="5" name="Espace réservé du contenu 4">
            <a:extLst>
              <a:ext uri="{FF2B5EF4-FFF2-40B4-BE49-F238E27FC236}">
                <a16:creationId xmlns:a16="http://schemas.microsoft.com/office/drawing/2014/main" id="{5CEEFF42-2161-4C48-9AAE-C8EFCD19DE8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40480" y="1475773"/>
            <a:ext cx="8167688" cy="4572000"/>
          </a:xfrm>
        </p:spPr>
      </p:pic>
      <p:sp>
        <p:nvSpPr>
          <p:cNvPr id="7" name="ZoneTexte 6">
            <a:extLst>
              <a:ext uri="{FF2B5EF4-FFF2-40B4-BE49-F238E27FC236}">
                <a16:creationId xmlns:a16="http://schemas.microsoft.com/office/drawing/2014/main" id="{203161D4-D956-4367-8189-FF0CE1EA7F93}"/>
              </a:ext>
            </a:extLst>
          </p:cNvPr>
          <p:cNvSpPr txBox="1"/>
          <p:nvPr/>
        </p:nvSpPr>
        <p:spPr>
          <a:xfrm>
            <a:off x="154004" y="2038224"/>
            <a:ext cx="3686476" cy="3447098"/>
          </a:xfrm>
          <a:prstGeom prst="rect">
            <a:avLst/>
          </a:prstGeom>
          <a:noFill/>
        </p:spPr>
        <p:txBody>
          <a:bodyPr wrap="square">
            <a:spAutoFit/>
          </a:bodyPr>
          <a:lstStyle/>
          <a:p>
            <a:pPr marL="285750" indent="-285750" algn="just">
              <a:buFont typeface="Symbol" panose="05050102010706020507" pitchFamily="18" charset="2"/>
              <a:buChar char="Þ"/>
            </a:pPr>
            <a:r>
              <a:rPr lang="fr-FR" sz="2000" dirty="0">
                <a:effectLst>
                  <a:outerShdw blurRad="38100" dist="38100" dir="2700000" algn="tl">
                    <a:srgbClr val="000000">
                      <a:alpha val="43137"/>
                    </a:srgbClr>
                  </a:outerShdw>
                </a:effectLst>
              </a:rPr>
              <a:t>Les revalorisations du Smic (indexé sur l’inflation) augmentent à la fois la probabilité de revalorisation et l’ampleur des revalorisations de l’ensemble des salaires</a:t>
            </a:r>
            <a:r>
              <a:rPr lang="fr-FR" sz="2000" dirty="0"/>
              <a:t> au cours des négociations au sein des entreprises, en complément de l’effet de l’inflation elle-même.</a:t>
            </a:r>
          </a:p>
          <a:p>
            <a:endParaRPr lang="fr-FR" dirty="0"/>
          </a:p>
        </p:txBody>
      </p:sp>
    </p:spTree>
    <p:extLst>
      <p:ext uri="{BB962C8B-B14F-4D97-AF65-F5344CB8AC3E}">
        <p14:creationId xmlns:p14="http://schemas.microsoft.com/office/powerpoint/2010/main" val="249728302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8484BDE-906A-4978-8243-BE4BD61B6822}"/>
              </a:ext>
            </a:extLst>
          </p:cNvPr>
          <p:cNvSpPr>
            <a:spLocks noGrp="1"/>
          </p:cNvSpPr>
          <p:nvPr>
            <p:ph type="title"/>
          </p:nvPr>
        </p:nvSpPr>
        <p:spPr>
          <a:xfrm>
            <a:off x="838200" y="0"/>
            <a:ext cx="10515600" cy="1325563"/>
          </a:xfrm>
        </p:spPr>
        <p:txBody>
          <a:bodyPr>
            <a:normAutofit/>
          </a:bodyPr>
          <a:lstStyle/>
          <a:p>
            <a:r>
              <a:rPr lang="fr-FR" sz="2800" b="1" dirty="0">
                <a:solidFill>
                  <a:srgbClr val="0070C0"/>
                </a:solidFill>
                <a:effectLst>
                  <a:outerShdw blurRad="38100" dist="38100" dir="2700000" algn="tl">
                    <a:srgbClr val="000000">
                      <a:alpha val="43137"/>
                    </a:srgbClr>
                  </a:outerShdw>
                </a:effectLst>
              </a:rPr>
              <a:t>Vers une nouvelle crise des dettes souveraines en zone euro ?</a:t>
            </a:r>
            <a:endParaRPr lang="fr-FR" sz="2800" dirty="0"/>
          </a:p>
        </p:txBody>
      </p:sp>
      <p:sp>
        <p:nvSpPr>
          <p:cNvPr id="3" name="Espace réservé du contenu 2">
            <a:extLst>
              <a:ext uri="{FF2B5EF4-FFF2-40B4-BE49-F238E27FC236}">
                <a16:creationId xmlns:a16="http://schemas.microsoft.com/office/drawing/2014/main" id="{508D5CE9-C26B-431D-BFC8-C448985FA4C5}"/>
              </a:ext>
            </a:extLst>
          </p:cNvPr>
          <p:cNvSpPr>
            <a:spLocks noGrp="1"/>
          </p:cNvSpPr>
          <p:nvPr>
            <p:ph idx="1"/>
          </p:nvPr>
        </p:nvSpPr>
        <p:spPr>
          <a:xfrm>
            <a:off x="838200" y="1123616"/>
            <a:ext cx="10515600" cy="5734384"/>
          </a:xfrm>
        </p:spPr>
        <p:txBody>
          <a:bodyPr>
            <a:normAutofit/>
          </a:bodyPr>
          <a:lstStyle/>
          <a:p>
            <a:pPr marL="0" indent="0">
              <a:buNone/>
            </a:pPr>
            <a:r>
              <a:rPr lang="fr-FR" sz="2000" u="sng" dirty="0"/>
              <a:t>Rappel du mécanisme menant à une crise de la dette souveraine (Valérie Mignon 2022):</a:t>
            </a:r>
          </a:p>
          <a:p>
            <a:pPr algn="just">
              <a:lnSpc>
                <a:spcPct val="107000"/>
              </a:lnSpc>
              <a:spcAft>
                <a:spcPts val="800"/>
              </a:spcAft>
            </a:pPr>
            <a:r>
              <a:rPr lang="fr-FR" sz="2000" dirty="0">
                <a:effectLst/>
                <a:ea typeface="Times New Roman" panose="02020603050405020304" pitchFamily="18" charset="0"/>
                <a:cs typeface="Times New Roman" panose="02020603050405020304" pitchFamily="18" charset="0"/>
              </a:rPr>
              <a:t>Pour le </a:t>
            </a:r>
            <a:r>
              <a:rPr lang="fr-FR" sz="2000" dirty="0">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calcul des </a:t>
            </a:r>
            <a:r>
              <a:rPr lang="fr-FR" sz="2000" i="1" dirty="0">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spreads</a:t>
            </a:r>
            <a:r>
              <a:rPr lang="fr-FR" sz="2000" dirty="0">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 </a:t>
            </a:r>
            <a:r>
              <a:rPr lang="fr-FR" sz="2000" dirty="0">
                <a:effectLst/>
                <a:ea typeface="Times New Roman" panose="02020603050405020304" pitchFamily="18" charset="0"/>
                <a:cs typeface="Times New Roman" panose="02020603050405020304" pitchFamily="18" charset="0"/>
              </a:rPr>
              <a:t>(écarts de taux), le taux d’intérêt à 10 ans allemand est pris comme référence dans la mesure où l’Allemagne – dont le risque de défaut est jugé le plus faible du fait de sa rigueur budgétaire – est le pays qui emprunte au taux le plus bas au sein de la zone euro. </a:t>
            </a:r>
          </a:p>
          <a:p>
            <a:pPr algn="just">
              <a:lnSpc>
                <a:spcPct val="107000"/>
              </a:lnSpc>
              <a:spcAft>
                <a:spcPts val="800"/>
              </a:spcAft>
            </a:pPr>
            <a:r>
              <a:rPr lang="fr-FR" sz="2000" dirty="0">
                <a:effectLst/>
                <a:ea typeface="Times New Roman" panose="02020603050405020304" pitchFamily="18" charset="0"/>
                <a:cs typeface="Times New Roman" panose="02020603050405020304" pitchFamily="18" charset="0"/>
              </a:rPr>
              <a:t>Dans un </a:t>
            </a:r>
            <a:r>
              <a:rPr lang="fr-FR" sz="2000" dirty="0">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contexte économique fragile </a:t>
            </a:r>
            <a:r>
              <a:rPr lang="fr-FR" sz="2000" dirty="0">
                <a:effectLst/>
                <a:ea typeface="Times New Roman" panose="02020603050405020304" pitchFamily="18" charset="0"/>
                <a:cs typeface="Times New Roman" panose="02020603050405020304" pitchFamily="18" charset="0"/>
              </a:rPr>
              <a:t>comme celui que nous connaissons aujourd’hui, </a:t>
            </a:r>
            <a:r>
              <a:rPr lang="fr-FR" sz="2000" dirty="0">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les marchés s’inquiètent de la « santé financière » de certains États fortement endettés </a:t>
            </a:r>
            <a:r>
              <a:rPr lang="fr-FR" sz="2000" dirty="0">
                <a:effectLst/>
                <a:ea typeface="Times New Roman" panose="02020603050405020304" pitchFamily="18" charset="0"/>
                <a:cs typeface="Times New Roman" panose="02020603050405020304" pitchFamily="18" charset="0"/>
              </a:rPr>
              <a:t>et leur imposent des </a:t>
            </a:r>
            <a:r>
              <a:rPr lang="fr-FR" sz="2000" dirty="0">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hausses de taux supérieures à celles d’autres pays </a:t>
            </a:r>
            <a:r>
              <a:rPr lang="fr-FR" sz="2000" dirty="0">
                <a:effectLst/>
                <a:ea typeface="Times New Roman" panose="02020603050405020304" pitchFamily="18" charset="0"/>
                <a:cs typeface="Times New Roman" panose="02020603050405020304" pitchFamily="18" charset="0"/>
              </a:rPr>
              <a:t>: les investisseurs qui achètent des obligations souveraines de pays très endettés – donc risqués – réclament une </a:t>
            </a:r>
            <a:r>
              <a:rPr lang="fr-FR" sz="2000" dirty="0">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prime de risque très élevée</a:t>
            </a:r>
            <a:r>
              <a:rPr lang="fr-FR" sz="2000" dirty="0">
                <a:effectLst/>
                <a:ea typeface="Times New Roman" panose="02020603050405020304" pitchFamily="18" charset="0"/>
                <a:cs typeface="Times New Roman" panose="02020603050405020304" pitchFamily="18" charset="0"/>
              </a:rPr>
              <a:t>, ce qui accroît les taux desdits pays.</a:t>
            </a:r>
          </a:p>
          <a:p>
            <a:pPr algn="just">
              <a:lnSpc>
                <a:spcPct val="107000"/>
              </a:lnSpc>
              <a:spcAft>
                <a:spcPts val="800"/>
              </a:spcAft>
            </a:pPr>
            <a:r>
              <a:rPr lang="fr-FR" sz="2000" dirty="0">
                <a:effectLst/>
                <a:ea typeface="Times New Roman" panose="02020603050405020304" pitchFamily="18" charset="0"/>
                <a:cs typeface="Times New Roman" panose="02020603050405020304" pitchFamily="18" charset="0"/>
              </a:rPr>
              <a:t>En conséquence, </a:t>
            </a:r>
            <a:r>
              <a:rPr lang="fr-FR" sz="2000" dirty="0">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les </a:t>
            </a:r>
            <a:r>
              <a:rPr lang="fr-FR" sz="2000" i="1" dirty="0">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spreads</a:t>
            </a:r>
            <a:r>
              <a:rPr lang="fr-FR" sz="2000" dirty="0">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 se creusent</a:t>
            </a:r>
            <a:r>
              <a:rPr lang="fr-FR" sz="2000" dirty="0">
                <a:effectLst/>
                <a:ea typeface="Times New Roman" panose="02020603050405020304" pitchFamily="18" charset="0"/>
                <a:cs typeface="Times New Roman" panose="02020603050405020304" pitchFamily="18" charset="0"/>
              </a:rPr>
              <a:t>, signe d’un accroissement des déséquilibres économiques entre les pays de l’Union faisant resurgir le spectre de la crise des dettes souveraines de 2011. En effet, les coûts d’emprunt des pays du Sud, déjà très fortement endettés, étant plus élevés que ceux du Nord de la zone, la soutenabilité budgétaire des premiers est mise en question : </a:t>
            </a:r>
            <a:r>
              <a:rPr lang="fr-FR" sz="2000" dirty="0">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le relèvement des taux alourdit la dette publique et le risque de défaut souverain émerge</a:t>
            </a:r>
            <a:r>
              <a:rPr lang="fr-FR" sz="2000" dirty="0">
                <a:effectLst/>
                <a:ea typeface="Times New Roman" panose="02020603050405020304" pitchFamily="18" charset="0"/>
                <a:cs typeface="Times New Roman" panose="02020603050405020304" pitchFamily="18" charset="0"/>
              </a:rPr>
              <a:t>.</a:t>
            </a:r>
            <a:endParaRPr lang="fr-FR" sz="2000" dirty="0">
              <a:effectLst/>
              <a:ea typeface="Calibri" panose="020F0502020204030204" pitchFamily="34" charset="0"/>
              <a:cs typeface="Times New Roman" panose="02020603050405020304" pitchFamily="18" charset="0"/>
            </a:endParaRPr>
          </a:p>
          <a:p>
            <a:pPr marL="0" indent="0">
              <a:buNone/>
            </a:pPr>
            <a:endParaRPr lang="fr-FR" dirty="0"/>
          </a:p>
        </p:txBody>
      </p:sp>
    </p:spTree>
    <p:extLst>
      <p:ext uri="{BB962C8B-B14F-4D97-AF65-F5344CB8AC3E}">
        <p14:creationId xmlns:p14="http://schemas.microsoft.com/office/powerpoint/2010/main" val="134203020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8484BDE-906A-4978-8243-BE4BD61B6822}"/>
              </a:ext>
            </a:extLst>
          </p:cNvPr>
          <p:cNvSpPr>
            <a:spLocks noGrp="1"/>
          </p:cNvSpPr>
          <p:nvPr>
            <p:ph type="title"/>
          </p:nvPr>
        </p:nvSpPr>
        <p:spPr>
          <a:xfrm>
            <a:off x="835692" y="299173"/>
            <a:ext cx="4513446" cy="1325563"/>
          </a:xfrm>
        </p:spPr>
        <p:txBody>
          <a:bodyPr>
            <a:normAutofit/>
          </a:bodyPr>
          <a:lstStyle/>
          <a:p>
            <a:r>
              <a:rPr lang="fr-FR" sz="2800" b="1" dirty="0">
                <a:solidFill>
                  <a:srgbClr val="0070C0"/>
                </a:solidFill>
                <a:effectLst>
                  <a:outerShdw blurRad="38100" dist="38100" dir="2700000" algn="tl">
                    <a:srgbClr val="000000">
                      <a:alpha val="43137"/>
                    </a:srgbClr>
                  </a:outerShdw>
                </a:effectLst>
              </a:rPr>
              <a:t>Vers une nouvelle crise des dettes souveraines en zone euro ?</a:t>
            </a:r>
            <a:endParaRPr lang="fr-FR" sz="2800" dirty="0"/>
          </a:p>
        </p:txBody>
      </p:sp>
      <p:pic>
        <p:nvPicPr>
          <p:cNvPr id="5" name="Image 4">
            <a:extLst>
              <a:ext uri="{FF2B5EF4-FFF2-40B4-BE49-F238E27FC236}">
                <a16:creationId xmlns:a16="http://schemas.microsoft.com/office/drawing/2014/main" id="{84291D0F-FA70-42C9-99FC-42150C9010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39903" y="32578"/>
            <a:ext cx="4952095" cy="3452181"/>
          </a:xfrm>
          <a:prstGeom prst="rect">
            <a:avLst/>
          </a:prstGeom>
        </p:spPr>
      </p:pic>
      <p:sp>
        <p:nvSpPr>
          <p:cNvPr id="7" name="ZoneTexte 6">
            <a:extLst>
              <a:ext uri="{FF2B5EF4-FFF2-40B4-BE49-F238E27FC236}">
                <a16:creationId xmlns:a16="http://schemas.microsoft.com/office/drawing/2014/main" id="{29FB85E9-9C7F-493F-93AC-B91DC395FFC7}"/>
              </a:ext>
            </a:extLst>
          </p:cNvPr>
          <p:cNvSpPr txBox="1"/>
          <p:nvPr/>
        </p:nvSpPr>
        <p:spPr>
          <a:xfrm>
            <a:off x="988996" y="1542069"/>
            <a:ext cx="6097604" cy="5016758"/>
          </a:xfrm>
          <a:prstGeom prst="rect">
            <a:avLst/>
          </a:prstGeom>
          <a:noFill/>
        </p:spPr>
        <p:txBody>
          <a:bodyPr wrap="square">
            <a:spAutoFit/>
          </a:bodyPr>
          <a:lstStyle/>
          <a:p>
            <a:pPr marL="342900" indent="-342900" algn="just">
              <a:buFont typeface="Arial" panose="020B0604020202020204" pitchFamily="34" charset="0"/>
              <a:buChar char="•"/>
            </a:pPr>
            <a:endParaRPr lang="fr-FR" sz="2000" dirty="0"/>
          </a:p>
          <a:p>
            <a:pPr marL="342900" indent="-342900" algn="just">
              <a:buFont typeface="Arial" panose="020B0604020202020204" pitchFamily="34" charset="0"/>
              <a:buChar char="•"/>
            </a:pPr>
            <a:endParaRPr lang="fr-FR" sz="2000" dirty="0"/>
          </a:p>
          <a:p>
            <a:pPr marL="342900" indent="-342900" algn="just">
              <a:buFont typeface="Arial" panose="020B0604020202020204" pitchFamily="34" charset="0"/>
              <a:buChar char="•"/>
            </a:pPr>
            <a:r>
              <a:rPr lang="fr-FR" sz="2000" dirty="0">
                <a:effectLst>
                  <a:outerShdw blurRad="38100" dist="38100" dir="2700000" algn="tl">
                    <a:srgbClr val="000000">
                      <a:alpha val="43137"/>
                    </a:srgbClr>
                  </a:outerShdw>
                </a:effectLst>
              </a:rPr>
              <a:t>Le resserrement de la politique monétaire a entraîné une hausse des taux d’intérêt à 10 ans sur les emprunts d’Etat </a:t>
            </a:r>
            <a:r>
              <a:rPr lang="fr-FR" sz="2000" dirty="0"/>
              <a:t>(=&gt; renchérissement du coût de la dette publique même si les taux réels demeurent négatifs pour le moment).</a:t>
            </a:r>
          </a:p>
          <a:p>
            <a:pPr marL="342900" indent="-342900" algn="just">
              <a:buFont typeface="Arial" panose="020B0604020202020204" pitchFamily="34" charset="0"/>
              <a:buChar char="•"/>
            </a:pPr>
            <a:endParaRPr lang="fr-FR" sz="2000" dirty="0"/>
          </a:p>
          <a:p>
            <a:pPr marL="342900" indent="-342900" algn="just">
              <a:buFont typeface="Arial" panose="020B0604020202020204" pitchFamily="34" charset="0"/>
              <a:buChar char="•"/>
            </a:pPr>
            <a:endParaRPr lang="fr-FR" sz="2000" dirty="0"/>
          </a:p>
          <a:p>
            <a:pPr algn="just"/>
            <a:endParaRPr lang="fr-FR" sz="2000" dirty="0"/>
          </a:p>
          <a:p>
            <a:pPr marL="342900" indent="-342900" algn="just">
              <a:buFont typeface="Arial" panose="020B0604020202020204" pitchFamily="34" charset="0"/>
              <a:buChar char="•"/>
            </a:pPr>
            <a:endParaRPr lang="fr-FR" sz="2000" dirty="0"/>
          </a:p>
          <a:p>
            <a:pPr marL="342900" indent="-342900" algn="just">
              <a:buFont typeface="Arial" panose="020B0604020202020204" pitchFamily="34" charset="0"/>
              <a:buChar char="•"/>
            </a:pPr>
            <a:endParaRPr lang="fr-FR" sz="2000" dirty="0"/>
          </a:p>
          <a:p>
            <a:pPr marL="342900" indent="-342900" algn="just">
              <a:buFont typeface="Arial" panose="020B0604020202020204" pitchFamily="34" charset="0"/>
              <a:buChar char="•"/>
            </a:pPr>
            <a:endParaRPr lang="fr-FR" sz="2000" dirty="0"/>
          </a:p>
          <a:p>
            <a:pPr marL="342900" indent="-342900" algn="just">
              <a:buFont typeface="Arial" panose="020B0604020202020204" pitchFamily="34" charset="0"/>
              <a:buChar char="•"/>
            </a:pPr>
            <a:r>
              <a:rPr lang="fr-FR" sz="2000" dirty="0"/>
              <a:t>La hausse est particulièrement </a:t>
            </a:r>
            <a:r>
              <a:rPr lang="fr-FR" sz="2000" dirty="0">
                <a:effectLst>
                  <a:outerShdw blurRad="38100" dist="38100" dir="2700000" algn="tl">
                    <a:srgbClr val="000000">
                      <a:alpha val="43137"/>
                    </a:srgbClr>
                  </a:outerShdw>
                </a:effectLst>
              </a:rPr>
              <a:t>notable en Italie </a:t>
            </a:r>
            <a:r>
              <a:rPr lang="fr-FR" sz="2000" dirty="0"/>
              <a:t>qui concentre les inquiétudes des investisseurs au début de 2023.</a:t>
            </a:r>
          </a:p>
        </p:txBody>
      </p:sp>
      <p:pic>
        <p:nvPicPr>
          <p:cNvPr id="9" name="Image 8">
            <a:extLst>
              <a:ext uri="{FF2B5EF4-FFF2-40B4-BE49-F238E27FC236}">
                <a16:creationId xmlns:a16="http://schemas.microsoft.com/office/drawing/2014/main" id="{223EFA8C-0DD3-44FC-8A75-522758D9D4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9904" y="3569710"/>
            <a:ext cx="4952095" cy="3255712"/>
          </a:xfrm>
          <a:prstGeom prst="rect">
            <a:avLst/>
          </a:prstGeom>
        </p:spPr>
      </p:pic>
    </p:spTree>
    <p:extLst>
      <p:ext uri="{BB962C8B-B14F-4D97-AF65-F5344CB8AC3E}">
        <p14:creationId xmlns:p14="http://schemas.microsoft.com/office/powerpoint/2010/main" val="104401142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8484BDE-906A-4978-8243-BE4BD61B6822}"/>
              </a:ext>
            </a:extLst>
          </p:cNvPr>
          <p:cNvSpPr>
            <a:spLocks noGrp="1"/>
          </p:cNvSpPr>
          <p:nvPr>
            <p:ph type="title"/>
          </p:nvPr>
        </p:nvSpPr>
        <p:spPr>
          <a:xfrm>
            <a:off x="838199" y="-260529"/>
            <a:ext cx="10515600" cy="1325563"/>
          </a:xfrm>
        </p:spPr>
        <p:txBody>
          <a:bodyPr>
            <a:normAutofit/>
          </a:bodyPr>
          <a:lstStyle/>
          <a:p>
            <a:r>
              <a:rPr lang="fr-FR" sz="2800" b="1" dirty="0">
                <a:solidFill>
                  <a:srgbClr val="0070C0"/>
                </a:solidFill>
                <a:effectLst>
                  <a:outerShdw blurRad="38100" dist="38100" dir="2700000" algn="tl">
                    <a:srgbClr val="000000">
                      <a:alpha val="43137"/>
                    </a:srgbClr>
                  </a:outerShdw>
                </a:effectLst>
              </a:rPr>
              <a:t>Vers une nouvelle crise des dettes souveraines en zone euro ?</a:t>
            </a:r>
            <a:endParaRPr lang="fr-FR" sz="2800" dirty="0"/>
          </a:p>
        </p:txBody>
      </p:sp>
      <p:pic>
        <p:nvPicPr>
          <p:cNvPr id="5" name="Espace réservé du contenu 4">
            <a:extLst>
              <a:ext uri="{FF2B5EF4-FFF2-40B4-BE49-F238E27FC236}">
                <a16:creationId xmlns:a16="http://schemas.microsoft.com/office/drawing/2014/main" id="{6BC1DD79-153C-478D-A3DD-AAA70ABEC4B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39270" y="998302"/>
            <a:ext cx="9513458" cy="3044307"/>
          </a:xfrm>
        </p:spPr>
      </p:pic>
      <p:sp>
        <p:nvSpPr>
          <p:cNvPr id="7" name="ZoneTexte 6">
            <a:extLst>
              <a:ext uri="{FF2B5EF4-FFF2-40B4-BE49-F238E27FC236}">
                <a16:creationId xmlns:a16="http://schemas.microsoft.com/office/drawing/2014/main" id="{77B97B28-34D7-4FE5-9FCE-C293ABB7EDC2}"/>
              </a:ext>
            </a:extLst>
          </p:cNvPr>
          <p:cNvSpPr txBox="1"/>
          <p:nvPr/>
        </p:nvSpPr>
        <p:spPr>
          <a:xfrm>
            <a:off x="1017871" y="4638658"/>
            <a:ext cx="6097604" cy="1938992"/>
          </a:xfrm>
          <a:prstGeom prst="rect">
            <a:avLst/>
          </a:prstGeom>
          <a:noFill/>
        </p:spPr>
        <p:txBody>
          <a:bodyPr wrap="square">
            <a:spAutoFit/>
          </a:bodyPr>
          <a:lstStyle/>
          <a:p>
            <a:pPr marL="285750" indent="-285750" algn="just">
              <a:buFont typeface="Arial" panose="020B0604020202020204" pitchFamily="34" charset="0"/>
              <a:buChar char="•"/>
            </a:pPr>
            <a:r>
              <a:rPr lang="fr-FR" sz="2000" dirty="0">
                <a:effectLst>
                  <a:outerShdw blurRad="38100" dist="38100" dir="2700000" algn="tl">
                    <a:srgbClr val="000000">
                      <a:alpha val="43137"/>
                    </a:srgbClr>
                  </a:outerShdw>
                </a:effectLst>
              </a:rPr>
              <a:t>Les écarts de taux avec l’Allemagne se creusent pour tous les pays de la zone euro à partir de 2021</a:t>
            </a:r>
            <a:r>
              <a:rPr lang="fr-FR" sz="2000" dirty="0"/>
              <a:t>.</a:t>
            </a:r>
          </a:p>
          <a:p>
            <a:pPr algn="just"/>
            <a:endParaRPr lang="fr-FR" sz="2000" dirty="0"/>
          </a:p>
          <a:p>
            <a:pPr marL="285750" indent="-285750" algn="just">
              <a:buFont typeface="Arial" panose="020B0604020202020204" pitchFamily="34" charset="0"/>
              <a:buChar char="•"/>
            </a:pPr>
            <a:r>
              <a:rPr lang="fr-FR" sz="2000" dirty="0">
                <a:effectLst>
                  <a:outerShdw blurRad="38100" dist="38100" dir="2700000" algn="tl">
                    <a:srgbClr val="000000">
                      <a:alpha val="43137"/>
                    </a:srgbClr>
                  </a:outerShdw>
                </a:effectLst>
              </a:rPr>
              <a:t>Pour l’Italie, les écarts de taux se creusent aussi avec les autres pays</a:t>
            </a:r>
            <a:r>
              <a:rPr lang="fr-FR" sz="2000" dirty="0"/>
              <a:t>, et ce dans un contexte de </a:t>
            </a:r>
            <a:r>
              <a:rPr lang="fr-FR" sz="2000" dirty="0">
                <a:effectLst>
                  <a:outerShdw blurRad="38100" dist="38100" dir="2700000" algn="tl">
                    <a:srgbClr val="000000">
                      <a:alpha val="43137"/>
                    </a:srgbClr>
                  </a:outerShdw>
                </a:effectLst>
              </a:rPr>
              <a:t>croissance potentielle faible</a:t>
            </a:r>
            <a:r>
              <a:rPr lang="fr-FR" sz="2000" dirty="0"/>
              <a:t>.</a:t>
            </a:r>
          </a:p>
        </p:txBody>
      </p:sp>
      <p:pic>
        <p:nvPicPr>
          <p:cNvPr id="9" name="Image 8">
            <a:extLst>
              <a:ext uri="{FF2B5EF4-FFF2-40B4-BE49-F238E27FC236}">
                <a16:creationId xmlns:a16="http://schemas.microsoft.com/office/drawing/2014/main" id="{4F84BB77-F1E9-4C5F-A405-F45CDF8FC4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00211" y="4042609"/>
            <a:ext cx="3941051" cy="2761967"/>
          </a:xfrm>
          <a:prstGeom prst="rect">
            <a:avLst/>
          </a:prstGeom>
        </p:spPr>
      </p:pic>
    </p:spTree>
    <p:extLst>
      <p:ext uri="{BB962C8B-B14F-4D97-AF65-F5344CB8AC3E}">
        <p14:creationId xmlns:p14="http://schemas.microsoft.com/office/powerpoint/2010/main" val="80539283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8484BDE-906A-4978-8243-BE4BD61B6822}"/>
              </a:ext>
            </a:extLst>
          </p:cNvPr>
          <p:cNvSpPr>
            <a:spLocks noGrp="1"/>
          </p:cNvSpPr>
          <p:nvPr>
            <p:ph type="title"/>
          </p:nvPr>
        </p:nvSpPr>
        <p:spPr>
          <a:xfrm>
            <a:off x="838200" y="0"/>
            <a:ext cx="10515600" cy="1325563"/>
          </a:xfrm>
        </p:spPr>
        <p:txBody>
          <a:bodyPr>
            <a:normAutofit/>
          </a:bodyPr>
          <a:lstStyle/>
          <a:p>
            <a:r>
              <a:rPr lang="fr-FR" sz="2800" b="1" dirty="0">
                <a:solidFill>
                  <a:srgbClr val="0070C0"/>
                </a:solidFill>
                <a:effectLst>
                  <a:outerShdw blurRad="38100" dist="38100" dir="2700000" algn="tl">
                    <a:srgbClr val="000000">
                      <a:alpha val="43137"/>
                    </a:srgbClr>
                  </a:outerShdw>
                </a:effectLst>
              </a:rPr>
              <a:t>Vers une nouvelle crise des dettes souveraines en zone euro ?</a:t>
            </a:r>
            <a:endParaRPr lang="fr-FR" sz="2800" dirty="0"/>
          </a:p>
        </p:txBody>
      </p:sp>
      <p:sp>
        <p:nvSpPr>
          <p:cNvPr id="3" name="Espace réservé du contenu 2">
            <a:extLst>
              <a:ext uri="{FF2B5EF4-FFF2-40B4-BE49-F238E27FC236}">
                <a16:creationId xmlns:a16="http://schemas.microsoft.com/office/drawing/2014/main" id="{508D5CE9-C26B-431D-BFC8-C448985FA4C5}"/>
              </a:ext>
            </a:extLst>
          </p:cNvPr>
          <p:cNvSpPr>
            <a:spLocks noGrp="1"/>
          </p:cNvSpPr>
          <p:nvPr>
            <p:ph idx="1"/>
          </p:nvPr>
        </p:nvSpPr>
        <p:spPr>
          <a:xfrm>
            <a:off x="838200" y="1325563"/>
            <a:ext cx="10515600" cy="5032375"/>
          </a:xfrm>
        </p:spPr>
        <p:txBody>
          <a:bodyPr>
            <a:normAutofit/>
          </a:bodyPr>
          <a:lstStyle/>
          <a:p>
            <a:pPr algn="just"/>
            <a:r>
              <a:rPr lang="fr-FR" sz="2000" dirty="0"/>
              <a:t>Pour Patrick Artus (Natixis, Flash Economie, n° 25, 12 janvier 2023), </a:t>
            </a:r>
            <a:r>
              <a:rPr lang="fr-FR" sz="2000" u="sng" dirty="0"/>
              <a:t>«  </a:t>
            </a:r>
            <a:r>
              <a:rPr lang="fr-FR" sz="2000" i="0" u="sng" strike="noStrike" baseline="0" dirty="0"/>
              <a:t>L’inquiétude des marchés financiers quant à la possibilité d’une crise des dettes publiques dans la zone euro est très exagérée », pour 3 raisons:</a:t>
            </a:r>
          </a:p>
          <a:p>
            <a:pPr marL="0" indent="0" algn="just">
              <a:buNone/>
            </a:pPr>
            <a:endParaRPr lang="fr-FR" sz="2000" i="0" u="none" strike="noStrike" baseline="0" dirty="0"/>
          </a:p>
          <a:p>
            <a:pPr marL="342900" indent="-342900" algn="just">
              <a:buAutoNum type="arabicPeriod"/>
            </a:pPr>
            <a:r>
              <a:rPr lang="fr-FR" sz="2000" b="0" i="0" u="none" strike="noStrike" baseline="0" dirty="0">
                <a:effectLst>
                  <a:outerShdw blurRad="38100" dist="38100" dir="2700000" algn="tl">
                    <a:srgbClr val="000000">
                      <a:alpha val="43137"/>
                    </a:srgbClr>
                  </a:outerShdw>
                </a:effectLst>
              </a:rPr>
              <a:t>les taux d’intérêt réels, sont encore négatifs </a:t>
            </a:r>
            <a:r>
              <a:rPr lang="fr-FR" sz="2000" b="0" i="0" u="none" strike="noStrike" baseline="0" dirty="0"/>
              <a:t>; de ce fait, les conditions de soutenabilité de la dette publique restent satisfaites ;</a:t>
            </a:r>
          </a:p>
          <a:p>
            <a:pPr marL="342900" indent="-342900" algn="just">
              <a:buAutoNum type="arabicPeriod"/>
            </a:pPr>
            <a:endParaRPr lang="fr-FR" sz="2000" b="0" i="0" u="none" strike="noStrike" baseline="0" dirty="0"/>
          </a:p>
          <a:p>
            <a:pPr marL="342900" indent="-342900" algn="just">
              <a:buAutoNum type="arabicPeriod"/>
            </a:pPr>
            <a:r>
              <a:rPr lang="fr-FR" sz="2000" b="0" i="0" u="none" strike="noStrike" baseline="0" dirty="0"/>
              <a:t>la situation est très différente de celle de la crise de la zone euro : </a:t>
            </a:r>
            <a:r>
              <a:rPr lang="fr-FR" sz="2000" b="0" i="0" u="none" strike="noStrike" baseline="0" dirty="0">
                <a:effectLst>
                  <a:outerShdw blurRad="38100" dist="38100" dir="2700000" algn="tl">
                    <a:srgbClr val="000000">
                      <a:alpha val="43137"/>
                    </a:srgbClr>
                  </a:outerShdw>
                </a:effectLst>
              </a:rPr>
              <a:t>les balances courantes des pays périphériques de la zone euro ne sont plus déficitaires</a:t>
            </a:r>
            <a:r>
              <a:rPr lang="fr-FR" sz="2000" b="0" i="0" u="none" strike="noStrike" baseline="0" dirty="0"/>
              <a:t>, ces pays autofinancent leurs déficits publics ; on se rappelle que c’est l’arrêt du financement des déficits courants des pays périphériques par les pays du cœur de la zone euro qui avait déclenché la crise de 2010-2013 ;</a:t>
            </a:r>
          </a:p>
          <a:p>
            <a:pPr marL="342900" indent="-342900" algn="just">
              <a:buAutoNum type="arabicPeriod"/>
            </a:pPr>
            <a:endParaRPr lang="fr-FR" sz="2000" b="0" i="0" u="none" strike="noStrike" baseline="0" dirty="0"/>
          </a:p>
          <a:p>
            <a:pPr marL="342900" indent="-342900" algn="just">
              <a:buAutoNum type="arabicPeriod"/>
            </a:pPr>
            <a:r>
              <a:rPr lang="fr-FR" sz="2000" b="0" i="0" u="none" strike="noStrike" baseline="0" dirty="0"/>
              <a:t>le pays qui a un déficit extérieur est la France, mais, d’une part, le déficit de la balance courante (compte tenu de l’excédent des services) n’est que de 2 % du PIB en France, d’autre part, </a:t>
            </a:r>
            <a:r>
              <a:rPr lang="fr-FR" sz="2000" b="0" i="0" u="none" strike="noStrike" baseline="0" dirty="0">
                <a:effectLst>
                  <a:outerShdw blurRad="38100" dist="38100" dir="2700000" algn="tl">
                    <a:srgbClr val="000000">
                      <a:alpha val="43137"/>
                    </a:srgbClr>
                  </a:outerShdw>
                </a:effectLst>
              </a:rPr>
              <a:t>la France ne fait pas partie des pays sous la surveillance des marchés financiers</a:t>
            </a:r>
            <a:r>
              <a:rPr lang="fr-FR" sz="2000" b="0" i="0" u="none" strike="noStrike" baseline="0" dirty="0"/>
              <a:t>.</a:t>
            </a:r>
            <a:endParaRPr lang="fr-FR" sz="2000" dirty="0"/>
          </a:p>
        </p:txBody>
      </p:sp>
    </p:spTree>
    <p:extLst>
      <p:ext uri="{BB962C8B-B14F-4D97-AF65-F5344CB8AC3E}">
        <p14:creationId xmlns:p14="http://schemas.microsoft.com/office/powerpoint/2010/main" val="363264389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8484BDE-906A-4978-8243-BE4BD61B6822}"/>
              </a:ext>
            </a:extLst>
          </p:cNvPr>
          <p:cNvSpPr>
            <a:spLocks noGrp="1"/>
          </p:cNvSpPr>
          <p:nvPr>
            <p:ph type="title"/>
          </p:nvPr>
        </p:nvSpPr>
        <p:spPr>
          <a:xfrm>
            <a:off x="838199" y="-134753"/>
            <a:ext cx="10515600" cy="1325563"/>
          </a:xfrm>
        </p:spPr>
        <p:txBody>
          <a:bodyPr>
            <a:normAutofit/>
          </a:bodyPr>
          <a:lstStyle/>
          <a:p>
            <a:r>
              <a:rPr lang="fr-FR" sz="3600" b="1" dirty="0">
                <a:solidFill>
                  <a:srgbClr val="FF0000"/>
                </a:solidFill>
                <a:effectLst>
                  <a:outerShdw blurRad="38100" dist="38100" dir="2700000" algn="tl">
                    <a:srgbClr val="000000">
                      <a:alpha val="43137"/>
                    </a:srgbClr>
                  </a:outerShdw>
                </a:effectLst>
                <a:highlight>
                  <a:srgbClr val="00FFFF"/>
                </a:highlight>
              </a:rPr>
              <a:t>En guise de conclusion…</a:t>
            </a:r>
            <a:endParaRPr lang="fr-FR" sz="3600" dirty="0">
              <a:solidFill>
                <a:srgbClr val="FF0000"/>
              </a:solidFill>
              <a:highlight>
                <a:srgbClr val="00FFFF"/>
              </a:highlight>
            </a:endParaRPr>
          </a:p>
        </p:txBody>
      </p:sp>
      <p:sp>
        <p:nvSpPr>
          <p:cNvPr id="3" name="Espace réservé du contenu 2">
            <a:extLst>
              <a:ext uri="{FF2B5EF4-FFF2-40B4-BE49-F238E27FC236}">
                <a16:creationId xmlns:a16="http://schemas.microsoft.com/office/drawing/2014/main" id="{508D5CE9-C26B-431D-BFC8-C448985FA4C5}"/>
              </a:ext>
            </a:extLst>
          </p:cNvPr>
          <p:cNvSpPr>
            <a:spLocks noGrp="1"/>
          </p:cNvSpPr>
          <p:nvPr>
            <p:ph idx="1"/>
          </p:nvPr>
        </p:nvSpPr>
        <p:spPr>
          <a:xfrm>
            <a:off x="272715" y="1190810"/>
            <a:ext cx="11646569" cy="5508373"/>
          </a:xfrm>
          <a:ln>
            <a:solidFill>
              <a:srgbClr val="FF0000"/>
            </a:solidFill>
          </a:ln>
        </p:spPr>
        <p:txBody>
          <a:bodyPr>
            <a:normAutofit/>
          </a:bodyPr>
          <a:lstStyle/>
          <a:p>
            <a:pPr marL="0" indent="0" algn="just">
              <a:buNone/>
            </a:pPr>
            <a:r>
              <a:rPr lang="fr-FR" sz="2000" b="1" dirty="0"/>
              <a:t>Christine Lagarde (Jackson Hole, août 2023)</a:t>
            </a:r>
          </a:p>
          <a:p>
            <a:pPr marL="0" indent="0" algn="just">
              <a:buNone/>
            </a:pPr>
            <a:endParaRPr lang="fr-FR" sz="2000" b="1" dirty="0"/>
          </a:p>
          <a:p>
            <a:pPr marL="0" indent="0" algn="just">
              <a:buNone/>
            </a:pPr>
            <a:r>
              <a:rPr lang="fr-FR" sz="2000" u="sng" dirty="0"/>
              <a:t>Les trois mutations de l’économie mondiale qui bouleversent la réponse aux chocs en termes de politique monétaire: </a:t>
            </a:r>
          </a:p>
          <a:p>
            <a:pPr marL="342900" indent="-342900" algn="just">
              <a:buAutoNum type="arabicPeriod"/>
            </a:pPr>
            <a:r>
              <a:rPr lang="fr-FR" sz="2000" dirty="0"/>
              <a:t>La </a:t>
            </a:r>
            <a:r>
              <a:rPr lang="fr-FR" sz="2000" dirty="0">
                <a:effectLst>
                  <a:outerShdw blurRad="38100" dist="38100" dir="2700000" algn="tl">
                    <a:srgbClr val="000000">
                      <a:alpha val="43137"/>
                    </a:srgbClr>
                  </a:outerShdw>
                </a:effectLst>
              </a:rPr>
              <a:t>transformation profonde du marché et de la nature du travail </a:t>
            </a:r>
            <a:r>
              <a:rPr lang="fr-FR" sz="2000" dirty="0"/>
              <a:t>(numérisation, travail à distance, IA).</a:t>
            </a:r>
          </a:p>
          <a:p>
            <a:pPr marL="457200" indent="-457200" algn="just">
              <a:buAutoNum type="arabicPeriod"/>
            </a:pPr>
            <a:r>
              <a:rPr lang="fr-FR" sz="2000" dirty="0"/>
              <a:t>La </a:t>
            </a:r>
            <a:r>
              <a:rPr lang="fr-FR" sz="2000" dirty="0">
                <a:effectLst>
                  <a:outerShdw blurRad="38100" dist="38100" dir="2700000" algn="tl">
                    <a:srgbClr val="000000">
                      <a:alpha val="43137"/>
                    </a:srgbClr>
                  </a:outerShdw>
                </a:effectLst>
              </a:rPr>
              <a:t>transition énergétique.</a:t>
            </a:r>
          </a:p>
          <a:p>
            <a:pPr marL="457200" indent="-457200" algn="just">
              <a:buAutoNum type="arabicPeriod"/>
            </a:pPr>
            <a:r>
              <a:rPr lang="fr-FR" sz="2000" dirty="0"/>
              <a:t>L’approfondissement des clivages géopolitiques et la </a:t>
            </a:r>
            <a:r>
              <a:rPr lang="fr-FR" sz="2000" dirty="0">
                <a:effectLst>
                  <a:outerShdw blurRad="38100" dist="38100" dir="2700000" algn="tl">
                    <a:srgbClr val="000000">
                      <a:alpha val="43137"/>
                    </a:srgbClr>
                  </a:outerShdw>
                </a:effectLst>
              </a:rPr>
              <a:t>fragmentation de l’économie mondiale en blocs concurrents</a:t>
            </a:r>
            <a:r>
              <a:rPr lang="fr-FR" sz="2000" dirty="0"/>
              <a:t> (=&gt; protectionnisme).</a:t>
            </a:r>
          </a:p>
          <a:p>
            <a:pPr marL="0" indent="0" algn="just">
              <a:buNone/>
            </a:pPr>
            <a:endParaRPr lang="fr-FR" sz="2000" dirty="0"/>
          </a:p>
          <a:p>
            <a:pPr marL="0" indent="0" algn="just">
              <a:buNone/>
            </a:pPr>
            <a:r>
              <a:rPr lang="fr-FR" sz="2000" dirty="0">
                <a:effectLst>
                  <a:outerShdw blurRad="38100" dist="38100" dir="2700000" algn="tl">
                    <a:srgbClr val="000000">
                      <a:alpha val="43137"/>
                    </a:srgbClr>
                  </a:outerShdw>
                </a:effectLst>
              </a:rPr>
              <a:t>« Il n’existe pas de guide sur la situation à laquelle nous sommes confrontés aujourd’hui : c’est donc à nous de l’écrire. »</a:t>
            </a:r>
          </a:p>
          <a:p>
            <a:pPr marL="0" indent="0" algn="just">
              <a:buNone/>
            </a:pPr>
            <a:endParaRPr lang="fr-FR" sz="2000" dirty="0">
              <a:effectLst>
                <a:outerShdw blurRad="38100" dist="38100" dir="2700000" algn="tl">
                  <a:srgbClr val="000000">
                    <a:alpha val="43137"/>
                  </a:srgbClr>
                </a:outerShdw>
              </a:effectLst>
            </a:endParaRPr>
          </a:p>
          <a:p>
            <a:pPr marL="0" indent="0" algn="just">
              <a:buNone/>
            </a:pPr>
            <a:r>
              <a:rPr lang="fr-FR" sz="2000" dirty="0"/>
              <a:t>« À l’avenir, nous devons rester </a:t>
            </a:r>
            <a:r>
              <a:rPr lang="fr-FR" sz="2000" dirty="0">
                <a:effectLst>
                  <a:outerShdw blurRad="38100" dist="38100" dir="2700000" algn="tl">
                    <a:srgbClr val="000000">
                      <a:alpha val="43137"/>
                    </a:srgbClr>
                  </a:outerShdw>
                </a:effectLst>
              </a:rPr>
              <a:t>clairs sur nos objectifs</a:t>
            </a:r>
            <a:r>
              <a:rPr lang="fr-FR" sz="2000" dirty="0"/>
              <a:t>, </a:t>
            </a:r>
            <a:r>
              <a:rPr lang="fr-FR" sz="2000" dirty="0">
                <a:effectLst>
                  <a:outerShdw blurRad="38100" dist="38100" dir="2700000" algn="tl">
                    <a:srgbClr val="000000">
                      <a:alpha val="43137"/>
                    </a:srgbClr>
                  </a:outerShdw>
                </a:effectLst>
              </a:rPr>
              <a:t>flexibles dans notre analyse </a:t>
            </a:r>
            <a:r>
              <a:rPr lang="fr-FR" sz="2000" dirty="0"/>
              <a:t>et </a:t>
            </a:r>
            <a:r>
              <a:rPr lang="fr-FR" sz="2000" dirty="0">
                <a:effectLst>
                  <a:outerShdw blurRad="38100" dist="38100" dir="2700000" algn="tl">
                    <a:srgbClr val="000000">
                      <a:alpha val="43137"/>
                    </a:srgbClr>
                  </a:outerShdw>
                </a:effectLst>
              </a:rPr>
              <a:t>humbles dans la manière dont nous communiquons</a:t>
            </a:r>
            <a:r>
              <a:rPr lang="fr-FR" sz="2000" dirty="0"/>
              <a:t>. Comme l’a dit John Maynard Keynes, « la difficulté n’est pas de comprendre les idées nouvelles, mais d’échapper aux idées anciennes. » »</a:t>
            </a:r>
          </a:p>
          <a:p>
            <a:pPr marL="0" indent="0" algn="just">
              <a:buNone/>
            </a:pPr>
            <a:endParaRPr lang="fr-FR" sz="2000" dirty="0"/>
          </a:p>
        </p:txBody>
      </p:sp>
    </p:spTree>
    <p:extLst>
      <p:ext uri="{BB962C8B-B14F-4D97-AF65-F5344CB8AC3E}">
        <p14:creationId xmlns:p14="http://schemas.microsoft.com/office/powerpoint/2010/main" val="203639947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F1CB784-13ED-46D5-BB33-DE654304EEC3}"/>
              </a:ext>
            </a:extLst>
          </p:cNvPr>
          <p:cNvSpPr>
            <a:spLocks noGrp="1"/>
          </p:cNvSpPr>
          <p:nvPr>
            <p:ph type="title"/>
          </p:nvPr>
        </p:nvSpPr>
        <p:spPr>
          <a:xfrm>
            <a:off x="838200" y="-347145"/>
            <a:ext cx="10515600" cy="1325563"/>
          </a:xfrm>
        </p:spPr>
        <p:txBody>
          <a:bodyPr>
            <a:normAutofit/>
          </a:bodyPr>
          <a:lstStyle/>
          <a:p>
            <a:r>
              <a:rPr lang="fr-FR" sz="3600" b="1" u="sng" dirty="0"/>
              <a:t>Ressources (« de base »):</a:t>
            </a:r>
          </a:p>
        </p:txBody>
      </p:sp>
      <p:sp>
        <p:nvSpPr>
          <p:cNvPr id="3" name="Espace réservé du contenu 2">
            <a:extLst>
              <a:ext uri="{FF2B5EF4-FFF2-40B4-BE49-F238E27FC236}">
                <a16:creationId xmlns:a16="http://schemas.microsoft.com/office/drawing/2014/main" id="{9A3A0F01-73E9-4057-9589-CCC6A066F863}"/>
              </a:ext>
            </a:extLst>
          </p:cNvPr>
          <p:cNvSpPr>
            <a:spLocks noGrp="1"/>
          </p:cNvSpPr>
          <p:nvPr>
            <p:ph idx="1"/>
          </p:nvPr>
        </p:nvSpPr>
        <p:spPr>
          <a:xfrm>
            <a:off x="838200" y="774833"/>
            <a:ext cx="10515600" cy="6083167"/>
          </a:xfrm>
        </p:spPr>
        <p:txBody>
          <a:bodyPr>
            <a:normAutofit fontScale="92500" lnSpcReduction="10000"/>
          </a:bodyPr>
          <a:lstStyle/>
          <a:p>
            <a:pPr>
              <a:buFont typeface="Wingdings" panose="05000000000000000000" pitchFamily="2" charset="2"/>
              <a:buChar char="Ø"/>
            </a:pPr>
            <a:r>
              <a:rPr lang="fr-FR" sz="2000" dirty="0"/>
              <a:t> Eduscol:</a:t>
            </a:r>
          </a:p>
          <a:p>
            <a:pPr marL="0" indent="0">
              <a:buNone/>
            </a:pPr>
            <a:r>
              <a:rPr lang="fr-FR" sz="2000" dirty="0">
                <a:hlinkClick r:id="rId2"/>
              </a:rPr>
              <a:t>https://eduscol.education.fr/1658/programmes-et-ressources-en-sciences-economiques-et-sociales-voie-gt</a:t>
            </a:r>
            <a:endParaRPr lang="fr-FR" sz="2000" dirty="0"/>
          </a:p>
          <a:p>
            <a:pPr marL="0" indent="0">
              <a:buNone/>
            </a:pPr>
            <a:endParaRPr lang="fr-FR" sz="2000" dirty="0"/>
          </a:p>
          <a:p>
            <a:pPr>
              <a:buFont typeface="Wingdings" panose="05000000000000000000" pitchFamily="2" charset="2"/>
              <a:buChar char="Ø"/>
            </a:pPr>
            <a:r>
              <a:rPr lang="fr-FR" sz="2000" dirty="0"/>
              <a:t> Collège de France (cours + vidéos): </a:t>
            </a:r>
          </a:p>
          <a:p>
            <a:pPr marL="0" indent="0">
              <a:buNone/>
            </a:pPr>
            <a:r>
              <a:rPr lang="fr-FR" sz="2000" dirty="0">
                <a:hlinkClick r:id="rId3"/>
              </a:rPr>
              <a:t>https://campus-innovation-lycees.fr/chapitre-5-quelles-politiques-economiques-dans-le-cadre-europeen/#cours</a:t>
            </a:r>
            <a:endParaRPr lang="fr-FR" sz="2000" dirty="0"/>
          </a:p>
          <a:p>
            <a:endParaRPr lang="fr-FR" sz="2000" dirty="0"/>
          </a:p>
          <a:p>
            <a:pPr>
              <a:buFont typeface="Wingdings" panose="05000000000000000000" pitchFamily="2" charset="2"/>
              <a:buChar char="Ø"/>
            </a:pPr>
            <a:r>
              <a:rPr lang="fr-FR" sz="2000" dirty="0"/>
              <a:t> Banque de France (ABC de l’économie):</a:t>
            </a:r>
          </a:p>
          <a:p>
            <a:pPr marL="0" indent="0">
              <a:buNone/>
            </a:pPr>
            <a:r>
              <a:rPr lang="fr-FR" sz="2000" dirty="0">
                <a:hlinkClick r:id="rId4"/>
              </a:rPr>
              <a:t>https://abc-economie.banque-france.fr/</a:t>
            </a:r>
            <a:endParaRPr lang="fr-FR" sz="2000" dirty="0"/>
          </a:p>
          <a:p>
            <a:endParaRPr lang="fr-FR" sz="2000" dirty="0"/>
          </a:p>
          <a:p>
            <a:pPr>
              <a:buFont typeface="Wingdings" panose="05000000000000000000" pitchFamily="2" charset="2"/>
              <a:buChar char="Ø"/>
            </a:pPr>
            <a:r>
              <a:rPr lang="fr-FR" sz="2000" dirty="0"/>
              <a:t> Aït-Saïd F. et Barou V. (2021): </a:t>
            </a:r>
            <a:r>
              <a:rPr lang="fr-FR" sz="2000" i="1" dirty="0"/>
              <a:t>100 fiches pour comprendre les politiques économiques</a:t>
            </a:r>
            <a:r>
              <a:rPr lang="fr-FR" sz="2000" dirty="0"/>
              <a:t>, sous la </a:t>
            </a:r>
            <a:r>
              <a:rPr lang="fr-FR" sz="2000" dirty="0" err="1"/>
              <a:t>dir</a:t>
            </a:r>
            <a:r>
              <a:rPr lang="fr-FR" sz="2000" dirty="0"/>
              <a:t>. de Montoussé M., Bréal</a:t>
            </a:r>
          </a:p>
          <a:p>
            <a:endParaRPr lang="fr-FR" sz="1400" dirty="0">
              <a:effectLst/>
              <a:latin typeface="Arial" panose="020B0604020202020204" pitchFamily="34" charset="0"/>
            </a:endParaRPr>
          </a:p>
          <a:p>
            <a:pPr>
              <a:buFont typeface="Wingdings" panose="05000000000000000000" pitchFamily="2" charset="2"/>
              <a:buChar char="Ø"/>
            </a:pPr>
            <a:r>
              <a:rPr lang="fr-FR" sz="2000" dirty="0">
                <a:effectLst/>
              </a:rPr>
              <a:t> </a:t>
            </a:r>
            <a:r>
              <a:rPr lang="fr-FR" sz="2000" dirty="0" err="1">
                <a:effectLst/>
              </a:rPr>
              <a:t>Bénassy-Quéré</a:t>
            </a:r>
            <a:r>
              <a:rPr lang="fr-FR" sz="2000" dirty="0">
                <a:effectLst/>
              </a:rPr>
              <a:t> A., </a:t>
            </a:r>
            <a:r>
              <a:rPr lang="fr-FR" sz="2000" dirty="0" err="1">
                <a:effectLst/>
              </a:rPr>
              <a:t>Coeuré</a:t>
            </a:r>
            <a:r>
              <a:rPr lang="fr-FR" sz="2000" dirty="0">
                <a:effectLst/>
              </a:rPr>
              <a:t> B., Jacquet P., Pisani-Ferry J. (2021): </a:t>
            </a:r>
            <a:r>
              <a:rPr lang="fr-FR" sz="2000" i="1" dirty="0">
                <a:effectLst/>
              </a:rPr>
              <a:t>Politique Économique</a:t>
            </a:r>
            <a:r>
              <a:rPr lang="fr-FR" sz="2000" i="1" dirty="0"/>
              <a:t>, </a:t>
            </a:r>
            <a:r>
              <a:rPr lang="fr-FR" sz="2000" dirty="0" err="1">
                <a:effectLst/>
              </a:rPr>
              <a:t>Deboeck</a:t>
            </a:r>
            <a:r>
              <a:rPr lang="fr-FR" sz="2000" dirty="0">
                <a:effectLst/>
              </a:rPr>
              <a:t>, 5</a:t>
            </a:r>
            <a:r>
              <a:rPr lang="fr-FR" sz="2000" baseline="30000" dirty="0">
                <a:effectLst/>
              </a:rPr>
              <a:t>ème</a:t>
            </a:r>
            <a:r>
              <a:rPr lang="fr-FR" sz="2000" dirty="0">
                <a:effectLst/>
              </a:rPr>
              <a:t> éd</a:t>
            </a:r>
          </a:p>
          <a:p>
            <a:endParaRPr lang="fr-FR" sz="2000" dirty="0"/>
          </a:p>
          <a:p>
            <a:pPr>
              <a:buFont typeface="Wingdings" panose="05000000000000000000" pitchFamily="2" charset="2"/>
              <a:buChar char="Ø"/>
            </a:pPr>
            <a:r>
              <a:rPr lang="fr-FR" sz="2000" dirty="0"/>
              <a:t> </a:t>
            </a:r>
            <a:r>
              <a:rPr lang="fr-FR" sz="2000" dirty="0" err="1"/>
              <a:t>Couppey</a:t>
            </a:r>
            <a:r>
              <a:rPr lang="fr-FR" sz="2000" dirty="0"/>
              <a:t>-Soubeyran J. et Renault T. (2021): </a:t>
            </a:r>
            <a:r>
              <a:rPr lang="fr-FR" sz="2000" i="1" dirty="0"/>
              <a:t>Monnaie, banques, finance</a:t>
            </a:r>
            <a:r>
              <a:rPr lang="fr-FR" sz="2000" dirty="0"/>
              <a:t>, PUF, 4</a:t>
            </a:r>
            <a:r>
              <a:rPr lang="fr-FR" sz="2000" baseline="30000" dirty="0"/>
              <a:t>ème</a:t>
            </a:r>
            <a:r>
              <a:rPr lang="fr-FR" sz="2000" dirty="0"/>
              <a:t> éd</a:t>
            </a:r>
          </a:p>
        </p:txBody>
      </p:sp>
    </p:spTree>
    <p:extLst>
      <p:ext uri="{BB962C8B-B14F-4D97-AF65-F5344CB8AC3E}">
        <p14:creationId xmlns:p14="http://schemas.microsoft.com/office/powerpoint/2010/main" val="30577502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F1CB784-13ED-46D5-BB33-DE654304EEC3}"/>
              </a:ext>
            </a:extLst>
          </p:cNvPr>
          <p:cNvSpPr>
            <a:spLocks noGrp="1"/>
          </p:cNvSpPr>
          <p:nvPr>
            <p:ph type="title"/>
          </p:nvPr>
        </p:nvSpPr>
        <p:spPr>
          <a:xfrm>
            <a:off x="838200" y="-260517"/>
            <a:ext cx="10515600" cy="1325563"/>
          </a:xfrm>
        </p:spPr>
        <p:txBody>
          <a:bodyPr>
            <a:normAutofit/>
          </a:bodyPr>
          <a:lstStyle/>
          <a:p>
            <a:r>
              <a:rPr lang="fr-FR" sz="3600" b="1" u="sng" dirty="0"/>
              <a:t>Ressources (« spécifiques »):</a:t>
            </a:r>
          </a:p>
        </p:txBody>
      </p:sp>
      <p:sp>
        <p:nvSpPr>
          <p:cNvPr id="3" name="Espace réservé du contenu 2">
            <a:extLst>
              <a:ext uri="{FF2B5EF4-FFF2-40B4-BE49-F238E27FC236}">
                <a16:creationId xmlns:a16="http://schemas.microsoft.com/office/drawing/2014/main" id="{9A3A0F01-73E9-4057-9589-CCC6A066F863}"/>
              </a:ext>
            </a:extLst>
          </p:cNvPr>
          <p:cNvSpPr>
            <a:spLocks noGrp="1"/>
          </p:cNvSpPr>
          <p:nvPr>
            <p:ph idx="1"/>
          </p:nvPr>
        </p:nvSpPr>
        <p:spPr>
          <a:xfrm>
            <a:off x="838200" y="981776"/>
            <a:ext cx="10515600" cy="6136106"/>
          </a:xfrm>
        </p:spPr>
        <p:txBody>
          <a:bodyPr>
            <a:normAutofit/>
          </a:bodyPr>
          <a:lstStyle/>
          <a:p>
            <a:pPr>
              <a:buFont typeface="Wingdings" panose="05000000000000000000" pitchFamily="2" charset="2"/>
              <a:buChar char="Ø"/>
            </a:pPr>
            <a:r>
              <a:rPr lang="fr-FR" sz="2000" dirty="0"/>
              <a:t>Artus P. (2021): </a:t>
            </a:r>
            <a:r>
              <a:rPr lang="fr-FR" sz="2000" i="1" dirty="0"/>
              <a:t>Regards sur la zone euro</a:t>
            </a:r>
            <a:r>
              <a:rPr lang="fr-FR" sz="2000" dirty="0"/>
              <a:t>, Bréal</a:t>
            </a:r>
          </a:p>
          <a:p>
            <a:pPr>
              <a:buFont typeface="Wingdings" panose="05000000000000000000" pitchFamily="2" charset="2"/>
              <a:buChar char="Ø"/>
            </a:pPr>
            <a:r>
              <a:rPr lang="fr-FR" sz="2000" dirty="0"/>
              <a:t>Barthélemy J., Schmidt K., </a:t>
            </a:r>
            <a:r>
              <a:rPr lang="fr-FR" sz="2000" dirty="0" err="1"/>
              <a:t>Sestieri</a:t>
            </a:r>
            <a:r>
              <a:rPr lang="fr-FR" sz="2000" dirty="0"/>
              <a:t> J. (2022): « Interactions politique monétaire-politique budgétaire : les défis </a:t>
            </a:r>
            <a:r>
              <a:rPr lang="fr-FR" sz="2000" dirty="0" err="1"/>
              <a:t>post-pandémie</a:t>
            </a:r>
            <a:r>
              <a:rPr lang="fr-FR" sz="2000" dirty="0"/>
              <a:t> », Bloc-notes Eco, Billet n° 251, 18 jan</a:t>
            </a:r>
          </a:p>
          <a:p>
            <a:pPr marL="0" indent="0">
              <a:buNone/>
            </a:pPr>
            <a:r>
              <a:rPr lang="fr-FR" sz="2000" dirty="0">
                <a:hlinkClick r:id="rId2"/>
              </a:rPr>
              <a:t>https://blocnotesdeleco.banque-france.fr/billet-de-blog/interactions-politique-monetaire-politique-budgetaire-les-defis-post-pandemie</a:t>
            </a:r>
            <a:endParaRPr lang="fr-FR" sz="2000" dirty="0"/>
          </a:p>
          <a:p>
            <a:pPr>
              <a:buFont typeface="Wingdings" panose="05000000000000000000" pitchFamily="2" charset="2"/>
              <a:buChar char="Ø"/>
            </a:pPr>
            <a:r>
              <a:rPr lang="fr-FR" sz="2000" dirty="0" err="1"/>
              <a:t>Bénassy-Quéré</a:t>
            </a:r>
            <a:r>
              <a:rPr lang="fr-FR" sz="2000" dirty="0"/>
              <a:t> A. (2022): « Une boucle prix-salaires sur le sapin 2022 ? », DG Trésor, 23 </a:t>
            </a:r>
            <a:r>
              <a:rPr lang="fr-FR" sz="2000" dirty="0" err="1"/>
              <a:t>déc</a:t>
            </a:r>
            <a:endParaRPr lang="fr-FR" sz="2000" dirty="0"/>
          </a:p>
          <a:p>
            <a:pPr marL="0" indent="0">
              <a:buNone/>
            </a:pPr>
            <a:r>
              <a:rPr lang="fr-FR" sz="2000" dirty="0">
                <a:hlinkClick r:id="rId3"/>
              </a:rPr>
              <a:t>https://www.tresor.economie.gouv.fr/Articles/2022/12/23/une-boucle-prix-salaires-sur-le-sapin-2022?s=09</a:t>
            </a:r>
            <a:endParaRPr lang="fr-FR" sz="2000" dirty="0"/>
          </a:p>
          <a:p>
            <a:pPr>
              <a:buFont typeface="Wingdings" panose="05000000000000000000" pitchFamily="2" charset="2"/>
              <a:buChar char="Ø"/>
            </a:pPr>
            <a:r>
              <a:rPr lang="fr-FR" sz="2000" dirty="0"/>
              <a:t> </a:t>
            </a:r>
            <a:r>
              <a:rPr lang="fr-FR" sz="2000" dirty="0" err="1"/>
              <a:t>Bluedorn</a:t>
            </a:r>
            <a:r>
              <a:rPr lang="fr-FR" sz="2000" dirty="0"/>
              <a:t> J. (2022): « Les risques d’une spirale prix-salaires semblent maîtrisés, malgré une inflation élevée », FMI, Blog, 5 </a:t>
            </a:r>
            <a:r>
              <a:rPr lang="fr-FR" sz="2000" dirty="0" err="1"/>
              <a:t>oct</a:t>
            </a:r>
            <a:endParaRPr lang="fr-FR" sz="2000" dirty="0"/>
          </a:p>
          <a:p>
            <a:pPr marL="0" indent="0">
              <a:buNone/>
            </a:pPr>
            <a:r>
              <a:rPr lang="fr-FR" sz="2000" dirty="0">
                <a:hlinkClick r:id="rId4"/>
              </a:rPr>
              <a:t>https://www.imf.org/fr/Blogs/Articles/2022/10/05/wage-price-spiral-risks-appear-contained-despite-high-inflation</a:t>
            </a:r>
            <a:endParaRPr lang="fr-FR" sz="2000" dirty="0"/>
          </a:p>
          <a:p>
            <a:pPr algn="l">
              <a:buFont typeface="Wingdings" panose="05000000000000000000" pitchFamily="2" charset="2"/>
              <a:buChar char="Ø"/>
            </a:pPr>
            <a:r>
              <a:rPr lang="fr-FR" sz="2000" dirty="0"/>
              <a:t>BNP Paribas (2020): « </a:t>
            </a:r>
            <a:r>
              <a:rPr lang="fr-FR" sz="2000" i="0" u="none" strike="noStrike" baseline="0" dirty="0"/>
              <a:t> Covid-19 : mesures prises par les banques centrales, les gouvernements et les institutions internationales », Eco Flash, juin</a:t>
            </a:r>
            <a:r>
              <a:rPr lang="fr-FR" sz="2000" dirty="0"/>
              <a:t> </a:t>
            </a:r>
          </a:p>
          <a:p>
            <a:pPr marL="0" indent="0" algn="l">
              <a:buNone/>
            </a:pPr>
            <a:r>
              <a:rPr lang="fr-FR" sz="2000" dirty="0">
                <a:hlinkClick r:id="rId5"/>
              </a:rPr>
              <a:t>https://economic-research.bnpparibas.com/html/fr-FR/Covid-19-mesures-prises-banques-centrales-gouvernements-institutions-internationales-17/06/2020,38923</a:t>
            </a:r>
            <a:endParaRPr lang="fr-FR" sz="2000" dirty="0"/>
          </a:p>
          <a:p>
            <a:pPr marL="0" indent="0">
              <a:buNone/>
            </a:pPr>
            <a:endParaRPr lang="fr-FR" sz="2000" dirty="0"/>
          </a:p>
          <a:p>
            <a:pPr>
              <a:buFont typeface="Wingdings" panose="05000000000000000000" pitchFamily="2" charset="2"/>
              <a:buChar char="Ø"/>
            </a:pPr>
            <a:endParaRPr lang="fr-FR" sz="2000" dirty="0"/>
          </a:p>
          <a:p>
            <a:pPr marL="0" indent="0">
              <a:buNone/>
            </a:pPr>
            <a:endParaRPr lang="fr-FR" sz="2000" dirty="0"/>
          </a:p>
          <a:p>
            <a:endParaRPr lang="fr-FR" sz="2000" dirty="0">
              <a:effectLst/>
              <a:ea typeface="Calibri" panose="020F0502020204030204" pitchFamily="34" charset="0"/>
              <a:cs typeface="Times New Roman" panose="02020603050405020304" pitchFamily="18" charset="0"/>
            </a:endParaRPr>
          </a:p>
          <a:p>
            <a:endParaRPr lang="fr-FR" sz="2000" dirty="0"/>
          </a:p>
        </p:txBody>
      </p:sp>
    </p:spTree>
    <p:extLst>
      <p:ext uri="{BB962C8B-B14F-4D97-AF65-F5344CB8AC3E}">
        <p14:creationId xmlns:p14="http://schemas.microsoft.com/office/powerpoint/2010/main" val="258687180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F1CB784-13ED-46D5-BB33-DE654304EEC3}"/>
              </a:ext>
            </a:extLst>
          </p:cNvPr>
          <p:cNvSpPr>
            <a:spLocks noGrp="1"/>
          </p:cNvSpPr>
          <p:nvPr>
            <p:ph type="title"/>
          </p:nvPr>
        </p:nvSpPr>
        <p:spPr>
          <a:xfrm>
            <a:off x="838200" y="-260517"/>
            <a:ext cx="10515600" cy="1325563"/>
          </a:xfrm>
        </p:spPr>
        <p:txBody>
          <a:bodyPr>
            <a:normAutofit/>
          </a:bodyPr>
          <a:lstStyle/>
          <a:p>
            <a:r>
              <a:rPr lang="fr-FR" sz="3600" b="1" u="sng" dirty="0"/>
              <a:t>Ressources (« spécifiques»):</a:t>
            </a:r>
          </a:p>
        </p:txBody>
      </p:sp>
      <p:sp>
        <p:nvSpPr>
          <p:cNvPr id="3" name="Espace réservé du contenu 2">
            <a:extLst>
              <a:ext uri="{FF2B5EF4-FFF2-40B4-BE49-F238E27FC236}">
                <a16:creationId xmlns:a16="http://schemas.microsoft.com/office/drawing/2014/main" id="{9A3A0F01-73E9-4057-9589-CCC6A066F863}"/>
              </a:ext>
            </a:extLst>
          </p:cNvPr>
          <p:cNvSpPr>
            <a:spLocks noGrp="1"/>
          </p:cNvSpPr>
          <p:nvPr>
            <p:ph idx="1"/>
          </p:nvPr>
        </p:nvSpPr>
        <p:spPr>
          <a:xfrm>
            <a:off x="838200" y="789270"/>
            <a:ext cx="10515600" cy="6068729"/>
          </a:xfrm>
        </p:spPr>
        <p:txBody>
          <a:bodyPr>
            <a:normAutofit/>
          </a:bodyPr>
          <a:lstStyle/>
          <a:p>
            <a:pPr>
              <a:buFont typeface="Wingdings" panose="05000000000000000000" pitchFamily="2" charset="2"/>
              <a:buChar char="Ø"/>
            </a:pPr>
            <a:r>
              <a:rPr lang="fr-FR" sz="2000" dirty="0"/>
              <a:t> Bocquet E., Keller F. et Yung R. (2015): </a:t>
            </a:r>
            <a:r>
              <a:rPr lang="fr-FR" sz="2000" i="1" dirty="0"/>
              <a:t>« Quoi qu'il en coûte » : la Banque centrale européenne face à la crise</a:t>
            </a:r>
            <a:r>
              <a:rPr lang="fr-FR" sz="2000" dirty="0"/>
              <a:t>, Rapport d’informations n°533, Sénat</a:t>
            </a:r>
          </a:p>
          <a:p>
            <a:pPr marL="0" indent="0">
              <a:buNone/>
            </a:pPr>
            <a:r>
              <a:rPr lang="fr-FR" sz="2000" dirty="0">
                <a:hlinkClick r:id="rId2"/>
              </a:rPr>
              <a:t>http://www.senat.fr/rap/r14-533/r14-533.html</a:t>
            </a:r>
            <a:endParaRPr lang="fr-FR" sz="2000" dirty="0"/>
          </a:p>
          <a:p>
            <a:pPr>
              <a:buFont typeface="Wingdings" panose="05000000000000000000" pitchFamily="2" charset="2"/>
              <a:buChar char="Ø"/>
            </a:pPr>
            <a:r>
              <a:rPr lang="fr-FR" sz="2000" dirty="0" err="1"/>
              <a:t>Couppey</a:t>
            </a:r>
            <a:r>
              <a:rPr lang="fr-FR" sz="2000" dirty="0"/>
              <a:t>-Soubeyran J. et </a:t>
            </a:r>
            <a:r>
              <a:rPr lang="fr-FR" sz="2000" dirty="0" err="1"/>
              <a:t>Ducrozet</a:t>
            </a:r>
            <a:r>
              <a:rPr lang="fr-FR" sz="2000" dirty="0"/>
              <a:t> F. (2022): </a:t>
            </a:r>
            <a:r>
              <a:rPr lang="fr-FR" sz="2000" kern="1800" dirty="0">
                <a:effectLst/>
                <a:ea typeface="Times New Roman" panose="02020603050405020304" pitchFamily="18" charset="0"/>
                <a:cs typeface="Times New Roman" panose="02020603050405020304" pitchFamily="18" charset="0"/>
              </a:rPr>
              <a:t>« Pour les banques centrales, la récession est le prix à payer pour réduire l’inflation », entretien, Alternatives économiques, 13 sept</a:t>
            </a:r>
          </a:p>
          <a:p>
            <a:pPr marL="0" indent="0">
              <a:buNone/>
            </a:pPr>
            <a:r>
              <a:rPr lang="fr-FR" sz="2000" dirty="0">
                <a:effectLst/>
                <a:ea typeface="Calibri" panose="020F0502020204030204" pitchFamily="34" charset="0"/>
                <a:cs typeface="Times New Roman" panose="02020603050405020304" pitchFamily="18" charset="0"/>
                <a:hlinkClick r:id="rId3"/>
              </a:rPr>
              <a:t>https://www.alternatives-economiques.fr/banques-centrales-recession-prix-a-payer-reduire/00104436</a:t>
            </a:r>
            <a:endParaRPr lang="fr-FR" sz="2000" kern="1800" dirty="0">
              <a:ea typeface="Calibri" panose="020F0502020204030204" pitchFamily="34" charset="0"/>
              <a:cs typeface="Times New Roman" panose="02020603050405020304" pitchFamily="18" charset="0"/>
            </a:endParaRPr>
          </a:p>
          <a:p>
            <a:pPr>
              <a:buFont typeface="Wingdings" panose="05000000000000000000" pitchFamily="2" charset="2"/>
              <a:buChar char="Ø"/>
            </a:pPr>
            <a:r>
              <a:rPr lang="fr-FR" sz="2000" dirty="0"/>
              <a:t> </a:t>
            </a:r>
            <a:r>
              <a:rPr lang="fr-FR" sz="2000" dirty="0" err="1"/>
              <a:t>Couppey</a:t>
            </a:r>
            <a:r>
              <a:rPr lang="fr-FR" sz="2000" dirty="0"/>
              <a:t>-Soubeyran J. (2022): « Faut-il s’inquiéter des pertes des banques centrales ? », The Conversation, 8 </a:t>
            </a:r>
            <a:r>
              <a:rPr lang="fr-FR" sz="2000" dirty="0" err="1"/>
              <a:t>nov</a:t>
            </a:r>
            <a:endParaRPr lang="fr-FR" sz="2000" dirty="0"/>
          </a:p>
          <a:p>
            <a:pPr marL="0" indent="0">
              <a:buNone/>
            </a:pPr>
            <a:r>
              <a:rPr lang="fr-FR" sz="2000" dirty="0"/>
              <a:t>Texte </a:t>
            </a:r>
            <a:r>
              <a:rPr lang="fr-FR" sz="2000" dirty="0">
                <a:hlinkClick r:id="rId4"/>
              </a:rPr>
              <a:t>ici</a:t>
            </a:r>
            <a:endParaRPr lang="fr-FR" sz="2000" dirty="0"/>
          </a:p>
          <a:p>
            <a:pPr>
              <a:buFont typeface="Wingdings" panose="05000000000000000000" pitchFamily="2" charset="2"/>
              <a:buChar char="Ø"/>
            </a:pPr>
            <a:r>
              <a:rPr lang="fr-FR" sz="2000" dirty="0"/>
              <a:t> </a:t>
            </a:r>
            <a:r>
              <a:rPr lang="fr-FR" sz="2000" dirty="0" err="1"/>
              <a:t>Hautcoeur</a:t>
            </a:r>
            <a:r>
              <a:rPr lang="fr-FR" sz="2000" dirty="0"/>
              <a:t> P-C. (2022): « Inflation et pouvoir d’achat », Podcast, PSE</a:t>
            </a:r>
          </a:p>
          <a:p>
            <a:pPr marL="0" indent="0">
              <a:buNone/>
            </a:pPr>
            <a:r>
              <a:rPr lang="fr-FR" sz="2000" dirty="0">
                <a:hlinkClick r:id="rId5"/>
              </a:rPr>
              <a:t>https://www.parisschoolofeconomics.eu/fr/actualites/podcast-inflation-et-pouvoir-d-achat-pierre-cyrille-hautcoeur/</a:t>
            </a:r>
            <a:endParaRPr lang="fr-FR" sz="2000" dirty="0"/>
          </a:p>
          <a:p>
            <a:pPr>
              <a:buFont typeface="Wingdings" panose="05000000000000000000" pitchFamily="2" charset="2"/>
              <a:buChar char="Ø"/>
            </a:pPr>
            <a:r>
              <a:rPr lang="fr-FR" sz="2000" dirty="0"/>
              <a:t> </a:t>
            </a:r>
            <a:r>
              <a:rPr lang="en-US" sz="2000" dirty="0" err="1"/>
              <a:t>Guénette</a:t>
            </a:r>
            <a:r>
              <a:rPr lang="en-US" sz="2000" dirty="0"/>
              <a:t> J-D., </a:t>
            </a:r>
            <a:r>
              <a:rPr lang="en-US" sz="2000" dirty="0" err="1"/>
              <a:t>Kose</a:t>
            </a:r>
            <a:r>
              <a:rPr lang="en-US" sz="2000" dirty="0"/>
              <a:t> A., and Sugawara N. (2022): </a:t>
            </a:r>
            <a:r>
              <a:rPr lang="fr-FR" sz="2000" dirty="0"/>
              <a:t>« </a:t>
            </a:r>
            <a:r>
              <a:rPr lang="en-US" sz="2000" dirty="0"/>
              <a:t>Is a Global Recession Imminent?</a:t>
            </a:r>
            <a:r>
              <a:rPr lang="fr-FR" sz="2000" dirty="0"/>
              <a:t> »</a:t>
            </a:r>
            <a:r>
              <a:rPr lang="en-US" sz="2000" dirty="0"/>
              <a:t> Equitable Growth, Finance, and Institutions Policy Note No. 4, World Bank, Washington, DC</a:t>
            </a:r>
          </a:p>
          <a:p>
            <a:pPr marL="0" indent="0">
              <a:buNone/>
            </a:pPr>
            <a:r>
              <a:rPr lang="en-US" sz="2000" dirty="0">
                <a:hlinkClick r:id="rId6"/>
              </a:rPr>
              <a:t>https://www.worldbank.org/en/research/brief/global-recession</a:t>
            </a:r>
            <a:endParaRPr lang="en-US" sz="2000" dirty="0"/>
          </a:p>
          <a:p>
            <a:pPr>
              <a:buFont typeface="Wingdings" panose="05000000000000000000" pitchFamily="2" charset="2"/>
              <a:buChar char="Ø"/>
            </a:pPr>
            <a:r>
              <a:rPr lang="fr-FR" sz="2000" dirty="0"/>
              <a:t>Hermel F. (2023): «Banques centrales : le match des anticipations», Stratégies, 11 janvier</a:t>
            </a:r>
          </a:p>
          <a:p>
            <a:pPr marL="0" indent="0" algn="just">
              <a:buNone/>
            </a:pPr>
            <a:endParaRPr lang="fr-FR" sz="2000" dirty="0"/>
          </a:p>
          <a:p>
            <a:pPr marL="0" indent="0">
              <a:buNone/>
            </a:pPr>
            <a:endParaRPr lang="fr-FR" sz="2000" dirty="0"/>
          </a:p>
          <a:p>
            <a:pPr marL="0" indent="0">
              <a:buNone/>
            </a:pPr>
            <a:endParaRPr lang="fr-FR" sz="2000" dirty="0"/>
          </a:p>
          <a:p>
            <a:endParaRPr lang="fr-FR" sz="2000" dirty="0">
              <a:effectLst/>
              <a:ea typeface="Calibri" panose="020F0502020204030204" pitchFamily="34" charset="0"/>
              <a:cs typeface="Times New Roman" panose="02020603050405020304" pitchFamily="18" charset="0"/>
            </a:endParaRPr>
          </a:p>
          <a:p>
            <a:endParaRPr lang="fr-FR" sz="2000" dirty="0"/>
          </a:p>
        </p:txBody>
      </p:sp>
    </p:spTree>
    <p:extLst>
      <p:ext uri="{BB962C8B-B14F-4D97-AF65-F5344CB8AC3E}">
        <p14:creationId xmlns:p14="http://schemas.microsoft.com/office/powerpoint/2010/main" val="88740899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F1CB784-13ED-46D5-BB33-DE654304EEC3}"/>
              </a:ext>
            </a:extLst>
          </p:cNvPr>
          <p:cNvSpPr>
            <a:spLocks noGrp="1"/>
          </p:cNvSpPr>
          <p:nvPr>
            <p:ph type="title"/>
          </p:nvPr>
        </p:nvSpPr>
        <p:spPr>
          <a:xfrm>
            <a:off x="838200" y="-260517"/>
            <a:ext cx="10515600" cy="1325563"/>
          </a:xfrm>
        </p:spPr>
        <p:txBody>
          <a:bodyPr>
            <a:normAutofit/>
          </a:bodyPr>
          <a:lstStyle/>
          <a:p>
            <a:r>
              <a:rPr lang="fr-FR" sz="3600" b="1" u="sng" dirty="0"/>
              <a:t>Ressources (« spécifiques»):</a:t>
            </a:r>
          </a:p>
        </p:txBody>
      </p:sp>
      <p:sp>
        <p:nvSpPr>
          <p:cNvPr id="3" name="Espace réservé du contenu 2">
            <a:extLst>
              <a:ext uri="{FF2B5EF4-FFF2-40B4-BE49-F238E27FC236}">
                <a16:creationId xmlns:a16="http://schemas.microsoft.com/office/drawing/2014/main" id="{9A3A0F01-73E9-4057-9589-CCC6A066F863}"/>
              </a:ext>
            </a:extLst>
          </p:cNvPr>
          <p:cNvSpPr>
            <a:spLocks noGrp="1"/>
          </p:cNvSpPr>
          <p:nvPr>
            <p:ph idx="1"/>
          </p:nvPr>
        </p:nvSpPr>
        <p:spPr>
          <a:xfrm>
            <a:off x="838200" y="813333"/>
            <a:ext cx="10515600" cy="7117883"/>
          </a:xfrm>
        </p:spPr>
        <p:txBody>
          <a:bodyPr>
            <a:normAutofit/>
          </a:bodyPr>
          <a:lstStyle/>
          <a:p>
            <a:pPr algn="just">
              <a:buFont typeface="Wingdings" panose="05000000000000000000" pitchFamily="2" charset="2"/>
              <a:buChar char="Ø"/>
            </a:pPr>
            <a:r>
              <a:rPr lang="pt-BR" sz="2000" i="0" u="none" strike="noStrike" baseline="0" dirty="0"/>
              <a:t>Koester G., Gonçalves E., Gomez-Salvador R., </a:t>
            </a:r>
            <a:r>
              <a:rPr lang="es-ES" sz="2000" i="0" u="none" strike="noStrike" baseline="0" dirty="0" err="1"/>
              <a:t>Doleschel</a:t>
            </a:r>
            <a:r>
              <a:rPr lang="es-ES" sz="2000" i="0" u="none" strike="noStrike" baseline="0" dirty="0"/>
              <a:t> J., Andersson M., González Pardo B. et </a:t>
            </a:r>
            <a:r>
              <a:rPr lang="es-ES" sz="2000" i="0" u="none" strike="noStrike" baseline="0" dirty="0" err="1"/>
              <a:t>Lebastard</a:t>
            </a:r>
            <a:r>
              <a:rPr lang="es-ES" sz="2000" i="0" u="none" strike="noStrike" baseline="0" dirty="0"/>
              <a:t> L. (2022): </a:t>
            </a:r>
            <a:r>
              <a:rPr lang="fr-FR" sz="2000" dirty="0"/>
              <a:t>« </a:t>
            </a:r>
            <a:r>
              <a:rPr lang="fr-FR" sz="2000" i="0" u="none" strike="noStrike" baseline="0" dirty="0"/>
              <a:t>Évolutions de l’inflation dans la zone euro et aux États-Unis </a:t>
            </a:r>
            <a:r>
              <a:rPr lang="fr-FR" sz="2000" dirty="0"/>
              <a:t>»</a:t>
            </a:r>
            <a:r>
              <a:rPr lang="fr-FR" sz="2000" i="0" u="none" strike="noStrike" baseline="0" dirty="0"/>
              <a:t>, Bulletin économique de la BCE, n° 8 / 2022</a:t>
            </a:r>
          </a:p>
          <a:p>
            <a:pPr marL="0" indent="0" algn="just">
              <a:buNone/>
            </a:pPr>
            <a:r>
              <a:rPr lang="fr-FR" sz="2000" dirty="0">
                <a:hlinkClick r:id="rId2"/>
              </a:rPr>
              <a:t>https://publications.banque-france.fr/bulletin-economique-de-la-bce-ndeg82022</a:t>
            </a:r>
            <a:endParaRPr lang="fr-FR" sz="2000" dirty="0"/>
          </a:p>
          <a:p>
            <a:pPr>
              <a:buFont typeface="Wingdings" panose="05000000000000000000" pitchFamily="2" charset="2"/>
              <a:buChar char="Ø"/>
            </a:pPr>
            <a:r>
              <a:rPr lang="fr-FR" sz="2000" dirty="0">
                <a:ea typeface="Calibri" panose="020F0502020204030204" pitchFamily="34" charset="0"/>
                <a:cs typeface="Times New Roman" panose="02020603050405020304" pitchFamily="18" charset="0"/>
              </a:rPr>
              <a:t>Lagarde C. (2023): « La politique monétaire en période de mutations et de ruptures », colloque annuel de la Fed, Jackson Hole, 25 août</a:t>
            </a:r>
          </a:p>
          <a:p>
            <a:pPr marL="0" indent="0">
              <a:buNone/>
            </a:pPr>
            <a:r>
              <a:rPr lang="fr-FR" sz="2000" dirty="0">
                <a:ea typeface="Calibri" panose="020F0502020204030204" pitchFamily="34" charset="0"/>
                <a:cs typeface="Times New Roman" panose="02020603050405020304" pitchFamily="18" charset="0"/>
                <a:hlinkClick r:id="rId3"/>
              </a:rPr>
              <a:t>https://www.ecb.europa.eu/press/key/date/2023/html/ecb.sp230825~77711105fe.fr.html?s=09</a:t>
            </a:r>
            <a:endParaRPr lang="fr-FR" sz="2000" dirty="0">
              <a:ea typeface="Calibri" panose="020F0502020204030204" pitchFamily="34" charset="0"/>
              <a:cs typeface="Times New Roman" panose="02020603050405020304" pitchFamily="18" charset="0"/>
            </a:endParaRPr>
          </a:p>
          <a:p>
            <a:pPr>
              <a:buFont typeface="Wingdings" panose="05000000000000000000" pitchFamily="2" charset="2"/>
              <a:buChar char="Ø"/>
            </a:pPr>
            <a:r>
              <a:rPr lang="fr-FR" sz="2000" dirty="0" err="1">
                <a:ea typeface="Calibri" panose="020F0502020204030204" pitchFamily="34" charset="0"/>
                <a:cs typeface="Times New Roman" panose="02020603050405020304" pitchFamily="18" charset="0"/>
              </a:rPr>
              <a:t>Langot</a:t>
            </a:r>
            <a:r>
              <a:rPr lang="fr-FR" sz="2000" dirty="0">
                <a:ea typeface="Calibri" panose="020F0502020204030204" pitchFamily="34" charset="0"/>
                <a:cs typeface="Times New Roman" panose="02020603050405020304" pitchFamily="18" charset="0"/>
              </a:rPr>
              <a:t> F., Tripier F, </a:t>
            </a:r>
            <a:r>
              <a:rPr lang="fr-FR" sz="2000" dirty="0" err="1">
                <a:ea typeface="Calibri" panose="020F0502020204030204" pitchFamily="34" charset="0"/>
                <a:cs typeface="Times New Roman" panose="02020603050405020304" pitchFamily="18" charset="0"/>
              </a:rPr>
              <a:t>Hairault</a:t>
            </a:r>
            <a:r>
              <a:rPr lang="fr-FR" sz="2000" dirty="0">
                <a:ea typeface="Calibri" panose="020F0502020204030204" pitchFamily="34" charset="0"/>
                <a:cs typeface="Times New Roman" panose="02020603050405020304" pitchFamily="18" charset="0"/>
              </a:rPr>
              <a:t> J-O. et </a:t>
            </a:r>
            <a:r>
              <a:rPr lang="fr-FR" sz="2000" dirty="0" err="1">
                <a:ea typeface="Calibri" panose="020F0502020204030204" pitchFamily="34" charset="0"/>
                <a:cs typeface="Times New Roman" panose="02020603050405020304" pitchFamily="18" charset="0"/>
              </a:rPr>
              <a:t>Malmberg</a:t>
            </a:r>
            <a:r>
              <a:rPr lang="fr-FR" sz="2000" dirty="0">
                <a:ea typeface="Calibri" panose="020F0502020204030204" pitchFamily="34" charset="0"/>
                <a:cs typeface="Times New Roman" panose="02020603050405020304" pitchFamily="18" charset="0"/>
              </a:rPr>
              <a:t> S. (2022): « </a:t>
            </a:r>
            <a:r>
              <a:rPr lang="fr-FR" sz="2000" dirty="0"/>
              <a:t>À quoi ressemblerait l’économie française sans bouclier tarifaire ? », The Conversation, 4 </a:t>
            </a:r>
            <a:r>
              <a:rPr lang="fr-FR" sz="2000" dirty="0" err="1"/>
              <a:t>déc</a:t>
            </a:r>
            <a:r>
              <a:rPr lang="fr-FR" sz="2000" dirty="0"/>
              <a:t>       </a:t>
            </a:r>
          </a:p>
          <a:p>
            <a:pPr marL="0" indent="0">
              <a:buNone/>
            </a:pPr>
            <a:r>
              <a:rPr lang="fr-FR" sz="2000" dirty="0"/>
              <a:t>Texte </a:t>
            </a:r>
            <a:r>
              <a:rPr lang="fr-FR" sz="2000" dirty="0">
                <a:hlinkClick r:id="rId4"/>
              </a:rPr>
              <a:t>ici</a:t>
            </a:r>
            <a:endParaRPr lang="fr-FR" sz="2000" dirty="0"/>
          </a:p>
          <a:p>
            <a:pPr>
              <a:buFont typeface="Wingdings" panose="05000000000000000000" pitchFamily="2" charset="2"/>
              <a:buChar char="Ø"/>
            </a:pPr>
            <a:r>
              <a:rPr lang="fr-FR" sz="2000" dirty="0"/>
              <a:t>Mignon V. (2022): « La hausse des taux d’intérêt va-t-elle déboucher sur une nouvelle crise de la zone euro ? », The Conversation, 27 juin</a:t>
            </a:r>
          </a:p>
          <a:p>
            <a:pPr marL="0" indent="0">
              <a:buNone/>
            </a:pPr>
            <a:r>
              <a:rPr lang="fr-FR" sz="2000" dirty="0">
                <a:hlinkClick r:id="rId5"/>
              </a:rPr>
              <a:t>https://theconversation.com/la-hausse-des-taux-dinteret-va-t-elle-deboucher-sur-une-nouvelle-crise-de-la-zone-euro-185872</a:t>
            </a:r>
            <a:endParaRPr lang="fr-FR" sz="2000" dirty="0"/>
          </a:p>
          <a:p>
            <a:pPr>
              <a:buFont typeface="Wingdings" panose="05000000000000000000" pitchFamily="2" charset="2"/>
              <a:buChar char="Ø"/>
            </a:pPr>
            <a:r>
              <a:rPr lang="fr-FR" sz="2000" dirty="0"/>
              <a:t>  Monnet E. (2021): </a:t>
            </a:r>
            <a:r>
              <a:rPr lang="fr-FR" sz="2000" i="1" dirty="0"/>
              <a:t>La Banque-providence. Démocratiser les banques centrales et la monnaie</a:t>
            </a:r>
            <a:r>
              <a:rPr lang="fr-FR" sz="2000" dirty="0"/>
              <a:t>, La République des idées, Seuil</a:t>
            </a:r>
          </a:p>
          <a:p>
            <a:pPr marL="0" indent="0">
              <a:buNone/>
            </a:pPr>
            <a:endParaRPr lang="fr-FR" sz="2000" dirty="0"/>
          </a:p>
          <a:p>
            <a:endParaRPr lang="fr-FR" sz="2000" dirty="0"/>
          </a:p>
          <a:p>
            <a:endParaRPr lang="fr-FR" sz="2000" dirty="0"/>
          </a:p>
          <a:p>
            <a:pPr marL="0" indent="0">
              <a:buNone/>
            </a:pPr>
            <a:endParaRPr lang="fr-FR" sz="2000" dirty="0"/>
          </a:p>
          <a:p>
            <a:pPr marL="0" indent="0">
              <a:buNone/>
            </a:pPr>
            <a:endParaRPr lang="fr-FR" sz="2000" dirty="0"/>
          </a:p>
          <a:p>
            <a:endParaRPr lang="fr-FR" sz="2000" dirty="0">
              <a:effectLst/>
              <a:ea typeface="Calibri" panose="020F0502020204030204" pitchFamily="34" charset="0"/>
              <a:cs typeface="Times New Roman" panose="02020603050405020304" pitchFamily="18" charset="0"/>
            </a:endParaRPr>
          </a:p>
          <a:p>
            <a:endParaRPr lang="fr-FR" sz="2000" dirty="0"/>
          </a:p>
        </p:txBody>
      </p:sp>
    </p:spTree>
    <p:extLst>
      <p:ext uri="{BB962C8B-B14F-4D97-AF65-F5344CB8AC3E}">
        <p14:creationId xmlns:p14="http://schemas.microsoft.com/office/powerpoint/2010/main" val="8175535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50F5C99-9DE0-4853-856B-A56F37BAD722}"/>
              </a:ext>
            </a:extLst>
          </p:cNvPr>
          <p:cNvSpPr>
            <a:spLocks noGrp="1"/>
          </p:cNvSpPr>
          <p:nvPr>
            <p:ph type="title"/>
          </p:nvPr>
        </p:nvSpPr>
        <p:spPr/>
        <p:txBody>
          <a:bodyPr>
            <a:normAutofit fontScale="90000"/>
          </a:bodyPr>
          <a:lstStyle/>
          <a:p>
            <a:r>
              <a:rPr lang="fr-FR" sz="3100" b="1" dirty="0">
                <a:solidFill>
                  <a:srgbClr val="0070C0"/>
                </a:solidFill>
                <a:effectLst>
                  <a:outerShdw blurRad="38100" dist="38100" dir="2700000" algn="tl">
                    <a:srgbClr val="000000">
                      <a:alpha val="43137"/>
                    </a:srgbClr>
                  </a:outerShdw>
                </a:effectLst>
              </a:rPr>
              <a:t>Une idée ancienne qui prend de l’importance à la fin des années 1970 et au début des années 1980</a:t>
            </a:r>
            <a:br>
              <a:rPr lang="fr-FR" u="sng" dirty="0"/>
            </a:br>
            <a:endParaRPr lang="fr-FR" dirty="0"/>
          </a:p>
        </p:txBody>
      </p:sp>
      <p:sp>
        <p:nvSpPr>
          <p:cNvPr id="3" name="Espace réservé du contenu 2">
            <a:extLst>
              <a:ext uri="{FF2B5EF4-FFF2-40B4-BE49-F238E27FC236}">
                <a16:creationId xmlns:a16="http://schemas.microsoft.com/office/drawing/2014/main" id="{E0AA6BE7-419C-4CCD-BD45-E82F5C89F4C8}"/>
              </a:ext>
            </a:extLst>
          </p:cNvPr>
          <p:cNvSpPr>
            <a:spLocks noGrp="1"/>
          </p:cNvSpPr>
          <p:nvPr>
            <p:ph idx="1"/>
          </p:nvPr>
        </p:nvSpPr>
        <p:spPr>
          <a:xfrm>
            <a:off x="838200" y="1540042"/>
            <a:ext cx="10515600" cy="5159141"/>
          </a:xfrm>
        </p:spPr>
        <p:txBody>
          <a:bodyPr>
            <a:normAutofit/>
          </a:bodyPr>
          <a:lstStyle/>
          <a:p>
            <a:pPr algn="just"/>
            <a:r>
              <a:rPr lang="fr-FR" sz="2000" dirty="0"/>
              <a:t>Le seigneuriage doit être réservé au pouvoir public mais avec des </a:t>
            </a:r>
            <a:r>
              <a:rPr lang="fr-FR" sz="2000" dirty="0">
                <a:effectLst>
                  <a:outerShdw blurRad="38100" dist="38100" dir="2700000" algn="tl">
                    <a:srgbClr val="000000">
                      <a:alpha val="43137"/>
                    </a:srgbClr>
                  </a:outerShdw>
                </a:effectLst>
              </a:rPr>
              <a:t>garde-fous : l’indépendance permet d’éviter l’inflation (David Ricardo)</a:t>
            </a:r>
          </a:p>
          <a:p>
            <a:pPr marL="0" indent="0" algn="just">
              <a:buNone/>
            </a:pPr>
            <a:r>
              <a:rPr lang="fr-FR" sz="2000" u="sng" dirty="0"/>
              <a:t>NB :</a:t>
            </a:r>
            <a:r>
              <a:rPr lang="fr-FR" sz="2000" dirty="0"/>
              <a:t> </a:t>
            </a:r>
            <a:r>
              <a:rPr lang="fr-FR" sz="2000" dirty="0">
                <a:effectLst>
                  <a:outerShdw blurRad="38100" dist="38100" dir="2700000" algn="tl">
                    <a:srgbClr val="000000">
                      <a:alpha val="43137"/>
                    </a:srgbClr>
                  </a:outerShdw>
                </a:effectLst>
              </a:rPr>
              <a:t>les études récentes montrent qu’indépendance et efficacité de la lutte contre l’inflation sont corrélées positivement</a:t>
            </a:r>
            <a:r>
              <a:rPr lang="fr-FR" sz="2000" dirty="0"/>
              <a:t>.</a:t>
            </a:r>
          </a:p>
          <a:p>
            <a:pPr algn="just">
              <a:buFont typeface="Symbol" panose="05050102010706020507" pitchFamily="18" charset="2"/>
              <a:buChar char="Þ"/>
            </a:pPr>
            <a:endParaRPr lang="fr-FR" sz="2000" dirty="0"/>
          </a:p>
          <a:p>
            <a:pPr algn="just"/>
            <a:r>
              <a:rPr lang="fr-FR" sz="2000" u="sng" dirty="0"/>
              <a:t>Contexte des années 1970 à la source de l’idée d’indépendance : </a:t>
            </a:r>
          </a:p>
          <a:p>
            <a:pPr algn="just">
              <a:buFontTx/>
              <a:buChar char="-"/>
            </a:pPr>
            <a:r>
              <a:rPr lang="fr-FR" sz="2000" dirty="0"/>
              <a:t>développement de la politique macroéconomique depuis l’après guerre (succès de IS-LM)</a:t>
            </a:r>
          </a:p>
          <a:p>
            <a:pPr algn="just">
              <a:buFontTx/>
              <a:buChar char="-"/>
            </a:pPr>
            <a:r>
              <a:rPr lang="fr-FR" sz="2000" dirty="0">
                <a:effectLst>
                  <a:outerShdw blurRad="38100" dist="38100" dir="2700000" algn="tl">
                    <a:srgbClr val="000000">
                      <a:alpha val="43137"/>
                    </a:srgbClr>
                  </a:outerShdw>
                </a:effectLst>
              </a:rPr>
              <a:t>double remise en cause de l’analyse keynésienne</a:t>
            </a:r>
            <a:r>
              <a:rPr lang="fr-FR" sz="2000" dirty="0"/>
              <a:t> :</a:t>
            </a:r>
          </a:p>
          <a:p>
            <a:pPr marL="0" indent="0" algn="just">
              <a:buNone/>
            </a:pPr>
            <a:r>
              <a:rPr lang="fr-FR" sz="2000" dirty="0">
                <a:effectLst>
                  <a:outerShdw blurRad="38100" dist="38100" dir="2700000" algn="tl">
                    <a:srgbClr val="000000">
                      <a:alpha val="43137"/>
                    </a:srgbClr>
                  </a:outerShdw>
                </a:effectLst>
              </a:rPr>
              <a:t>stagflation</a:t>
            </a:r>
            <a:r>
              <a:rPr lang="fr-FR" sz="2000" dirty="0"/>
              <a:t> (</a:t>
            </a:r>
            <a:r>
              <a:rPr lang="fr-FR" sz="2000" i="1" dirty="0"/>
              <a:t>remise en cause empirique</a:t>
            </a:r>
            <a:r>
              <a:rPr lang="fr-FR" sz="2000" dirty="0"/>
              <a:t>) =&gt; incapacité des pouvoirs publics à juguler inflation et chômage en même temps</a:t>
            </a:r>
          </a:p>
          <a:p>
            <a:pPr marL="0" indent="0" algn="just">
              <a:buNone/>
            </a:pPr>
            <a:r>
              <a:rPr lang="fr-FR" sz="2000" dirty="0"/>
              <a:t>développement du </a:t>
            </a:r>
            <a:r>
              <a:rPr lang="fr-FR" sz="2000" dirty="0">
                <a:effectLst>
                  <a:outerShdw blurRad="38100" dist="38100" dir="2700000" algn="tl">
                    <a:srgbClr val="000000">
                      <a:alpha val="43137"/>
                    </a:srgbClr>
                  </a:outerShdw>
                </a:effectLst>
              </a:rPr>
              <a:t>paradigme monétariste </a:t>
            </a:r>
            <a:r>
              <a:rPr lang="fr-FR" sz="2000" dirty="0"/>
              <a:t>(</a:t>
            </a:r>
            <a:r>
              <a:rPr lang="fr-FR" sz="2000" i="1" dirty="0"/>
              <a:t>remise en cause théorique</a:t>
            </a:r>
            <a:r>
              <a:rPr lang="fr-FR" sz="2000" dirty="0"/>
              <a:t>) =&gt; critique de Milton Friedman de la courbe de Phillips</a:t>
            </a:r>
          </a:p>
          <a:p>
            <a:pPr algn="just">
              <a:buFont typeface="Symbol" panose="05050102010706020507" pitchFamily="18" charset="2"/>
              <a:buChar char="Þ"/>
            </a:pPr>
            <a:r>
              <a:rPr lang="fr-FR" sz="2000" dirty="0"/>
              <a:t> primauté à la lutte contre l’inflation (mais comment y parvenir ?)</a:t>
            </a:r>
          </a:p>
          <a:p>
            <a:pPr marL="0" indent="0" algn="just">
              <a:buNone/>
            </a:pPr>
            <a:endParaRPr lang="fr-FR" sz="2000" dirty="0"/>
          </a:p>
          <a:p>
            <a:pPr marL="0" indent="0" algn="just">
              <a:buNone/>
            </a:pPr>
            <a:endParaRPr lang="fr-FR" sz="2000" dirty="0"/>
          </a:p>
          <a:p>
            <a:pPr algn="just">
              <a:buFont typeface="Symbol" panose="05050102010706020507" pitchFamily="18" charset="2"/>
              <a:buChar char="Þ"/>
            </a:pPr>
            <a:endParaRPr lang="fr-FR" sz="2000" dirty="0"/>
          </a:p>
          <a:p>
            <a:pPr algn="just"/>
            <a:endParaRPr lang="fr-FR" sz="2000" dirty="0"/>
          </a:p>
          <a:p>
            <a:pPr marL="0" indent="0" algn="just">
              <a:buNone/>
            </a:pPr>
            <a:endParaRPr lang="fr-FR" sz="2000" dirty="0"/>
          </a:p>
        </p:txBody>
      </p:sp>
    </p:spTree>
    <p:extLst>
      <p:ext uri="{BB962C8B-B14F-4D97-AF65-F5344CB8AC3E}">
        <p14:creationId xmlns:p14="http://schemas.microsoft.com/office/powerpoint/2010/main" val="192147343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F1CB784-13ED-46D5-BB33-DE654304EEC3}"/>
              </a:ext>
            </a:extLst>
          </p:cNvPr>
          <p:cNvSpPr>
            <a:spLocks noGrp="1"/>
          </p:cNvSpPr>
          <p:nvPr>
            <p:ph type="title"/>
          </p:nvPr>
        </p:nvSpPr>
        <p:spPr>
          <a:xfrm>
            <a:off x="838200" y="-260517"/>
            <a:ext cx="10515600" cy="1325563"/>
          </a:xfrm>
        </p:spPr>
        <p:txBody>
          <a:bodyPr>
            <a:normAutofit/>
          </a:bodyPr>
          <a:lstStyle/>
          <a:p>
            <a:r>
              <a:rPr lang="fr-FR" sz="3600" b="1" u="sng" dirty="0"/>
              <a:t>Ressources (« spécifiques»):</a:t>
            </a:r>
          </a:p>
        </p:txBody>
      </p:sp>
      <p:sp>
        <p:nvSpPr>
          <p:cNvPr id="3" name="Espace réservé du contenu 2">
            <a:extLst>
              <a:ext uri="{FF2B5EF4-FFF2-40B4-BE49-F238E27FC236}">
                <a16:creationId xmlns:a16="http://schemas.microsoft.com/office/drawing/2014/main" id="{9A3A0F01-73E9-4057-9589-CCC6A066F863}"/>
              </a:ext>
            </a:extLst>
          </p:cNvPr>
          <p:cNvSpPr>
            <a:spLocks noGrp="1"/>
          </p:cNvSpPr>
          <p:nvPr>
            <p:ph idx="1"/>
          </p:nvPr>
        </p:nvSpPr>
        <p:spPr>
          <a:xfrm>
            <a:off x="838200" y="933650"/>
            <a:ext cx="10515600" cy="5924350"/>
          </a:xfrm>
        </p:spPr>
        <p:txBody>
          <a:bodyPr>
            <a:normAutofit lnSpcReduction="10000"/>
          </a:bodyPr>
          <a:lstStyle/>
          <a:p>
            <a:pPr>
              <a:buFont typeface="Wingdings" panose="05000000000000000000" pitchFamily="2" charset="2"/>
              <a:buChar char="Ø"/>
            </a:pPr>
            <a:r>
              <a:rPr lang="fr-FR" sz="2000" dirty="0"/>
              <a:t> </a:t>
            </a:r>
            <a:r>
              <a:rPr lang="fr-FR" sz="2000" dirty="0" err="1"/>
              <a:t>Obstfeld</a:t>
            </a:r>
            <a:r>
              <a:rPr lang="fr-FR" sz="2000" dirty="0"/>
              <a:t> M. (2022): « </a:t>
            </a:r>
            <a:r>
              <a:rPr lang="en-US" sz="2000" dirty="0"/>
              <a:t>Uncoordinated monetary policies risk a historic global slowdown </a:t>
            </a:r>
            <a:r>
              <a:rPr lang="fr-FR" sz="2000" dirty="0"/>
              <a:t>», Peterson Institute for International </a:t>
            </a:r>
            <a:r>
              <a:rPr lang="fr-FR" sz="2000" dirty="0" err="1"/>
              <a:t>Economics</a:t>
            </a:r>
            <a:r>
              <a:rPr lang="fr-FR" sz="2000" dirty="0"/>
              <a:t>, 12 septembre</a:t>
            </a:r>
          </a:p>
          <a:p>
            <a:pPr marL="0" indent="0">
              <a:buNone/>
            </a:pPr>
            <a:r>
              <a:rPr lang="en-US" sz="2000" dirty="0">
                <a:hlinkClick r:id="rId2"/>
              </a:rPr>
              <a:t>https://www.piie.com/blogs/realtime-economic-issues-watch/uncoordinated-monetary-policies-risk-historic-global-slowdown?utm_source=twitter&amp;utm_medium=organic-social&amp;utm_campaign=obstfeld-uncoordinated-policy&amp;utm_content=link</a:t>
            </a:r>
            <a:endParaRPr lang="fr-FR" sz="2000" dirty="0"/>
          </a:p>
          <a:p>
            <a:pPr>
              <a:buFont typeface="Wingdings" panose="05000000000000000000" pitchFamily="2" charset="2"/>
              <a:buChar char="Ø"/>
            </a:pPr>
            <a:r>
              <a:rPr lang="fr-FR" sz="2000" dirty="0"/>
              <a:t> Pfister C. et Valla N. (2015): « Les politiques monétaires non conventionnelles », in </a:t>
            </a:r>
            <a:r>
              <a:rPr lang="fr-FR" sz="2000" i="1" dirty="0"/>
              <a:t>L’économie mondiale 2016</a:t>
            </a:r>
            <a:r>
              <a:rPr lang="fr-FR" sz="2000" dirty="0"/>
              <a:t>, CEPII, repères, La Découverte</a:t>
            </a:r>
          </a:p>
          <a:p>
            <a:pPr>
              <a:buFont typeface="Wingdings" panose="05000000000000000000" pitchFamily="2" charset="2"/>
              <a:buChar char="Ø"/>
            </a:pPr>
            <a:r>
              <a:rPr lang="fr-FR" sz="2000" dirty="0"/>
              <a:t> </a:t>
            </a:r>
            <a:r>
              <a:rPr lang="fr-FR" sz="2000" dirty="0" err="1"/>
              <a:t>Roubini</a:t>
            </a:r>
            <a:r>
              <a:rPr lang="fr-FR" sz="2000" dirty="0"/>
              <a:t> N. (2022): « De la Grande Modération à la Grande Stagflation », </a:t>
            </a:r>
            <a:r>
              <a:rPr lang="fr-FR" sz="2000" dirty="0" err="1"/>
              <a:t>project-syndicate</a:t>
            </a:r>
            <a:r>
              <a:rPr lang="fr-FR" sz="2000" dirty="0"/>
              <a:t>, 9 août</a:t>
            </a:r>
          </a:p>
          <a:p>
            <a:pPr marL="0" indent="0">
              <a:buNone/>
            </a:pPr>
            <a:r>
              <a:rPr lang="fr-FR" sz="2000" dirty="0">
                <a:hlinkClick r:id="rId3"/>
              </a:rPr>
              <a:t>https://www.project-syndicate.org/commentary/great-stagflation-has-replaced-great-moderation-by-nouriel-roubini-2022-08/french</a:t>
            </a:r>
            <a:endParaRPr lang="fr-FR" sz="2000" dirty="0"/>
          </a:p>
          <a:p>
            <a:pPr>
              <a:buFont typeface="Wingdings" panose="05000000000000000000" pitchFamily="2" charset="2"/>
              <a:buChar char="Ø"/>
            </a:pPr>
            <a:r>
              <a:rPr lang="fr-FR" sz="2000" dirty="0"/>
              <a:t> Stiglitz J. (2022): « La plus grande menace pour l’économie mondiale est politique », Le Monde, 30 </a:t>
            </a:r>
            <a:r>
              <a:rPr lang="fr-FR" sz="2000" dirty="0" err="1"/>
              <a:t>déc</a:t>
            </a:r>
            <a:endParaRPr lang="fr-FR" sz="2000" dirty="0"/>
          </a:p>
          <a:p>
            <a:pPr marL="0" indent="0">
              <a:buNone/>
            </a:pPr>
            <a:r>
              <a:rPr lang="fr-FR" sz="2000" dirty="0">
                <a:hlinkClick r:id="rId4"/>
              </a:rPr>
              <a:t>https://www.lemonde.fr/idees/article/2022/12/30/joseph-stiglitz-la-plus-grande-menace-pour-l-economie-mondiale-est-politique_6156079_3232.html</a:t>
            </a:r>
            <a:endParaRPr lang="fr-FR" sz="2000" dirty="0"/>
          </a:p>
          <a:p>
            <a:pPr>
              <a:buFont typeface="Wingdings" panose="05000000000000000000" pitchFamily="2" charset="2"/>
              <a:buChar char="Ø"/>
            </a:pPr>
            <a:r>
              <a:rPr lang="fr-FR" sz="2000" dirty="0" err="1"/>
              <a:t>Tampereau</a:t>
            </a:r>
            <a:r>
              <a:rPr lang="fr-FR" sz="2000" dirty="0"/>
              <a:t> Y. (2022): « Banques centrales : quelle influence sur les prix à la consommation ? », Caisse des Dépôts, 4 juillet</a:t>
            </a:r>
          </a:p>
          <a:p>
            <a:pPr marL="0" indent="0">
              <a:buNone/>
            </a:pPr>
            <a:r>
              <a:rPr lang="fr-FR" sz="2000" dirty="0">
                <a:hlinkClick r:id="rId5"/>
              </a:rPr>
              <a:t>https://www.caissedesdepots.fr/blog/article/banques-centrales-influence-sur-les-prix-la-consommation</a:t>
            </a:r>
            <a:endParaRPr lang="fr-FR" sz="2000" dirty="0"/>
          </a:p>
          <a:p>
            <a:pPr marL="0" indent="0">
              <a:buNone/>
            </a:pPr>
            <a:endParaRPr lang="fr-FR" sz="2000" dirty="0"/>
          </a:p>
          <a:p>
            <a:pPr marL="0" indent="0" algn="just">
              <a:buNone/>
            </a:pPr>
            <a:endParaRPr lang="fr-FR" sz="2000" dirty="0"/>
          </a:p>
          <a:p>
            <a:pPr>
              <a:buFont typeface="Wingdings" panose="05000000000000000000" pitchFamily="2" charset="2"/>
              <a:buChar char="Ø"/>
            </a:pPr>
            <a:endParaRPr lang="fr-FR" sz="2000" dirty="0"/>
          </a:p>
          <a:p>
            <a:endParaRPr lang="fr-FR" sz="2000" dirty="0"/>
          </a:p>
          <a:p>
            <a:endParaRPr lang="fr-FR" sz="2000" dirty="0"/>
          </a:p>
          <a:p>
            <a:pPr marL="0" indent="0">
              <a:buNone/>
            </a:pPr>
            <a:endParaRPr lang="fr-FR" sz="2000" dirty="0"/>
          </a:p>
          <a:p>
            <a:pPr marL="0" indent="0">
              <a:buNone/>
            </a:pPr>
            <a:endParaRPr lang="fr-FR" sz="2000" dirty="0"/>
          </a:p>
          <a:p>
            <a:endParaRPr lang="fr-FR" sz="2000" dirty="0">
              <a:effectLst/>
              <a:ea typeface="Calibri" panose="020F0502020204030204" pitchFamily="34" charset="0"/>
              <a:cs typeface="Times New Roman" panose="02020603050405020304" pitchFamily="18" charset="0"/>
            </a:endParaRPr>
          </a:p>
          <a:p>
            <a:endParaRPr lang="fr-FR" sz="2000" dirty="0"/>
          </a:p>
        </p:txBody>
      </p:sp>
    </p:spTree>
    <p:extLst>
      <p:ext uri="{BB962C8B-B14F-4D97-AF65-F5344CB8AC3E}">
        <p14:creationId xmlns:p14="http://schemas.microsoft.com/office/powerpoint/2010/main" val="27731018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50F5C99-9DE0-4853-856B-A56F37BAD722}"/>
              </a:ext>
            </a:extLst>
          </p:cNvPr>
          <p:cNvSpPr>
            <a:spLocks noGrp="1"/>
          </p:cNvSpPr>
          <p:nvPr>
            <p:ph type="title"/>
          </p:nvPr>
        </p:nvSpPr>
        <p:spPr>
          <a:xfrm>
            <a:off x="0" y="-302193"/>
            <a:ext cx="10515600" cy="1325563"/>
          </a:xfrm>
        </p:spPr>
        <p:txBody>
          <a:bodyPr>
            <a:normAutofit/>
          </a:bodyPr>
          <a:lstStyle/>
          <a:p>
            <a:r>
              <a:rPr lang="fr-FR" sz="2800" b="1" dirty="0">
                <a:solidFill>
                  <a:srgbClr val="0070C0"/>
                </a:solidFill>
                <a:effectLst>
                  <a:outerShdw blurRad="38100" dist="38100" dir="2700000" algn="tl">
                    <a:srgbClr val="000000">
                      <a:alpha val="43137"/>
                    </a:srgbClr>
                  </a:outerShdw>
                </a:effectLst>
              </a:rPr>
              <a:t>La courbe de Phillips selon Milton Friedman</a:t>
            </a:r>
          </a:p>
        </p:txBody>
      </p:sp>
      <p:sp>
        <p:nvSpPr>
          <p:cNvPr id="5" name="Zone de texte 2">
            <a:extLst>
              <a:ext uri="{FF2B5EF4-FFF2-40B4-BE49-F238E27FC236}">
                <a16:creationId xmlns:a16="http://schemas.microsoft.com/office/drawing/2014/main" id="{0D2CD29A-754E-4FB6-B933-4C7E7F93CAD3}"/>
              </a:ext>
            </a:extLst>
          </p:cNvPr>
          <p:cNvSpPr txBox="1">
            <a:spLocks noChangeArrowheads="1"/>
          </p:cNvSpPr>
          <p:nvPr/>
        </p:nvSpPr>
        <p:spPr bwMode="auto">
          <a:xfrm>
            <a:off x="125932" y="888617"/>
            <a:ext cx="5764728" cy="346075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just">
              <a:lnSpc>
                <a:spcPct val="107000"/>
              </a:lnSpc>
              <a:spcAft>
                <a:spcPts val="800"/>
              </a:spcAft>
            </a:pPr>
            <a:r>
              <a:rPr lang="fr-FR" sz="2000" dirty="0">
                <a:effectLst/>
                <a:ea typeface="Calibri" panose="020F0502020204030204" pitchFamily="34" charset="0"/>
                <a:cs typeface="Times New Roman" panose="02020603050405020304" pitchFamily="18" charset="0"/>
              </a:rPr>
              <a:t>La représentation de la courbe de Phillips de longue période, issue de la réflexion développée par Milton Friedman dans un article de 1968 («The </a:t>
            </a:r>
            <a:r>
              <a:rPr lang="fr-FR" sz="2000" dirty="0" err="1">
                <a:effectLst/>
                <a:ea typeface="Calibri" panose="020F0502020204030204" pitchFamily="34" charset="0"/>
                <a:cs typeface="Times New Roman" panose="02020603050405020304" pitchFamily="18" charset="0"/>
              </a:rPr>
              <a:t>Role</a:t>
            </a:r>
            <a:r>
              <a:rPr lang="fr-FR" sz="2000" dirty="0">
                <a:effectLst/>
                <a:ea typeface="Calibri" panose="020F0502020204030204" pitchFamily="34" charset="0"/>
                <a:cs typeface="Times New Roman" panose="02020603050405020304" pitchFamily="18" charset="0"/>
              </a:rPr>
              <a:t> of </a:t>
            </a:r>
            <a:r>
              <a:rPr lang="fr-FR" sz="2000" dirty="0" err="1">
                <a:effectLst/>
                <a:ea typeface="Calibri" panose="020F0502020204030204" pitchFamily="34" charset="0"/>
                <a:cs typeface="Times New Roman" panose="02020603050405020304" pitchFamily="18" charset="0"/>
              </a:rPr>
              <a:t>Monetary</a:t>
            </a:r>
            <a:r>
              <a:rPr lang="fr-FR" sz="2000" dirty="0">
                <a:effectLst/>
                <a:ea typeface="Calibri" panose="020F0502020204030204" pitchFamily="34" charset="0"/>
                <a:cs typeface="Times New Roman" panose="02020603050405020304" pitchFamily="18" charset="0"/>
              </a:rPr>
              <a:t> Policy»), vise à </a:t>
            </a:r>
            <a:r>
              <a:rPr lang="fr-FR" sz="2000" dirty="0">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démontrer l'inefficacité d'une politique de relance</a:t>
            </a:r>
            <a:r>
              <a:rPr lang="fr-FR" sz="2000" dirty="0">
                <a:effectLst/>
                <a:ea typeface="Calibri" panose="020F0502020204030204" pitchFamily="34" charset="0"/>
                <a:cs typeface="Times New Roman" panose="02020603050405020304" pitchFamily="18" charset="0"/>
              </a:rPr>
              <a:t>. </a:t>
            </a:r>
          </a:p>
          <a:p>
            <a:pPr algn="just">
              <a:lnSpc>
                <a:spcPct val="107000"/>
              </a:lnSpc>
              <a:spcAft>
                <a:spcPts val="800"/>
              </a:spcAft>
            </a:pPr>
            <a:r>
              <a:rPr lang="fr-FR" sz="2000" dirty="0">
                <a:effectLst/>
                <a:ea typeface="Calibri" panose="020F0502020204030204" pitchFamily="34" charset="0"/>
                <a:cs typeface="Times New Roman" panose="02020603050405020304" pitchFamily="18" charset="0"/>
              </a:rPr>
              <a:t>Le raisonnement est le suivant : constatant un </a:t>
            </a:r>
            <a:r>
              <a:rPr lang="fr-FR" sz="2000" dirty="0">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chômage excessif</a:t>
            </a:r>
            <a:r>
              <a:rPr lang="fr-FR" sz="2000" dirty="0">
                <a:effectLst/>
                <a:ea typeface="Calibri" panose="020F0502020204030204" pitchFamily="34" charset="0"/>
                <a:cs typeface="Times New Roman" panose="02020603050405020304" pitchFamily="18" charset="0"/>
              </a:rPr>
              <a:t>, l'État entreprend une </a:t>
            </a:r>
            <a:r>
              <a:rPr lang="fr-FR" sz="2000" dirty="0">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politique de relance </a:t>
            </a:r>
            <a:r>
              <a:rPr lang="fr-FR" sz="2000" dirty="0">
                <a:effectLst/>
                <a:ea typeface="Calibri" panose="020F0502020204030204" pitchFamily="34" charset="0"/>
                <a:cs typeface="Times New Roman" panose="02020603050405020304" pitchFamily="18" charset="0"/>
              </a:rPr>
              <a:t>qui, moyennant une certaine </a:t>
            </a:r>
            <a:r>
              <a:rPr lang="fr-FR" sz="2000" dirty="0">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inflation</a:t>
            </a:r>
            <a:r>
              <a:rPr lang="fr-FR" sz="2000" dirty="0">
                <a:effectLst/>
                <a:ea typeface="Calibri" panose="020F0502020204030204" pitchFamily="34" charset="0"/>
                <a:cs typeface="Times New Roman" panose="02020603050405020304" pitchFamily="18" charset="0"/>
              </a:rPr>
              <a:t>, fait </a:t>
            </a:r>
            <a:r>
              <a:rPr lang="fr-FR" sz="2000" dirty="0">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reculer le chômage </a:t>
            </a:r>
            <a:r>
              <a:rPr lang="fr-FR" sz="2000" dirty="0">
                <a:effectLst/>
                <a:ea typeface="Calibri" panose="020F0502020204030204" pitchFamily="34" charset="0"/>
                <a:cs typeface="Times New Roman" panose="02020603050405020304" pitchFamily="18" charset="0"/>
              </a:rPr>
              <a:t>(1) mais... les salariés constatent la baisse de leur pouvoir d'achat et en exigent la </a:t>
            </a:r>
            <a:r>
              <a:rPr lang="fr-FR" sz="2000" dirty="0">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compensation</a:t>
            </a:r>
            <a:r>
              <a:rPr lang="fr-FR" sz="2000" dirty="0">
                <a:effectLst/>
                <a:ea typeface="Calibri" panose="020F0502020204030204" pitchFamily="34" charset="0"/>
                <a:cs typeface="Times New Roman" panose="02020603050405020304" pitchFamily="18" charset="0"/>
              </a:rPr>
              <a:t>. Les entreprises qui enregistrent alors la </a:t>
            </a:r>
            <a:r>
              <a:rPr lang="fr-FR" sz="2000" dirty="0">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hausse du coût de la main-d'œuvre</a:t>
            </a:r>
            <a:r>
              <a:rPr lang="fr-FR" sz="2000" dirty="0">
                <a:effectLst/>
                <a:ea typeface="Calibri" panose="020F0502020204030204" pitchFamily="34" charset="0"/>
                <a:cs typeface="Times New Roman" panose="02020603050405020304" pitchFamily="18" charset="0"/>
              </a:rPr>
              <a:t>, </a:t>
            </a:r>
            <a:r>
              <a:rPr lang="fr-FR" sz="2000" dirty="0">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licencient</a:t>
            </a:r>
            <a:r>
              <a:rPr lang="fr-FR" sz="2000" dirty="0">
                <a:effectLst/>
                <a:ea typeface="Calibri" panose="020F0502020204030204" pitchFamily="34" charset="0"/>
                <a:cs typeface="Times New Roman" panose="02020603050405020304" pitchFamily="18" charset="0"/>
              </a:rPr>
              <a:t> le personnel récemment embauché. </a:t>
            </a:r>
            <a:r>
              <a:rPr lang="fr-FR" sz="2000" dirty="0">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Retour au niveau de chômage initial</a:t>
            </a:r>
            <a:r>
              <a:rPr lang="fr-FR" sz="2000" dirty="0">
                <a:effectLst/>
                <a:ea typeface="Calibri" panose="020F0502020204030204" pitchFamily="34" charset="0"/>
                <a:cs typeface="Times New Roman" panose="02020603050405020304" pitchFamily="18" charset="0"/>
              </a:rPr>
              <a:t> (2). L'État peut </a:t>
            </a:r>
            <a:r>
              <a:rPr lang="fr-FR" sz="2000" dirty="0">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retenter l'expérience</a:t>
            </a:r>
            <a:r>
              <a:rPr lang="fr-FR" sz="2000" dirty="0">
                <a:effectLst/>
                <a:ea typeface="Calibri" panose="020F0502020204030204" pitchFamily="34" charset="0"/>
                <a:cs typeface="Times New Roman" panose="02020603050405020304" pitchFamily="18" charset="0"/>
              </a:rPr>
              <a:t>. Un recul temporaire du taux de chômage (3) aboutira inexorablement à un </a:t>
            </a:r>
            <a:r>
              <a:rPr lang="fr-FR" sz="2000" dirty="0">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retour au taux de chômage naturel </a:t>
            </a:r>
            <a:r>
              <a:rPr lang="fr-FR" sz="2000" dirty="0">
                <a:effectLst/>
                <a:ea typeface="Calibri" panose="020F0502020204030204" pitchFamily="34" charset="0"/>
                <a:cs typeface="Times New Roman" panose="02020603050405020304" pitchFamily="18" charset="0"/>
              </a:rPr>
              <a:t>(4). </a:t>
            </a:r>
            <a:r>
              <a:rPr lang="fr-FR" sz="1100" dirty="0">
                <a:effectLst/>
                <a:latin typeface="Calibri" panose="020F0502020204030204" pitchFamily="34" charset="0"/>
                <a:ea typeface="Calibri" panose="020F0502020204030204" pitchFamily="34" charset="0"/>
                <a:cs typeface="Times New Roman" panose="02020603050405020304" pitchFamily="18" charset="0"/>
              </a:rPr>
              <a:t> </a:t>
            </a:r>
          </a:p>
        </p:txBody>
      </p:sp>
      <p:pic>
        <p:nvPicPr>
          <p:cNvPr id="6" name="Image 5">
            <a:extLst>
              <a:ext uri="{FF2B5EF4-FFF2-40B4-BE49-F238E27FC236}">
                <a16:creationId xmlns:a16="http://schemas.microsoft.com/office/drawing/2014/main" id="{EFBBAFD4-AA08-41D1-B585-B546D134D818}"/>
              </a:ext>
            </a:extLst>
          </p:cNvPr>
          <p:cNvPicPr/>
          <p:nvPr/>
        </p:nvPicPr>
        <p:blipFill>
          <a:blip r:embed="rId2">
            <a:extLst>
              <a:ext uri="{28A0092B-C50C-407E-A947-70E740481C1C}">
                <a14:useLocalDpi xmlns:a14="http://schemas.microsoft.com/office/drawing/2010/main" val="0"/>
              </a:ext>
            </a:extLst>
          </a:blip>
          <a:stretch>
            <a:fillRect/>
          </a:stretch>
        </p:blipFill>
        <p:spPr>
          <a:xfrm>
            <a:off x="6301342" y="157096"/>
            <a:ext cx="5666468" cy="4549657"/>
          </a:xfrm>
          <a:prstGeom prst="rect">
            <a:avLst/>
          </a:prstGeom>
        </p:spPr>
      </p:pic>
      <p:sp>
        <p:nvSpPr>
          <p:cNvPr id="8" name="ZoneTexte 7">
            <a:extLst>
              <a:ext uri="{FF2B5EF4-FFF2-40B4-BE49-F238E27FC236}">
                <a16:creationId xmlns:a16="http://schemas.microsoft.com/office/drawing/2014/main" id="{BA99BBB3-91DC-4C5A-9CDD-AB95FE63662B}"/>
              </a:ext>
            </a:extLst>
          </p:cNvPr>
          <p:cNvSpPr txBox="1"/>
          <p:nvPr/>
        </p:nvSpPr>
        <p:spPr>
          <a:xfrm>
            <a:off x="6096000" y="4780179"/>
            <a:ext cx="6012581" cy="2053639"/>
          </a:xfrm>
          <a:prstGeom prst="rect">
            <a:avLst/>
          </a:prstGeom>
          <a:noFill/>
        </p:spPr>
        <p:txBody>
          <a:bodyPr wrap="square">
            <a:spAutoFit/>
          </a:bodyPr>
          <a:lstStyle/>
          <a:p>
            <a:pPr algn="just">
              <a:lnSpc>
                <a:spcPct val="107000"/>
              </a:lnSpc>
              <a:spcAft>
                <a:spcPts val="800"/>
              </a:spcAft>
            </a:pPr>
            <a:r>
              <a:rPr lang="fr-FR" sz="2000" dirty="0">
                <a:effectLst/>
                <a:ea typeface="Calibri" panose="020F0502020204030204" pitchFamily="34" charset="0"/>
                <a:cs typeface="Times New Roman" panose="02020603050405020304" pitchFamily="18" charset="0"/>
              </a:rPr>
              <a:t>D'où l'explication proposée par Friedman : à court terme, il existe bien une liaison négative entre inflation et chômage, mais, à long terme, il est impossible de s'écarter durablement du taux de chômage naturel. </a:t>
            </a:r>
            <a:r>
              <a:rPr lang="fr-FR" sz="2000" dirty="0">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Les efforts interventionnistes ne font que relancer l'inflation.</a:t>
            </a:r>
          </a:p>
        </p:txBody>
      </p:sp>
    </p:spTree>
    <p:extLst>
      <p:ext uri="{BB962C8B-B14F-4D97-AF65-F5344CB8AC3E}">
        <p14:creationId xmlns:p14="http://schemas.microsoft.com/office/powerpoint/2010/main" val="2031811179"/>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TM04033919[[fn=Circuit]]</Template>
  <TotalTime>2405</TotalTime>
  <Words>6180</Words>
  <Application>Microsoft Office PowerPoint</Application>
  <PresentationFormat>Grand écran</PresentationFormat>
  <Paragraphs>623</Paragraphs>
  <Slides>80</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80</vt:i4>
      </vt:variant>
    </vt:vector>
  </HeadingPairs>
  <TitlesOfParts>
    <vt:vector size="87" baseType="lpstr">
      <vt:lpstr>Arial</vt:lpstr>
      <vt:lpstr>Calibri</vt:lpstr>
      <vt:lpstr>Calibri Light</vt:lpstr>
      <vt:lpstr>Symbol</vt:lpstr>
      <vt:lpstr>Times New Roman</vt:lpstr>
      <vt:lpstr>Wingdings</vt:lpstr>
      <vt:lpstr>Thème Office</vt:lpstr>
      <vt:lpstr>Nouveaux enjeux autour de la politique monétaire et de son articulation avec la politique budgétaire</vt:lpstr>
      <vt:lpstr>Présentation PowerPoint</vt:lpstr>
      <vt:lpstr>Présentation PowerPoint</vt:lpstr>
      <vt:lpstr>PLAN GENERAL </vt:lpstr>
      <vt:lpstr>I/ L’indépendance des banques centrales : un mythe ? </vt:lpstr>
      <vt:lpstr>I/ L’indépendance des banques centrales : un mythe ? </vt:lpstr>
      <vt:lpstr>Ce qu’est et ce que n’est pas l’indépendance des banques centrales</vt:lpstr>
      <vt:lpstr>Une idée ancienne qui prend de l’importance à la fin des années 1970 et au début des années 1980 </vt:lpstr>
      <vt:lpstr>La courbe de Phillips selon Milton Friedman</vt:lpstr>
      <vt:lpstr>Pourquoi éviter l’inflation</vt:lpstr>
      <vt:lpstr>Nécessité de banques centrales crédibles et indépendantes pour lutter efficacement contre l’inflation</vt:lpstr>
      <vt:lpstr>La politique de règle favorise la crédibilité</vt:lpstr>
      <vt:lpstr>Ciblage d’inflation et règle de Taylor</vt:lpstr>
      <vt:lpstr>I/ L’indépendance des banques centrales : un mythe ? </vt:lpstr>
      <vt:lpstr>Le rôle d’une banque centrale : garantir la stabilité du système monétaire en évitant une inflation trop forte et la crise financière...</vt:lpstr>
      <vt:lpstr>…en modulant la création de monnaie centrale</vt:lpstr>
      <vt:lpstr>Des mandats peu précis laissant la possibilité à des interprétations différentes quant aux modalités d’interventions des banques centrales</vt:lpstr>
      <vt:lpstr>Le cadre démocratique européen</vt:lpstr>
      <vt:lpstr>Des relations bien présentes avec le Parlement ou le gouvernement</vt:lpstr>
      <vt:lpstr>Des modalités diverses quant au financement de la dette publique</vt:lpstr>
      <vt:lpstr>II/ Une interprétation minimaliste du rôle des banques centrales : la lutte prioritaire (exclusive?) contre l’inflation et ses modalités avant la crise de 2008  </vt:lpstr>
      <vt:lpstr>II/ Une interprétation minimaliste du rôle des banques centrales : la lutte prioritaire (exclusive?) contre l’inflation et ses modalités avant la crise de 2008  </vt:lpstr>
      <vt:lpstr>Des interventions moins importantes et moins complexes à partir des années 1990 et jusqu’à la crise des subprimes</vt:lpstr>
      <vt:lpstr>Des interventions recourant aux taux directeurs comme instruments de politique monétaire conventionnelle</vt:lpstr>
      <vt:lpstr>Le niveau des taux directeurs influence le niveau du taux sur le marché interbancaire (autre modalité d’accès à la monnaie centrale)</vt:lpstr>
      <vt:lpstr>Présentation PowerPoint</vt:lpstr>
      <vt:lpstr>II/ Une interprétation minimaliste du rôle des banques centrales : la lutte prioritaire (exclusive?) contre l’inflation et ses modalités avant la crise de 2008  </vt:lpstr>
      <vt:lpstr>Les canaux de transmission de la politique monétaire conventionnelle</vt:lpstr>
      <vt:lpstr>L’évolution des taux directeurs de la BCE</vt:lpstr>
      <vt:lpstr>  III/ Un changement d’interprétation imposé par la crise financière : de la lutte contre la déflation à la « dominance fiscale » et les nouvelles modalités de politique monétaire   </vt:lpstr>
      <vt:lpstr>  III/ Un changement d’interprétation imposé par la crise financière : de la lutte contre la déflation à la « dominance fiscale » et les nouvelles modalités de politique monétaire   </vt:lpstr>
      <vt:lpstr>Le programme Securities Markets Program (SMP)</vt:lpstr>
      <vt:lpstr>Le programme Securities Markets Program (SMP)</vt:lpstr>
      <vt:lpstr>Les opérations monétaires sur titres (OMT - Outright monetary transaction)</vt:lpstr>
      <vt:lpstr>Les opérations monétaires sur titres (OMT - Outright monetary transaction)</vt:lpstr>
      <vt:lpstr>L’assouplissement quantitatif (QE – quantitative easing)</vt:lpstr>
      <vt:lpstr>Le QE permet de « restaurer le mécanisme de transmission de la politique monétaire »</vt:lpstr>
      <vt:lpstr>Le programme d’achats d’urgence face à la pandémie (PEPP - pandemic emergency purchase programme) comme politique de QE</vt:lpstr>
      <vt:lpstr>Le programme d’achats d’urgence face à la pandémie (PEPP - pandemic emergency purchase programme) comme politique de QE</vt:lpstr>
      <vt:lpstr>Le QE s’inscrit aussi dans une logique de dominance budgétaire (fiscal dominance)</vt:lpstr>
      <vt:lpstr>Les effets du QE sur l’inflation</vt:lpstr>
      <vt:lpstr>Les effets du QE sur l’inflation</vt:lpstr>
      <vt:lpstr>Les effets du QE sur les taux d’intérêt et les prix des actifs</vt:lpstr>
      <vt:lpstr>  III/ Un changement d’interprétation imposé par la crise financière : de la lutte contre la déflation à la « dominance fiscale » et les nouvelles modalités de politique monétaire   </vt:lpstr>
      <vt:lpstr>L’octroi de prêts à long terme aux banques de second rang</vt:lpstr>
      <vt:lpstr>Les prêts sous condition d’emploi</vt:lpstr>
      <vt:lpstr>La prise de risque sur fonds propres et le financement direct, ultimes tabous pour la BCE</vt:lpstr>
      <vt:lpstr>La coopération internationale sous forme de prêts en dollars (swap lines)</vt:lpstr>
      <vt:lpstr>L’affirmation de la « communic-action » ou guidage des anticipations (forward guidance)</vt:lpstr>
      <vt:lpstr>   IV/ Le retour de l’inflation: nouveaux enjeux de politique monétaire et d’articulation des politiques conjoncturelles            </vt:lpstr>
      <vt:lpstr>   IV/ Le retour de l’inflation: nouveaux enjeux de politique monétaire et d’articulation des politiques conjoncturelles            </vt:lpstr>
      <vt:lpstr>Le retour de l’inflation</vt:lpstr>
      <vt:lpstr>Des facteurs conjoncturels et structurels</vt:lpstr>
      <vt:lpstr>Des composantes de l’inflation qui contribuent différemment à cette hausse aux Etats-Unis et en zone euro</vt:lpstr>
      <vt:lpstr>Des composantes de l’inflation qui contribuent différemment à cette hausse aux Etats-Unis et en zone euro</vt:lpstr>
      <vt:lpstr>Des composantes de l’inflation qui contribuent différemment à cette hausse aux Etats-Unis et en zone euro</vt:lpstr>
      <vt:lpstr>Le retournement des politiques monétaires</vt:lpstr>
      <vt:lpstr>Du QE au QT (Quantitative tightening ou resserrement quantitatif)</vt:lpstr>
      <vt:lpstr>Le retour de l’utilisation de l’outil conventionnel </vt:lpstr>
      <vt:lpstr>   IV/ Le retour de l’inflation: nouveaux enjeux de politique monétaire et d’articulation des politiques conjoncturelles            </vt:lpstr>
      <vt:lpstr>Un resserrement trop tardif ?</vt:lpstr>
      <vt:lpstr>Un resserrement trop tardif ?</vt:lpstr>
      <vt:lpstr>Un resserrement trop fort ?</vt:lpstr>
      <vt:lpstr>Un resserrement trop fort ?</vt:lpstr>
      <vt:lpstr>Un resserrement efficace ? </vt:lpstr>
      <vt:lpstr>Un resserrement efficace ? </vt:lpstr>
      <vt:lpstr>Un resserrement efficace ? </vt:lpstr>
      <vt:lpstr>Un resserrement justifié pour éviter une boucle prix-salaires ?</vt:lpstr>
      <vt:lpstr>Un resserrement justifié pour éviter une boucle prix-salaires ?</vt:lpstr>
      <vt:lpstr>Un resserrement justifié pour éviter une boucle prix-salaires ?</vt:lpstr>
      <vt:lpstr>Vers une nouvelle crise des dettes souveraines en zone euro ?</vt:lpstr>
      <vt:lpstr>Vers une nouvelle crise des dettes souveraines en zone euro ?</vt:lpstr>
      <vt:lpstr>Vers une nouvelle crise des dettes souveraines en zone euro ?</vt:lpstr>
      <vt:lpstr>Vers une nouvelle crise des dettes souveraines en zone euro ?</vt:lpstr>
      <vt:lpstr>En guise de conclusion…</vt:lpstr>
      <vt:lpstr>Ressources (« de base »):</vt:lpstr>
      <vt:lpstr>Ressources (« spécifiques »):</vt:lpstr>
      <vt:lpstr>Ressources (« spécifiques»):</vt:lpstr>
      <vt:lpstr>Ressources (« spécifiques»):</vt:lpstr>
      <vt:lpstr>Ressources (« spécifiques»):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Vincent Barou</dc:creator>
  <cp:lastModifiedBy>Barou Vincent</cp:lastModifiedBy>
  <cp:revision>159</cp:revision>
  <dcterms:created xsi:type="dcterms:W3CDTF">2022-12-13T07:31:43Z</dcterms:created>
  <dcterms:modified xsi:type="dcterms:W3CDTF">2024-04-23T12:03:30Z</dcterms:modified>
</cp:coreProperties>
</file>