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00" r:id="rId3"/>
    <p:sldMasterId id="2147483808" r:id="rId4"/>
  </p:sldMasterIdLst>
  <p:notesMasterIdLst>
    <p:notesMasterId r:id="rId53"/>
  </p:notesMasterIdLst>
  <p:sldIdLst>
    <p:sldId id="495" r:id="rId5"/>
    <p:sldId id="378" r:id="rId6"/>
    <p:sldId id="380" r:id="rId7"/>
    <p:sldId id="460" r:id="rId8"/>
    <p:sldId id="461" r:id="rId9"/>
    <p:sldId id="462" r:id="rId10"/>
    <p:sldId id="441" r:id="rId11"/>
    <p:sldId id="494" r:id="rId12"/>
    <p:sldId id="492" r:id="rId13"/>
    <p:sldId id="493" r:id="rId14"/>
    <p:sldId id="443" r:id="rId15"/>
    <p:sldId id="444" r:id="rId16"/>
    <p:sldId id="448" r:id="rId17"/>
    <p:sldId id="445" r:id="rId18"/>
    <p:sldId id="446" r:id="rId19"/>
    <p:sldId id="447" r:id="rId20"/>
    <p:sldId id="403" r:id="rId21"/>
    <p:sldId id="451" r:id="rId22"/>
    <p:sldId id="452" r:id="rId23"/>
    <p:sldId id="453" r:id="rId24"/>
    <p:sldId id="496" r:id="rId25"/>
    <p:sldId id="412" r:id="rId26"/>
    <p:sldId id="409" r:id="rId27"/>
    <p:sldId id="434" r:id="rId28"/>
    <p:sldId id="471" r:id="rId29"/>
    <p:sldId id="456" r:id="rId30"/>
    <p:sldId id="457" r:id="rId31"/>
    <p:sldId id="490" r:id="rId32"/>
    <p:sldId id="491" r:id="rId33"/>
    <p:sldId id="498" r:id="rId34"/>
    <p:sldId id="469" r:id="rId35"/>
    <p:sldId id="470" r:id="rId36"/>
    <p:sldId id="472" r:id="rId37"/>
    <p:sldId id="473" r:id="rId38"/>
    <p:sldId id="474" r:id="rId39"/>
    <p:sldId id="475" r:id="rId40"/>
    <p:sldId id="476" r:id="rId41"/>
    <p:sldId id="477" r:id="rId42"/>
    <p:sldId id="478" r:id="rId43"/>
    <p:sldId id="479" r:id="rId44"/>
    <p:sldId id="480" r:id="rId45"/>
    <p:sldId id="481" r:id="rId46"/>
    <p:sldId id="482" r:id="rId47"/>
    <p:sldId id="497" r:id="rId48"/>
    <p:sldId id="485" r:id="rId49"/>
    <p:sldId id="465" r:id="rId50"/>
    <p:sldId id="466" r:id="rId51"/>
    <p:sldId id="467" r:id="rId52"/>
  </p:sldIdLst>
  <p:sldSz cx="9144000" cy="6858000" type="screen4x3"/>
  <p:notesSz cx="6858000" cy="9945688"/>
  <p:defaultTextStyle>
    <a:defPPr>
      <a:defRPr lang="fr-FR"/>
    </a:defPPr>
    <a:lvl1pPr algn="l" rtl="0" eaLnBrk="0" fontAlgn="base" hangingPunct="0">
      <a:spcBef>
        <a:spcPct val="0"/>
      </a:spcBef>
      <a:spcAft>
        <a:spcPct val="0"/>
      </a:spcAft>
      <a:defRPr i="1"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i="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i="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i="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i="1"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1AD63"/>
    <a:srgbClr val="8E0000"/>
    <a:srgbClr val="C00000"/>
    <a:srgbClr val="66FFCC"/>
    <a:srgbClr val="515151"/>
    <a:srgbClr val="D7E4BD"/>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8378" autoAdjust="0"/>
  </p:normalViewPr>
  <p:slideViewPr>
    <p:cSldViewPr>
      <p:cViewPr varScale="1">
        <p:scale>
          <a:sx n="72" d="100"/>
          <a:sy n="72" d="100"/>
        </p:scale>
        <p:origin x="4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AE8DA11-3180-FF75-F91B-46C7A4B45664}"/>
              </a:ext>
            </a:extLst>
          </p:cNvPr>
          <p:cNvSpPr>
            <a:spLocks noGrp="1"/>
          </p:cNvSpPr>
          <p:nvPr>
            <p:ph type="hdr" sz="quarter"/>
          </p:nvPr>
        </p:nvSpPr>
        <p:spPr>
          <a:xfrm>
            <a:off x="0" y="0"/>
            <a:ext cx="2971800" cy="496888"/>
          </a:xfrm>
          <a:prstGeom prst="rect">
            <a:avLst/>
          </a:prstGeom>
        </p:spPr>
        <p:txBody>
          <a:bodyPr vert="horz" lIns="93433" tIns="46717" rIns="93433" bIns="46717" rtlCol="0"/>
          <a:lstStyle>
            <a:lvl1pPr algn="l" eaLnBrk="1" fontAlgn="auto" hangingPunct="1">
              <a:spcBef>
                <a:spcPts val="0"/>
              </a:spcBef>
              <a:spcAft>
                <a:spcPts val="0"/>
              </a:spcAft>
              <a:defRPr sz="1200" i="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38A9F5B3-0EA1-AB5B-2024-8785A23081B9}"/>
              </a:ext>
            </a:extLst>
          </p:cNvPr>
          <p:cNvSpPr>
            <a:spLocks noGrp="1"/>
          </p:cNvSpPr>
          <p:nvPr>
            <p:ph type="dt" idx="1"/>
          </p:nvPr>
        </p:nvSpPr>
        <p:spPr>
          <a:xfrm>
            <a:off x="3884613" y="0"/>
            <a:ext cx="2971800" cy="496888"/>
          </a:xfrm>
          <a:prstGeom prst="rect">
            <a:avLst/>
          </a:prstGeom>
        </p:spPr>
        <p:txBody>
          <a:bodyPr vert="horz" lIns="93433" tIns="46717" rIns="93433" bIns="46717" rtlCol="0"/>
          <a:lstStyle>
            <a:lvl1pPr algn="r" eaLnBrk="1" fontAlgn="auto" hangingPunct="1">
              <a:spcBef>
                <a:spcPts val="0"/>
              </a:spcBef>
              <a:spcAft>
                <a:spcPts val="0"/>
              </a:spcAft>
              <a:defRPr sz="1200" i="0">
                <a:latin typeface="+mn-lt"/>
                <a:cs typeface="+mn-cs"/>
              </a:defRPr>
            </a:lvl1pPr>
          </a:lstStyle>
          <a:p>
            <a:pPr>
              <a:defRPr/>
            </a:pPr>
            <a:fld id="{E0A90190-FA69-447F-8E49-CC2285D0396C}" type="datetimeFigureOut">
              <a:rPr lang="fr-FR"/>
              <a:pPr>
                <a:defRPr/>
              </a:pPr>
              <a:t>24/01/2023</a:t>
            </a:fld>
            <a:endParaRPr lang="fr-FR"/>
          </a:p>
        </p:txBody>
      </p:sp>
      <p:sp>
        <p:nvSpPr>
          <p:cNvPr id="4" name="Espace réservé de l'image des diapositives 3">
            <a:extLst>
              <a:ext uri="{FF2B5EF4-FFF2-40B4-BE49-F238E27FC236}">
                <a16:creationId xmlns:a16="http://schemas.microsoft.com/office/drawing/2014/main" id="{3A0D13F2-E64E-DA2B-A69D-E37BE80B9FF5}"/>
              </a:ext>
            </a:extLst>
          </p:cNvPr>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3433" tIns="46717" rIns="93433" bIns="46717" rtlCol="0" anchor="ctr"/>
          <a:lstStyle/>
          <a:p>
            <a:pPr lvl="0"/>
            <a:endParaRPr lang="fr-FR" noProof="0"/>
          </a:p>
        </p:txBody>
      </p:sp>
      <p:sp>
        <p:nvSpPr>
          <p:cNvPr id="5" name="Espace réservé des commentaires 4">
            <a:extLst>
              <a:ext uri="{FF2B5EF4-FFF2-40B4-BE49-F238E27FC236}">
                <a16:creationId xmlns:a16="http://schemas.microsoft.com/office/drawing/2014/main" id="{A95F82BA-B098-2140-FAAB-A1E79E775BB4}"/>
              </a:ext>
            </a:extLst>
          </p:cNvPr>
          <p:cNvSpPr>
            <a:spLocks noGrp="1"/>
          </p:cNvSpPr>
          <p:nvPr>
            <p:ph type="body" sz="quarter" idx="3"/>
          </p:nvPr>
        </p:nvSpPr>
        <p:spPr>
          <a:xfrm>
            <a:off x="685800" y="4724400"/>
            <a:ext cx="5486400" cy="4475163"/>
          </a:xfrm>
          <a:prstGeom prst="rect">
            <a:avLst/>
          </a:prstGeom>
        </p:spPr>
        <p:txBody>
          <a:bodyPr vert="horz" lIns="93433" tIns="46717" rIns="93433" bIns="4671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D452A438-82E3-DDD8-DEBD-279FD686E629}"/>
              </a:ext>
            </a:extLst>
          </p:cNvPr>
          <p:cNvSpPr>
            <a:spLocks noGrp="1"/>
          </p:cNvSpPr>
          <p:nvPr>
            <p:ph type="ftr" sz="quarter" idx="4"/>
          </p:nvPr>
        </p:nvSpPr>
        <p:spPr>
          <a:xfrm>
            <a:off x="0" y="9447213"/>
            <a:ext cx="2971800" cy="496887"/>
          </a:xfrm>
          <a:prstGeom prst="rect">
            <a:avLst/>
          </a:prstGeom>
        </p:spPr>
        <p:txBody>
          <a:bodyPr vert="horz" lIns="93433" tIns="46717" rIns="93433" bIns="46717" rtlCol="0" anchor="b"/>
          <a:lstStyle>
            <a:lvl1pPr algn="l" eaLnBrk="1" fontAlgn="auto" hangingPunct="1">
              <a:spcBef>
                <a:spcPts val="0"/>
              </a:spcBef>
              <a:spcAft>
                <a:spcPts val="0"/>
              </a:spcAft>
              <a:defRPr sz="1200" i="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6E1527E7-853A-DD13-1DDA-687427580BCF}"/>
              </a:ext>
            </a:extLst>
          </p:cNvPr>
          <p:cNvSpPr>
            <a:spLocks noGrp="1"/>
          </p:cNvSpPr>
          <p:nvPr>
            <p:ph type="sldNum" sz="quarter" idx="5"/>
          </p:nvPr>
        </p:nvSpPr>
        <p:spPr>
          <a:xfrm>
            <a:off x="3884613" y="9447213"/>
            <a:ext cx="2971800" cy="496887"/>
          </a:xfrm>
          <a:prstGeom prst="rect">
            <a:avLst/>
          </a:prstGeom>
        </p:spPr>
        <p:txBody>
          <a:bodyPr vert="horz" wrap="square" lIns="93433" tIns="46717" rIns="93433" bIns="46717" numCol="1" anchor="b" anchorCtr="0" compatLnSpc="1">
            <a:prstTxWarp prst="textNoShape">
              <a:avLst/>
            </a:prstTxWarp>
          </a:bodyPr>
          <a:lstStyle>
            <a:lvl1pPr algn="r" eaLnBrk="1" hangingPunct="1">
              <a:defRPr sz="1200" i="0" smtClean="0"/>
            </a:lvl1pPr>
          </a:lstStyle>
          <a:p>
            <a:pPr>
              <a:defRPr/>
            </a:pPr>
            <a:fld id="{EF575678-CE1C-4147-8138-593B50FD52E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F2F6D30-9611-F127-8FD5-AE7990378375}"/>
              </a:ext>
            </a:extLst>
          </p:cNvPr>
          <p:cNvSpPr>
            <a:spLocks noGrp="1" noRot="1" noChangeAspect="1" noChangeArrowheads="1" noTextEdit="1"/>
          </p:cNvSpPr>
          <p:nvPr>
            <p:ph type="sldImg"/>
          </p:nvPr>
        </p:nvSpPr>
        <p:spPr bwMode="auto">
          <a:xfrm>
            <a:off x="893763" y="1016000"/>
            <a:ext cx="4878387"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8268FBF5-9484-8E0A-D2BB-C5E7CDF9D704}"/>
              </a:ext>
            </a:extLst>
          </p:cNvPr>
          <p:cNvSpPr>
            <a:spLocks noGrp="1" noChangeArrowheads="1"/>
          </p:cNvSpPr>
          <p:nvPr>
            <p:ph type="body" idx="1"/>
          </p:nvPr>
        </p:nvSpPr>
        <p:spPr bwMode="auto">
          <a:xfrm>
            <a:off x="1031875" y="5030788"/>
            <a:ext cx="4608513" cy="406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a:extLst>
              <a:ext uri="{FF2B5EF4-FFF2-40B4-BE49-F238E27FC236}">
                <a16:creationId xmlns:a16="http://schemas.microsoft.com/office/drawing/2014/main" id="{8391A56E-0CD8-5F22-CA04-2C2B5B38C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a:extLst>
              <a:ext uri="{FF2B5EF4-FFF2-40B4-BE49-F238E27FC236}">
                <a16:creationId xmlns:a16="http://schemas.microsoft.com/office/drawing/2014/main" id="{E0F05152-6E2B-28F7-BE27-EB02E47948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Le BTS est conçu pour répondre aux attentes des entreprises. Les diplômés sont donc recherchés sur le marché du travail. Ce qui n'empêche pas une partie d’entre eux de poursuivre leurs études.</a:t>
            </a:r>
          </a:p>
          <a:p>
            <a:r>
              <a:rPr lang="fr-FR" altLang="fr-FR" i="1"/>
              <a:t>Ces diplômes visent une entrée dans la vie active, mais ils permettent aussi une poursuite d’études, notamment en licence professionnelle (en 1 an).</a:t>
            </a:r>
          </a:p>
          <a:p>
            <a:endParaRPr lang="fr-FR" altLang="fr-FR"/>
          </a:p>
          <a:p>
            <a:endParaRPr lang="fr-FR" altLang="fr-FR"/>
          </a:p>
        </p:txBody>
      </p:sp>
      <p:sp>
        <p:nvSpPr>
          <p:cNvPr id="84996" name="Espace réservé du numéro de diapositive 3">
            <a:extLst>
              <a:ext uri="{FF2B5EF4-FFF2-40B4-BE49-F238E27FC236}">
                <a16:creationId xmlns:a16="http://schemas.microsoft.com/office/drawing/2014/main" id="{4D4735A4-281E-8D35-4847-96A23A7C3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CE5EF6-8694-41D8-A7F8-B076248F5A89}" type="slidenum">
              <a:rPr lang="fr-FR" altLang="fr-FR"/>
              <a:pPr>
                <a:spcBef>
                  <a:spcPct val="0"/>
                </a:spcBef>
              </a:pPr>
              <a:t>32</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a:extLst>
              <a:ext uri="{FF2B5EF4-FFF2-40B4-BE49-F238E27FC236}">
                <a16:creationId xmlns:a16="http://schemas.microsoft.com/office/drawing/2014/main" id="{68E9D24B-1A79-9ACD-4DC6-AE673B64C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a:extLst>
              <a:ext uri="{FF2B5EF4-FFF2-40B4-BE49-F238E27FC236}">
                <a16:creationId xmlns:a16="http://schemas.microsoft.com/office/drawing/2014/main" id="{AC678C85-8790-C4B3-A739-69738631BD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A retenir : plusieurs parcours possibles pour une même finalité.</a:t>
            </a:r>
          </a:p>
          <a:p>
            <a:r>
              <a:rPr lang="fr-FR" altLang="fr-FR"/>
              <a:t>Choisir le parcours adapté à son profil.</a:t>
            </a:r>
          </a:p>
        </p:txBody>
      </p:sp>
      <p:sp>
        <p:nvSpPr>
          <p:cNvPr id="87044" name="Espace réservé du numéro de diapositive 3">
            <a:extLst>
              <a:ext uri="{FF2B5EF4-FFF2-40B4-BE49-F238E27FC236}">
                <a16:creationId xmlns:a16="http://schemas.microsoft.com/office/drawing/2014/main" id="{98B1ABD1-ACBC-F20F-D36A-3CD6FFA00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BD4762-C77F-44EE-82D2-7FAEB357864C}" type="slidenum">
              <a:rPr lang="fr-FR" altLang="fr-FR"/>
              <a:pPr>
                <a:spcBef>
                  <a:spcPct val="0"/>
                </a:spcBef>
              </a:pPr>
              <a:t>33</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a:extLst>
              <a:ext uri="{FF2B5EF4-FFF2-40B4-BE49-F238E27FC236}">
                <a16:creationId xmlns:a16="http://schemas.microsoft.com/office/drawing/2014/main" id="{55AADBEE-03C1-5DD3-06C0-8532A0C96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a:extLst>
              <a:ext uri="{FF2B5EF4-FFF2-40B4-BE49-F238E27FC236}">
                <a16:creationId xmlns:a16="http://schemas.microsoft.com/office/drawing/2014/main" id="{46EEAF12-5FC5-F1C4-E216-B180C9AA4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Le BTS est conçu pour répondre aux attentes des entreprises. Les diplômés sont donc recherchés sur le marché du travail. Ce qui n'empêche pas une partie d’entre eux de poursuivre leurs études.</a:t>
            </a:r>
          </a:p>
          <a:p>
            <a:r>
              <a:rPr lang="fr-FR" altLang="fr-FR" i="1"/>
              <a:t>Ces diplômes visent une entrée dans la vie active, mais ils permettent aussi une poursuite d’études, notamment en licence professionnelle (en 1 an).</a:t>
            </a:r>
          </a:p>
          <a:p>
            <a:endParaRPr lang="fr-FR" altLang="fr-FR"/>
          </a:p>
          <a:p>
            <a:endParaRPr lang="fr-FR" altLang="fr-FR"/>
          </a:p>
        </p:txBody>
      </p:sp>
      <p:sp>
        <p:nvSpPr>
          <p:cNvPr id="89092" name="Espace réservé du numéro de diapositive 3">
            <a:extLst>
              <a:ext uri="{FF2B5EF4-FFF2-40B4-BE49-F238E27FC236}">
                <a16:creationId xmlns:a16="http://schemas.microsoft.com/office/drawing/2014/main" id="{199E2706-022B-69FE-61A2-A4C59161A8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0D3497-1B83-4696-A648-AAE0DEAB18CF}" type="slidenum">
              <a:rPr lang="fr-FR" altLang="fr-FR"/>
              <a:pPr>
                <a:spcBef>
                  <a:spcPct val="0"/>
                </a:spcBef>
              </a:pPr>
              <a:t>34</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D21C962-02C7-D946-C239-9735520EF0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0525D9DE-2E26-4D09-BF41-868E635BEB60}" type="slidenum">
              <a:rPr lang="fr-FR" altLang="fr-FR">
                <a:solidFill>
                  <a:srgbClr val="000000"/>
                </a:solidFill>
                <a:latin typeface="Times New Roman" panose="02020603050405020304" pitchFamily="18" charset="0"/>
                <a:ea typeface="Microsoft YaHei" panose="020B0503020204020204" pitchFamily="34" charset="-122"/>
              </a:rPr>
              <a:pPr>
                <a:spcBef>
                  <a:spcPct val="0"/>
                </a:spcBef>
              </a:pPr>
              <a:t>46</a:t>
            </a:fld>
            <a:endParaRPr lang="fr-FR" altLang="fr-FR">
              <a:solidFill>
                <a:srgbClr val="000000"/>
              </a:solidFill>
              <a:latin typeface="Times New Roman" panose="02020603050405020304" pitchFamily="18" charset="0"/>
              <a:ea typeface="Microsoft YaHei" panose="020B0503020204020204" pitchFamily="34" charset="-122"/>
            </a:endParaRPr>
          </a:p>
        </p:txBody>
      </p:sp>
      <p:sp>
        <p:nvSpPr>
          <p:cNvPr id="102403" name="Rectangle 1">
            <a:extLst>
              <a:ext uri="{FF2B5EF4-FFF2-40B4-BE49-F238E27FC236}">
                <a16:creationId xmlns:a16="http://schemas.microsoft.com/office/drawing/2014/main" id="{3E2D6E86-AD83-29B9-F380-B474E54C86E2}"/>
              </a:ext>
            </a:extLst>
          </p:cNvPr>
          <p:cNvSpPr>
            <a:spLocks noGrp="1" noRot="1" noChangeAspect="1" noChangeArrowheads="1" noTextEdit="1"/>
          </p:cNvSpPr>
          <p:nvPr>
            <p:ph type="sldImg"/>
          </p:nvPr>
        </p:nvSpPr>
        <p:spPr bwMode="auto">
          <a:xfrm>
            <a:off x="-1028700" y="1073150"/>
            <a:ext cx="7156450" cy="5368925"/>
          </a:xfrm>
          <a:solidFill>
            <a:srgbClr val="FFFFFF"/>
          </a:solidFill>
          <a:ln>
            <a:solidFill>
              <a:srgbClr val="000000"/>
            </a:solidFill>
            <a:miter lim="800000"/>
            <a:headEnd/>
            <a:tailEnd/>
          </a:ln>
        </p:spPr>
      </p:sp>
      <p:sp>
        <p:nvSpPr>
          <p:cNvPr id="102404" name="Rectangle 2">
            <a:extLst>
              <a:ext uri="{FF2B5EF4-FFF2-40B4-BE49-F238E27FC236}">
                <a16:creationId xmlns:a16="http://schemas.microsoft.com/office/drawing/2014/main" id="{6A15AEB4-9D94-935B-CC76-79ED9F937875}"/>
              </a:ext>
            </a:extLst>
          </p:cNvPr>
          <p:cNvSpPr>
            <a:spLocks noGrp="1" noChangeArrowheads="1"/>
          </p:cNvSpPr>
          <p:nvPr>
            <p:ph type="body" idx="1"/>
          </p:nvPr>
        </p:nvSpPr>
        <p:spPr bwMode="auto">
          <a:xfrm>
            <a:off x="509588" y="6800850"/>
            <a:ext cx="4079875" cy="644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
        <p:nvSpPr>
          <p:cNvPr id="102405" name="Text Box 3">
            <a:extLst>
              <a:ext uri="{FF2B5EF4-FFF2-40B4-BE49-F238E27FC236}">
                <a16:creationId xmlns:a16="http://schemas.microsoft.com/office/drawing/2014/main" id="{9F914977-ADD1-F2DE-D6D1-5CFD72774DFB}"/>
              </a:ext>
            </a:extLst>
          </p:cNvPr>
          <p:cNvSpPr txBox="1">
            <a:spLocks noChangeArrowheads="1"/>
          </p:cNvSpPr>
          <p:nvPr/>
        </p:nvSpPr>
        <p:spPr bwMode="auto">
          <a:xfrm>
            <a:off x="2887663" y="13600113"/>
            <a:ext cx="2209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4860F98A-341B-42D9-B047-69D387A772F9}" type="slidenum">
              <a:rPr lang="fr-FR" altLang="fr-FR">
                <a:solidFill>
                  <a:srgbClr val="000000"/>
                </a:solidFill>
                <a:latin typeface="Times New Roman" panose="02020603050405020304" pitchFamily="18" charset="0"/>
                <a:ea typeface="Microsoft YaHei" panose="020B0503020204020204" pitchFamily="34" charset="-122"/>
              </a:rPr>
              <a:pPr algn="r" eaLnBrk="1" hangingPunct="1">
                <a:spcBef>
                  <a:spcPct val="0"/>
                </a:spcBef>
              </a:pPr>
              <a:t>46</a:t>
            </a:fld>
            <a:endParaRPr lang="fr-FR" altLang="fr-FR">
              <a:solidFill>
                <a:srgbClr val="000000"/>
              </a:solidFill>
              <a:latin typeface="Times New Roman" panose="02020603050405020304" pitchFamily="18" charset="0"/>
              <a:ea typeface="Microsoft YaHei"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B1737F89-8177-9913-4361-3EC8898C32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spcBef>
                <a:spcPct val="0"/>
              </a:spcBef>
            </a:pPr>
            <a:fld id="{E7DB7E96-EE16-4FBD-8172-32BB938518E3}" type="slidenum">
              <a:rPr lang="fr-FR" altLang="fr-FR">
                <a:solidFill>
                  <a:srgbClr val="000000"/>
                </a:solidFill>
                <a:latin typeface="Times New Roman" panose="02020603050405020304" pitchFamily="18" charset="0"/>
                <a:ea typeface="Microsoft YaHei" panose="020B0503020204020204" pitchFamily="34" charset="-122"/>
              </a:rPr>
              <a:pPr>
                <a:spcBef>
                  <a:spcPct val="0"/>
                </a:spcBef>
              </a:pPr>
              <a:t>47</a:t>
            </a:fld>
            <a:endParaRPr lang="fr-FR" altLang="fr-FR">
              <a:solidFill>
                <a:srgbClr val="000000"/>
              </a:solidFill>
              <a:latin typeface="Times New Roman" panose="02020603050405020304" pitchFamily="18" charset="0"/>
              <a:ea typeface="Microsoft YaHei" panose="020B0503020204020204" pitchFamily="34" charset="-122"/>
            </a:endParaRPr>
          </a:p>
        </p:txBody>
      </p:sp>
      <p:sp>
        <p:nvSpPr>
          <p:cNvPr id="104451" name="Rectangle 1">
            <a:extLst>
              <a:ext uri="{FF2B5EF4-FFF2-40B4-BE49-F238E27FC236}">
                <a16:creationId xmlns:a16="http://schemas.microsoft.com/office/drawing/2014/main" id="{573FA22D-111E-5D13-A2A8-0AE615A73397}"/>
              </a:ext>
            </a:extLst>
          </p:cNvPr>
          <p:cNvSpPr>
            <a:spLocks noGrp="1" noRot="1" noChangeAspect="1" noChangeArrowheads="1" noTextEdit="1"/>
          </p:cNvSpPr>
          <p:nvPr>
            <p:ph type="sldImg"/>
          </p:nvPr>
        </p:nvSpPr>
        <p:spPr bwMode="auto">
          <a:xfrm>
            <a:off x="-1028700" y="1073150"/>
            <a:ext cx="7156450" cy="5368925"/>
          </a:xfrm>
          <a:solidFill>
            <a:srgbClr val="FFFFFF"/>
          </a:solidFill>
          <a:ln>
            <a:solidFill>
              <a:srgbClr val="000000"/>
            </a:solidFill>
            <a:miter lim="800000"/>
            <a:headEnd/>
            <a:tailEnd/>
          </a:ln>
        </p:spPr>
      </p:sp>
      <p:sp>
        <p:nvSpPr>
          <p:cNvPr id="104452" name="Rectangle 2">
            <a:extLst>
              <a:ext uri="{FF2B5EF4-FFF2-40B4-BE49-F238E27FC236}">
                <a16:creationId xmlns:a16="http://schemas.microsoft.com/office/drawing/2014/main" id="{361355A8-6CB0-9284-3B28-543CE2E4EC6C}"/>
              </a:ext>
            </a:extLst>
          </p:cNvPr>
          <p:cNvSpPr>
            <a:spLocks noGrp="1" noChangeArrowheads="1"/>
          </p:cNvSpPr>
          <p:nvPr>
            <p:ph type="body" idx="1"/>
          </p:nvPr>
        </p:nvSpPr>
        <p:spPr bwMode="auto">
          <a:xfrm>
            <a:off x="509588" y="6800850"/>
            <a:ext cx="4079875" cy="644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
        <p:nvSpPr>
          <p:cNvPr id="104453" name="Text Box 3">
            <a:extLst>
              <a:ext uri="{FF2B5EF4-FFF2-40B4-BE49-F238E27FC236}">
                <a16:creationId xmlns:a16="http://schemas.microsoft.com/office/drawing/2014/main" id="{66980808-07B9-3D41-8F46-08860825DEB8}"/>
              </a:ext>
            </a:extLst>
          </p:cNvPr>
          <p:cNvSpPr txBox="1">
            <a:spLocks noChangeArrowheads="1"/>
          </p:cNvSpPr>
          <p:nvPr/>
        </p:nvSpPr>
        <p:spPr bwMode="auto">
          <a:xfrm>
            <a:off x="2887663" y="13600113"/>
            <a:ext cx="2209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defRPr>
            </a:lvl9pPr>
          </a:lstStyle>
          <a:p>
            <a:pPr algn="r" eaLnBrk="1" hangingPunct="1">
              <a:spcBef>
                <a:spcPct val="0"/>
              </a:spcBef>
            </a:pPr>
            <a:fld id="{B4532255-519D-4D62-B040-AD7577718F3C}" type="slidenum">
              <a:rPr lang="fr-FR" altLang="fr-FR">
                <a:solidFill>
                  <a:srgbClr val="000000"/>
                </a:solidFill>
                <a:latin typeface="Times New Roman" panose="02020603050405020304" pitchFamily="18" charset="0"/>
                <a:ea typeface="Microsoft YaHei" panose="020B0503020204020204" pitchFamily="34" charset="-122"/>
              </a:rPr>
              <a:pPr algn="r" eaLnBrk="1" hangingPunct="1">
                <a:spcBef>
                  <a:spcPct val="0"/>
                </a:spcBef>
              </a:pPr>
              <a:t>47</a:t>
            </a:fld>
            <a:endParaRPr lang="fr-FR" altLang="fr-FR">
              <a:solidFill>
                <a:srgbClr val="000000"/>
              </a:solidFill>
              <a:latin typeface="Times New Roman" panose="02020603050405020304" pitchFamily="18" charset="0"/>
              <a:ea typeface="Microsoft YaHei"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B9AAC7E8-C5F7-59F8-325A-051DD9A9EC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490538" indent="-187325">
              <a:spcBef>
                <a:spcPct val="30000"/>
              </a:spcBef>
              <a:defRPr sz="1200">
                <a:solidFill>
                  <a:schemeClr val="tx1"/>
                </a:solidFill>
                <a:latin typeface="Calibri" panose="020F0502020204030204" pitchFamily="34" charset="0"/>
              </a:defRPr>
            </a:lvl2pPr>
            <a:lvl3pPr marL="754063" indent="-150813">
              <a:spcBef>
                <a:spcPct val="30000"/>
              </a:spcBef>
              <a:defRPr sz="1200">
                <a:solidFill>
                  <a:schemeClr val="tx1"/>
                </a:solidFill>
                <a:latin typeface="Calibri" panose="020F0502020204030204" pitchFamily="34" charset="0"/>
              </a:defRPr>
            </a:lvl3pPr>
            <a:lvl4pPr marL="1055688" indent="-150813">
              <a:spcBef>
                <a:spcPct val="30000"/>
              </a:spcBef>
              <a:defRPr sz="1200">
                <a:solidFill>
                  <a:schemeClr val="tx1"/>
                </a:solidFill>
                <a:latin typeface="Calibri" panose="020F0502020204030204" pitchFamily="34" charset="0"/>
              </a:defRPr>
            </a:lvl4pPr>
            <a:lvl5pPr marL="1358900" indent="-150813">
              <a:spcBef>
                <a:spcPct val="30000"/>
              </a:spcBef>
              <a:defRPr sz="1200">
                <a:solidFill>
                  <a:schemeClr val="tx1"/>
                </a:solidFill>
                <a:latin typeface="Calibri" panose="020F0502020204030204" pitchFamily="34" charset="0"/>
              </a:defRPr>
            </a:lvl5pPr>
            <a:lvl6pPr marL="1816100" indent="-150813" eaLnBrk="0" fontAlgn="base" hangingPunct="0">
              <a:spcBef>
                <a:spcPct val="30000"/>
              </a:spcBef>
              <a:spcAft>
                <a:spcPct val="0"/>
              </a:spcAft>
              <a:defRPr sz="1200">
                <a:solidFill>
                  <a:schemeClr val="tx1"/>
                </a:solidFill>
                <a:latin typeface="Calibri" panose="020F0502020204030204" pitchFamily="34" charset="0"/>
              </a:defRPr>
            </a:lvl6pPr>
            <a:lvl7pPr marL="2273300" indent="-150813" eaLnBrk="0" fontAlgn="base" hangingPunct="0">
              <a:spcBef>
                <a:spcPct val="30000"/>
              </a:spcBef>
              <a:spcAft>
                <a:spcPct val="0"/>
              </a:spcAft>
              <a:defRPr sz="1200">
                <a:solidFill>
                  <a:schemeClr val="tx1"/>
                </a:solidFill>
                <a:latin typeface="Calibri" panose="020F0502020204030204" pitchFamily="34" charset="0"/>
              </a:defRPr>
            </a:lvl7pPr>
            <a:lvl8pPr marL="2730500" indent="-150813" eaLnBrk="0" fontAlgn="base" hangingPunct="0">
              <a:spcBef>
                <a:spcPct val="30000"/>
              </a:spcBef>
              <a:spcAft>
                <a:spcPct val="0"/>
              </a:spcAft>
              <a:defRPr sz="1200">
                <a:solidFill>
                  <a:schemeClr val="tx1"/>
                </a:solidFill>
                <a:latin typeface="Calibri" panose="020F0502020204030204" pitchFamily="34" charset="0"/>
              </a:defRPr>
            </a:lvl8pPr>
            <a:lvl9pPr marL="3187700" indent="-150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1A3A38-AEC6-4CF2-9C2E-7F96728E5B3C}" type="slidenum">
              <a:rPr lang="en-GB" altLang="fr-FR">
                <a:solidFill>
                  <a:srgbClr val="000000"/>
                </a:solidFill>
                <a:cs typeface="Lucida Sans Unicode" panose="020B0602030504020204" pitchFamily="34" charset="0"/>
              </a:rPr>
              <a:pPr>
                <a:spcBef>
                  <a:spcPct val="0"/>
                </a:spcBef>
              </a:pPr>
              <a:t>8</a:t>
            </a:fld>
            <a:endParaRPr lang="en-GB" altLang="fr-FR">
              <a:solidFill>
                <a:srgbClr val="000000"/>
              </a:solidFill>
              <a:cs typeface="Lucida Sans Unicode" panose="020B0602030504020204" pitchFamily="34" charset="0"/>
            </a:endParaRPr>
          </a:p>
        </p:txBody>
      </p:sp>
      <p:sp>
        <p:nvSpPr>
          <p:cNvPr id="52227" name="Text Box 2">
            <a:extLst>
              <a:ext uri="{FF2B5EF4-FFF2-40B4-BE49-F238E27FC236}">
                <a16:creationId xmlns:a16="http://schemas.microsoft.com/office/drawing/2014/main" id="{7D80F9F7-9711-C263-AAB1-4D103AE26840}"/>
              </a:ext>
            </a:extLst>
          </p:cNvPr>
          <p:cNvSpPr txBox="1">
            <a:spLocks noChangeArrowheads="1"/>
          </p:cNvSpPr>
          <p:nvPr/>
        </p:nvSpPr>
        <p:spPr bwMode="auto">
          <a:xfrm>
            <a:off x="2171700" y="708025"/>
            <a:ext cx="2487613" cy="3781425"/>
          </a:xfrm>
          <a:prstGeom prst="rect">
            <a:avLst/>
          </a:prstGeom>
          <a:solidFill>
            <a:srgbClr val="FFFFFF"/>
          </a:solidFill>
          <a:ln w="9525">
            <a:solidFill>
              <a:srgbClr val="000000"/>
            </a:solidFill>
            <a:miter lim="800000"/>
            <a:headEnd/>
            <a:tailEnd/>
          </a:ln>
        </p:spPr>
        <p:txBody>
          <a:bodyPr wrap="none" lIns="88201" tIns="44101" rIns="88201" bIns="44101"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solidFill>
                <a:srgbClr val="000000"/>
              </a:solidFill>
              <a:latin typeface="Arial" panose="020B0604020202020204" pitchFamily="34" charset="0"/>
              <a:cs typeface="Lucida Sans Unicode" panose="020B0602030504020204" pitchFamily="34" charset="0"/>
            </a:endParaRPr>
          </a:p>
        </p:txBody>
      </p:sp>
      <p:sp>
        <p:nvSpPr>
          <p:cNvPr id="52228" name="Rectangle 3">
            <a:extLst>
              <a:ext uri="{FF2B5EF4-FFF2-40B4-BE49-F238E27FC236}">
                <a16:creationId xmlns:a16="http://schemas.microsoft.com/office/drawing/2014/main" id="{EE40624D-AD72-4E8A-3224-F9C892B973EB}"/>
              </a:ext>
            </a:extLst>
          </p:cNvPr>
          <p:cNvSpPr>
            <a:spLocks noGrp="1" noChangeArrowheads="1"/>
          </p:cNvSpPr>
          <p:nvPr>
            <p:ph type="body"/>
          </p:nvPr>
        </p:nvSpPr>
        <p:spPr bwMode="auto">
          <a:xfrm>
            <a:off x="911225" y="4725988"/>
            <a:ext cx="5005388" cy="449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8E1F0DB4-938D-9056-0E90-20EB82115F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490538" indent="-187325">
              <a:spcBef>
                <a:spcPct val="30000"/>
              </a:spcBef>
              <a:defRPr sz="1200">
                <a:solidFill>
                  <a:schemeClr val="tx1"/>
                </a:solidFill>
                <a:latin typeface="Calibri" panose="020F0502020204030204" pitchFamily="34" charset="0"/>
              </a:defRPr>
            </a:lvl2pPr>
            <a:lvl3pPr marL="754063" indent="-150813">
              <a:spcBef>
                <a:spcPct val="30000"/>
              </a:spcBef>
              <a:defRPr sz="1200">
                <a:solidFill>
                  <a:schemeClr val="tx1"/>
                </a:solidFill>
                <a:latin typeface="Calibri" panose="020F0502020204030204" pitchFamily="34" charset="0"/>
              </a:defRPr>
            </a:lvl3pPr>
            <a:lvl4pPr marL="1055688" indent="-150813">
              <a:spcBef>
                <a:spcPct val="30000"/>
              </a:spcBef>
              <a:defRPr sz="1200">
                <a:solidFill>
                  <a:schemeClr val="tx1"/>
                </a:solidFill>
                <a:latin typeface="Calibri" panose="020F0502020204030204" pitchFamily="34" charset="0"/>
              </a:defRPr>
            </a:lvl4pPr>
            <a:lvl5pPr marL="1358900" indent="-150813">
              <a:spcBef>
                <a:spcPct val="30000"/>
              </a:spcBef>
              <a:defRPr sz="1200">
                <a:solidFill>
                  <a:schemeClr val="tx1"/>
                </a:solidFill>
                <a:latin typeface="Calibri" panose="020F0502020204030204" pitchFamily="34" charset="0"/>
              </a:defRPr>
            </a:lvl5pPr>
            <a:lvl6pPr marL="1816100" indent="-150813" eaLnBrk="0" fontAlgn="base" hangingPunct="0">
              <a:spcBef>
                <a:spcPct val="30000"/>
              </a:spcBef>
              <a:spcAft>
                <a:spcPct val="0"/>
              </a:spcAft>
              <a:defRPr sz="1200">
                <a:solidFill>
                  <a:schemeClr val="tx1"/>
                </a:solidFill>
                <a:latin typeface="Calibri" panose="020F0502020204030204" pitchFamily="34" charset="0"/>
              </a:defRPr>
            </a:lvl6pPr>
            <a:lvl7pPr marL="2273300" indent="-150813" eaLnBrk="0" fontAlgn="base" hangingPunct="0">
              <a:spcBef>
                <a:spcPct val="30000"/>
              </a:spcBef>
              <a:spcAft>
                <a:spcPct val="0"/>
              </a:spcAft>
              <a:defRPr sz="1200">
                <a:solidFill>
                  <a:schemeClr val="tx1"/>
                </a:solidFill>
                <a:latin typeface="Calibri" panose="020F0502020204030204" pitchFamily="34" charset="0"/>
              </a:defRPr>
            </a:lvl7pPr>
            <a:lvl8pPr marL="2730500" indent="-150813" eaLnBrk="0" fontAlgn="base" hangingPunct="0">
              <a:spcBef>
                <a:spcPct val="30000"/>
              </a:spcBef>
              <a:spcAft>
                <a:spcPct val="0"/>
              </a:spcAft>
              <a:defRPr sz="1200">
                <a:solidFill>
                  <a:schemeClr val="tx1"/>
                </a:solidFill>
                <a:latin typeface="Calibri" panose="020F0502020204030204" pitchFamily="34" charset="0"/>
              </a:defRPr>
            </a:lvl8pPr>
            <a:lvl9pPr marL="3187700" indent="-150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6942A7-715F-4393-806A-FEE04E03703B}" type="slidenum">
              <a:rPr lang="en-GB" altLang="fr-FR">
                <a:solidFill>
                  <a:srgbClr val="000000"/>
                </a:solidFill>
                <a:cs typeface="Lucida Sans Unicode" panose="020B0602030504020204" pitchFamily="34" charset="0"/>
              </a:rPr>
              <a:pPr>
                <a:spcBef>
                  <a:spcPct val="0"/>
                </a:spcBef>
              </a:pPr>
              <a:t>9</a:t>
            </a:fld>
            <a:endParaRPr lang="en-GB" altLang="fr-FR">
              <a:solidFill>
                <a:srgbClr val="000000"/>
              </a:solidFill>
              <a:cs typeface="Lucida Sans Unicode" panose="020B0602030504020204" pitchFamily="34" charset="0"/>
            </a:endParaRPr>
          </a:p>
        </p:txBody>
      </p:sp>
      <p:sp>
        <p:nvSpPr>
          <p:cNvPr id="54275" name="Text Box 2">
            <a:extLst>
              <a:ext uri="{FF2B5EF4-FFF2-40B4-BE49-F238E27FC236}">
                <a16:creationId xmlns:a16="http://schemas.microsoft.com/office/drawing/2014/main" id="{A34A3656-E1A6-8639-DB4F-B74DB15E2D30}"/>
              </a:ext>
            </a:extLst>
          </p:cNvPr>
          <p:cNvSpPr txBox="1">
            <a:spLocks noChangeArrowheads="1"/>
          </p:cNvSpPr>
          <p:nvPr/>
        </p:nvSpPr>
        <p:spPr bwMode="auto">
          <a:xfrm>
            <a:off x="2171700" y="708025"/>
            <a:ext cx="2487613" cy="3781425"/>
          </a:xfrm>
          <a:prstGeom prst="rect">
            <a:avLst/>
          </a:prstGeom>
          <a:solidFill>
            <a:srgbClr val="FFFFFF"/>
          </a:solidFill>
          <a:ln w="9525">
            <a:solidFill>
              <a:srgbClr val="000000"/>
            </a:solidFill>
            <a:miter lim="800000"/>
            <a:headEnd/>
            <a:tailEnd/>
          </a:ln>
        </p:spPr>
        <p:txBody>
          <a:bodyPr wrap="none" lIns="88201" tIns="44101" rIns="88201" bIns="44101"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solidFill>
                <a:srgbClr val="000000"/>
              </a:solidFill>
              <a:latin typeface="Arial" panose="020B0604020202020204" pitchFamily="34" charset="0"/>
              <a:cs typeface="Lucida Sans Unicode" panose="020B0602030504020204" pitchFamily="34" charset="0"/>
            </a:endParaRPr>
          </a:p>
        </p:txBody>
      </p:sp>
      <p:sp>
        <p:nvSpPr>
          <p:cNvPr id="54276" name="Rectangle 3">
            <a:extLst>
              <a:ext uri="{FF2B5EF4-FFF2-40B4-BE49-F238E27FC236}">
                <a16:creationId xmlns:a16="http://schemas.microsoft.com/office/drawing/2014/main" id="{C42BBAA2-0F44-2D33-0E19-D50173D43F9B}"/>
              </a:ext>
            </a:extLst>
          </p:cNvPr>
          <p:cNvSpPr>
            <a:spLocks noGrp="1" noChangeArrowheads="1"/>
          </p:cNvSpPr>
          <p:nvPr>
            <p:ph type="body"/>
          </p:nvPr>
        </p:nvSpPr>
        <p:spPr bwMode="auto">
          <a:xfrm>
            <a:off x="911225" y="4725988"/>
            <a:ext cx="5005388" cy="449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8FA74DAC-D51D-2E52-3BFE-21887B7DAD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490538" indent="-187325">
              <a:spcBef>
                <a:spcPct val="30000"/>
              </a:spcBef>
              <a:defRPr sz="1200">
                <a:solidFill>
                  <a:schemeClr val="tx1"/>
                </a:solidFill>
                <a:latin typeface="Calibri" panose="020F0502020204030204" pitchFamily="34" charset="0"/>
              </a:defRPr>
            </a:lvl2pPr>
            <a:lvl3pPr marL="754063" indent="-150813">
              <a:spcBef>
                <a:spcPct val="30000"/>
              </a:spcBef>
              <a:defRPr sz="1200">
                <a:solidFill>
                  <a:schemeClr val="tx1"/>
                </a:solidFill>
                <a:latin typeface="Calibri" panose="020F0502020204030204" pitchFamily="34" charset="0"/>
              </a:defRPr>
            </a:lvl3pPr>
            <a:lvl4pPr marL="1055688" indent="-150813">
              <a:spcBef>
                <a:spcPct val="30000"/>
              </a:spcBef>
              <a:defRPr sz="1200">
                <a:solidFill>
                  <a:schemeClr val="tx1"/>
                </a:solidFill>
                <a:latin typeface="Calibri" panose="020F0502020204030204" pitchFamily="34" charset="0"/>
              </a:defRPr>
            </a:lvl4pPr>
            <a:lvl5pPr marL="1358900" indent="-150813">
              <a:spcBef>
                <a:spcPct val="30000"/>
              </a:spcBef>
              <a:defRPr sz="1200">
                <a:solidFill>
                  <a:schemeClr val="tx1"/>
                </a:solidFill>
                <a:latin typeface="Calibri" panose="020F0502020204030204" pitchFamily="34" charset="0"/>
              </a:defRPr>
            </a:lvl5pPr>
            <a:lvl6pPr marL="1816100" indent="-150813" eaLnBrk="0" fontAlgn="base" hangingPunct="0">
              <a:spcBef>
                <a:spcPct val="30000"/>
              </a:spcBef>
              <a:spcAft>
                <a:spcPct val="0"/>
              </a:spcAft>
              <a:defRPr sz="1200">
                <a:solidFill>
                  <a:schemeClr val="tx1"/>
                </a:solidFill>
                <a:latin typeface="Calibri" panose="020F0502020204030204" pitchFamily="34" charset="0"/>
              </a:defRPr>
            </a:lvl6pPr>
            <a:lvl7pPr marL="2273300" indent="-150813" eaLnBrk="0" fontAlgn="base" hangingPunct="0">
              <a:spcBef>
                <a:spcPct val="30000"/>
              </a:spcBef>
              <a:spcAft>
                <a:spcPct val="0"/>
              </a:spcAft>
              <a:defRPr sz="1200">
                <a:solidFill>
                  <a:schemeClr val="tx1"/>
                </a:solidFill>
                <a:latin typeface="Calibri" panose="020F0502020204030204" pitchFamily="34" charset="0"/>
              </a:defRPr>
            </a:lvl7pPr>
            <a:lvl8pPr marL="2730500" indent="-150813" eaLnBrk="0" fontAlgn="base" hangingPunct="0">
              <a:spcBef>
                <a:spcPct val="30000"/>
              </a:spcBef>
              <a:spcAft>
                <a:spcPct val="0"/>
              </a:spcAft>
              <a:defRPr sz="1200">
                <a:solidFill>
                  <a:schemeClr val="tx1"/>
                </a:solidFill>
                <a:latin typeface="Calibri" panose="020F0502020204030204" pitchFamily="34" charset="0"/>
              </a:defRPr>
            </a:lvl8pPr>
            <a:lvl9pPr marL="3187700" indent="-150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945D06-4E10-4B4F-BACE-73441162731A}" type="slidenum">
              <a:rPr lang="en-GB" altLang="fr-FR">
                <a:solidFill>
                  <a:srgbClr val="000000"/>
                </a:solidFill>
                <a:cs typeface="Lucida Sans Unicode" panose="020B0602030504020204" pitchFamily="34" charset="0"/>
              </a:rPr>
              <a:pPr>
                <a:spcBef>
                  <a:spcPct val="0"/>
                </a:spcBef>
              </a:pPr>
              <a:t>10</a:t>
            </a:fld>
            <a:endParaRPr lang="en-GB" altLang="fr-FR">
              <a:solidFill>
                <a:srgbClr val="000000"/>
              </a:solidFill>
              <a:cs typeface="Lucida Sans Unicode" panose="020B0602030504020204" pitchFamily="34" charset="0"/>
            </a:endParaRPr>
          </a:p>
        </p:txBody>
      </p:sp>
      <p:sp>
        <p:nvSpPr>
          <p:cNvPr id="56323" name="Text Box 2">
            <a:extLst>
              <a:ext uri="{FF2B5EF4-FFF2-40B4-BE49-F238E27FC236}">
                <a16:creationId xmlns:a16="http://schemas.microsoft.com/office/drawing/2014/main" id="{18A8E656-BF1B-8223-045C-9CA66B1A7F81}"/>
              </a:ext>
            </a:extLst>
          </p:cNvPr>
          <p:cNvSpPr txBox="1">
            <a:spLocks noChangeArrowheads="1"/>
          </p:cNvSpPr>
          <p:nvPr/>
        </p:nvSpPr>
        <p:spPr bwMode="auto">
          <a:xfrm>
            <a:off x="2171700" y="708025"/>
            <a:ext cx="2487613" cy="3781425"/>
          </a:xfrm>
          <a:prstGeom prst="rect">
            <a:avLst/>
          </a:prstGeom>
          <a:solidFill>
            <a:srgbClr val="FFFFFF"/>
          </a:solidFill>
          <a:ln w="9525">
            <a:solidFill>
              <a:srgbClr val="000000"/>
            </a:solidFill>
            <a:miter lim="800000"/>
            <a:headEnd/>
            <a:tailEnd/>
          </a:ln>
        </p:spPr>
        <p:txBody>
          <a:bodyPr wrap="none" lIns="88201" tIns="44101" rIns="88201" bIns="44101"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solidFill>
                <a:srgbClr val="000000"/>
              </a:solidFill>
              <a:latin typeface="Arial" panose="020B0604020202020204" pitchFamily="34" charset="0"/>
              <a:cs typeface="Lucida Sans Unicode" panose="020B0602030504020204" pitchFamily="34" charset="0"/>
            </a:endParaRPr>
          </a:p>
        </p:txBody>
      </p:sp>
      <p:sp>
        <p:nvSpPr>
          <p:cNvPr id="56324" name="Rectangle 3">
            <a:extLst>
              <a:ext uri="{FF2B5EF4-FFF2-40B4-BE49-F238E27FC236}">
                <a16:creationId xmlns:a16="http://schemas.microsoft.com/office/drawing/2014/main" id="{F7D94511-2083-D134-3C20-64A01D640B5B}"/>
              </a:ext>
            </a:extLst>
          </p:cNvPr>
          <p:cNvSpPr>
            <a:spLocks noGrp="1" noChangeArrowheads="1"/>
          </p:cNvSpPr>
          <p:nvPr>
            <p:ph type="body"/>
          </p:nvPr>
        </p:nvSpPr>
        <p:spPr bwMode="auto">
          <a:xfrm>
            <a:off x="911225" y="4725988"/>
            <a:ext cx="5005388" cy="449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67D9001-89C3-F915-502F-B4FA6F2C0342}"/>
              </a:ext>
            </a:extLst>
          </p:cNvPr>
          <p:cNvSpPr>
            <a:spLocks noGrp="1" noRot="1" noChangeAspect="1" noChangeArrowheads="1" noTextEdit="1"/>
          </p:cNvSpPr>
          <p:nvPr>
            <p:ph type="sldImg"/>
          </p:nvPr>
        </p:nvSpPr>
        <p:spPr bwMode="auto">
          <a:xfrm>
            <a:off x="893763" y="1016000"/>
            <a:ext cx="4878387"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C6BD63F-76D3-5BA2-76D7-6BCF877A7E91}"/>
              </a:ext>
            </a:extLst>
          </p:cNvPr>
          <p:cNvSpPr>
            <a:spLocks noGrp="1" noChangeArrowheads="1"/>
          </p:cNvSpPr>
          <p:nvPr>
            <p:ph type="body" idx="1"/>
          </p:nvPr>
        </p:nvSpPr>
        <p:spPr bwMode="auto">
          <a:xfrm>
            <a:off x="1031875" y="5030788"/>
            <a:ext cx="4608513" cy="406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12ED2F3-C0A0-5C35-7F22-825B4C7BD09B}"/>
              </a:ext>
            </a:extLst>
          </p:cNvPr>
          <p:cNvSpPr>
            <a:spLocks noGrp="1" noRot="1" noChangeAspect="1" noChangeArrowheads="1" noTextEdit="1"/>
          </p:cNvSpPr>
          <p:nvPr>
            <p:ph type="sldImg"/>
          </p:nvPr>
        </p:nvSpPr>
        <p:spPr bwMode="auto">
          <a:xfrm>
            <a:off x="893763" y="1016000"/>
            <a:ext cx="4878387"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E72EA90B-1421-C472-84A5-B0C95E8375EF}"/>
              </a:ext>
            </a:extLst>
          </p:cNvPr>
          <p:cNvSpPr>
            <a:spLocks noGrp="1" noChangeArrowheads="1"/>
          </p:cNvSpPr>
          <p:nvPr>
            <p:ph type="body" idx="1"/>
          </p:nvPr>
        </p:nvSpPr>
        <p:spPr bwMode="auto">
          <a:xfrm>
            <a:off x="1031875" y="5030788"/>
            <a:ext cx="4608513" cy="406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892E543F-CA26-2039-B334-F1B89B68A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a:extLst>
              <a:ext uri="{FF2B5EF4-FFF2-40B4-BE49-F238E27FC236}">
                <a16:creationId xmlns:a16="http://schemas.microsoft.com/office/drawing/2014/main" id="{3EC72341-756D-29E4-46A9-CF196CA23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0660" name="Espace réservé du numéro de diapositive 3">
            <a:extLst>
              <a:ext uri="{FF2B5EF4-FFF2-40B4-BE49-F238E27FC236}">
                <a16:creationId xmlns:a16="http://schemas.microsoft.com/office/drawing/2014/main" id="{5A25F722-087E-9DA1-BC9D-36592484E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F174A2-0E79-47BE-B7F8-685BB8E4EC2D}" type="slidenum">
              <a:rPr lang="fr-FR" altLang="fr-FR">
                <a:solidFill>
                  <a:srgbClr val="000000"/>
                </a:solidFill>
              </a:rPr>
              <a:pPr>
                <a:spcBef>
                  <a:spcPct val="0"/>
                </a:spcBef>
              </a:pPr>
              <a:t>21</a:t>
            </a:fld>
            <a:endParaRPr lang="fr-FR" altLang="fr-F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9BB0EC92-F9C2-1163-201A-43379F3E7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a:extLst>
              <a:ext uri="{FF2B5EF4-FFF2-40B4-BE49-F238E27FC236}">
                <a16:creationId xmlns:a16="http://schemas.microsoft.com/office/drawing/2014/main" id="{D1E5B4C8-04AF-8ADA-33B6-7C24123E6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2708" name="Espace réservé du numéro de diapositive 3">
            <a:extLst>
              <a:ext uri="{FF2B5EF4-FFF2-40B4-BE49-F238E27FC236}">
                <a16:creationId xmlns:a16="http://schemas.microsoft.com/office/drawing/2014/main" id="{D2165187-BC97-9288-08D6-92344A464B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6813" indent="-233363">
              <a:spcBef>
                <a:spcPct val="30000"/>
              </a:spcBef>
              <a:defRPr sz="1200">
                <a:solidFill>
                  <a:schemeClr val="tx1"/>
                </a:solidFill>
                <a:latin typeface="Calibri" panose="020F0502020204030204" pitchFamily="34" charset="0"/>
              </a:defRPr>
            </a:lvl3pPr>
            <a:lvl4pPr marL="1633538" indent="-233363">
              <a:spcBef>
                <a:spcPct val="30000"/>
              </a:spcBef>
              <a:defRPr sz="1200">
                <a:solidFill>
                  <a:schemeClr val="tx1"/>
                </a:solidFill>
                <a:latin typeface="Calibri" panose="020F0502020204030204" pitchFamily="34" charset="0"/>
              </a:defRPr>
            </a:lvl4pPr>
            <a:lvl5pPr marL="2101850" indent="-233363">
              <a:spcBef>
                <a:spcPct val="30000"/>
              </a:spcBef>
              <a:defRPr sz="1200">
                <a:solidFill>
                  <a:schemeClr val="tx1"/>
                </a:solidFill>
                <a:latin typeface="Calibri" panose="020F0502020204030204" pitchFamily="34" charset="0"/>
              </a:defRPr>
            </a:lvl5pPr>
            <a:lvl6pPr marL="2559050" indent="-233363" eaLnBrk="0" fontAlgn="base" hangingPunct="0">
              <a:spcBef>
                <a:spcPct val="30000"/>
              </a:spcBef>
              <a:spcAft>
                <a:spcPct val="0"/>
              </a:spcAft>
              <a:defRPr sz="1200">
                <a:solidFill>
                  <a:schemeClr val="tx1"/>
                </a:solidFill>
                <a:latin typeface="Calibri" panose="020F0502020204030204" pitchFamily="34" charset="0"/>
              </a:defRPr>
            </a:lvl6pPr>
            <a:lvl7pPr marL="3016250" indent="-233363" eaLnBrk="0" fontAlgn="base" hangingPunct="0">
              <a:spcBef>
                <a:spcPct val="30000"/>
              </a:spcBef>
              <a:spcAft>
                <a:spcPct val="0"/>
              </a:spcAft>
              <a:defRPr sz="1200">
                <a:solidFill>
                  <a:schemeClr val="tx1"/>
                </a:solidFill>
                <a:latin typeface="Calibri" panose="020F0502020204030204" pitchFamily="34" charset="0"/>
              </a:defRPr>
            </a:lvl7pPr>
            <a:lvl8pPr marL="3473450" indent="-233363" eaLnBrk="0" fontAlgn="base" hangingPunct="0">
              <a:spcBef>
                <a:spcPct val="30000"/>
              </a:spcBef>
              <a:spcAft>
                <a:spcPct val="0"/>
              </a:spcAft>
              <a:defRPr sz="1200">
                <a:solidFill>
                  <a:schemeClr val="tx1"/>
                </a:solidFill>
                <a:latin typeface="Calibri" panose="020F0502020204030204" pitchFamily="34" charset="0"/>
              </a:defRPr>
            </a:lvl8pPr>
            <a:lvl9pPr marL="3930650"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A909D3-BF5A-4B29-842E-A7A1B5691C61}" type="slidenum">
              <a:rPr lang="fr-FR" altLang="fr-FR"/>
              <a:pPr>
                <a:spcBef>
                  <a:spcPct val="0"/>
                </a:spcBef>
              </a:pPr>
              <a:t>22</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44DC1FBB-AD5E-2E9A-53A4-B03753B8E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814FE29C-4583-DE55-DC4C-8B71755A182C}"/>
              </a:ext>
            </a:extLst>
          </p:cNvPr>
          <p:cNvSpPr>
            <a:spLocks noGrp="1"/>
          </p:cNvSpPr>
          <p:nvPr>
            <p:ph type="body" idx="1"/>
          </p:nvPr>
        </p:nvSpPr>
        <p:spPr/>
        <p:txBody>
          <a:bodyPr/>
          <a:lstStyle/>
          <a:p>
            <a:pPr defTabSz="918698" eaLnBrk="1" fontAlgn="auto" hangingPunct="1">
              <a:lnSpc>
                <a:spcPts val="1445"/>
              </a:lnSpc>
              <a:spcBef>
                <a:spcPct val="0"/>
              </a:spcBef>
              <a:spcAft>
                <a:spcPts val="0"/>
              </a:spcAft>
              <a:defRPr/>
            </a:pPr>
            <a:r>
              <a:rPr lang="fr-FR" altLang="fr-FR" kern="0" dirty="0">
                <a:solidFill>
                  <a:srgbClr val="595959"/>
                </a:solidFill>
              </a:rPr>
              <a:t>Alternance de cours magistraux, de </a:t>
            </a:r>
            <a:r>
              <a:rPr lang="fr-FR" altLang="fr-FR" kern="0" dirty="0">
                <a:solidFill>
                  <a:prstClr val="black"/>
                </a:solidFill>
              </a:rPr>
              <a:t>TD et TP</a:t>
            </a:r>
            <a:br>
              <a:rPr lang="fr-FR" altLang="fr-FR" kern="0" dirty="0">
                <a:solidFill>
                  <a:prstClr val="black"/>
                </a:solidFill>
              </a:rPr>
            </a:br>
            <a:r>
              <a:rPr lang="fr-FR" altLang="fr-FR" kern="0" dirty="0">
                <a:solidFill>
                  <a:srgbClr val="595959"/>
                </a:solidFill>
              </a:rPr>
              <a:t>Stages en entreprises </a:t>
            </a:r>
            <a:r>
              <a:rPr lang="fr-FR" altLang="fr-FR" sz="1100" kern="0" dirty="0">
                <a:solidFill>
                  <a:srgbClr val="595959"/>
                </a:solidFill>
              </a:rPr>
              <a:t>(10 à 14 semaines en moyenne)</a:t>
            </a:r>
          </a:p>
          <a:p>
            <a:pPr defTabSz="918698" eaLnBrk="1" fontAlgn="auto" hangingPunct="1">
              <a:lnSpc>
                <a:spcPts val="1445"/>
              </a:lnSpc>
              <a:spcBef>
                <a:spcPct val="0"/>
              </a:spcBef>
              <a:spcAft>
                <a:spcPts val="0"/>
              </a:spcAft>
              <a:defRPr/>
            </a:pPr>
            <a:r>
              <a:rPr lang="fr-FR" altLang="fr-FR" kern="0" dirty="0">
                <a:solidFill>
                  <a:srgbClr val="595959"/>
                </a:solidFill>
              </a:rPr>
              <a:t>Projets </a:t>
            </a:r>
            <a:r>
              <a:rPr lang="fr-FR" altLang="fr-FR" kern="0" dirty="0" err="1">
                <a:solidFill>
                  <a:srgbClr val="595959"/>
                </a:solidFill>
              </a:rPr>
              <a:t>tutorés</a:t>
            </a:r>
            <a:r>
              <a:rPr lang="fr-FR" altLang="fr-FR" kern="0" dirty="0">
                <a:solidFill>
                  <a:srgbClr val="595959"/>
                </a:solidFill>
              </a:rPr>
              <a:t> </a:t>
            </a:r>
            <a:r>
              <a:rPr lang="fr-FR" altLang="fr-FR" sz="1100" kern="0" dirty="0">
                <a:solidFill>
                  <a:srgbClr val="595959"/>
                </a:solidFill>
              </a:rPr>
              <a:t>(suivi de méthodologie professionnelle)</a:t>
            </a:r>
          </a:p>
          <a:p>
            <a:pPr defTabSz="918698" eaLnBrk="1" fontAlgn="auto" hangingPunct="1">
              <a:lnSpc>
                <a:spcPts val="1445"/>
              </a:lnSpc>
              <a:spcBef>
                <a:spcPct val="0"/>
              </a:spcBef>
              <a:spcAft>
                <a:spcPts val="0"/>
              </a:spcAft>
              <a:defRPr/>
            </a:pPr>
            <a:r>
              <a:rPr lang="fr-FR" altLang="fr-FR" kern="0" dirty="0">
                <a:solidFill>
                  <a:srgbClr val="595959"/>
                </a:solidFill>
              </a:rPr>
              <a:t>Interventions en cours de professionnels </a:t>
            </a:r>
            <a:r>
              <a:rPr lang="fr-FR" altLang="fr-FR" sz="1100" kern="0" dirty="0">
                <a:solidFill>
                  <a:srgbClr val="595959"/>
                </a:solidFill>
              </a:rPr>
              <a:t>(du secteur pro. étudié)</a:t>
            </a:r>
          </a:p>
          <a:p>
            <a:pPr defTabSz="918698" eaLnBrk="1" fontAlgn="auto" hangingPunct="1">
              <a:lnSpc>
                <a:spcPts val="1445"/>
              </a:lnSpc>
              <a:spcBef>
                <a:spcPct val="0"/>
              </a:spcBef>
              <a:spcAft>
                <a:spcPts val="0"/>
              </a:spcAft>
              <a:defRPr/>
            </a:pPr>
            <a:endParaRPr lang="fr-FR" altLang="fr-FR" sz="1100" kern="0" dirty="0">
              <a:solidFill>
                <a:srgbClr val="595959"/>
              </a:solidFill>
            </a:endParaRPr>
          </a:p>
          <a:p>
            <a:pPr defTabSz="918698" eaLnBrk="1" fontAlgn="auto" hangingPunct="1">
              <a:lnSpc>
                <a:spcPts val="1445"/>
              </a:lnSpc>
              <a:spcBef>
                <a:spcPct val="0"/>
              </a:spcBef>
              <a:spcAft>
                <a:spcPts val="0"/>
              </a:spcAft>
              <a:defRPr/>
            </a:pPr>
            <a:r>
              <a:rPr lang="fr-FR" altLang="fr-FR" sz="1100" kern="0" dirty="0">
                <a:solidFill>
                  <a:srgbClr val="595959"/>
                </a:solidFill>
              </a:rPr>
              <a:t>Certains DEUST ne sont accessibles qu’après un 1er semestre d'enseignement supérieur (1er semestre de licence, de BTS, de DUT)</a:t>
            </a:r>
          </a:p>
          <a:p>
            <a:pPr defTabSz="918698" eaLnBrk="1" fontAlgn="auto" hangingPunct="1">
              <a:spcBef>
                <a:spcPct val="0"/>
              </a:spcBef>
              <a:spcAft>
                <a:spcPts val="0"/>
              </a:spcAft>
              <a:defRPr/>
            </a:pPr>
            <a:r>
              <a:rPr lang="fr-FR" altLang="fr-FR" kern="0" dirty="0">
                <a:solidFill>
                  <a:srgbClr val="404040"/>
                </a:solidFill>
              </a:rPr>
              <a:t>L’objectif premier des DEUST est l’insertion professionnelle. Ces formations conduisent à une qualification de technicien supérieur dans des domaines aussi variés que l’animation sportive, le commerce, la maintenance, la comptabilité, l’informatique, l’accompagnement social, le droit, l’immobilier…</a:t>
            </a:r>
          </a:p>
        </p:txBody>
      </p:sp>
      <p:sp>
        <p:nvSpPr>
          <p:cNvPr id="82948" name="Espace réservé du numéro de diapositive 3">
            <a:extLst>
              <a:ext uri="{FF2B5EF4-FFF2-40B4-BE49-F238E27FC236}">
                <a16:creationId xmlns:a16="http://schemas.microsoft.com/office/drawing/2014/main" id="{D62C3F2E-EDCA-2F9B-26B3-E00462D6A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AB49BC-CB45-47FE-B8A6-63E4F8BC0984}" type="slidenum">
              <a:rPr lang="fr-FR" altLang="fr-FR"/>
              <a:pPr>
                <a:spcBef>
                  <a:spcPct val="0"/>
                </a:spcBef>
              </a:pPr>
              <a:t>31</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 name="Image 8" descr="carte_MONDE_points_AEFE_titre.jpg">
            <a:extLst>
              <a:ext uri="{FF2B5EF4-FFF2-40B4-BE49-F238E27FC236}">
                <a16:creationId xmlns:a16="http://schemas.microsoft.com/office/drawing/2014/main" id="{E4E833E6-33B8-ABEC-E2ED-BCC4F2EA17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E5AC05E-3F37-BCAE-015E-D153448EA89B}"/>
              </a:ext>
            </a:extLst>
          </p:cNvPr>
          <p:cNvSpPr>
            <a:spLocks noChangeArrowheads="1"/>
          </p:cNvSpPr>
          <p:nvPr/>
        </p:nvSpPr>
        <p:spPr bwMode="auto">
          <a:xfrm>
            <a:off x="8964613" y="0"/>
            <a:ext cx="179387" cy="6858000"/>
          </a:xfrm>
          <a:prstGeom prst="rect">
            <a:avLst/>
          </a:prstGeom>
          <a:solidFill>
            <a:srgbClr val="0052A2"/>
          </a:solidFill>
          <a:ln>
            <a:noFill/>
          </a:ln>
        </p:spPr>
        <p:txBody>
          <a:bodyPr lIns="91380" tIns="45692" rIns="91380" bIns="456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fr-FR" altLang="fr-FR" i="0">
              <a:solidFill>
                <a:srgbClr val="000000"/>
              </a:solidFill>
            </a:endParaRPr>
          </a:p>
        </p:txBody>
      </p:sp>
      <p:sp>
        <p:nvSpPr>
          <p:cNvPr id="60419" name="Rectangle 3"/>
          <p:cNvSpPr>
            <a:spLocks noGrp="1" noChangeArrowheads="1"/>
          </p:cNvSpPr>
          <p:nvPr>
            <p:ph type="ctrTitle"/>
          </p:nvPr>
        </p:nvSpPr>
        <p:spPr>
          <a:xfrm>
            <a:off x="685800" y="2286000"/>
            <a:ext cx="7772400" cy="1143000"/>
          </a:xfrm>
        </p:spPr>
        <p:txBody>
          <a:bodyPr/>
          <a:lstStyle>
            <a:lvl1pPr>
              <a:defRPr/>
            </a:lvl1pPr>
          </a:lstStyle>
          <a:p>
            <a:pPr lvl="0"/>
            <a:r>
              <a:rPr lang="fr-FR" noProof="0"/>
              <a:t>Modifiez le style du titre</a:t>
            </a:r>
          </a:p>
        </p:txBody>
      </p:sp>
      <p:sp>
        <p:nvSpPr>
          <p:cNvPr id="60420" name="Rectangle 4"/>
          <p:cNvSpPr>
            <a:spLocks noGrp="1" noChangeArrowheads="1"/>
          </p:cNvSpPr>
          <p:nvPr>
            <p:ph type="subTitle" idx="1"/>
          </p:nvPr>
        </p:nvSpPr>
        <p:spPr>
          <a:xfrm>
            <a:off x="1371600" y="3886202"/>
            <a:ext cx="6400800" cy="1752600"/>
          </a:xfrm>
        </p:spPr>
        <p:txBody>
          <a:bodyPr/>
          <a:lstStyle>
            <a:lvl1pPr algn="ctr">
              <a:defRPr sz="2100">
                <a:solidFill>
                  <a:srgbClr val="828381"/>
                </a:solidFill>
              </a:defRPr>
            </a:lvl1pPr>
          </a:lstStyle>
          <a:p>
            <a:pPr lvl="0"/>
            <a:r>
              <a:rPr lang="fr-FR" noProof="0"/>
              <a:t>Modifiez le style des sous-titres du masque</a:t>
            </a:r>
          </a:p>
        </p:txBody>
      </p:sp>
    </p:spTree>
    <p:extLst>
      <p:ext uri="{BB962C8B-B14F-4D97-AF65-F5344CB8AC3E}">
        <p14:creationId xmlns:p14="http://schemas.microsoft.com/office/powerpoint/2010/main" val="234944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1D5D56A4-0D3B-CBEA-E6A9-3930343E9BB5}"/>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a:extLst>
              <a:ext uri="{FF2B5EF4-FFF2-40B4-BE49-F238E27FC236}">
                <a16:creationId xmlns:a16="http://schemas.microsoft.com/office/drawing/2014/main" id="{49D835DF-5AF8-51F6-A343-0B1EFD293FB2}"/>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a:extLst>
              <a:ext uri="{FF2B5EF4-FFF2-40B4-BE49-F238E27FC236}">
                <a16:creationId xmlns:a16="http://schemas.microsoft.com/office/drawing/2014/main" id="{EF2F109C-DE31-727A-4BEC-8A91758D4194}"/>
              </a:ext>
            </a:extLst>
          </p:cNvPr>
          <p:cNvSpPr>
            <a:spLocks noGrp="1" noChangeArrowheads="1"/>
          </p:cNvSpPr>
          <p:nvPr>
            <p:ph type="sldNum" sz="quarter" idx="12"/>
          </p:nvPr>
        </p:nvSpPr>
        <p:spPr/>
        <p:txBody>
          <a:bodyPr/>
          <a:lstStyle>
            <a:lvl1pPr eaLnBrk="1" hangingPunct="1">
              <a:defRPr i="1" smtClean="0"/>
            </a:lvl1pPr>
          </a:lstStyle>
          <a:p>
            <a:pPr>
              <a:defRPr/>
            </a:pPr>
            <a:fld id="{116C4968-3413-4457-A28B-932D3199373A}" type="slidenum">
              <a:rPr lang="fr-FR" altLang="fr-FR"/>
              <a:pPr>
                <a:defRPr/>
              </a:pPr>
              <a:t>‹N°›</a:t>
            </a:fld>
            <a:endParaRPr lang="fr-FR" altLang="fr-FR"/>
          </a:p>
        </p:txBody>
      </p:sp>
    </p:spTree>
    <p:extLst>
      <p:ext uri="{BB962C8B-B14F-4D97-AF65-F5344CB8AC3E}">
        <p14:creationId xmlns:p14="http://schemas.microsoft.com/office/powerpoint/2010/main" val="352108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609600"/>
            <a:ext cx="17145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600200" y="609600"/>
            <a:ext cx="49911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E9D7F642-977D-C81D-82F0-5BB19182FDBE}"/>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a:extLst>
              <a:ext uri="{FF2B5EF4-FFF2-40B4-BE49-F238E27FC236}">
                <a16:creationId xmlns:a16="http://schemas.microsoft.com/office/drawing/2014/main" id="{C5A3B385-D164-58B3-8B3B-F822AD8CA28B}"/>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a:extLst>
              <a:ext uri="{FF2B5EF4-FFF2-40B4-BE49-F238E27FC236}">
                <a16:creationId xmlns:a16="http://schemas.microsoft.com/office/drawing/2014/main" id="{8E26F088-9012-4A25-C035-D9F0AA0E14C6}"/>
              </a:ext>
            </a:extLst>
          </p:cNvPr>
          <p:cNvSpPr>
            <a:spLocks noGrp="1" noChangeArrowheads="1"/>
          </p:cNvSpPr>
          <p:nvPr>
            <p:ph type="sldNum" sz="quarter" idx="12"/>
          </p:nvPr>
        </p:nvSpPr>
        <p:spPr/>
        <p:txBody>
          <a:bodyPr/>
          <a:lstStyle>
            <a:lvl1pPr eaLnBrk="1" hangingPunct="1">
              <a:defRPr i="1" smtClean="0"/>
            </a:lvl1pPr>
          </a:lstStyle>
          <a:p>
            <a:pPr>
              <a:defRPr/>
            </a:pPr>
            <a:fld id="{551FC609-C59A-4B0F-92EC-1F33E412F99E}" type="slidenum">
              <a:rPr lang="fr-FR" altLang="fr-FR"/>
              <a:pPr>
                <a:defRPr/>
              </a:pPr>
              <a:t>‹N°›</a:t>
            </a:fld>
            <a:endParaRPr lang="fr-FR" altLang="fr-FR"/>
          </a:p>
        </p:txBody>
      </p:sp>
    </p:spTree>
    <p:extLst>
      <p:ext uri="{BB962C8B-B14F-4D97-AF65-F5344CB8AC3E}">
        <p14:creationId xmlns:p14="http://schemas.microsoft.com/office/powerpoint/2010/main" val="292490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A34924-58A5-4E4A-D9F0-87A6418E4FA4}"/>
              </a:ext>
            </a:extLst>
          </p:cNvPr>
          <p:cNvSpPr>
            <a:spLocks noGrp="1"/>
          </p:cNvSpPr>
          <p:nvPr>
            <p:ph type="dt" sz="half" idx="10"/>
          </p:nvPr>
        </p:nvSpPr>
        <p:spPr/>
        <p:txBody>
          <a:bodyPr/>
          <a:lstStyle>
            <a:lvl1pPr>
              <a:defRPr i="1">
                <a:cs typeface="Arial" panose="020B0604020202020204" pitchFamily="34" charset="0"/>
              </a:defRPr>
            </a:lvl1pPr>
          </a:lstStyle>
          <a:p>
            <a:pPr>
              <a:defRPr/>
            </a:pPr>
            <a:fld id="{EDA7DF87-7C25-4A71-9CB8-0CF20C12B7DB}"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B8243CF4-8EC9-C586-1692-ECCEE5EB8923}"/>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6" name="Espace réservé du numéro de diapositive 5">
            <a:extLst>
              <a:ext uri="{FF2B5EF4-FFF2-40B4-BE49-F238E27FC236}">
                <a16:creationId xmlns:a16="http://schemas.microsoft.com/office/drawing/2014/main" id="{23C77B77-56D1-3212-C40E-E6004B43C480}"/>
              </a:ext>
            </a:extLst>
          </p:cNvPr>
          <p:cNvSpPr>
            <a:spLocks noGrp="1"/>
          </p:cNvSpPr>
          <p:nvPr>
            <p:ph type="sldNum" sz="quarter" idx="12"/>
          </p:nvPr>
        </p:nvSpPr>
        <p:spPr/>
        <p:txBody>
          <a:bodyPr/>
          <a:lstStyle>
            <a:lvl1pPr>
              <a:defRPr i="1" smtClean="0"/>
            </a:lvl1pPr>
          </a:lstStyle>
          <a:p>
            <a:pPr>
              <a:defRPr/>
            </a:pPr>
            <a:fld id="{0CF80808-4EF1-4A68-A9ED-EA58DD758EA9}" type="slidenum">
              <a:rPr lang="en-US" altLang="fr-FR"/>
              <a:pPr>
                <a:defRPr/>
              </a:pPr>
              <a:t>‹N°›</a:t>
            </a:fld>
            <a:endParaRPr lang="en-US" altLang="fr-FR"/>
          </a:p>
        </p:txBody>
      </p:sp>
    </p:spTree>
    <p:extLst>
      <p:ext uri="{BB962C8B-B14F-4D97-AF65-F5344CB8AC3E}">
        <p14:creationId xmlns:p14="http://schemas.microsoft.com/office/powerpoint/2010/main" val="185987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091636-D1B6-0EA0-1D7A-3E6E36990AFA}"/>
              </a:ext>
            </a:extLst>
          </p:cNvPr>
          <p:cNvSpPr>
            <a:spLocks noGrp="1"/>
          </p:cNvSpPr>
          <p:nvPr>
            <p:ph type="dt" sz="half" idx="10"/>
          </p:nvPr>
        </p:nvSpPr>
        <p:spPr/>
        <p:txBody>
          <a:bodyPr/>
          <a:lstStyle>
            <a:lvl1pPr>
              <a:defRPr i="1">
                <a:cs typeface="Arial" panose="020B0604020202020204" pitchFamily="34" charset="0"/>
              </a:defRPr>
            </a:lvl1pPr>
          </a:lstStyle>
          <a:p>
            <a:pPr>
              <a:defRPr/>
            </a:pPr>
            <a:fld id="{DAAFDB88-1BBE-4767-A638-E21E1C32BDD0}"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8A52FB8C-D5CA-62BF-6F87-110D466263AC}"/>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6" name="Espace réservé du numéro de diapositive 5">
            <a:extLst>
              <a:ext uri="{FF2B5EF4-FFF2-40B4-BE49-F238E27FC236}">
                <a16:creationId xmlns:a16="http://schemas.microsoft.com/office/drawing/2014/main" id="{AD5DF579-63BB-0711-4738-F62AF852DD69}"/>
              </a:ext>
            </a:extLst>
          </p:cNvPr>
          <p:cNvSpPr>
            <a:spLocks noGrp="1"/>
          </p:cNvSpPr>
          <p:nvPr>
            <p:ph type="sldNum" sz="quarter" idx="12"/>
          </p:nvPr>
        </p:nvSpPr>
        <p:spPr/>
        <p:txBody>
          <a:bodyPr/>
          <a:lstStyle>
            <a:lvl1pPr>
              <a:defRPr i="1" smtClean="0"/>
            </a:lvl1pPr>
          </a:lstStyle>
          <a:p>
            <a:pPr>
              <a:defRPr/>
            </a:pPr>
            <a:fld id="{6D1531EB-8230-4BC3-B425-421B328BB666}" type="slidenum">
              <a:rPr lang="en-US" altLang="fr-FR"/>
              <a:pPr>
                <a:defRPr/>
              </a:pPr>
              <a:t>‹N°›</a:t>
            </a:fld>
            <a:endParaRPr lang="en-US" altLang="fr-FR"/>
          </a:p>
        </p:txBody>
      </p:sp>
    </p:spTree>
    <p:extLst>
      <p:ext uri="{BB962C8B-B14F-4D97-AF65-F5344CB8AC3E}">
        <p14:creationId xmlns:p14="http://schemas.microsoft.com/office/powerpoint/2010/main" val="212835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70391751-3FE0-06DB-1DEF-B1A576516E03}"/>
              </a:ext>
            </a:extLst>
          </p:cNvPr>
          <p:cNvSpPr>
            <a:spLocks noGrp="1"/>
          </p:cNvSpPr>
          <p:nvPr>
            <p:ph type="dt" sz="half" idx="10"/>
          </p:nvPr>
        </p:nvSpPr>
        <p:spPr/>
        <p:txBody>
          <a:bodyPr/>
          <a:lstStyle>
            <a:lvl1pPr>
              <a:defRPr i="1">
                <a:solidFill>
                  <a:srgbClr val="D6ECFF"/>
                </a:solidFill>
                <a:cs typeface="Arial" panose="020B0604020202020204" pitchFamily="34" charset="0"/>
              </a:defRPr>
            </a:lvl1pPr>
          </a:lstStyle>
          <a:p>
            <a:pPr>
              <a:defRPr/>
            </a:pPr>
            <a:fld id="{59F3D7DD-D140-489C-A3D9-F2921470B5C1}"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09A8539A-E3AB-B8D0-F3D9-3AED7A721154}"/>
              </a:ext>
            </a:extLst>
          </p:cNvPr>
          <p:cNvSpPr>
            <a:spLocks noGrp="1"/>
          </p:cNvSpPr>
          <p:nvPr>
            <p:ph type="ftr" sz="quarter" idx="11"/>
          </p:nvPr>
        </p:nvSpPr>
        <p:spPr/>
        <p:txBody>
          <a:bodyPr/>
          <a:lstStyle>
            <a:lvl1pPr>
              <a:defRPr i="1">
                <a:solidFill>
                  <a:srgbClr val="D6ECFF"/>
                </a:solidFill>
                <a:cs typeface="Arial" panose="020B0604020202020204" pitchFamily="34" charset="0"/>
              </a:defRPr>
            </a:lvl1pPr>
          </a:lstStyle>
          <a:p>
            <a:pPr>
              <a:defRPr/>
            </a:pPr>
            <a:endParaRPr lang="en-US"/>
          </a:p>
        </p:txBody>
      </p:sp>
      <p:sp>
        <p:nvSpPr>
          <p:cNvPr id="6" name="Espace réservé du numéro de diapositive 5">
            <a:extLst>
              <a:ext uri="{FF2B5EF4-FFF2-40B4-BE49-F238E27FC236}">
                <a16:creationId xmlns:a16="http://schemas.microsoft.com/office/drawing/2014/main" id="{A00547C7-CB88-F7D9-E75A-5AADA73C9497}"/>
              </a:ext>
            </a:extLst>
          </p:cNvPr>
          <p:cNvSpPr>
            <a:spLocks noGrp="1"/>
          </p:cNvSpPr>
          <p:nvPr>
            <p:ph type="sldNum" sz="quarter" idx="12"/>
          </p:nvPr>
        </p:nvSpPr>
        <p:spPr/>
        <p:txBody>
          <a:bodyPr/>
          <a:lstStyle>
            <a:lvl1pPr>
              <a:defRPr i="1" smtClean="0"/>
            </a:lvl1pPr>
          </a:lstStyle>
          <a:p>
            <a:pPr>
              <a:defRPr/>
            </a:pPr>
            <a:fld id="{0ADF8E0A-8F48-414F-860F-2600587F2BE0}" type="slidenum">
              <a:rPr lang="en-US" altLang="fr-FR"/>
              <a:pPr>
                <a:defRPr/>
              </a:pPr>
              <a:t>‹N°›</a:t>
            </a:fld>
            <a:endParaRPr lang="en-US" altLang="fr-FR"/>
          </a:p>
        </p:txBody>
      </p:sp>
    </p:spTree>
    <p:extLst>
      <p:ext uri="{BB962C8B-B14F-4D97-AF65-F5344CB8AC3E}">
        <p14:creationId xmlns:p14="http://schemas.microsoft.com/office/powerpoint/2010/main" val="79040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82B195-CEED-F3E4-81B2-CD87B0E5AFAA}"/>
              </a:ext>
            </a:extLst>
          </p:cNvPr>
          <p:cNvSpPr>
            <a:spLocks noGrp="1"/>
          </p:cNvSpPr>
          <p:nvPr>
            <p:ph type="dt" sz="half" idx="10"/>
          </p:nvPr>
        </p:nvSpPr>
        <p:spPr/>
        <p:txBody>
          <a:bodyPr/>
          <a:lstStyle>
            <a:lvl1pPr>
              <a:defRPr i="1">
                <a:cs typeface="Arial" panose="020B0604020202020204" pitchFamily="34" charset="0"/>
              </a:defRPr>
            </a:lvl1pPr>
          </a:lstStyle>
          <a:p>
            <a:pPr>
              <a:defRPr/>
            </a:pPr>
            <a:fld id="{0B179009-C41E-40B5-AD15-CE797567A5AE}" type="datetimeFigureOut">
              <a:rPr lang="en-US"/>
              <a:pPr>
                <a:defRPr/>
              </a:pPr>
              <a:t>1/24/2023</a:t>
            </a:fld>
            <a:endParaRPr lang="en-US"/>
          </a:p>
        </p:txBody>
      </p:sp>
      <p:sp>
        <p:nvSpPr>
          <p:cNvPr id="6" name="Espace réservé du pied de page 5">
            <a:extLst>
              <a:ext uri="{FF2B5EF4-FFF2-40B4-BE49-F238E27FC236}">
                <a16:creationId xmlns:a16="http://schemas.microsoft.com/office/drawing/2014/main" id="{C5DD5402-BDAB-28AF-321D-A4F8EC1DD4E7}"/>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7" name="Espace réservé du numéro de diapositive 6">
            <a:extLst>
              <a:ext uri="{FF2B5EF4-FFF2-40B4-BE49-F238E27FC236}">
                <a16:creationId xmlns:a16="http://schemas.microsoft.com/office/drawing/2014/main" id="{7221F298-8DFB-38A5-7201-74A4B320C6BF}"/>
              </a:ext>
            </a:extLst>
          </p:cNvPr>
          <p:cNvSpPr>
            <a:spLocks noGrp="1"/>
          </p:cNvSpPr>
          <p:nvPr>
            <p:ph type="sldNum" sz="quarter" idx="12"/>
          </p:nvPr>
        </p:nvSpPr>
        <p:spPr/>
        <p:txBody>
          <a:bodyPr/>
          <a:lstStyle>
            <a:lvl1pPr>
              <a:defRPr i="1" smtClean="0"/>
            </a:lvl1pPr>
          </a:lstStyle>
          <a:p>
            <a:pPr>
              <a:defRPr/>
            </a:pPr>
            <a:fld id="{D92733F1-9BD8-4AAF-B34A-E68A7A0D06A7}" type="slidenum">
              <a:rPr lang="en-US" altLang="fr-FR"/>
              <a:pPr>
                <a:defRPr/>
              </a:pPr>
              <a:t>‹N°›</a:t>
            </a:fld>
            <a:endParaRPr lang="en-US" altLang="fr-FR"/>
          </a:p>
        </p:txBody>
      </p:sp>
    </p:spTree>
    <p:extLst>
      <p:ext uri="{BB962C8B-B14F-4D97-AF65-F5344CB8AC3E}">
        <p14:creationId xmlns:p14="http://schemas.microsoft.com/office/powerpoint/2010/main" val="87513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304D74E-38C4-4160-51EB-D8D1FCE71B42}"/>
              </a:ext>
            </a:extLst>
          </p:cNvPr>
          <p:cNvSpPr>
            <a:spLocks noGrp="1"/>
          </p:cNvSpPr>
          <p:nvPr>
            <p:ph type="dt" sz="half" idx="10"/>
          </p:nvPr>
        </p:nvSpPr>
        <p:spPr/>
        <p:txBody>
          <a:bodyPr/>
          <a:lstStyle>
            <a:lvl1pPr>
              <a:defRPr i="1">
                <a:cs typeface="Arial" panose="020B0604020202020204" pitchFamily="34" charset="0"/>
              </a:defRPr>
            </a:lvl1pPr>
          </a:lstStyle>
          <a:p>
            <a:pPr>
              <a:defRPr/>
            </a:pPr>
            <a:fld id="{AFAF3D9C-12D2-4434-9A4E-E6167E8C2717}" type="datetimeFigureOut">
              <a:rPr lang="en-US"/>
              <a:pPr>
                <a:defRPr/>
              </a:pPr>
              <a:t>1/24/2023</a:t>
            </a:fld>
            <a:endParaRPr lang="en-US"/>
          </a:p>
        </p:txBody>
      </p:sp>
      <p:sp>
        <p:nvSpPr>
          <p:cNvPr id="8" name="Espace réservé du pied de page 7">
            <a:extLst>
              <a:ext uri="{FF2B5EF4-FFF2-40B4-BE49-F238E27FC236}">
                <a16:creationId xmlns:a16="http://schemas.microsoft.com/office/drawing/2014/main" id="{C552CE28-2D0D-5A12-2DE1-BB5034D90B0B}"/>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9" name="Espace réservé du numéro de diapositive 8">
            <a:extLst>
              <a:ext uri="{FF2B5EF4-FFF2-40B4-BE49-F238E27FC236}">
                <a16:creationId xmlns:a16="http://schemas.microsoft.com/office/drawing/2014/main" id="{445FE31E-A9B0-3E97-81C9-5EFA17CA95BA}"/>
              </a:ext>
            </a:extLst>
          </p:cNvPr>
          <p:cNvSpPr>
            <a:spLocks noGrp="1"/>
          </p:cNvSpPr>
          <p:nvPr>
            <p:ph type="sldNum" sz="quarter" idx="12"/>
          </p:nvPr>
        </p:nvSpPr>
        <p:spPr/>
        <p:txBody>
          <a:bodyPr/>
          <a:lstStyle>
            <a:lvl1pPr>
              <a:defRPr i="1" smtClean="0"/>
            </a:lvl1pPr>
          </a:lstStyle>
          <a:p>
            <a:pPr>
              <a:defRPr/>
            </a:pPr>
            <a:fld id="{A994E2BC-E7CD-4BA1-86F9-20CE3E2AFD0E}" type="slidenum">
              <a:rPr lang="en-US" altLang="fr-FR"/>
              <a:pPr>
                <a:defRPr/>
              </a:pPr>
              <a:t>‹N°›</a:t>
            </a:fld>
            <a:endParaRPr lang="en-US" altLang="fr-FR"/>
          </a:p>
        </p:txBody>
      </p:sp>
    </p:spTree>
    <p:extLst>
      <p:ext uri="{BB962C8B-B14F-4D97-AF65-F5344CB8AC3E}">
        <p14:creationId xmlns:p14="http://schemas.microsoft.com/office/powerpoint/2010/main" val="60157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8FC0F0-6566-8523-F3E4-C6F9A9333D53}"/>
              </a:ext>
            </a:extLst>
          </p:cNvPr>
          <p:cNvSpPr>
            <a:spLocks noGrp="1"/>
          </p:cNvSpPr>
          <p:nvPr>
            <p:ph type="dt" sz="half" idx="10"/>
          </p:nvPr>
        </p:nvSpPr>
        <p:spPr/>
        <p:txBody>
          <a:bodyPr/>
          <a:lstStyle>
            <a:lvl1pPr>
              <a:defRPr i="1">
                <a:cs typeface="Arial" panose="020B0604020202020204" pitchFamily="34" charset="0"/>
              </a:defRPr>
            </a:lvl1pPr>
          </a:lstStyle>
          <a:p>
            <a:pPr>
              <a:defRPr/>
            </a:pPr>
            <a:fld id="{53146785-568B-4AAC-A800-C0A75469A1BE}" type="datetimeFigureOut">
              <a:rPr lang="en-US"/>
              <a:pPr>
                <a:defRPr/>
              </a:pPr>
              <a:t>1/24/2023</a:t>
            </a:fld>
            <a:endParaRPr lang="en-US"/>
          </a:p>
        </p:txBody>
      </p:sp>
      <p:sp>
        <p:nvSpPr>
          <p:cNvPr id="4" name="Espace réservé du pied de page 3">
            <a:extLst>
              <a:ext uri="{FF2B5EF4-FFF2-40B4-BE49-F238E27FC236}">
                <a16:creationId xmlns:a16="http://schemas.microsoft.com/office/drawing/2014/main" id="{3C1DAC59-221D-3A9F-7DCA-0710F00CAA81}"/>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5" name="Espace réservé du numéro de diapositive 4">
            <a:extLst>
              <a:ext uri="{FF2B5EF4-FFF2-40B4-BE49-F238E27FC236}">
                <a16:creationId xmlns:a16="http://schemas.microsoft.com/office/drawing/2014/main" id="{39D0FE37-4374-1334-109C-5210C7FFE3DF}"/>
              </a:ext>
            </a:extLst>
          </p:cNvPr>
          <p:cNvSpPr>
            <a:spLocks noGrp="1"/>
          </p:cNvSpPr>
          <p:nvPr>
            <p:ph type="sldNum" sz="quarter" idx="12"/>
          </p:nvPr>
        </p:nvSpPr>
        <p:spPr/>
        <p:txBody>
          <a:bodyPr/>
          <a:lstStyle>
            <a:lvl1pPr>
              <a:defRPr i="1" smtClean="0"/>
            </a:lvl1pPr>
          </a:lstStyle>
          <a:p>
            <a:pPr>
              <a:defRPr/>
            </a:pPr>
            <a:fld id="{78739071-CA59-4219-B760-B27298CD3ADB}" type="slidenum">
              <a:rPr lang="en-US" altLang="fr-FR"/>
              <a:pPr>
                <a:defRPr/>
              </a:pPr>
              <a:t>‹N°›</a:t>
            </a:fld>
            <a:endParaRPr lang="en-US" altLang="fr-FR"/>
          </a:p>
        </p:txBody>
      </p:sp>
    </p:spTree>
    <p:extLst>
      <p:ext uri="{BB962C8B-B14F-4D97-AF65-F5344CB8AC3E}">
        <p14:creationId xmlns:p14="http://schemas.microsoft.com/office/powerpoint/2010/main" val="17874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02F182-E515-66D2-A01A-2CA1A901A6F5}"/>
              </a:ext>
            </a:extLst>
          </p:cNvPr>
          <p:cNvSpPr>
            <a:spLocks noGrp="1"/>
          </p:cNvSpPr>
          <p:nvPr>
            <p:ph type="dt" sz="half" idx="10"/>
          </p:nvPr>
        </p:nvSpPr>
        <p:spPr/>
        <p:txBody>
          <a:bodyPr/>
          <a:lstStyle>
            <a:lvl1pPr>
              <a:defRPr i="1">
                <a:cs typeface="Arial" panose="020B0604020202020204" pitchFamily="34" charset="0"/>
              </a:defRPr>
            </a:lvl1pPr>
          </a:lstStyle>
          <a:p>
            <a:pPr>
              <a:defRPr/>
            </a:pPr>
            <a:fld id="{ED017E79-5165-49DD-977E-E227666591F9}" type="datetimeFigureOut">
              <a:rPr lang="en-US"/>
              <a:pPr>
                <a:defRPr/>
              </a:pPr>
              <a:t>1/24/2023</a:t>
            </a:fld>
            <a:endParaRPr lang="en-US"/>
          </a:p>
        </p:txBody>
      </p:sp>
      <p:sp>
        <p:nvSpPr>
          <p:cNvPr id="3" name="Espace réservé du pied de page 2">
            <a:extLst>
              <a:ext uri="{FF2B5EF4-FFF2-40B4-BE49-F238E27FC236}">
                <a16:creationId xmlns:a16="http://schemas.microsoft.com/office/drawing/2014/main" id="{CCF4D89E-485D-B656-E593-D7ACF5580EDB}"/>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4" name="Espace réservé du numéro de diapositive 3">
            <a:extLst>
              <a:ext uri="{FF2B5EF4-FFF2-40B4-BE49-F238E27FC236}">
                <a16:creationId xmlns:a16="http://schemas.microsoft.com/office/drawing/2014/main" id="{BCD5AFF8-89A9-0774-3951-001743C1BDA1}"/>
              </a:ext>
            </a:extLst>
          </p:cNvPr>
          <p:cNvSpPr>
            <a:spLocks noGrp="1"/>
          </p:cNvSpPr>
          <p:nvPr>
            <p:ph type="sldNum" sz="quarter" idx="12"/>
          </p:nvPr>
        </p:nvSpPr>
        <p:spPr/>
        <p:txBody>
          <a:bodyPr/>
          <a:lstStyle>
            <a:lvl1pPr>
              <a:defRPr i="1" smtClean="0"/>
            </a:lvl1pPr>
          </a:lstStyle>
          <a:p>
            <a:pPr>
              <a:defRPr/>
            </a:pPr>
            <a:fld id="{9EA245A1-E868-412F-A6EF-84A99F94838D}" type="slidenum">
              <a:rPr lang="en-US" altLang="fr-FR"/>
              <a:pPr>
                <a:defRPr/>
              </a:pPr>
              <a:t>‹N°›</a:t>
            </a:fld>
            <a:endParaRPr lang="en-US" altLang="fr-FR"/>
          </a:p>
        </p:txBody>
      </p:sp>
    </p:spTree>
    <p:extLst>
      <p:ext uri="{BB962C8B-B14F-4D97-AF65-F5344CB8AC3E}">
        <p14:creationId xmlns:p14="http://schemas.microsoft.com/office/powerpoint/2010/main" val="2956087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7505857E-B065-68FD-0EDB-0E1FC4C6B516}"/>
              </a:ext>
            </a:extLst>
          </p:cNvPr>
          <p:cNvSpPr>
            <a:spLocks noGrp="1"/>
          </p:cNvSpPr>
          <p:nvPr>
            <p:ph type="dt" sz="half" idx="10"/>
          </p:nvPr>
        </p:nvSpPr>
        <p:spPr/>
        <p:txBody>
          <a:bodyPr/>
          <a:lstStyle>
            <a:lvl1pPr>
              <a:defRPr i="1">
                <a:cs typeface="Arial" panose="020B0604020202020204" pitchFamily="34" charset="0"/>
              </a:defRPr>
            </a:lvl1pPr>
          </a:lstStyle>
          <a:p>
            <a:pPr>
              <a:defRPr/>
            </a:pPr>
            <a:fld id="{DDB1A02A-A345-438E-905C-856234948C7C}" type="datetimeFigureOut">
              <a:rPr lang="en-US"/>
              <a:pPr>
                <a:defRPr/>
              </a:pPr>
              <a:t>1/24/2023</a:t>
            </a:fld>
            <a:endParaRPr lang="en-US"/>
          </a:p>
        </p:txBody>
      </p:sp>
      <p:sp>
        <p:nvSpPr>
          <p:cNvPr id="6" name="Espace réservé du pied de page 5">
            <a:extLst>
              <a:ext uri="{FF2B5EF4-FFF2-40B4-BE49-F238E27FC236}">
                <a16:creationId xmlns:a16="http://schemas.microsoft.com/office/drawing/2014/main" id="{0BACDDC9-3DE5-2371-4B8B-C3B7B839DC80}"/>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7" name="Espace réservé du numéro de diapositive 6">
            <a:extLst>
              <a:ext uri="{FF2B5EF4-FFF2-40B4-BE49-F238E27FC236}">
                <a16:creationId xmlns:a16="http://schemas.microsoft.com/office/drawing/2014/main" id="{864B85A5-29D0-A8A8-713C-E0275D7D1679}"/>
              </a:ext>
            </a:extLst>
          </p:cNvPr>
          <p:cNvSpPr>
            <a:spLocks noGrp="1"/>
          </p:cNvSpPr>
          <p:nvPr>
            <p:ph type="sldNum" sz="quarter" idx="12"/>
          </p:nvPr>
        </p:nvSpPr>
        <p:spPr/>
        <p:txBody>
          <a:bodyPr/>
          <a:lstStyle>
            <a:lvl1pPr>
              <a:defRPr i="1" smtClean="0"/>
            </a:lvl1pPr>
          </a:lstStyle>
          <a:p>
            <a:pPr>
              <a:defRPr/>
            </a:pPr>
            <a:fld id="{6E93FCF3-D4AD-4393-88E8-0328BFB9C37D}" type="slidenum">
              <a:rPr lang="en-US" altLang="fr-FR"/>
              <a:pPr>
                <a:defRPr/>
              </a:pPr>
              <a:t>‹N°›</a:t>
            </a:fld>
            <a:endParaRPr lang="en-US" altLang="fr-FR"/>
          </a:p>
        </p:txBody>
      </p:sp>
    </p:spTree>
    <p:extLst>
      <p:ext uri="{BB962C8B-B14F-4D97-AF65-F5344CB8AC3E}">
        <p14:creationId xmlns:p14="http://schemas.microsoft.com/office/powerpoint/2010/main" val="160992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1E59D10B-7FC8-923A-708E-2C338913DEB9}"/>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a:extLst>
              <a:ext uri="{FF2B5EF4-FFF2-40B4-BE49-F238E27FC236}">
                <a16:creationId xmlns:a16="http://schemas.microsoft.com/office/drawing/2014/main" id="{5DE5BFF5-14C9-03FF-CF18-18E557BCBAC0}"/>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a:extLst>
              <a:ext uri="{FF2B5EF4-FFF2-40B4-BE49-F238E27FC236}">
                <a16:creationId xmlns:a16="http://schemas.microsoft.com/office/drawing/2014/main" id="{9F30EC76-C79B-33EB-64A1-3E139560E772}"/>
              </a:ext>
            </a:extLst>
          </p:cNvPr>
          <p:cNvSpPr>
            <a:spLocks noGrp="1" noChangeArrowheads="1"/>
          </p:cNvSpPr>
          <p:nvPr>
            <p:ph type="sldNum" sz="quarter" idx="12"/>
          </p:nvPr>
        </p:nvSpPr>
        <p:spPr/>
        <p:txBody>
          <a:bodyPr/>
          <a:lstStyle>
            <a:lvl1pPr eaLnBrk="1" hangingPunct="1">
              <a:defRPr i="1" smtClean="0"/>
            </a:lvl1pPr>
          </a:lstStyle>
          <a:p>
            <a:pPr>
              <a:defRPr/>
            </a:pPr>
            <a:fld id="{14A20054-CAF0-4FA5-860D-096F4C4DEA20}" type="slidenum">
              <a:rPr lang="fr-FR" altLang="fr-FR"/>
              <a:pPr>
                <a:defRPr/>
              </a:pPr>
              <a:t>‹N°›</a:t>
            </a:fld>
            <a:endParaRPr lang="fr-FR" altLang="fr-FR"/>
          </a:p>
        </p:txBody>
      </p:sp>
    </p:spTree>
    <p:extLst>
      <p:ext uri="{BB962C8B-B14F-4D97-AF65-F5344CB8AC3E}">
        <p14:creationId xmlns:p14="http://schemas.microsoft.com/office/powerpoint/2010/main" val="228014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52A7AFC1-760F-6779-93B2-F1AFAD89AD53}"/>
              </a:ext>
            </a:extLst>
          </p:cNvPr>
          <p:cNvSpPr>
            <a:spLocks noGrp="1"/>
          </p:cNvSpPr>
          <p:nvPr>
            <p:ph type="dt" sz="half" idx="10"/>
          </p:nvPr>
        </p:nvSpPr>
        <p:spPr/>
        <p:txBody>
          <a:bodyPr/>
          <a:lstStyle>
            <a:lvl1pPr>
              <a:defRPr i="1">
                <a:cs typeface="Arial" panose="020B0604020202020204" pitchFamily="34" charset="0"/>
              </a:defRPr>
            </a:lvl1pPr>
          </a:lstStyle>
          <a:p>
            <a:pPr>
              <a:defRPr/>
            </a:pPr>
            <a:fld id="{6D3D9AC0-19B9-4E6B-9153-1E5C82646E2E}" type="datetimeFigureOut">
              <a:rPr lang="en-US"/>
              <a:pPr>
                <a:defRPr/>
              </a:pPr>
              <a:t>1/24/2023</a:t>
            </a:fld>
            <a:endParaRPr lang="en-US"/>
          </a:p>
        </p:txBody>
      </p:sp>
      <p:sp>
        <p:nvSpPr>
          <p:cNvPr id="6" name="Espace réservé du pied de page 5">
            <a:extLst>
              <a:ext uri="{FF2B5EF4-FFF2-40B4-BE49-F238E27FC236}">
                <a16:creationId xmlns:a16="http://schemas.microsoft.com/office/drawing/2014/main" id="{75AEA5B0-E890-1D53-EDAE-442DE247C188}"/>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7" name="Espace réservé du numéro de diapositive 6">
            <a:extLst>
              <a:ext uri="{FF2B5EF4-FFF2-40B4-BE49-F238E27FC236}">
                <a16:creationId xmlns:a16="http://schemas.microsoft.com/office/drawing/2014/main" id="{020CFA6E-6B08-CFE3-8757-C9CA1D1268CE}"/>
              </a:ext>
            </a:extLst>
          </p:cNvPr>
          <p:cNvSpPr>
            <a:spLocks noGrp="1"/>
          </p:cNvSpPr>
          <p:nvPr>
            <p:ph type="sldNum" sz="quarter" idx="12"/>
          </p:nvPr>
        </p:nvSpPr>
        <p:spPr/>
        <p:txBody>
          <a:bodyPr/>
          <a:lstStyle>
            <a:lvl1pPr>
              <a:defRPr i="1" smtClean="0"/>
            </a:lvl1pPr>
          </a:lstStyle>
          <a:p>
            <a:pPr>
              <a:defRPr/>
            </a:pPr>
            <a:fld id="{D9E2186A-0F74-4777-AC49-6DA3A8AFC767}" type="slidenum">
              <a:rPr lang="en-US" altLang="fr-FR"/>
              <a:pPr>
                <a:defRPr/>
              </a:pPr>
              <a:t>‹N°›</a:t>
            </a:fld>
            <a:endParaRPr lang="en-US" altLang="fr-FR"/>
          </a:p>
        </p:txBody>
      </p:sp>
    </p:spTree>
    <p:extLst>
      <p:ext uri="{BB962C8B-B14F-4D97-AF65-F5344CB8AC3E}">
        <p14:creationId xmlns:p14="http://schemas.microsoft.com/office/powerpoint/2010/main" val="287240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BEDBBB-2103-2E7F-C3CA-EB4E7FE9986E}"/>
              </a:ext>
            </a:extLst>
          </p:cNvPr>
          <p:cNvSpPr>
            <a:spLocks noGrp="1"/>
          </p:cNvSpPr>
          <p:nvPr>
            <p:ph type="dt" sz="half" idx="10"/>
          </p:nvPr>
        </p:nvSpPr>
        <p:spPr/>
        <p:txBody>
          <a:bodyPr/>
          <a:lstStyle>
            <a:lvl1pPr>
              <a:defRPr i="1">
                <a:cs typeface="Arial" panose="020B0604020202020204" pitchFamily="34" charset="0"/>
              </a:defRPr>
            </a:lvl1pPr>
          </a:lstStyle>
          <a:p>
            <a:pPr>
              <a:defRPr/>
            </a:pPr>
            <a:fld id="{A9139539-4A31-475E-B871-B97BF03247CB}"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99158D92-6198-4728-CEDA-82B53B16D577}"/>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6" name="Espace réservé du numéro de diapositive 5">
            <a:extLst>
              <a:ext uri="{FF2B5EF4-FFF2-40B4-BE49-F238E27FC236}">
                <a16:creationId xmlns:a16="http://schemas.microsoft.com/office/drawing/2014/main" id="{48CDF206-1EEF-C526-8EE5-4D9EE2BD9C6C}"/>
              </a:ext>
            </a:extLst>
          </p:cNvPr>
          <p:cNvSpPr>
            <a:spLocks noGrp="1"/>
          </p:cNvSpPr>
          <p:nvPr>
            <p:ph type="sldNum" sz="quarter" idx="12"/>
          </p:nvPr>
        </p:nvSpPr>
        <p:spPr/>
        <p:txBody>
          <a:bodyPr/>
          <a:lstStyle>
            <a:lvl1pPr>
              <a:defRPr i="1" smtClean="0"/>
            </a:lvl1pPr>
          </a:lstStyle>
          <a:p>
            <a:pPr>
              <a:defRPr/>
            </a:pPr>
            <a:fld id="{74B08F2F-3FD7-4694-A81E-99390F899A84}" type="slidenum">
              <a:rPr lang="en-US" altLang="fr-FR"/>
              <a:pPr>
                <a:defRPr/>
              </a:pPr>
              <a:t>‹N°›</a:t>
            </a:fld>
            <a:endParaRPr lang="en-US" altLang="fr-FR"/>
          </a:p>
        </p:txBody>
      </p:sp>
    </p:spTree>
    <p:extLst>
      <p:ext uri="{BB962C8B-B14F-4D97-AF65-F5344CB8AC3E}">
        <p14:creationId xmlns:p14="http://schemas.microsoft.com/office/powerpoint/2010/main" val="56276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E17450-AFE5-05A4-22D3-4D7BDBB1B311}"/>
              </a:ext>
            </a:extLst>
          </p:cNvPr>
          <p:cNvSpPr>
            <a:spLocks noGrp="1"/>
          </p:cNvSpPr>
          <p:nvPr>
            <p:ph type="dt" sz="half" idx="10"/>
          </p:nvPr>
        </p:nvSpPr>
        <p:spPr/>
        <p:txBody>
          <a:bodyPr/>
          <a:lstStyle>
            <a:lvl1pPr>
              <a:defRPr i="1">
                <a:cs typeface="Arial" panose="020B0604020202020204" pitchFamily="34" charset="0"/>
              </a:defRPr>
            </a:lvl1pPr>
          </a:lstStyle>
          <a:p>
            <a:pPr>
              <a:defRPr/>
            </a:pPr>
            <a:fld id="{39E0BBAB-36E3-44A0-ABEF-B45655F93E3C}"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1C5588F7-5F53-6E32-E6CF-B4B887F3BC6F}"/>
              </a:ext>
            </a:extLst>
          </p:cNvPr>
          <p:cNvSpPr>
            <a:spLocks noGrp="1"/>
          </p:cNvSpPr>
          <p:nvPr>
            <p:ph type="ftr" sz="quarter" idx="11"/>
          </p:nvPr>
        </p:nvSpPr>
        <p:spPr/>
        <p:txBody>
          <a:bodyPr/>
          <a:lstStyle>
            <a:lvl1pPr>
              <a:defRPr i="1">
                <a:cs typeface="Arial" panose="020B0604020202020204" pitchFamily="34" charset="0"/>
              </a:defRPr>
            </a:lvl1pPr>
          </a:lstStyle>
          <a:p>
            <a:pPr>
              <a:defRPr/>
            </a:pPr>
            <a:endParaRPr lang="en-US"/>
          </a:p>
        </p:txBody>
      </p:sp>
      <p:sp>
        <p:nvSpPr>
          <p:cNvPr id="6" name="Espace réservé du numéro de diapositive 5">
            <a:extLst>
              <a:ext uri="{FF2B5EF4-FFF2-40B4-BE49-F238E27FC236}">
                <a16:creationId xmlns:a16="http://schemas.microsoft.com/office/drawing/2014/main" id="{D2D557B3-4F95-3B50-F416-5EC317AD63C0}"/>
              </a:ext>
            </a:extLst>
          </p:cNvPr>
          <p:cNvSpPr>
            <a:spLocks noGrp="1"/>
          </p:cNvSpPr>
          <p:nvPr>
            <p:ph type="sldNum" sz="quarter" idx="12"/>
          </p:nvPr>
        </p:nvSpPr>
        <p:spPr/>
        <p:txBody>
          <a:bodyPr/>
          <a:lstStyle>
            <a:lvl1pPr>
              <a:defRPr i="1" smtClean="0"/>
            </a:lvl1pPr>
          </a:lstStyle>
          <a:p>
            <a:pPr>
              <a:defRPr/>
            </a:pPr>
            <a:fld id="{3638A89E-97F7-4B43-9C36-1E9AAC507292}" type="slidenum">
              <a:rPr lang="en-US" altLang="fr-FR"/>
              <a:pPr>
                <a:defRPr/>
              </a:pPr>
              <a:t>‹N°›</a:t>
            </a:fld>
            <a:endParaRPr lang="en-US" altLang="fr-FR"/>
          </a:p>
        </p:txBody>
      </p:sp>
    </p:spTree>
    <p:extLst>
      <p:ext uri="{BB962C8B-B14F-4D97-AF65-F5344CB8AC3E}">
        <p14:creationId xmlns:p14="http://schemas.microsoft.com/office/powerpoint/2010/main" val="729996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A68AE5FA-6EA6-CC4F-3FD3-3CE8CAF58716}"/>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5" name="Holder 5">
            <a:extLst>
              <a:ext uri="{FF2B5EF4-FFF2-40B4-BE49-F238E27FC236}">
                <a16:creationId xmlns:a16="http://schemas.microsoft.com/office/drawing/2014/main" id="{15906DDC-8C43-1B26-CF36-0D3A42A948A9}"/>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41F7B52A-7C95-40F0-84EF-A276AF9DCC69}" type="datetimeFigureOut">
              <a:rPr lang="en-US"/>
              <a:pPr>
                <a:defRPr/>
              </a:pPr>
              <a:t>1/24/2023</a:t>
            </a:fld>
            <a:endParaRPr lang="en-US"/>
          </a:p>
        </p:txBody>
      </p:sp>
      <p:sp>
        <p:nvSpPr>
          <p:cNvPr id="6" name="Holder 6">
            <a:extLst>
              <a:ext uri="{FF2B5EF4-FFF2-40B4-BE49-F238E27FC236}">
                <a16:creationId xmlns:a16="http://schemas.microsoft.com/office/drawing/2014/main" id="{52191306-442A-BBDB-3AD0-EDA493B854AE}"/>
              </a:ext>
            </a:extLst>
          </p:cNvPr>
          <p:cNvSpPr>
            <a:spLocks noGrp="1"/>
          </p:cNvSpPr>
          <p:nvPr>
            <p:ph type="sldNum" sz="quarter" idx="12"/>
          </p:nvPr>
        </p:nvSpPr>
        <p:spPr/>
        <p:txBody>
          <a:bodyPr/>
          <a:lstStyle>
            <a:lvl1pPr>
              <a:defRPr i="1" smtClean="0"/>
            </a:lvl1pPr>
          </a:lstStyle>
          <a:p>
            <a:pPr>
              <a:defRPr/>
            </a:pPr>
            <a:fld id="{6FC6FE56-7BB6-40F0-AC93-9969CFDEE3F2}" type="slidenum">
              <a:rPr lang="fr-FR" altLang="fr-FR"/>
              <a:pPr>
                <a:defRPr/>
              </a:pPr>
              <a:t>‹N°›</a:t>
            </a:fld>
            <a:endParaRPr lang="fr-FR" altLang="fr-FR"/>
          </a:p>
        </p:txBody>
      </p:sp>
    </p:spTree>
    <p:extLst>
      <p:ext uri="{BB962C8B-B14F-4D97-AF65-F5344CB8AC3E}">
        <p14:creationId xmlns:p14="http://schemas.microsoft.com/office/powerpoint/2010/main" val="1512488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CD2CFFEA-7359-18C8-62F5-CB72E41727FA}"/>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5" name="Holder 5">
            <a:extLst>
              <a:ext uri="{FF2B5EF4-FFF2-40B4-BE49-F238E27FC236}">
                <a16:creationId xmlns:a16="http://schemas.microsoft.com/office/drawing/2014/main" id="{CBE0E225-2E36-48B6-F087-E934D142E05F}"/>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EA00D528-0B89-4CAA-99EC-AC0E417932B5}" type="datetimeFigureOut">
              <a:rPr lang="en-US"/>
              <a:pPr>
                <a:defRPr/>
              </a:pPr>
              <a:t>1/24/2023</a:t>
            </a:fld>
            <a:endParaRPr lang="en-US"/>
          </a:p>
        </p:txBody>
      </p:sp>
      <p:sp>
        <p:nvSpPr>
          <p:cNvPr id="6" name="Holder 6">
            <a:extLst>
              <a:ext uri="{FF2B5EF4-FFF2-40B4-BE49-F238E27FC236}">
                <a16:creationId xmlns:a16="http://schemas.microsoft.com/office/drawing/2014/main" id="{F704537B-C41D-9165-6C78-86B9B0C048AE}"/>
              </a:ext>
            </a:extLst>
          </p:cNvPr>
          <p:cNvSpPr>
            <a:spLocks noGrp="1"/>
          </p:cNvSpPr>
          <p:nvPr>
            <p:ph type="sldNum" sz="quarter" idx="12"/>
          </p:nvPr>
        </p:nvSpPr>
        <p:spPr/>
        <p:txBody>
          <a:bodyPr/>
          <a:lstStyle>
            <a:lvl1pPr>
              <a:defRPr i="1" smtClean="0"/>
            </a:lvl1pPr>
          </a:lstStyle>
          <a:p>
            <a:pPr>
              <a:defRPr/>
            </a:pPr>
            <a:fld id="{0F97BE49-78F4-48A4-89AB-1863E75EE9D7}" type="slidenum">
              <a:rPr lang="fr-FR" altLang="fr-FR"/>
              <a:pPr>
                <a:defRPr/>
              </a:pPr>
              <a:t>‹N°›</a:t>
            </a:fld>
            <a:endParaRPr lang="fr-FR" altLang="fr-FR"/>
          </a:p>
        </p:txBody>
      </p:sp>
    </p:spTree>
    <p:extLst>
      <p:ext uri="{BB962C8B-B14F-4D97-AF65-F5344CB8AC3E}">
        <p14:creationId xmlns:p14="http://schemas.microsoft.com/office/powerpoint/2010/main" val="3697919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5">
            <a:extLst>
              <a:ext uri="{FF2B5EF4-FFF2-40B4-BE49-F238E27FC236}">
                <a16:creationId xmlns:a16="http://schemas.microsoft.com/office/drawing/2014/main" id="{A85E762E-4A7B-D2FD-6DB5-6DEA774EDD73}"/>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6" name="Holder 6">
            <a:extLst>
              <a:ext uri="{FF2B5EF4-FFF2-40B4-BE49-F238E27FC236}">
                <a16:creationId xmlns:a16="http://schemas.microsoft.com/office/drawing/2014/main" id="{F262C296-A6EF-BEDE-BFAB-DFD3FD3652A0}"/>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4D404700-D213-4826-BF69-C3DE22BB8538}" type="datetimeFigureOut">
              <a:rPr lang="en-US"/>
              <a:pPr>
                <a:defRPr/>
              </a:pPr>
              <a:t>1/24/2023</a:t>
            </a:fld>
            <a:endParaRPr lang="en-US"/>
          </a:p>
        </p:txBody>
      </p:sp>
      <p:sp>
        <p:nvSpPr>
          <p:cNvPr id="7" name="Holder 7">
            <a:extLst>
              <a:ext uri="{FF2B5EF4-FFF2-40B4-BE49-F238E27FC236}">
                <a16:creationId xmlns:a16="http://schemas.microsoft.com/office/drawing/2014/main" id="{CC2870D3-BF77-B2E1-16F2-734630F9EB10}"/>
              </a:ext>
            </a:extLst>
          </p:cNvPr>
          <p:cNvSpPr>
            <a:spLocks noGrp="1"/>
          </p:cNvSpPr>
          <p:nvPr>
            <p:ph type="sldNum" sz="quarter" idx="12"/>
          </p:nvPr>
        </p:nvSpPr>
        <p:spPr/>
        <p:txBody>
          <a:bodyPr/>
          <a:lstStyle>
            <a:lvl1pPr>
              <a:defRPr i="1" smtClean="0"/>
            </a:lvl1pPr>
          </a:lstStyle>
          <a:p>
            <a:pPr>
              <a:defRPr/>
            </a:pPr>
            <a:fld id="{CD3C61F2-B524-4102-B693-236F154E56F5}" type="slidenum">
              <a:rPr lang="fr-FR" altLang="fr-FR"/>
              <a:pPr>
                <a:defRPr/>
              </a:pPr>
              <a:t>‹N°›</a:t>
            </a:fld>
            <a:endParaRPr lang="fr-FR" altLang="fr-FR"/>
          </a:p>
        </p:txBody>
      </p:sp>
    </p:spTree>
    <p:extLst>
      <p:ext uri="{BB962C8B-B14F-4D97-AF65-F5344CB8AC3E}">
        <p14:creationId xmlns:p14="http://schemas.microsoft.com/office/powerpoint/2010/main" val="249152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a:extLst>
              <a:ext uri="{FF2B5EF4-FFF2-40B4-BE49-F238E27FC236}">
                <a16:creationId xmlns:a16="http://schemas.microsoft.com/office/drawing/2014/main" id="{EA16A0D9-B910-DE68-3595-1AB9049579AD}"/>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4" name="Holder 4">
            <a:extLst>
              <a:ext uri="{FF2B5EF4-FFF2-40B4-BE49-F238E27FC236}">
                <a16:creationId xmlns:a16="http://schemas.microsoft.com/office/drawing/2014/main" id="{534B7EA1-C974-6137-4A7E-AC70C3C7A7DE}"/>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FD9DB58A-32EE-4C82-A03A-6AB09BEA0182}" type="datetimeFigureOut">
              <a:rPr lang="en-US"/>
              <a:pPr>
                <a:defRPr/>
              </a:pPr>
              <a:t>1/24/2023</a:t>
            </a:fld>
            <a:endParaRPr lang="en-US"/>
          </a:p>
        </p:txBody>
      </p:sp>
      <p:sp>
        <p:nvSpPr>
          <p:cNvPr id="5" name="Holder 5">
            <a:extLst>
              <a:ext uri="{FF2B5EF4-FFF2-40B4-BE49-F238E27FC236}">
                <a16:creationId xmlns:a16="http://schemas.microsoft.com/office/drawing/2014/main" id="{52CB30DB-4033-644E-6B21-3B3CF16F74A3}"/>
              </a:ext>
            </a:extLst>
          </p:cNvPr>
          <p:cNvSpPr>
            <a:spLocks noGrp="1"/>
          </p:cNvSpPr>
          <p:nvPr>
            <p:ph type="sldNum" sz="quarter" idx="12"/>
          </p:nvPr>
        </p:nvSpPr>
        <p:spPr/>
        <p:txBody>
          <a:bodyPr/>
          <a:lstStyle>
            <a:lvl1pPr>
              <a:defRPr i="1" smtClean="0"/>
            </a:lvl1pPr>
          </a:lstStyle>
          <a:p>
            <a:pPr>
              <a:defRPr/>
            </a:pPr>
            <a:fld id="{767AEF5C-D481-443E-880F-145809938B09}" type="slidenum">
              <a:rPr lang="fr-FR" altLang="fr-FR"/>
              <a:pPr>
                <a:defRPr/>
              </a:pPr>
              <a:t>‹N°›</a:t>
            </a:fld>
            <a:endParaRPr lang="fr-FR" altLang="fr-FR"/>
          </a:p>
        </p:txBody>
      </p:sp>
    </p:spTree>
    <p:extLst>
      <p:ext uri="{BB962C8B-B14F-4D97-AF65-F5344CB8AC3E}">
        <p14:creationId xmlns:p14="http://schemas.microsoft.com/office/powerpoint/2010/main" val="2869126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9E2EC8ED-B77C-C1DD-2DB8-B64D5AF2CF88}"/>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3" name="Holder 3">
            <a:extLst>
              <a:ext uri="{FF2B5EF4-FFF2-40B4-BE49-F238E27FC236}">
                <a16:creationId xmlns:a16="http://schemas.microsoft.com/office/drawing/2014/main" id="{E39FCE3D-7088-5729-2139-46B93923269A}"/>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024C8315-0E6C-4C73-91B5-3AB025EC4602}" type="datetimeFigureOut">
              <a:rPr lang="en-US"/>
              <a:pPr>
                <a:defRPr/>
              </a:pPr>
              <a:t>1/24/2023</a:t>
            </a:fld>
            <a:endParaRPr lang="en-US"/>
          </a:p>
        </p:txBody>
      </p:sp>
      <p:sp>
        <p:nvSpPr>
          <p:cNvPr id="4" name="Holder 4">
            <a:extLst>
              <a:ext uri="{FF2B5EF4-FFF2-40B4-BE49-F238E27FC236}">
                <a16:creationId xmlns:a16="http://schemas.microsoft.com/office/drawing/2014/main" id="{1D7ED564-1F3E-689C-D717-A3E4FE58302B}"/>
              </a:ext>
            </a:extLst>
          </p:cNvPr>
          <p:cNvSpPr>
            <a:spLocks noGrp="1"/>
          </p:cNvSpPr>
          <p:nvPr>
            <p:ph type="sldNum" sz="quarter" idx="12"/>
          </p:nvPr>
        </p:nvSpPr>
        <p:spPr/>
        <p:txBody>
          <a:bodyPr/>
          <a:lstStyle>
            <a:lvl1pPr>
              <a:defRPr i="1" smtClean="0"/>
            </a:lvl1pPr>
          </a:lstStyle>
          <a:p>
            <a:pPr>
              <a:defRPr/>
            </a:pPr>
            <a:fld id="{FC223505-562C-417B-84B3-4B7DE8449513}" type="slidenum">
              <a:rPr lang="fr-FR" altLang="fr-FR"/>
              <a:pPr>
                <a:defRPr/>
              </a:pPr>
              <a:t>‹N°›</a:t>
            </a:fld>
            <a:endParaRPr lang="fr-FR" altLang="fr-FR"/>
          </a:p>
        </p:txBody>
      </p:sp>
    </p:spTree>
    <p:extLst>
      <p:ext uri="{BB962C8B-B14F-4D97-AF65-F5344CB8AC3E}">
        <p14:creationId xmlns:p14="http://schemas.microsoft.com/office/powerpoint/2010/main" val="689779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dirty="0"/>
          </a:p>
        </p:txBody>
      </p:sp>
    </p:spTree>
    <p:extLst>
      <p:ext uri="{BB962C8B-B14F-4D97-AF65-F5344CB8AC3E}">
        <p14:creationId xmlns:p14="http://schemas.microsoft.com/office/powerpoint/2010/main" val="2988233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618C97E-112B-FC11-7E5B-8EC32922B229}"/>
              </a:ext>
            </a:extLst>
          </p:cNvPr>
          <p:cNvSpPr>
            <a:spLocks noGrp="1" noChangeArrowheads="1"/>
          </p:cNvSpPr>
          <p:nvPr>
            <p:ph type="sldNum" idx="10"/>
          </p:nvPr>
        </p:nvSpPr>
        <p:spPr/>
        <p:txBody>
          <a:bodyPr/>
          <a:lstStyle>
            <a:lvl1pPr>
              <a:defRPr i="1" smtClean="0"/>
            </a:lvl1pPr>
          </a:lstStyle>
          <a:p>
            <a:pPr>
              <a:defRPr/>
            </a:pPr>
            <a:fld id="{27202F6D-5FAC-4C1E-95BF-FC28333B3E28}" type="slidenum">
              <a:rPr lang="fr-FR" altLang="fr-FR"/>
              <a:pPr>
                <a:defRPr/>
              </a:pPr>
              <a:t>‹N°›</a:t>
            </a:fld>
            <a:endParaRPr lang="fr-FR" altLang="fr-FR"/>
          </a:p>
        </p:txBody>
      </p:sp>
    </p:spTree>
    <p:extLst>
      <p:ext uri="{BB962C8B-B14F-4D97-AF65-F5344CB8AC3E}">
        <p14:creationId xmlns:p14="http://schemas.microsoft.com/office/powerpoint/2010/main" val="11721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fr-FR"/>
              <a:t>Modifiez les styles du texte du masque</a:t>
            </a:r>
          </a:p>
        </p:txBody>
      </p:sp>
      <p:sp>
        <p:nvSpPr>
          <p:cNvPr id="4" name="Rectangle 5">
            <a:extLst>
              <a:ext uri="{FF2B5EF4-FFF2-40B4-BE49-F238E27FC236}">
                <a16:creationId xmlns:a16="http://schemas.microsoft.com/office/drawing/2014/main" id="{1632409B-E5F3-5B91-DBAB-276F3E925167}"/>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a:extLst>
              <a:ext uri="{FF2B5EF4-FFF2-40B4-BE49-F238E27FC236}">
                <a16:creationId xmlns:a16="http://schemas.microsoft.com/office/drawing/2014/main" id="{6031135E-496A-92F8-9066-40AFB335E3AD}"/>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a:extLst>
              <a:ext uri="{FF2B5EF4-FFF2-40B4-BE49-F238E27FC236}">
                <a16:creationId xmlns:a16="http://schemas.microsoft.com/office/drawing/2014/main" id="{617B3A24-69F8-8A91-38C4-6F6031F05920}"/>
              </a:ext>
            </a:extLst>
          </p:cNvPr>
          <p:cNvSpPr>
            <a:spLocks noGrp="1" noChangeArrowheads="1"/>
          </p:cNvSpPr>
          <p:nvPr>
            <p:ph type="sldNum" sz="quarter" idx="12"/>
          </p:nvPr>
        </p:nvSpPr>
        <p:spPr/>
        <p:txBody>
          <a:bodyPr/>
          <a:lstStyle>
            <a:lvl1pPr eaLnBrk="1" hangingPunct="1">
              <a:defRPr i="1" smtClean="0"/>
            </a:lvl1pPr>
          </a:lstStyle>
          <a:p>
            <a:pPr>
              <a:defRPr/>
            </a:pPr>
            <a:fld id="{AD5F786B-9D9D-447B-A09F-F4CA8F11115F}" type="slidenum">
              <a:rPr lang="fr-FR" altLang="fr-FR"/>
              <a:pPr>
                <a:defRPr/>
              </a:pPr>
              <a:t>‹N°›</a:t>
            </a:fld>
            <a:endParaRPr lang="fr-FR" altLang="fr-FR"/>
          </a:p>
        </p:txBody>
      </p:sp>
    </p:spTree>
    <p:extLst>
      <p:ext uri="{BB962C8B-B14F-4D97-AF65-F5344CB8AC3E}">
        <p14:creationId xmlns:p14="http://schemas.microsoft.com/office/powerpoint/2010/main" val="4031623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CBD6CC03-4AC0-ACB5-697A-A09ACBFD79F0}"/>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5" name="Holder 5">
            <a:extLst>
              <a:ext uri="{FF2B5EF4-FFF2-40B4-BE49-F238E27FC236}">
                <a16:creationId xmlns:a16="http://schemas.microsoft.com/office/drawing/2014/main" id="{1390980A-926C-60B7-6719-D6129F3EDCB9}"/>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B72CA685-2C3F-42A8-8771-86F908EF1797}" type="datetimeFigureOut">
              <a:rPr lang="en-US"/>
              <a:pPr>
                <a:defRPr/>
              </a:pPr>
              <a:t>1/24/2023</a:t>
            </a:fld>
            <a:endParaRPr lang="en-US"/>
          </a:p>
        </p:txBody>
      </p:sp>
      <p:sp>
        <p:nvSpPr>
          <p:cNvPr id="6" name="Holder 6">
            <a:extLst>
              <a:ext uri="{FF2B5EF4-FFF2-40B4-BE49-F238E27FC236}">
                <a16:creationId xmlns:a16="http://schemas.microsoft.com/office/drawing/2014/main" id="{B1F9FACA-F25A-7DB4-B4CD-62037FD88B7C}"/>
              </a:ext>
            </a:extLst>
          </p:cNvPr>
          <p:cNvSpPr>
            <a:spLocks noGrp="1"/>
          </p:cNvSpPr>
          <p:nvPr>
            <p:ph type="sldNum" sz="quarter" idx="12"/>
          </p:nvPr>
        </p:nvSpPr>
        <p:spPr/>
        <p:txBody>
          <a:bodyPr/>
          <a:lstStyle>
            <a:lvl1pPr>
              <a:defRPr i="1" smtClean="0"/>
            </a:lvl1pPr>
          </a:lstStyle>
          <a:p>
            <a:pPr>
              <a:defRPr/>
            </a:pPr>
            <a:fld id="{EABDCAFB-DDF2-4743-BA00-0F2740565143}" type="slidenum">
              <a:rPr lang="fr-FR" altLang="fr-FR"/>
              <a:pPr>
                <a:defRPr/>
              </a:pPr>
              <a:t>‹N°›</a:t>
            </a:fld>
            <a:endParaRPr lang="fr-FR" altLang="fr-FR"/>
          </a:p>
        </p:txBody>
      </p:sp>
    </p:spTree>
    <p:extLst>
      <p:ext uri="{BB962C8B-B14F-4D97-AF65-F5344CB8AC3E}">
        <p14:creationId xmlns:p14="http://schemas.microsoft.com/office/powerpoint/2010/main" val="420939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E22FF323-D504-567E-DF0B-2FB127999736}"/>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5" name="Holder 5">
            <a:extLst>
              <a:ext uri="{FF2B5EF4-FFF2-40B4-BE49-F238E27FC236}">
                <a16:creationId xmlns:a16="http://schemas.microsoft.com/office/drawing/2014/main" id="{FBDD51CC-B4AB-F8D5-32AC-84C05EBD73A2}"/>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811CB7EA-AE54-4568-A2BD-FF600CC2A084}" type="datetimeFigureOut">
              <a:rPr lang="en-US"/>
              <a:pPr>
                <a:defRPr/>
              </a:pPr>
              <a:t>1/24/2023</a:t>
            </a:fld>
            <a:endParaRPr lang="en-US"/>
          </a:p>
        </p:txBody>
      </p:sp>
      <p:sp>
        <p:nvSpPr>
          <p:cNvPr id="6" name="Holder 6">
            <a:extLst>
              <a:ext uri="{FF2B5EF4-FFF2-40B4-BE49-F238E27FC236}">
                <a16:creationId xmlns:a16="http://schemas.microsoft.com/office/drawing/2014/main" id="{C85FD5C3-3ACB-6979-6671-D82398D6BB27}"/>
              </a:ext>
            </a:extLst>
          </p:cNvPr>
          <p:cNvSpPr>
            <a:spLocks noGrp="1"/>
          </p:cNvSpPr>
          <p:nvPr>
            <p:ph type="sldNum" sz="quarter" idx="12"/>
          </p:nvPr>
        </p:nvSpPr>
        <p:spPr/>
        <p:txBody>
          <a:bodyPr/>
          <a:lstStyle>
            <a:lvl1pPr>
              <a:defRPr i="1" smtClean="0"/>
            </a:lvl1pPr>
          </a:lstStyle>
          <a:p>
            <a:pPr>
              <a:defRPr/>
            </a:pPr>
            <a:fld id="{FD02BA37-DF3D-4232-B8FE-826F34CADDAD}" type="slidenum">
              <a:rPr lang="fr-FR" altLang="fr-FR"/>
              <a:pPr>
                <a:defRPr/>
              </a:pPr>
              <a:t>‹N°›</a:t>
            </a:fld>
            <a:endParaRPr lang="fr-FR" altLang="fr-FR"/>
          </a:p>
        </p:txBody>
      </p:sp>
    </p:spTree>
    <p:extLst>
      <p:ext uri="{BB962C8B-B14F-4D97-AF65-F5344CB8AC3E}">
        <p14:creationId xmlns:p14="http://schemas.microsoft.com/office/powerpoint/2010/main" val="1770577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5">
            <a:extLst>
              <a:ext uri="{FF2B5EF4-FFF2-40B4-BE49-F238E27FC236}">
                <a16:creationId xmlns:a16="http://schemas.microsoft.com/office/drawing/2014/main" id="{96B767DE-87B0-B53E-E7B6-710DF6F0AB63}"/>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6" name="Holder 6">
            <a:extLst>
              <a:ext uri="{FF2B5EF4-FFF2-40B4-BE49-F238E27FC236}">
                <a16:creationId xmlns:a16="http://schemas.microsoft.com/office/drawing/2014/main" id="{E7B03710-D614-A0B6-97F2-F43339150AE3}"/>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786337F8-4371-4A98-A090-3EA36719BCD0}" type="datetimeFigureOut">
              <a:rPr lang="en-US"/>
              <a:pPr>
                <a:defRPr/>
              </a:pPr>
              <a:t>1/24/2023</a:t>
            </a:fld>
            <a:endParaRPr lang="en-US"/>
          </a:p>
        </p:txBody>
      </p:sp>
      <p:sp>
        <p:nvSpPr>
          <p:cNvPr id="7" name="Holder 7">
            <a:extLst>
              <a:ext uri="{FF2B5EF4-FFF2-40B4-BE49-F238E27FC236}">
                <a16:creationId xmlns:a16="http://schemas.microsoft.com/office/drawing/2014/main" id="{5A12B084-5DE6-0497-B467-ED2EB98F67CD}"/>
              </a:ext>
            </a:extLst>
          </p:cNvPr>
          <p:cNvSpPr>
            <a:spLocks noGrp="1"/>
          </p:cNvSpPr>
          <p:nvPr>
            <p:ph type="sldNum" sz="quarter" idx="12"/>
          </p:nvPr>
        </p:nvSpPr>
        <p:spPr/>
        <p:txBody>
          <a:bodyPr/>
          <a:lstStyle>
            <a:lvl1pPr>
              <a:defRPr i="1" smtClean="0"/>
            </a:lvl1pPr>
          </a:lstStyle>
          <a:p>
            <a:pPr>
              <a:defRPr/>
            </a:pPr>
            <a:fld id="{4540CB52-280B-424B-AD1A-D2237FEB264D}" type="slidenum">
              <a:rPr lang="fr-FR" altLang="fr-FR"/>
              <a:pPr>
                <a:defRPr/>
              </a:pPr>
              <a:t>‹N°›</a:t>
            </a:fld>
            <a:endParaRPr lang="fr-FR" altLang="fr-FR"/>
          </a:p>
        </p:txBody>
      </p:sp>
    </p:spTree>
    <p:extLst>
      <p:ext uri="{BB962C8B-B14F-4D97-AF65-F5344CB8AC3E}">
        <p14:creationId xmlns:p14="http://schemas.microsoft.com/office/powerpoint/2010/main" val="2236912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chemeClr val="bg1"/>
                </a:solidFill>
                <a:latin typeface="Arial Black"/>
                <a:cs typeface="Arial Black"/>
              </a:defRPr>
            </a:lvl1pPr>
          </a:lstStyle>
          <a:p>
            <a:endParaRPr/>
          </a:p>
        </p:txBody>
      </p:sp>
      <p:sp>
        <p:nvSpPr>
          <p:cNvPr id="3" name="Holder 3">
            <a:extLst>
              <a:ext uri="{FF2B5EF4-FFF2-40B4-BE49-F238E27FC236}">
                <a16:creationId xmlns:a16="http://schemas.microsoft.com/office/drawing/2014/main" id="{3545BA1B-5437-E98D-963D-ECAD87399023}"/>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4" name="Holder 4">
            <a:extLst>
              <a:ext uri="{FF2B5EF4-FFF2-40B4-BE49-F238E27FC236}">
                <a16:creationId xmlns:a16="http://schemas.microsoft.com/office/drawing/2014/main" id="{35CE3361-6F07-9A1F-CA5D-6631B8208D72}"/>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EF10CDD9-73FD-4182-90FB-B82FF0E48B16}" type="datetimeFigureOut">
              <a:rPr lang="en-US"/>
              <a:pPr>
                <a:defRPr/>
              </a:pPr>
              <a:t>1/24/2023</a:t>
            </a:fld>
            <a:endParaRPr lang="en-US"/>
          </a:p>
        </p:txBody>
      </p:sp>
      <p:sp>
        <p:nvSpPr>
          <p:cNvPr id="5" name="Holder 5">
            <a:extLst>
              <a:ext uri="{FF2B5EF4-FFF2-40B4-BE49-F238E27FC236}">
                <a16:creationId xmlns:a16="http://schemas.microsoft.com/office/drawing/2014/main" id="{5164E303-97A9-C1E1-B77F-73476415F50A}"/>
              </a:ext>
            </a:extLst>
          </p:cNvPr>
          <p:cNvSpPr>
            <a:spLocks noGrp="1"/>
          </p:cNvSpPr>
          <p:nvPr>
            <p:ph type="sldNum" sz="quarter" idx="12"/>
          </p:nvPr>
        </p:nvSpPr>
        <p:spPr/>
        <p:txBody>
          <a:bodyPr/>
          <a:lstStyle>
            <a:lvl1pPr>
              <a:defRPr i="1" smtClean="0"/>
            </a:lvl1pPr>
          </a:lstStyle>
          <a:p>
            <a:pPr>
              <a:defRPr/>
            </a:pPr>
            <a:fld id="{1AA8ECE4-BAD1-4B63-81A7-3FFA1202926B}" type="slidenum">
              <a:rPr lang="fr-FR" altLang="fr-FR"/>
              <a:pPr>
                <a:defRPr/>
              </a:pPr>
              <a:t>‹N°›</a:t>
            </a:fld>
            <a:endParaRPr lang="fr-FR" altLang="fr-FR"/>
          </a:p>
        </p:txBody>
      </p:sp>
    </p:spTree>
    <p:extLst>
      <p:ext uri="{BB962C8B-B14F-4D97-AF65-F5344CB8AC3E}">
        <p14:creationId xmlns:p14="http://schemas.microsoft.com/office/powerpoint/2010/main" val="2400225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1AF034E8-E78F-74FD-0EB0-FAD7E929BDE4}"/>
              </a:ext>
            </a:extLst>
          </p:cNvPr>
          <p:cNvSpPr>
            <a:spLocks noGrp="1"/>
          </p:cNvSpPr>
          <p:nvPr>
            <p:ph type="ftr" sz="quarter" idx="10"/>
          </p:nvPr>
        </p:nvSpPr>
        <p:spPr/>
        <p:txBody>
          <a:bodyPr/>
          <a:lstStyle>
            <a:lvl1pPr algn="ctr"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endParaRPr/>
          </a:p>
        </p:txBody>
      </p:sp>
      <p:sp>
        <p:nvSpPr>
          <p:cNvPr id="3" name="Holder 3">
            <a:extLst>
              <a:ext uri="{FF2B5EF4-FFF2-40B4-BE49-F238E27FC236}">
                <a16:creationId xmlns:a16="http://schemas.microsoft.com/office/drawing/2014/main" id="{97D8568A-FBC9-33CF-22F5-0C8BDB8833D9}"/>
              </a:ext>
            </a:extLst>
          </p:cNvPr>
          <p:cNvSpPr>
            <a:spLocks noGrp="1"/>
          </p:cNvSpPr>
          <p:nvPr>
            <p:ph type="dt" sz="half" idx="11"/>
          </p:nvPr>
        </p:nvSpPr>
        <p:spPr/>
        <p:txBody>
          <a:bodyPr/>
          <a:lstStyle>
            <a:lvl1pPr algn="l" fontAlgn="base">
              <a:spcBef>
                <a:spcPct val="0"/>
              </a:spcBef>
              <a:spcAft>
                <a:spcPct val="0"/>
              </a:spcAft>
              <a:defRPr i="1">
                <a:solidFill>
                  <a:prstClr val="black">
                    <a:tint val="75000"/>
                  </a:prstClr>
                </a:solidFill>
                <a:latin typeface="Calibri" panose="020F0502020204030204" pitchFamily="34" charset="0"/>
                <a:cs typeface="Arial" panose="020B0604020202020204" pitchFamily="34" charset="0"/>
              </a:defRPr>
            </a:lvl1pPr>
          </a:lstStyle>
          <a:p>
            <a:pPr>
              <a:defRPr/>
            </a:pPr>
            <a:fld id="{F1BD836D-0D53-4138-B3CF-F9EC9A3742EB}" type="datetimeFigureOut">
              <a:rPr lang="en-US"/>
              <a:pPr>
                <a:defRPr/>
              </a:pPr>
              <a:t>1/24/2023</a:t>
            </a:fld>
            <a:endParaRPr lang="en-US"/>
          </a:p>
        </p:txBody>
      </p:sp>
      <p:sp>
        <p:nvSpPr>
          <p:cNvPr id="4" name="Holder 4">
            <a:extLst>
              <a:ext uri="{FF2B5EF4-FFF2-40B4-BE49-F238E27FC236}">
                <a16:creationId xmlns:a16="http://schemas.microsoft.com/office/drawing/2014/main" id="{8A371F75-50F4-F6FB-36DF-8C5D47753A59}"/>
              </a:ext>
            </a:extLst>
          </p:cNvPr>
          <p:cNvSpPr>
            <a:spLocks noGrp="1"/>
          </p:cNvSpPr>
          <p:nvPr>
            <p:ph type="sldNum" sz="quarter" idx="12"/>
          </p:nvPr>
        </p:nvSpPr>
        <p:spPr/>
        <p:txBody>
          <a:bodyPr/>
          <a:lstStyle>
            <a:lvl1pPr>
              <a:defRPr i="1" smtClean="0"/>
            </a:lvl1pPr>
          </a:lstStyle>
          <a:p>
            <a:pPr>
              <a:defRPr/>
            </a:pPr>
            <a:fld id="{524D7381-1915-44A1-B670-BA1C4AC0A8CC}" type="slidenum">
              <a:rPr lang="fr-FR" altLang="fr-FR"/>
              <a:pPr>
                <a:defRPr/>
              </a:pPr>
              <a:t>‹N°›</a:t>
            </a:fld>
            <a:endParaRPr lang="fr-FR" altLang="fr-FR"/>
          </a:p>
        </p:txBody>
      </p:sp>
    </p:spTree>
    <p:extLst>
      <p:ext uri="{BB962C8B-B14F-4D97-AF65-F5344CB8AC3E}">
        <p14:creationId xmlns:p14="http://schemas.microsoft.com/office/powerpoint/2010/main" val="89459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dirty="0"/>
          </a:p>
        </p:txBody>
      </p:sp>
    </p:spTree>
    <p:extLst>
      <p:ext uri="{BB962C8B-B14F-4D97-AF65-F5344CB8AC3E}">
        <p14:creationId xmlns:p14="http://schemas.microsoft.com/office/powerpoint/2010/main" val="3462529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5849AC-0186-CED9-BA08-BBBBDC11D76D}"/>
              </a:ext>
            </a:extLst>
          </p:cNvPr>
          <p:cNvSpPr>
            <a:spLocks noGrp="1" noChangeArrowheads="1"/>
          </p:cNvSpPr>
          <p:nvPr>
            <p:ph type="sldNum" idx="10"/>
          </p:nvPr>
        </p:nvSpPr>
        <p:spPr/>
        <p:txBody>
          <a:bodyPr/>
          <a:lstStyle>
            <a:lvl1pPr>
              <a:defRPr i="1" smtClean="0"/>
            </a:lvl1pPr>
          </a:lstStyle>
          <a:p>
            <a:pPr>
              <a:defRPr/>
            </a:pPr>
            <a:fld id="{DACA3BBA-F1B6-4211-A9D0-12EE6690A745}" type="slidenum">
              <a:rPr lang="fr-FR" altLang="fr-FR"/>
              <a:pPr>
                <a:defRPr/>
              </a:pPr>
              <a:t>‹N°›</a:t>
            </a:fld>
            <a:endParaRPr lang="fr-FR" altLang="fr-FR"/>
          </a:p>
        </p:txBody>
      </p:sp>
    </p:spTree>
    <p:extLst>
      <p:ext uri="{BB962C8B-B14F-4D97-AF65-F5344CB8AC3E}">
        <p14:creationId xmlns:p14="http://schemas.microsoft.com/office/powerpoint/2010/main" val="219920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30BEF0D0-0414-6093-4E40-0147A7791056}"/>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a:extLst>
              <a:ext uri="{FF2B5EF4-FFF2-40B4-BE49-F238E27FC236}">
                <a16:creationId xmlns:a16="http://schemas.microsoft.com/office/drawing/2014/main" id="{54D8A08F-6162-9E99-A772-713F15710D61}"/>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a:extLst>
              <a:ext uri="{FF2B5EF4-FFF2-40B4-BE49-F238E27FC236}">
                <a16:creationId xmlns:a16="http://schemas.microsoft.com/office/drawing/2014/main" id="{DA2842E7-0BB6-2765-0755-8202DA7A95F4}"/>
              </a:ext>
            </a:extLst>
          </p:cNvPr>
          <p:cNvSpPr>
            <a:spLocks noGrp="1" noChangeArrowheads="1"/>
          </p:cNvSpPr>
          <p:nvPr>
            <p:ph type="sldNum" sz="quarter" idx="12"/>
          </p:nvPr>
        </p:nvSpPr>
        <p:spPr/>
        <p:txBody>
          <a:bodyPr/>
          <a:lstStyle>
            <a:lvl1pPr eaLnBrk="1" hangingPunct="1">
              <a:defRPr i="1" smtClean="0"/>
            </a:lvl1pPr>
          </a:lstStyle>
          <a:p>
            <a:pPr>
              <a:defRPr/>
            </a:pPr>
            <a:fld id="{50848430-7035-4E89-AE1B-02685A051594}" type="slidenum">
              <a:rPr lang="fr-FR" altLang="fr-FR"/>
              <a:pPr>
                <a:defRPr/>
              </a:pPr>
              <a:t>‹N°›</a:t>
            </a:fld>
            <a:endParaRPr lang="fr-FR" altLang="fr-FR"/>
          </a:p>
        </p:txBody>
      </p:sp>
    </p:spTree>
    <p:extLst>
      <p:ext uri="{BB962C8B-B14F-4D97-AF65-F5344CB8AC3E}">
        <p14:creationId xmlns:p14="http://schemas.microsoft.com/office/powerpoint/2010/main" val="374299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9BE22848-5984-8858-D27A-BFA30D2FCD97}"/>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8" name="Rectangle 6">
            <a:extLst>
              <a:ext uri="{FF2B5EF4-FFF2-40B4-BE49-F238E27FC236}">
                <a16:creationId xmlns:a16="http://schemas.microsoft.com/office/drawing/2014/main" id="{DD2B0C4F-6C62-9AF3-9D93-608E0B7B7DFB}"/>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9" name="Rectangle 7">
            <a:extLst>
              <a:ext uri="{FF2B5EF4-FFF2-40B4-BE49-F238E27FC236}">
                <a16:creationId xmlns:a16="http://schemas.microsoft.com/office/drawing/2014/main" id="{1D4FF64F-00BB-5884-0A37-0D94B7D76B96}"/>
              </a:ext>
            </a:extLst>
          </p:cNvPr>
          <p:cNvSpPr>
            <a:spLocks noGrp="1" noChangeArrowheads="1"/>
          </p:cNvSpPr>
          <p:nvPr>
            <p:ph type="sldNum" sz="quarter" idx="12"/>
          </p:nvPr>
        </p:nvSpPr>
        <p:spPr/>
        <p:txBody>
          <a:bodyPr/>
          <a:lstStyle>
            <a:lvl1pPr eaLnBrk="1" hangingPunct="1">
              <a:defRPr i="1" smtClean="0"/>
            </a:lvl1pPr>
          </a:lstStyle>
          <a:p>
            <a:pPr>
              <a:defRPr/>
            </a:pPr>
            <a:fld id="{39EF056C-EA70-4D29-9B31-BB130FD85FB1}" type="slidenum">
              <a:rPr lang="fr-FR" altLang="fr-FR"/>
              <a:pPr>
                <a:defRPr/>
              </a:pPr>
              <a:t>‹N°›</a:t>
            </a:fld>
            <a:endParaRPr lang="fr-FR" altLang="fr-FR"/>
          </a:p>
        </p:txBody>
      </p:sp>
    </p:spTree>
    <p:extLst>
      <p:ext uri="{BB962C8B-B14F-4D97-AF65-F5344CB8AC3E}">
        <p14:creationId xmlns:p14="http://schemas.microsoft.com/office/powerpoint/2010/main" val="258495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a:extLst>
              <a:ext uri="{FF2B5EF4-FFF2-40B4-BE49-F238E27FC236}">
                <a16:creationId xmlns:a16="http://schemas.microsoft.com/office/drawing/2014/main" id="{75DFC455-96E7-517D-60D2-04AEB93174BC}"/>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4" name="Rectangle 6">
            <a:extLst>
              <a:ext uri="{FF2B5EF4-FFF2-40B4-BE49-F238E27FC236}">
                <a16:creationId xmlns:a16="http://schemas.microsoft.com/office/drawing/2014/main" id="{F269AC22-285B-67F8-FB89-2C3DABC1DCCF}"/>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5" name="Rectangle 7">
            <a:extLst>
              <a:ext uri="{FF2B5EF4-FFF2-40B4-BE49-F238E27FC236}">
                <a16:creationId xmlns:a16="http://schemas.microsoft.com/office/drawing/2014/main" id="{19BCBD73-03B6-4AD1-4C14-871B4537903D}"/>
              </a:ext>
            </a:extLst>
          </p:cNvPr>
          <p:cNvSpPr>
            <a:spLocks noGrp="1" noChangeArrowheads="1"/>
          </p:cNvSpPr>
          <p:nvPr>
            <p:ph type="sldNum" sz="quarter" idx="12"/>
          </p:nvPr>
        </p:nvSpPr>
        <p:spPr/>
        <p:txBody>
          <a:bodyPr/>
          <a:lstStyle>
            <a:lvl1pPr eaLnBrk="1" hangingPunct="1">
              <a:defRPr i="1" smtClean="0"/>
            </a:lvl1pPr>
          </a:lstStyle>
          <a:p>
            <a:pPr>
              <a:defRPr/>
            </a:pPr>
            <a:fld id="{BB11A348-5D56-4DD0-8AAB-EB4525ADB840}" type="slidenum">
              <a:rPr lang="fr-FR" altLang="fr-FR"/>
              <a:pPr>
                <a:defRPr/>
              </a:pPr>
              <a:t>‹N°›</a:t>
            </a:fld>
            <a:endParaRPr lang="fr-FR" altLang="fr-FR"/>
          </a:p>
        </p:txBody>
      </p:sp>
    </p:spTree>
    <p:extLst>
      <p:ext uri="{BB962C8B-B14F-4D97-AF65-F5344CB8AC3E}">
        <p14:creationId xmlns:p14="http://schemas.microsoft.com/office/powerpoint/2010/main" val="303090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486C1BE-F98F-418E-E74A-B0199D083452}"/>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3" name="Rectangle 6">
            <a:extLst>
              <a:ext uri="{FF2B5EF4-FFF2-40B4-BE49-F238E27FC236}">
                <a16:creationId xmlns:a16="http://schemas.microsoft.com/office/drawing/2014/main" id="{3D0E1808-9D5B-1320-6BA2-81E319E3E285}"/>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4" name="Rectangle 7">
            <a:extLst>
              <a:ext uri="{FF2B5EF4-FFF2-40B4-BE49-F238E27FC236}">
                <a16:creationId xmlns:a16="http://schemas.microsoft.com/office/drawing/2014/main" id="{F8F522AD-FDB3-1FFC-FD65-0FD895AC25FA}"/>
              </a:ext>
            </a:extLst>
          </p:cNvPr>
          <p:cNvSpPr>
            <a:spLocks noGrp="1" noChangeArrowheads="1"/>
          </p:cNvSpPr>
          <p:nvPr>
            <p:ph type="sldNum" sz="quarter" idx="12"/>
          </p:nvPr>
        </p:nvSpPr>
        <p:spPr/>
        <p:txBody>
          <a:bodyPr/>
          <a:lstStyle>
            <a:lvl1pPr eaLnBrk="1" hangingPunct="1">
              <a:defRPr i="1" smtClean="0"/>
            </a:lvl1pPr>
          </a:lstStyle>
          <a:p>
            <a:pPr>
              <a:defRPr/>
            </a:pPr>
            <a:fld id="{F374F672-8DCA-4E31-A571-5E0473378810}" type="slidenum">
              <a:rPr lang="fr-FR" altLang="fr-FR"/>
              <a:pPr>
                <a:defRPr/>
              </a:pPr>
              <a:t>‹N°›</a:t>
            </a:fld>
            <a:endParaRPr lang="fr-FR" altLang="fr-FR"/>
          </a:p>
        </p:txBody>
      </p:sp>
    </p:spTree>
    <p:extLst>
      <p:ext uri="{BB962C8B-B14F-4D97-AF65-F5344CB8AC3E}">
        <p14:creationId xmlns:p14="http://schemas.microsoft.com/office/powerpoint/2010/main" val="343479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A34A7054-E891-7C7D-4463-D7E5D4B85542}"/>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a:extLst>
              <a:ext uri="{FF2B5EF4-FFF2-40B4-BE49-F238E27FC236}">
                <a16:creationId xmlns:a16="http://schemas.microsoft.com/office/drawing/2014/main" id="{31A85F56-E822-AE01-AB4E-BFAB97CB3D2C}"/>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a:extLst>
              <a:ext uri="{FF2B5EF4-FFF2-40B4-BE49-F238E27FC236}">
                <a16:creationId xmlns:a16="http://schemas.microsoft.com/office/drawing/2014/main" id="{EF23E2C3-F1AB-5F7E-7289-EF9B9FE30126}"/>
              </a:ext>
            </a:extLst>
          </p:cNvPr>
          <p:cNvSpPr>
            <a:spLocks noGrp="1" noChangeArrowheads="1"/>
          </p:cNvSpPr>
          <p:nvPr>
            <p:ph type="sldNum" sz="quarter" idx="12"/>
          </p:nvPr>
        </p:nvSpPr>
        <p:spPr/>
        <p:txBody>
          <a:bodyPr/>
          <a:lstStyle>
            <a:lvl1pPr eaLnBrk="1" hangingPunct="1">
              <a:defRPr i="1" smtClean="0"/>
            </a:lvl1pPr>
          </a:lstStyle>
          <a:p>
            <a:pPr>
              <a:defRPr/>
            </a:pPr>
            <a:fld id="{1AD72F72-A2D9-4338-9E1C-EC0CEA2928E5}" type="slidenum">
              <a:rPr lang="fr-FR" altLang="fr-FR"/>
              <a:pPr>
                <a:defRPr/>
              </a:pPr>
              <a:t>‹N°›</a:t>
            </a:fld>
            <a:endParaRPr lang="fr-FR" altLang="fr-FR"/>
          </a:p>
        </p:txBody>
      </p:sp>
    </p:spTree>
    <p:extLst>
      <p:ext uri="{BB962C8B-B14F-4D97-AF65-F5344CB8AC3E}">
        <p14:creationId xmlns:p14="http://schemas.microsoft.com/office/powerpoint/2010/main" val="364021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A339FC5E-AAB5-6562-0C39-FE267A1C2F19}"/>
              </a:ext>
            </a:extLst>
          </p:cNvPr>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a:extLst>
              <a:ext uri="{FF2B5EF4-FFF2-40B4-BE49-F238E27FC236}">
                <a16:creationId xmlns:a16="http://schemas.microsoft.com/office/drawing/2014/main" id="{13A58E98-3F50-4687-C98F-85AE70475D6B}"/>
              </a:ext>
            </a:extLst>
          </p:cNvPr>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a:extLst>
              <a:ext uri="{FF2B5EF4-FFF2-40B4-BE49-F238E27FC236}">
                <a16:creationId xmlns:a16="http://schemas.microsoft.com/office/drawing/2014/main" id="{E336D027-9CBB-C36D-252B-4685C3DEF3BC}"/>
              </a:ext>
            </a:extLst>
          </p:cNvPr>
          <p:cNvSpPr>
            <a:spLocks noGrp="1" noChangeArrowheads="1"/>
          </p:cNvSpPr>
          <p:nvPr>
            <p:ph type="sldNum" sz="quarter" idx="12"/>
          </p:nvPr>
        </p:nvSpPr>
        <p:spPr/>
        <p:txBody>
          <a:bodyPr/>
          <a:lstStyle>
            <a:lvl1pPr eaLnBrk="1" hangingPunct="1">
              <a:defRPr i="1" smtClean="0"/>
            </a:lvl1pPr>
          </a:lstStyle>
          <a:p>
            <a:pPr>
              <a:defRPr/>
            </a:pPr>
            <a:fld id="{D9D12CAE-1319-487A-A37B-033198F06FB2}" type="slidenum">
              <a:rPr lang="fr-FR" altLang="fr-FR"/>
              <a:pPr>
                <a:defRPr/>
              </a:pPr>
              <a:t>‹N°›</a:t>
            </a:fld>
            <a:endParaRPr lang="fr-FR" altLang="fr-FR"/>
          </a:p>
        </p:txBody>
      </p:sp>
    </p:spTree>
    <p:extLst>
      <p:ext uri="{BB962C8B-B14F-4D97-AF65-F5344CB8AC3E}">
        <p14:creationId xmlns:p14="http://schemas.microsoft.com/office/powerpoint/2010/main" val="50764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6" descr="carte_MONDE_points_AEFE.jpg">
            <a:extLst>
              <a:ext uri="{FF2B5EF4-FFF2-40B4-BE49-F238E27FC236}">
                <a16:creationId xmlns:a16="http://schemas.microsoft.com/office/drawing/2014/main" id="{F50FBDDB-5017-BDAA-C6EA-F16283DD38C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6CF63D88-C58F-7011-4BEC-1A1A96A824AF}"/>
              </a:ext>
            </a:extLst>
          </p:cNvPr>
          <p:cNvSpPr>
            <a:spLocks noGrp="1" noChangeArrowheads="1"/>
          </p:cNvSpPr>
          <p:nvPr>
            <p:ph type="title"/>
          </p:nvPr>
        </p:nvSpPr>
        <p:spPr bwMode="auto">
          <a:xfrm>
            <a:off x="1600200" y="609600"/>
            <a:ext cx="6858000" cy="1143000"/>
          </a:xfrm>
          <a:prstGeom prst="rect">
            <a:avLst/>
          </a:prstGeom>
          <a:noFill/>
          <a:ln>
            <a:noFill/>
          </a:ln>
          <a:effectLst/>
        </p:spPr>
        <p:txBody>
          <a:bodyPr vert="horz" wrap="square" lIns="91380" tIns="45692" rIns="91380" bIns="45692" numCol="1" anchor="ctr" anchorCtr="0" compatLnSpc="1">
            <a:prstTxWarp prst="textNoShape">
              <a:avLst/>
            </a:prstTxWarp>
          </a:bodyPr>
          <a:lstStyle/>
          <a:p>
            <a:pPr lvl="0"/>
            <a:r>
              <a:rPr lang="fr-FR"/>
              <a:t>Cliquez et modifiez le titre</a:t>
            </a:r>
          </a:p>
        </p:txBody>
      </p:sp>
      <p:sp>
        <p:nvSpPr>
          <p:cNvPr id="1028" name="Rectangle 4">
            <a:extLst>
              <a:ext uri="{FF2B5EF4-FFF2-40B4-BE49-F238E27FC236}">
                <a16:creationId xmlns:a16="http://schemas.microsoft.com/office/drawing/2014/main" id="{8C244688-8C24-AF1E-A060-F9738EE5293D}"/>
              </a:ext>
            </a:extLst>
          </p:cNvPr>
          <p:cNvSpPr>
            <a:spLocks noGrp="1" noChangeArrowheads="1"/>
          </p:cNvSpPr>
          <p:nvPr>
            <p:ph type="body" idx="1"/>
          </p:nvPr>
        </p:nvSpPr>
        <p:spPr bwMode="auto">
          <a:xfrm>
            <a:off x="1600200" y="1981200"/>
            <a:ext cx="6858000" cy="4114800"/>
          </a:xfrm>
          <a:prstGeom prst="rect">
            <a:avLst/>
          </a:prstGeom>
          <a:noFill/>
          <a:ln>
            <a:noFill/>
          </a:ln>
          <a:effectLst/>
        </p:spPr>
        <p:txBody>
          <a:bodyPr vert="horz" wrap="square" lIns="91380" tIns="45692" rIns="91380" bIns="45692"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9397" name="Rectangle 5">
            <a:extLst>
              <a:ext uri="{FF2B5EF4-FFF2-40B4-BE49-F238E27FC236}">
                <a16:creationId xmlns:a16="http://schemas.microsoft.com/office/drawing/2014/main" id="{4CB3FD54-4931-34A7-1337-498292F79C15}"/>
              </a:ext>
            </a:extLst>
          </p:cNvPr>
          <p:cNvSpPr>
            <a:spLocks noGrp="1" noChangeArrowheads="1"/>
          </p:cNvSpPr>
          <p:nvPr>
            <p:ph type="dt" sz="half" idx="2"/>
          </p:nvPr>
        </p:nvSpPr>
        <p:spPr bwMode="auto">
          <a:xfrm>
            <a:off x="1600200" y="6248400"/>
            <a:ext cx="1447800" cy="457200"/>
          </a:xfrm>
          <a:prstGeom prst="rect">
            <a:avLst/>
          </a:prstGeom>
          <a:noFill/>
          <a:ln>
            <a:noFill/>
          </a:ln>
          <a:effectLst/>
        </p:spPr>
        <p:txBody>
          <a:bodyPr vert="horz" wrap="square" lIns="91380" tIns="45692" rIns="91380" bIns="45692" numCol="1" anchor="t" anchorCtr="0" compatLnSpc="1">
            <a:prstTxWarp prst="textNoShape">
              <a:avLst/>
            </a:prstTxWarp>
          </a:bodyPr>
          <a:lstStyle>
            <a:lvl1pPr eaLnBrk="0" hangingPunct="0">
              <a:defRPr sz="1400" i="0">
                <a:solidFill>
                  <a:srgbClr val="505150"/>
                </a:solidFill>
                <a:latin typeface="+mn-lt"/>
                <a:ea typeface="+mn-ea"/>
                <a:cs typeface="+mn-cs"/>
              </a:defRPr>
            </a:lvl1pPr>
          </a:lstStyle>
          <a:p>
            <a:pPr>
              <a:defRPr/>
            </a:pPr>
            <a:endParaRPr lang="fr-FR"/>
          </a:p>
        </p:txBody>
      </p:sp>
      <p:sp>
        <p:nvSpPr>
          <p:cNvPr id="59398" name="Rectangle 6">
            <a:extLst>
              <a:ext uri="{FF2B5EF4-FFF2-40B4-BE49-F238E27FC236}">
                <a16:creationId xmlns:a16="http://schemas.microsoft.com/office/drawing/2014/main" id="{CE596B85-1617-CFE1-C1C9-33D973AA8468}"/>
              </a:ext>
            </a:extLst>
          </p:cNvPr>
          <p:cNvSpPr>
            <a:spLocks noGrp="1" noChangeArrowheads="1"/>
          </p:cNvSpPr>
          <p:nvPr>
            <p:ph type="ftr" sz="quarter" idx="3"/>
          </p:nvPr>
        </p:nvSpPr>
        <p:spPr bwMode="auto">
          <a:xfrm>
            <a:off x="3933825" y="6248400"/>
            <a:ext cx="2190750" cy="457200"/>
          </a:xfrm>
          <a:prstGeom prst="rect">
            <a:avLst/>
          </a:prstGeom>
          <a:noFill/>
          <a:ln>
            <a:noFill/>
          </a:ln>
          <a:effectLst/>
        </p:spPr>
        <p:txBody>
          <a:bodyPr vert="horz" wrap="square" lIns="91380" tIns="45692" rIns="91380" bIns="45692" numCol="1" anchor="t" anchorCtr="0" compatLnSpc="1">
            <a:prstTxWarp prst="textNoShape">
              <a:avLst/>
            </a:prstTxWarp>
          </a:bodyPr>
          <a:lstStyle>
            <a:lvl1pPr algn="ctr" eaLnBrk="0" hangingPunct="0">
              <a:defRPr sz="1400" i="0">
                <a:solidFill>
                  <a:srgbClr val="505150"/>
                </a:solidFill>
                <a:latin typeface="+mn-lt"/>
                <a:ea typeface="+mn-ea"/>
                <a:cs typeface="+mn-cs"/>
              </a:defRPr>
            </a:lvl1pPr>
          </a:lstStyle>
          <a:p>
            <a:pPr>
              <a:defRPr/>
            </a:pPr>
            <a:endParaRPr lang="fr-FR"/>
          </a:p>
        </p:txBody>
      </p:sp>
      <p:sp>
        <p:nvSpPr>
          <p:cNvPr id="59399" name="Rectangle 7">
            <a:extLst>
              <a:ext uri="{FF2B5EF4-FFF2-40B4-BE49-F238E27FC236}">
                <a16:creationId xmlns:a16="http://schemas.microsoft.com/office/drawing/2014/main" id="{06DB1AA4-610A-A2D0-86D5-CB91E28AA7B2}"/>
              </a:ext>
            </a:extLst>
          </p:cNvPr>
          <p:cNvSpPr>
            <a:spLocks noGrp="1" noChangeArrowheads="1"/>
          </p:cNvSpPr>
          <p:nvPr>
            <p:ph type="sldNum" sz="quarter" idx="4"/>
          </p:nvPr>
        </p:nvSpPr>
        <p:spPr bwMode="auto">
          <a:xfrm>
            <a:off x="7010400" y="6248400"/>
            <a:ext cx="1447800" cy="457200"/>
          </a:xfrm>
          <a:prstGeom prst="rect">
            <a:avLst/>
          </a:prstGeom>
          <a:noFill/>
          <a:ln>
            <a:noFill/>
          </a:ln>
          <a:effectLst/>
        </p:spPr>
        <p:txBody>
          <a:bodyPr vert="horz" wrap="square" lIns="91380" tIns="45692" rIns="91380" bIns="45692" numCol="1" anchor="t" anchorCtr="0" compatLnSpc="1">
            <a:prstTxWarp prst="textNoShape">
              <a:avLst/>
            </a:prstTxWarp>
          </a:bodyPr>
          <a:lstStyle>
            <a:lvl1pPr algn="r">
              <a:defRPr sz="1400" i="0" smtClean="0">
                <a:solidFill>
                  <a:srgbClr val="505150"/>
                </a:solidFill>
                <a:latin typeface="Arial" panose="020B0604020202020204" pitchFamily="34" charset="0"/>
                <a:ea typeface="MS PGothic" panose="020B0600070205080204" pitchFamily="34" charset="-128"/>
              </a:defRPr>
            </a:lvl1pPr>
          </a:lstStyle>
          <a:p>
            <a:pPr>
              <a:defRPr/>
            </a:pPr>
            <a:fld id="{41CD5EC9-3044-41C5-896F-45527CFA1DA3}" type="slidenum">
              <a:rPr lang="fr-FR" altLang="fr-FR"/>
              <a:pPr>
                <a:defRPr/>
              </a:pPr>
              <a:t>‹N°›</a:t>
            </a:fld>
            <a:endParaRPr lang="fr-FR" altLang="fr-FR"/>
          </a:p>
        </p:txBody>
      </p:sp>
      <p:sp>
        <p:nvSpPr>
          <p:cNvPr id="1032" name="Rectangle 1">
            <a:extLst>
              <a:ext uri="{FF2B5EF4-FFF2-40B4-BE49-F238E27FC236}">
                <a16:creationId xmlns:a16="http://schemas.microsoft.com/office/drawing/2014/main" id="{638399F0-7012-DCBE-831C-CCCB9B953D9D}"/>
              </a:ext>
            </a:extLst>
          </p:cNvPr>
          <p:cNvSpPr>
            <a:spLocks noChangeArrowheads="1"/>
          </p:cNvSpPr>
          <p:nvPr/>
        </p:nvSpPr>
        <p:spPr bwMode="auto">
          <a:xfrm>
            <a:off x="8964613" y="0"/>
            <a:ext cx="179387" cy="6858000"/>
          </a:xfrm>
          <a:prstGeom prst="rect">
            <a:avLst/>
          </a:prstGeom>
          <a:solidFill>
            <a:srgbClr val="0052A2"/>
          </a:solidFill>
          <a:ln>
            <a:noFill/>
          </a:ln>
        </p:spPr>
        <p:txBody>
          <a:bodyPr lIns="91380" tIns="45692" rIns="91380" bIns="45692"/>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endParaRPr lang="fr-FR" altLang="fr-FR" i="0">
              <a:solidFill>
                <a:srgbClr val="000000"/>
              </a:solidFill>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44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5pPr>
      <a:lvl6pPr marL="456915" algn="ctr" rtl="0" eaLnBrk="1" fontAlgn="base" hangingPunct="1">
        <a:spcBef>
          <a:spcPct val="0"/>
        </a:spcBef>
        <a:spcAft>
          <a:spcPct val="0"/>
        </a:spcAft>
        <a:defRPr sz="4400">
          <a:solidFill>
            <a:srgbClr val="505150"/>
          </a:solidFill>
          <a:latin typeface="Arial" charset="0"/>
        </a:defRPr>
      </a:lvl6pPr>
      <a:lvl7pPr marL="913832" algn="ctr" rtl="0" eaLnBrk="1" fontAlgn="base" hangingPunct="1">
        <a:spcBef>
          <a:spcPct val="0"/>
        </a:spcBef>
        <a:spcAft>
          <a:spcPct val="0"/>
        </a:spcAft>
        <a:defRPr sz="4400">
          <a:solidFill>
            <a:srgbClr val="505150"/>
          </a:solidFill>
          <a:latin typeface="Arial" charset="0"/>
        </a:defRPr>
      </a:lvl7pPr>
      <a:lvl8pPr marL="1370748" algn="ctr" rtl="0" eaLnBrk="1" fontAlgn="base" hangingPunct="1">
        <a:spcBef>
          <a:spcPct val="0"/>
        </a:spcBef>
        <a:spcAft>
          <a:spcPct val="0"/>
        </a:spcAft>
        <a:defRPr sz="4400">
          <a:solidFill>
            <a:srgbClr val="505150"/>
          </a:solidFill>
          <a:latin typeface="Arial" charset="0"/>
        </a:defRPr>
      </a:lvl8pPr>
      <a:lvl9pPr marL="1827662" algn="ctr" rtl="0" eaLnBrk="1" fontAlgn="base" hangingPunct="1">
        <a:spcBef>
          <a:spcPct val="0"/>
        </a:spcBef>
        <a:spcAft>
          <a:spcPct val="0"/>
        </a:spcAft>
        <a:defRPr sz="4400">
          <a:solidFill>
            <a:srgbClr val="505150"/>
          </a:solidFill>
          <a:latin typeface="Arial" charset="0"/>
        </a:defRPr>
      </a:lvl9pPr>
    </p:titleStyle>
    <p:bodyStyle>
      <a:lvl1pPr marL="341313" indent="-341313" algn="l" rtl="0" eaLnBrk="0" fontAlgn="base" hangingPunct="0">
        <a:spcBef>
          <a:spcPct val="20000"/>
        </a:spcBef>
        <a:spcAft>
          <a:spcPct val="0"/>
        </a:spcAft>
        <a:defRPr sz="2500" b="1">
          <a:solidFill>
            <a:srgbClr val="505150"/>
          </a:solidFill>
          <a:latin typeface="+mn-lt"/>
          <a:ea typeface="MS PGothic" pitchFamily="34" charset="-128"/>
          <a:cs typeface="ＭＳ Ｐゴシック" charset="0"/>
        </a:defRPr>
      </a:lvl1pPr>
      <a:lvl2pPr marL="379413" indent="-188913" algn="l" rtl="0" eaLnBrk="0" fontAlgn="base" hangingPunct="0">
        <a:spcBef>
          <a:spcPct val="20000"/>
        </a:spcBef>
        <a:spcAft>
          <a:spcPct val="0"/>
        </a:spcAft>
        <a:buChar char="/"/>
        <a:defRPr>
          <a:solidFill>
            <a:srgbClr val="0052A2"/>
          </a:solidFill>
          <a:latin typeface="+mn-lt"/>
          <a:ea typeface="MS PGothic" pitchFamily="34" charset="-128"/>
        </a:defRPr>
      </a:lvl2pPr>
      <a:lvl3pPr marL="569913" indent="341313" algn="l" rtl="0" eaLnBrk="0" fontAlgn="base" hangingPunct="0">
        <a:spcBef>
          <a:spcPct val="20000"/>
        </a:spcBef>
        <a:spcAft>
          <a:spcPct val="0"/>
        </a:spcAft>
        <a:defRPr sz="1400">
          <a:solidFill>
            <a:schemeClr val="tx1"/>
          </a:solidFill>
          <a:latin typeface="+mn-lt"/>
          <a:ea typeface="MS PGothic" pitchFamily="34" charset="-128"/>
        </a:defRPr>
      </a:lvl3pPr>
      <a:lvl4pPr marL="950913" indent="-188913" algn="l" rtl="0" eaLnBrk="0" fontAlgn="base" hangingPunct="0">
        <a:spcBef>
          <a:spcPct val="20000"/>
        </a:spcBef>
        <a:spcAft>
          <a:spcPct val="0"/>
        </a:spcAft>
        <a:buChar char="–"/>
        <a:defRPr sz="1200">
          <a:solidFill>
            <a:schemeClr val="tx1"/>
          </a:solidFill>
          <a:latin typeface="+mn-lt"/>
          <a:ea typeface="MS PGothic" pitchFamily="34" charset="-128"/>
        </a:defRPr>
      </a:lvl4pPr>
      <a:lvl5pPr marL="1238250" indent="-95250" algn="l" rtl="0" eaLnBrk="0" fontAlgn="base" hangingPunct="0">
        <a:spcBef>
          <a:spcPct val="20000"/>
        </a:spcBef>
        <a:spcAft>
          <a:spcPct val="0"/>
        </a:spcAft>
        <a:buChar char="»"/>
        <a:defRPr sz="1100">
          <a:solidFill>
            <a:schemeClr val="tx1"/>
          </a:solidFill>
          <a:latin typeface="+mn-lt"/>
          <a:ea typeface="MS PGothic" pitchFamily="34" charset="-128"/>
        </a:defRPr>
      </a:lvl5pPr>
      <a:lvl6pPr marL="1695982" indent="-96778" algn="l" rtl="0" eaLnBrk="1" fontAlgn="base" hangingPunct="1">
        <a:spcBef>
          <a:spcPct val="20000"/>
        </a:spcBef>
        <a:spcAft>
          <a:spcPct val="0"/>
        </a:spcAft>
        <a:buChar char="»"/>
        <a:defRPr sz="1100">
          <a:solidFill>
            <a:schemeClr val="tx1"/>
          </a:solidFill>
          <a:latin typeface="+mn-lt"/>
        </a:defRPr>
      </a:lvl6pPr>
      <a:lvl7pPr marL="2152898" indent="-96778" algn="l" rtl="0" eaLnBrk="1" fontAlgn="base" hangingPunct="1">
        <a:spcBef>
          <a:spcPct val="20000"/>
        </a:spcBef>
        <a:spcAft>
          <a:spcPct val="0"/>
        </a:spcAft>
        <a:buChar char="»"/>
        <a:defRPr sz="1100">
          <a:solidFill>
            <a:schemeClr val="tx1"/>
          </a:solidFill>
          <a:latin typeface="+mn-lt"/>
        </a:defRPr>
      </a:lvl7pPr>
      <a:lvl8pPr marL="2609814" indent="-96778" algn="l" rtl="0" eaLnBrk="1" fontAlgn="base" hangingPunct="1">
        <a:spcBef>
          <a:spcPct val="20000"/>
        </a:spcBef>
        <a:spcAft>
          <a:spcPct val="0"/>
        </a:spcAft>
        <a:buChar char="»"/>
        <a:defRPr sz="1100">
          <a:solidFill>
            <a:schemeClr val="tx1"/>
          </a:solidFill>
          <a:latin typeface="+mn-lt"/>
        </a:defRPr>
      </a:lvl8pPr>
      <a:lvl9pPr marL="3066730" indent="-96778" algn="l" rtl="0" eaLnBrk="1" fontAlgn="base" hangingPunct="1">
        <a:spcBef>
          <a:spcPct val="20000"/>
        </a:spcBef>
        <a:spcAft>
          <a:spcPct val="0"/>
        </a:spcAft>
        <a:buChar char="»"/>
        <a:defRPr sz="1100">
          <a:solidFill>
            <a:schemeClr val="tx1"/>
          </a:solidFill>
          <a:latin typeface="+mn-lt"/>
        </a:defRPr>
      </a:lvl9pPr>
    </p:bodyStyle>
    <p:otherStyle>
      <a:defPPr>
        <a:defRPr lang="fr-FR"/>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21191FA3-4CB0-F6F2-7C71-73F67ED452C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4DCCDB59-E47F-0DCB-7F17-158FBC36C3C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4D5B260C-C54D-E789-5AF9-FAA8123436D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i="0">
                <a:solidFill>
                  <a:srgbClr val="4E5B6F"/>
                </a:solidFill>
                <a:cs typeface="+mn-cs"/>
              </a:defRPr>
            </a:lvl1pPr>
          </a:lstStyle>
          <a:p>
            <a:pPr>
              <a:defRPr/>
            </a:pPr>
            <a:fld id="{02BB9EFA-7672-4591-B5EA-C5FEE06E8596}" type="datetimeFigureOut">
              <a:rPr lang="en-US"/>
              <a:pPr>
                <a:defRPr/>
              </a:pPr>
              <a:t>1/24/2023</a:t>
            </a:fld>
            <a:endParaRPr lang="en-US"/>
          </a:p>
        </p:txBody>
      </p:sp>
      <p:sp>
        <p:nvSpPr>
          <p:cNvPr id="5" name="Espace réservé du pied de page 4">
            <a:extLst>
              <a:ext uri="{FF2B5EF4-FFF2-40B4-BE49-F238E27FC236}">
                <a16:creationId xmlns:a16="http://schemas.microsoft.com/office/drawing/2014/main" id="{AC807E41-ACA4-6B36-02F2-70DC9178A3C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i="0">
                <a:solidFill>
                  <a:srgbClr val="4E5B6F"/>
                </a:solidFill>
                <a:cs typeface="+mn-cs"/>
              </a:defRPr>
            </a:lvl1pPr>
          </a:lstStyle>
          <a:p>
            <a:pPr>
              <a:defRPr/>
            </a:pPr>
            <a:endParaRPr lang="en-US"/>
          </a:p>
        </p:txBody>
      </p:sp>
      <p:sp>
        <p:nvSpPr>
          <p:cNvPr id="6" name="Espace réservé du numéro de diapositive 5">
            <a:extLst>
              <a:ext uri="{FF2B5EF4-FFF2-40B4-BE49-F238E27FC236}">
                <a16:creationId xmlns:a16="http://schemas.microsoft.com/office/drawing/2014/main" id="{D0F04384-F49B-1D74-9641-443437E1B3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smtClean="0">
                <a:solidFill>
                  <a:srgbClr val="898989"/>
                </a:solidFill>
              </a:defRPr>
            </a:lvl1pPr>
          </a:lstStyle>
          <a:p>
            <a:pPr>
              <a:defRPr/>
            </a:pPr>
            <a:fld id="{93FD7FC5-97EB-44BC-BA88-07F0E268185F}"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a:extLst>
              <a:ext uri="{FF2B5EF4-FFF2-40B4-BE49-F238E27FC236}">
                <a16:creationId xmlns:a16="http://schemas.microsoft.com/office/drawing/2014/main" id="{E8E5B0B0-1184-B6BD-B174-DB41159EDE0F}"/>
              </a:ext>
            </a:extLst>
          </p:cNvPr>
          <p:cNvSpPr>
            <a:spLocks noGrp="1"/>
          </p:cNvSpPr>
          <p:nvPr>
            <p:ph type="title"/>
          </p:nvPr>
        </p:nvSpPr>
        <p:spPr bwMode="auto">
          <a:xfrm>
            <a:off x="165100" y="184150"/>
            <a:ext cx="5238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FR" altLang="fr-FR"/>
          </a:p>
        </p:txBody>
      </p:sp>
      <p:sp>
        <p:nvSpPr>
          <p:cNvPr id="3075" name="Holder 3">
            <a:extLst>
              <a:ext uri="{FF2B5EF4-FFF2-40B4-BE49-F238E27FC236}">
                <a16:creationId xmlns:a16="http://schemas.microsoft.com/office/drawing/2014/main" id="{FF5EA537-0FDE-921B-AB00-00A40C1EF444}"/>
              </a:ext>
            </a:extLst>
          </p:cNvPr>
          <p:cNvSpPr>
            <a:spLocks noGrp="1"/>
          </p:cNvSpPr>
          <p:nvPr>
            <p:ph type="body" idx="1"/>
          </p:nvPr>
        </p:nvSpPr>
        <p:spPr bwMode="auto">
          <a:xfrm>
            <a:off x="352425" y="2676525"/>
            <a:ext cx="39084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FR" altLang="fr-FR"/>
          </a:p>
        </p:txBody>
      </p:sp>
      <p:sp>
        <p:nvSpPr>
          <p:cNvPr id="4" name="Holder 4">
            <a:extLst>
              <a:ext uri="{FF2B5EF4-FFF2-40B4-BE49-F238E27FC236}">
                <a16:creationId xmlns:a16="http://schemas.microsoft.com/office/drawing/2014/main" id="{62E0FEAD-00AB-6CCB-F82E-BE063B409D57}"/>
              </a:ext>
            </a:extLst>
          </p:cNvPr>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eaLnBrk="1" fontAlgn="auto" hangingPunct="1">
              <a:spcBef>
                <a:spcPts val="0"/>
              </a:spcBef>
              <a:spcAft>
                <a:spcPts val="0"/>
              </a:spcAft>
              <a:defRPr i="0">
                <a:solidFill>
                  <a:prstClr val="black">
                    <a:tint val="75000"/>
                  </a:prstClr>
                </a:solidFill>
                <a:latin typeface="Calibri"/>
                <a:cs typeface="+mn-cs"/>
              </a:defRPr>
            </a:lvl1pPr>
          </a:lstStyle>
          <a:p>
            <a:pPr>
              <a:defRPr/>
            </a:pPr>
            <a:endParaRPr/>
          </a:p>
        </p:txBody>
      </p:sp>
      <p:sp>
        <p:nvSpPr>
          <p:cNvPr id="5" name="Holder 5">
            <a:extLst>
              <a:ext uri="{FF2B5EF4-FFF2-40B4-BE49-F238E27FC236}">
                <a16:creationId xmlns:a16="http://schemas.microsoft.com/office/drawing/2014/main" id="{32322E3F-C5E5-79C0-6B6A-DB5892358072}"/>
              </a:ext>
            </a:extLst>
          </p:cNvPr>
          <p:cNvSpPr>
            <a:spLocks noGrp="1"/>
          </p:cNvSpPr>
          <p:nvPr>
            <p:ph type="dt" sz="half" idx="6"/>
          </p:nvPr>
        </p:nvSpPr>
        <p:spPr>
          <a:xfrm>
            <a:off x="457200" y="6378575"/>
            <a:ext cx="2103438" cy="342900"/>
          </a:xfrm>
          <a:prstGeom prst="rect">
            <a:avLst/>
          </a:prstGeom>
        </p:spPr>
        <p:txBody>
          <a:bodyPr wrap="square" lIns="0" tIns="0" rIns="0" bIns="0">
            <a:spAutoFit/>
          </a:bodyPr>
          <a:lstStyle>
            <a:lvl1pPr algn="l" eaLnBrk="1" fontAlgn="auto" hangingPunct="1">
              <a:spcBef>
                <a:spcPts val="0"/>
              </a:spcBef>
              <a:spcAft>
                <a:spcPts val="0"/>
              </a:spcAft>
              <a:defRPr i="0">
                <a:solidFill>
                  <a:prstClr val="black">
                    <a:tint val="75000"/>
                  </a:prstClr>
                </a:solidFill>
                <a:latin typeface="Calibri"/>
                <a:cs typeface="+mn-cs"/>
              </a:defRPr>
            </a:lvl1pPr>
          </a:lstStyle>
          <a:p>
            <a:pPr>
              <a:defRPr/>
            </a:pPr>
            <a:fld id="{1F0366CE-3796-4A21-A95E-D6622E43E8F2}" type="datetimeFigureOut">
              <a:rPr lang="en-US"/>
              <a:pPr>
                <a:defRPr/>
              </a:pPr>
              <a:t>1/24/2023</a:t>
            </a:fld>
            <a:endParaRPr lang="en-US"/>
          </a:p>
        </p:txBody>
      </p:sp>
      <p:sp>
        <p:nvSpPr>
          <p:cNvPr id="6" name="Holder 6">
            <a:extLst>
              <a:ext uri="{FF2B5EF4-FFF2-40B4-BE49-F238E27FC236}">
                <a16:creationId xmlns:a16="http://schemas.microsoft.com/office/drawing/2014/main" id="{ED11A09C-952F-3DF6-54FB-D787BDFF134B}"/>
              </a:ext>
            </a:extLst>
          </p:cNvPr>
          <p:cNvSpPr>
            <a:spLocks noGrp="1"/>
          </p:cNvSpPr>
          <p:nvPr>
            <p:ph type="sldNum" sz="quarter" idx="7"/>
          </p:nvPr>
        </p:nvSpPr>
        <p:spPr>
          <a:xfrm>
            <a:off x="6583363" y="6378575"/>
            <a:ext cx="2103437" cy="342900"/>
          </a:xfrm>
          <a:prstGeom prst="rect">
            <a:avLst/>
          </a:prstGeom>
        </p:spPr>
        <p:txBody>
          <a:bodyPr vert="horz" wrap="square" lIns="0" tIns="0" rIns="0" bIns="0" numCol="1" anchor="t" anchorCtr="0" compatLnSpc="1">
            <a:prstTxWarp prst="textNoShape">
              <a:avLst/>
            </a:prstTxWarp>
            <a:spAutoFit/>
          </a:bodyPr>
          <a:lstStyle>
            <a:lvl1pPr algn="r" eaLnBrk="1" hangingPunct="1">
              <a:defRPr i="0" smtClean="0">
                <a:solidFill>
                  <a:srgbClr val="898989"/>
                </a:solidFill>
              </a:defRPr>
            </a:lvl1pPr>
          </a:lstStyle>
          <a:p>
            <a:pPr>
              <a:defRPr/>
            </a:pPr>
            <a:fld id="{19DE8CF0-BD76-4DD7-B529-0AF2A06D1C1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older 2">
            <a:extLst>
              <a:ext uri="{FF2B5EF4-FFF2-40B4-BE49-F238E27FC236}">
                <a16:creationId xmlns:a16="http://schemas.microsoft.com/office/drawing/2014/main" id="{D5A39072-2F8A-2852-5184-1E31E8E4AF6A}"/>
              </a:ext>
            </a:extLst>
          </p:cNvPr>
          <p:cNvSpPr>
            <a:spLocks noGrp="1"/>
          </p:cNvSpPr>
          <p:nvPr>
            <p:ph type="title"/>
          </p:nvPr>
        </p:nvSpPr>
        <p:spPr bwMode="auto">
          <a:xfrm>
            <a:off x="165100" y="184150"/>
            <a:ext cx="5238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FR" altLang="fr-FR"/>
          </a:p>
        </p:txBody>
      </p:sp>
      <p:sp>
        <p:nvSpPr>
          <p:cNvPr id="4099" name="Holder 3">
            <a:extLst>
              <a:ext uri="{FF2B5EF4-FFF2-40B4-BE49-F238E27FC236}">
                <a16:creationId xmlns:a16="http://schemas.microsoft.com/office/drawing/2014/main" id="{74D06B0A-43A8-1BDD-D8D9-14243D4094B7}"/>
              </a:ext>
            </a:extLst>
          </p:cNvPr>
          <p:cNvSpPr>
            <a:spLocks noGrp="1"/>
          </p:cNvSpPr>
          <p:nvPr>
            <p:ph type="body" idx="1"/>
          </p:nvPr>
        </p:nvSpPr>
        <p:spPr bwMode="auto">
          <a:xfrm>
            <a:off x="352425" y="2676525"/>
            <a:ext cx="39084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fr-FR" altLang="fr-FR"/>
          </a:p>
        </p:txBody>
      </p:sp>
      <p:sp>
        <p:nvSpPr>
          <p:cNvPr id="4" name="Holder 4">
            <a:extLst>
              <a:ext uri="{FF2B5EF4-FFF2-40B4-BE49-F238E27FC236}">
                <a16:creationId xmlns:a16="http://schemas.microsoft.com/office/drawing/2014/main" id="{83E7DF2E-8F37-087E-E8ED-90CEA5110A86}"/>
              </a:ext>
            </a:extLst>
          </p:cNvPr>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eaLnBrk="1" fontAlgn="auto" hangingPunct="1">
              <a:spcBef>
                <a:spcPts val="0"/>
              </a:spcBef>
              <a:spcAft>
                <a:spcPts val="0"/>
              </a:spcAft>
              <a:defRPr i="0">
                <a:solidFill>
                  <a:prstClr val="black">
                    <a:tint val="75000"/>
                  </a:prstClr>
                </a:solidFill>
                <a:latin typeface="Calibri"/>
                <a:cs typeface="+mn-cs"/>
              </a:defRPr>
            </a:lvl1pPr>
          </a:lstStyle>
          <a:p>
            <a:pPr>
              <a:defRPr/>
            </a:pPr>
            <a:endParaRPr/>
          </a:p>
        </p:txBody>
      </p:sp>
      <p:sp>
        <p:nvSpPr>
          <p:cNvPr id="5" name="Holder 5">
            <a:extLst>
              <a:ext uri="{FF2B5EF4-FFF2-40B4-BE49-F238E27FC236}">
                <a16:creationId xmlns:a16="http://schemas.microsoft.com/office/drawing/2014/main" id="{CD4C43A7-2FCC-8607-8413-E76A71C08EAC}"/>
              </a:ext>
            </a:extLst>
          </p:cNvPr>
          <p:cNvSpPr>
            <a:spLocks noGrp="1"/>
          </p:cNvSpPr>
          <p:nvPr>
            <p:ph type="dt" sz="half" idx="6"/>
          </p:nvPr>
        </p:nvSpPr>
        <p:spPr>
          <a:xfrm>
            <a:off x="457200" y="6378575"/>
            <a:ext cx="2103438" cy="342900"/>
          </a:xfrm>
          <a:prstGeom prst="rect">
            <a:avLst/>
          </a:prstGeom>
        </p:spPr>
        <p:txBody>
          <a:bodyPr wrap="square" lIns="0" tIns="0" rIns="0" bIns="0">
            <a:spAutoFit/>
          </a:bodyPr>
          <a:lstStyle>
            <a:lvl1pPr algn="l" eaLnBrk="1" fontAlgn="auto" hangingPunct="1">
              <a:spcBef>
                <a:spcPts val="0"/>
              </a:spcBef>
              <a:spcAft>
                <a:spcPts val="0"/>
              </a:spcAft>
              <a:defRPr i="0">
                <a:solidFill>
                  <a:prstClr val="black">
                    <a:tint val="75000"/>
                  </a:prstClr>
                </a:solidFill>
                <a:latin typeface="Calibri"/>
                <a:cs typeface="+mn-cs"/>
              </a:defRPr>
            </a:lvl1pPr>
          </a:lstStyle>
          <a:p>
            <a:pPr>
              <a:defRPr/>
            </a:pPr>
            <a:fld id="{6FE80040-4873-4F6D-9D28-08C0D743CD40}" type="datetimeFigureOut">
              <a:rPr lang="en-US"/>
              <a:pPr>
                <a:defRPr/>
              </a:pPr>
              <a:t>1/24/2023</a:t>
            </a:fld>
            <a:endParaRPr lang="en-US"/>
          </a:p>
        </p:txBody>
      </p:sp>
      <p:sp>
        <p:nvSpPr>
          <p:cNvPr id="6" name="Holder 6">
            <a:extLst>
              <a:ext uri="{FF2B5EF4-FFF2-40B4-BE49-F238E27FC236}">
                <a16:creationId xmlns:a16="http://schemas.microsoft.com/office/drawing/2014/main" id="{D3845F73-7630-BFE7-2C09-A12B2DA08D87}"/>
              </a:ext>
            </a:extLst>
          </p:cNvPr>
          <p:cNvSpPr>
            <a:spLocks noGrp="1"/>
          </p:cNvSpPr>
          <p:nvPr>
            <p:ph type="sldNum" sz="quarter" idx="7"/>
          </p:nvPr>
        </p:nvSpPr>
        <p:spPr>
          <a:xfrm>
            <a:off x="6583363" y="6378575"/>
            <a:ext cx="2103437" cy="342900"/>
          </a:xfrm>
          <a:prstGeom prst="rect">
            <a:avLst/>
          </a:prstGeom>
        </p:spPr>
        <p:txBody>
          <a:bodyPr vert="horz" wrap="square" lIns="0" tIns="0" rIns="0" bIns="0" numCol="1" anchor="t" anchorCtr="0" compatLnSpc="1">
            <a:prstTxWarp prst="textNoShape">
              <a:avLst/>
            </a:prstTxWarp>
            <a:spAutoFit/>
          </a:bodyPr>
          <a:lstStyle>
            <a:lvl1pPr algn="r" eaLnBrk="1" hangingPunct="1">
              <a:defRPr i="0" smtClean="0">
                <a:solidFill>
                  <a:srgbClr val="898989"/>
                </a:solidFill>
              </a:defRPr>
            </a:lvl1pPr>
          </a:lstStyle>
          <a:p>
            <a:pPr>
              <a:defRPr/>
            </a:pPr>
            <a:fld id="{9CD0DB23-7270-401E-A441-FC89EB4696A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10" Type="http://schemas.openxmlformats.org/officeDocument/2006/relationships/image" Target="../media/image20.png"/><Relationship Id="rId4" Type="http://schemas.openxmlformats.org/officeDocument/2006/relationships/image" Target="../media/image24.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parcoursup.fr/index.php?desc=formations"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hyperlink" Target="mailto:cio.menton@ac-nice.fr"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fr.padlet.com/ciocannes/qt0rvsmxczjif9u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cio.menton@ac-nice.fr"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hyperlink" Target="http://www.horizons2021.fr/" TargetMode="External"/><Relationship Id="rId2" Type="http://schemas.openxmlformats.org/officeDocument/2006/relationships/hyperlink" Target="http://www.secondes2021-2022.fr/" TargetMode="Externa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Image 7" descr="21_logoAC_NICE - CIO Cannes.jpg">
            <a:extLst>
              <a:ext uri="{FF2B5EF4-FFF2-40B4-BE49-F238E27FC236}">
                <a16:creationId xmlns:a16="http://schemas.microsoft.com/office/drawing/2014/main" id="{9CCDA104-B118-EF35-2B0B-2A4C23CEE4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1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ZoneTexte 5">
            <a:extLst>
              <a:ext uri="{FF2B5EF4-FFF2-40B4-BE49-F238E27FC236}">
                <a16:creationId xmlns:a16="http://schemas.microsoft.com/office/drawing/2014/main" id="{AE6CAF5C-1774-EF87-4597-07443540CB66}"/>
              </a:ext>
            </a:extLst>
          </p:cNvPr>
          <p:cNvSpPr txBox="1">
            <a:spLocks noChangeArrowheads="1"/>
          </p:cNvSpPr>
          <p:nvPr/>
        </p:nvSpPr>
        <p:spPr bwMode="auto">
          <a:xfrm>
            <a:off x="5715000" y="6400800"/>
            <a:ext cx="32781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r" eaLnBrk="1" hangingPunct="1">
              <a:spcBef>
                <a:spcPct val="0"/>
              </a:spcBef>
            </a:pPr>
            <a:r>
              <a:rPr lang="fr-FR" altLang="fr-FR" i="0">
                <a:solidFill>
                  <a:srgbClr val="E46C0A"/>
                </a:solidFill>
                <a:latin typeface="Comic Sans MS" panose="030F0702030302020204" pitchFamily="66" charset="0"/>
                <a:cs typeface="Aharoni" panose="020B0604020202020204" pitchFamily="2" charset="-79"/>
              </a:rPr>
              <a:t>09/10/2022</a:t>
            </a:r>
          </a:p>
        </p:txBody>
      </p:sp>
      <p:sp>
        <p:nvSpPr>
          <p:cNvPr id="7" name="ZoneTexte 6">
            <a:extLst>
              <a:ext uri="{FF2B5EF4-FFF2-40B4-BE49-F238E27FC236}">
                <a16:creationId xmlns:a16="http://schemas.microsoft.com/office/drawing/2014/main" id="{54A1EEC0-BE88-85F0-5BC5-A43AF2B941B0}"/>
              </a:ext>
            </a:extLst>
          </p:cNvPr>
          <p:cNvSpPr txBox="1"/>
          <p:nvPr/>
        </p:nvSpPr>
        <p:spPr>
          <a:xfrm>
            <a:off x="3924300" y="3432175"/>
            <a:ext cx="6119813" cy="923925"/>
          </a:xfrm>
          <a:prstGeom prst="rect">
            <a:avLst/>
          </a:prstGeom>
          <a:noFill/>
        </p:spPr>
        <p:txBody>
          <a:bodyPr>
            <a:spAutoFit/>
          </a:bodyPr>
          <a:lstStyle/>
          <a:p>
            <a:pPr eaLnBrk="1" fontAlgn="auto" hangingPunct="1">
              <a:spcBef>
                <a:spcPts val="0"/>
              </a:spcBef>
              <a:spcAft>
                <a:spcPts val="0"/>
              </a:spcAft>
              <a:defRPr/>
            </a:pPr>
            <a:r>
              <a:rPr lang="fr-FR" sz="5400" b="1" dirty="0">
                <a:solidFill>
                  <a:srgbClr val="002060"/>
                </a:solidFill>
                <a:latin typeface="Comic Sans MS" panose="030F0702030302020204" pitchFamily="66" charset="0"/>
                <a:cs typeface="+mn-cs"/>
              </a:rPr>
              <a:t>Après la 2nde </a:t>
            </a:r>
          </a:p>
        </p:txBody>
      </p:sp>
      <p:pic>
        <p:nvPicPr>
          <p:cNvPr id="43013" name="Image 8">
            <a:extLst>
              <a:ext uri="{FF2B5EF4-FFF2-40B4-BE49-F238E27FC236}">
                <a16:creationId xmlns:a16="http://schemas.microsoft.com/office/drawing/2014/main" id="{D2A7146F-48E0-6C7B-1F9F-39206E9B8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35175"/>
            <a:ext cx="3581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
            <a:extLst>
              <a:ext uri="{FF2B5EF4-FFF2-40B4-BE49-F238E27FC236}">
                <a16:creationId xmlns:a16="http://schemas.microsoft.com/office/drawing/2014/main" id="{881EA430-B1E9-CFB2-3BEB-0F36E5CE5045}"/>
              </a:ext>
            </a:extLst>
          </p:cNvPr>
          <p:cNvSpPr>
            <a:spLocks noChangeArrowheads="1"/>
          </p:cNvSpPr>
          <p:nvPr/>
        </p:nvSpPr>
        <p:spPr bwMode="auto">
          <a:xfrm>
            <a:off x="674688" y="1452563"/>
            <a:ext cx="3548062" cy="2286000"/>
          </a:xfrm>
          <a:prstGeom prst="rect">
            <a:avLst/>
          </a:prstGeom>
          <a:solidFill>
            <a:srgbClr val="CC99FF"/>
          </a:solidFill>
          <a:ln w="19050" algn="ctr">
            <a:solidFill>
              <a:schemeClr val="tx1"/>
            </a:solidFill>
            <a:round/>
            <a:headEnd/>
            <a:tailEnd/>
          </a:ln>
        </p:spPr>
        <p:txBody>
          <a:bodyPr lIns="91328" tIns="45664" rIns="91328" bIns="4566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altLang="fr-FR" sz="2400">
              <a:solidFill>
                <a:srgbClr val="000000"/>
              </a:solidFill>
              <a:latin typeface="Comic Sans MS" panose="030F0702030302020204" pitchFamily="66" charset="0"/>
              <a:cs typeface="Lucida Sans Unicode" panose="020B0602030504020204" pitchFamily="34" charset="0"/>
            </a:endParaRPr>
          </a:p>
        </p:txBody>
      </p:sp>
      <p:sp>
        <p:nvSpPr>
          <p:cNvPr id="104" name="Rectangle 103">
            <a:extLst>
              <a:ext uri="{FF2B5EF4-FFF2-40B4-BE49-F238E27FC236}">
                <a16:creationId xmlns:a16="http://schemas.microsoft.com/office/drawing/2014/main" id="{3F9A710D-94CD-8371-23EA-EA14CC0BAA75}"/>
              </a:ext>
            </a:extLst>
          </p:cNvPr>
          <p:cNvSpPr/>
          <p:nvPr/>
        </p:nvSpPr>
        <p:spPr bwMode="auto">
          <a:xfrm>
            <a:off x="4752975" y="1452563"/>
            <a:ext cx="3629025" cy="2286000"/>
          </a:xfrm>
          <a:prstGeom prst="rect">
            <a:avLst/>
          </a:prstGeom>
          <a:solidFill>
            <a:schemeClr val="accent1">
              <a:lumMod val="75000"/>
            </a:schemeClr>
          </a:solidFill>
          <a:ln w="19050" cap="flat" cmpd="sng" algn="ctr">
            <a:solidFill>
              <a:schemeClr val="tx1"/>
            </a:solidFill>
            <a:prstDash val="solid"/>
            <a:round/>
            <a:headEnd type="none" w="med" len="med"/>
            <a:tailEnd type="none" w="med" len="med"/>
          </a:ln>
          <a:effectLst/>
        </p:spPr>
        <p:txBody>
          <a:bodyPr lIns="91328" tIns="45664" rIns="91328" bIns="45664"/>
          <a:lstStyle/>
          <a:p>
            <a:pPr defTabSz="448708" eaLnBrk="1" hangingPunct="1">
              <a:lnSpc>
                <a:spcPct val="90000"/>
              </a:lnSpc>
              <a:buClr>
                <a:srgbClr val="000000"/>
              </a:buClr>
              <a:buSzPct val="100000"/>
              <a:buFont typeface="Times New Roman" panose="02020603050405020304" pitchFamily="18" charset="0"/>
              <a:buNone/>
              <a:defRPr/>
            </a:pPr>
            <a:endParaRPr lang="fr-FR" sz="2400">
              <a:solidFill>
                <a:prstClr val="black"/>
              </a:solidFill>
              <a:latin typeface="Comic Sans MS" pitchFamily="66" charset="0"/>
            </a:endParaRPr>
          </a:p>
        </p:txBody>
      </p:sp>
      <p:sp>
        <p:nvSpPr>
          <p:cNvPr id="107" name="Rectangle 106">
            <a:extLst>
              <a:ext uri="{FF2B5EF4-FFF2-40B4-BE49-F238E27FC236}">
                <a16:creationId xmlns:a16="http://schemas.microsoft.com/office/drawing/2014/main" id="{7B2637AD-0AA8-F0D4-0B53-9B79D41115AC}"/>
              </a:ext>
            </a:extLst>
          </p:cNvPr>
          <p:cNvSpPr/>
          <p:nvPr/>
        </p:nvSpPr>
        <p:spPr bwMode="auto">
          <a:xfrm>
            <a:off x="4810125" y="4351338"/>
            <a:ext cx="3648075" cy="2297112"/>
          </a:xfrm>
          <a:prstGeom prst="rect">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lIns="91328" tIns="45664" rIns="91328" bIns="45664"/>
          <a:lstStyle/>
          <a:p>
            <a:pPr defTabSz="448708" eaLnBrk="1" hangingPunct="1">
              <a:lnSpc>
                <a:spcPct val="90000"/>
              </a:lnSpc>
              <a:buClr>
                <a:srgbClr val="000000"/>
              </a:buClr>
              <a:buSzPct val="100000"/>
              <a:buFont typeface="Times New Roman" panose="02020603050405020304" pitchFamily="18" charset="0"/>
              <a:buNone/>
              <a:defRPr/>
            </a:pPr>
            <a:endParaRPr lang="fr-FR" sz="2400">
              <a:solidFill>
                <a:prstClr val="black"/>
              </a:solidFill>
              <a:latin typeface="Comic Sans MS" pitchFamily="66" charset="0"/>
            </a:endParaRPr>
          </a:p>
        </p:txBody>
      </p:sp>
      <p:sp>
        <p:nvSpPr>
          <p:cNvPr id="55301" name="Rectangle 105">
            <a:extLst>
              <a:ext uri="{FF2B5EF4-FFF2-40B4-BE49-F238E27FC236}">
                <a16:creationId xmlns:a16="http://schemas.microsoft.com/office/drawing/2014/main" id="{82520E97-5945-93DD-C76B-F740D428BB9E}"/>
              </a:ext>
            </a:extLst>
          </p:cNvPr>
          <p:cNvSpPr>
            <a:spLocks noChangeArrowheads="1"/>
          </p:cNvSpPr>
          <p:nvPr/>
        </p:nvSpPr>
        <p:spPr bwMode="auto">
          <a:xfrm>
            <a:off x="614363" y="4351338"/>
            <a:ext cx="3608387" cy="2297112"/>
          </a:xfrm>
          <a:prstGeom prst="rect">
            <a:avLst/>
          </a:prstGeom>
          <a:solidFill>
            <a:srgbClr val="FFC000"/>
          </a:solidFill>
          <a:ln w="19050" algn="ctr">
            <a:solidFill>
              <a:schemeClr val="tx1"/>
            </a:solidFill>
            <a:round/>
            <a:headEnd/>
            <a:tailEnd/>
          </a:ln>
        </p:spPr>
        <p:txBody>
          <a:bodyPr lIns="91328" tIns="45664" rIns="91328" bIns="4566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altLang="fr-FR" sz="2400">
              <a:solidFill>
                <a:srgbClr val="000000"/>
              </a:solidFill>
              <a:latin typeface="Comic Sans MS" panose="030F0702030302020204" pitchFamily="66" charset="0"/>
              <a:cs typeface="Lucida Sans Unicode" panose="020B0602030504020204" pitchFamily="34" charset="0"/>
            </a:endParaRPr>
          </a:p>
        </p:txBody>
      </p:sp>
      <p:sp>
        <p:nvSpPr>
          <p:cNvPr id="55302" name="Text Box 4">
            <a:extLst>
              <a:ext uri="{FF2B5EF4-FFF2-40B4-BE49-F238E27FC236}">
                <a16:creationId xmlns:a16="http://schemas.microsoft.com/office/drawing/2014/main" id="{ED5A740D-DA64-3E3D-BAE9-F46AEC01337C}"/>
              </a:ext>
            </a:extLst>
          </p:cNvPr>
          <p:cNvSpPr txBox="1">
            <a:spLocks noChangeArrowheads="1"/>
          </p:cNvSpPr>
          <p:nvPr/>
        </p:nvSpPr>
        <p:spPr bwMode="auto">
          <a:xfrm>
            <a:off x="-541338" y="22098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fr-FR" sz="800">
                <a:solidFill>
                  <a:srgbClr val="000000"/>
                </a:solidFill>
                <a:latin typeface="Arial" panose="020B0604020202020204" pitchFamily="34" charset="0"/>
                <a:cs typeface="Lucida Sans Unicode" panose="020B0602030504020204" pitchFamily="34" charset="0"/>
              </a:rPr>
              <a:t>  </a:t>
            </a:r>
          </a:p>
        </p:txBody>
      </p:sp>
      <p:sp>
        <p:nvSpPr>
          <p:cNvPr id="55303" name="Rectangle 31">
            <a:extLst>
              <a:ext uri="{FF2B5EF4-FFF2-40B4-BE49-F238E27FC236}">
                <a16:creationId xmlns:a16="http://schemas.microsoft.com/office/drawing/2014/main" id="{F4705A72-2C41-98E6-BFB9-1BF16D04EC57}"/>
              </a:ext>
            </a:extLst>
          </p:cNvPr>
          <p:cNvSpPr>
            <a:spLocks noChangeArrowheads="1"/>
          </p:cNvSpPr>
          <p:nvPr/>
        </p:nvSpPr>
        <p:spPr bwMode="auto">
          <a:xfrm>
            <a:off x="1011238" y="2908300"/>
            <a:ext cx="2874962" cy="5984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GB" altLang="fr-FR" sz="1200" b="1">
                <a:solidFill>
                  <a:srgbClr val="D60093"/>
                </a:solidFill>
                <a:latin typeface="Comic Sans MS" panose="030F0702030302020204" pitchFamily="66" charset="0"/>
                <a:cs typeface="Lucida Sans Unicode" panose="020B0602030504020204" pitchFamily="34" charset="0"/>
              </a:rPr>
              <a:t>Vers quels secteurs ?</a:t>
            </a:r>
          </a:p>
          <a:p>
            <a:pPr algn="ctr" eaLnBrk="1" hangingPunct="1">
              <a:spcBef>
                <a:spcPct val="0"/>
              </a:spcBef>
              <a:buFont typeface="Arial" panose="020B0604020202020204" pitchFamily="34" charset="0"/>
              <a:buNone/>
            </a:pPr>
            <a:endParaRPr lang="en-GB" altLang="fr-FR" sz="300" b="1">
              <a:solidFill>
                <a:srgbClr val="D60093"/>
              </a:solidFill>
              <a:latin typeface="Comic Sans MS" panose="030F0702030302020204" pitchFamily="66" charset="0"/>
              <a:cs typeface="Lucida Sans Unicode" panose="020B0602030504020204" pitchFamily="34" charset="0"/>
            </a:endParaRPr>
          </a:p>
          <a:p>
            <a:pPr algn="ctr" eaLnBrk="1" hangingPunct="1">
              <a:spcBef>
                <a:spcPct val="0"/>
              </a:spcBef>
              <a:buFont typeface="Arial" panose="020B0604020202020204" pitchFamily="34" charset="0"/>
              <a:buNone/>
            </a:pPr>
            <a:r>
              <a:rPr lang="en-GB" altLang="fr-FR" sz="900" b="1">
                <a:solidFill>
                  <a:srgbClr val="D60093"/>
                </a:solidFill>
                <a:latin typeface="Comic Sans MS" panose="030F0702030302020204" pitchFamily="66" charset="0"/>
                <a:cs typeface="Lucida Sans Unicode" panose="020B0602030504020204" pitchFamily="34" charset="0"/>
              </a:rPr>
              <a:t>Design industriel, architecture d’intérieur, mode, enseignement, publicité, animation..</a:t>
            </a:r>
          </a:p>
        </p:txBody>
      </p:sp>
      <p:sp>
        <p:nvSpPr>
          <p:cNvPr id="46" name="Rectangle 45">
            <a:extLst>
              <a:ext uri="{FF2B5EF4-FFF2-40B4-BE49-F238E27FC236}">
                <a16:creationId xmlns:a16="http://schemas.microsoft.com/office/drawing/2014/main" id="{6416198F-2A90-02C8-33FA-CBE3E1C75904}"/>
              </a:ext>
            </a:extLst>
          </p:cNvPr>
          <p:cNvSpPr/>
          <p:nvPr/>
        </p:nvSpPr>
        <p:spPr>
          <a:xfrm>
            <a:off x="5153025" y="1489075"/>
            <a:ext cx="2976563" cy="969963"/>
          </a:xfrm>
          <a:prstGeom prst="rect">
            <a:avLst/>
          </a:prstGeom>
        </p:spPr>
        <p:txBody>
          <a:bodyPr lIns="91328" tIns="45664" rIns="91328" bIns="45664">
            <a:spAutoFit/>
          </a:bodyPr>
          <a:lstStyle/>
          <a:p>
            <a:pPr eaLnBrk="1" hangingPunct="1">
              <a:buClr>
                <a:srgbClr val="000000"/>
              </a:buClr>
              <a:buSzPct val="100000"/>
              <a:buFont typeface="Times New Roman" panose="02020603050405020304" pitchFamily="18" charset="0"/>
              <a:buNone/>
              <a:defRPr/>
            </a:pPr>
            <a:r>
              <a:rPr lang="en-GB" sz="1200" b="1" dirty="0">
                <a:solidFill>
                  <a:srgbClr val="000000"/>
                </a:solidFill>
                <a:effectLst>
                  <a:outerShdw blurRad="38100" dist="38100" dir="2700000" algn="tl">
                    <a:srgbClr val="FFFFFF"/>
                  </a:outerShdw>
                </a:effectLst>
                <a:latin typeface="Comic Sans MS" panose="030F0702030302020204" pitchFamily="66" charset="0"/>
              </a:rPr>
              <a:t> </a:t>
            </a:r>
            <a:r>
              <a:rPr lang="en-GB" sz="1200" b="1" dirty="0">
                <a:solidFill>
                  <a:srgbClr val="C00000"/>
                </a:solidFill>
                <a:latin typeface="Comic Sans MS" panose="030F0702030302020204" pitchFamily="66" charset="0"/>
              </a:rPr>
              <a:t>    </a:t>
            </a:r>
            <a:r>
              <a:rPr lang="en-GB" sz="1200" b="1" dirty="0">
                <a:solidFill>
                  <a:prstClr val="white"/>
                </a:solidFill>
                <a:latin typeface="Comic Sans MS" panose="030F0702030302020204" pitchFamily="66" charset="0"/>
              </a:rPr>
              <a:t>STAV  </a:t>
            </a:r>
            <a:r>
              <a:rPr lang="en-GB" sz="900" dirty="0">
                <a:solidFill>
                  <a:prstClr val="white"/>
                </a:solidFill>
                <a:latin typeface="Comic Sans MS" panose="030F0702030302020204" pitchFamily="66" charset="0"/>
              </a:rPr>
              <a:t>(</a:t>
            </a:r>
            <a:r>
              <a:rPr lang="en-GB" sz="900" b="1" dirty="0">
                <a:solidFill>
                  <a:prstClr val="white"/>
                </a:solidFill>
                <a:latin typeface="Comic Sans MS" panose="030F0702030302020204" pitchFamily="66" charset="0"/>
              </a:rPr>
              <a:t>Sciences et Technologies de  </a:t>
            </a:r>
          </a:p>
          <a:p>
            <a:pPr eaLnBrk="1" hangingPunct="1">
              <a:buClr>
                <a:srgbClr val="000000"/>
              </a:buClr>
              <a:buSzPct val="100000"/>
              <a:buFont typeface="Times New Roman" panose="02020603050405020304" pitchFamily="18" charset="0"/>
              <a:buNone/>
              <a:defRPr/>
            </a:pPr>
            <a:r>
              <a:rPr lang="en-GB" sz="900" b="1" dirty="0">
                <a:solidFill>
                  <a:prstClr val="white"/>
                </a:solidFill>
                <a:latin typeface="Comic Sans MS" panose="030F0702030302020204" pitchFamily="66" charset="0"/>
              </a:rPr>
              <a:t>                     </a:t>
            </a:r>
            <a:r>
              <a:rPr lang="en-GB" sz="900" b="1" dirty="0" err="1">
                <a:solidFill>
                  <a:prstClr val="white"/>
                </a:solidFill>
                <a:latin typeface="Comic Sans MS" panose="030F0702030302020204" pitchFamily="66" charset="0"/>
              </a:rPr>
              <a:t>l’Agronomie</a:t>
            </a:r>
            <a:r>
              <a:rPr lang="en-GB" sz="900" b="1" dirty="0">
                <a:solidFill>
                  <a:prstClr val="white"/>
                </a:solidFill>
                <a:latin typeface="Comic Sans MS" panose="030F0702030302020204" pitchFamily="66" charset="0"/>
              </a:rPr>
              <a:t> et du Vivant</a:t>
            </a:r>
            <a:r>
              <a:rPr lang="en-GB" sz="900" b="1" dirty="0">
                <a:solidFill>
                  <a:prstClr val="black"/>
                </a:solidFill>
                <a:latin typeface="Comic Sans MS" panose="030F0702030302020204" pitchFamily="66" charset="0"/>
              </a:rPr>
              <a:t>)</a:t>
            </a:r>
          </a:p>
          <a:p>
            <a:pPr algn="ctr" eaLnBrk="1" hangingPunct="1">
              <a:buClr>
                <a:srgbClr val="000000"/>
              </a:buClr>
              <a:buSzPct val="100000"/>
              <a:buFont typeface="Times New Roman" panose="02020603050405020304" pitchFamily="18" charset="0"/>
              <a:buNone/>
              <a:defRPr/>
            </a:pPr>
            <a:endParaRPr lang="en-GB" altLang="fr-FR" sz="900" b="1" dirty="0">
              <a:solidFill>
                <a:srgbClr val="FFFF00"/>
              </a:solidFill>
              <a:latin typeface="Comic Sans MS" pitchFamily="66" charset="0"/>
            </a:endParaRPr>
          </a:p>
          <a:p>
            <a:pPr algn="ctr" eaLnBrk="1" hangingPunct="1">
              <a:buClr>
                <a:srgbClr val="000000"/>
              </a:buClr>
              <a:buSzPct val="100000"/>
              <a:buFont typeface="Times New Roman" panose="02020603050405020304" pitchFamily="18" charset="0"/>
              <a:buNone/>
              <a:defRPr/>
            </a:pPr>
            <a:r>
              <a:rPr lang="en-GB" altLang="fr-FR" sz="900" b="1" dirty="0" err="1">
                <a:solidFill>
                  <a:srgbClr val="FFFF00"/>
                </a:solidFill>
                <a:latin typeface="Comic Sans MS" pitchFamily="66" charset="0"/>
              </a:rPr>
              <a:t>Lycée</a:t>
            </a:r>
            <a:r>
              <a:rPr lang="en-GB" altLang="fr-FR" sz="900" b="1" dirty="0">
                <a:solidFill>
                  <a:srgbClr val="FFFF00"/>
                </a:solidFill>
                <a:latin typeface="Comic Sans MS" pitchFamily="66" charset="0"/>
              </a:rPr>
              <a:t>: Vert </a:t>
            </a:r>
            <a:r>
              <a:rPr lang="en-GB" altLang="fr-FR" sz="900" b="1" dirty="0" err="1">
                <a:solidFill>
                  <a:srgbClr val="FFFF00"/>
                </a:solidFill>
                <a:latin typeface="Comic Sans MS" pitchFamily="66" charset="0"/>
              </a:rPr>
              <a:t>d’azur</a:t>
            </a:r>
            <a:r>
              <a:rPr lang="en-GB" altLang="fr-FR" sz="900" b="1" dirty="0">
                <a:solidFill>
                  <a:srgbClr val="FFFF00"/>
                </a:solidFill>
                <a:latin typeface="Comic Sans MS" pitchFamily="66" charset="0"/>
              </a:rPr>
              <a:t> (Antibes)</a:t>
            </a:r>
            <a:endParaRPr lang="en-GB" sz="900" b="1" dirty="0">
              <a:solidFill>
                <a:prstClr val="black"/>
              </a:solidFill>
              <a:latin typeface="Comic Sans MS" panose="030F0702030302020204" pitchFamily="66" charset="0"/>
            </a:endParaRPr>
          </a:p>
          <a:p>
            <a:pPr eaLnBrk="1" hangingPunct="1">
              <a:buClr>
                <a:srgbClr val="000000"/>
              </a:buClr>
              <a:buSzPct val="100000"/>
              <a:buFont typeface="Times New Roman" panose="02020603050405020304" pitchFamily="18" charset="0"/>
              <a:buNone/>
              <a:defRPr/>
            </a:pPr>
            <a:r>
              <a:rPr lang="fr-FR" sz="900" b="1" dirty="0">
                <a:solidFill>
                  <a:prstClr val="white"/>
                </a:solidFill>
                <a:latin typeface="Comic Sans MS" panose="030F0702030302020204" pitchFamily="66" charset="0"/>
              </a:rPr>
              <a:t>Pour les élèves attirés par la biologie, l’écologie, l’agriculture, l’environnement et l’agroalimentaire</a:t>
            </a:r>
            <a:r>
              <a:rPr lang="fr-FR" sz="900" b="1" dirty="0">
                <a:solidFill>
                  <a:prstClr val="black"/>
                </a:solidFill>
              </a:rPr>
              <a:t>.</a:t>
            </a:r>
            <a:endParaRPr lang="fr-FR" sz="900" b="1" dirty="0">
              <a:solidFill>
                <a:prstClr val="black"/>
              </a:solidFill>
              <a:latin typeface="Comic Sans MS" panose="030F0702030302020204" pitchFamily="66" charset="0"/>
            </a:endParaRPr>
          </a:p>
        </p:txBody>
      </p:sp>
      <p:pic>
        <p:nvPicPr>
          <p:cNvPr id="55305" name="Picture 10">
            <a:extLst>
              <a:ext uri="{FF2B5EF4-FFF2-40B4-BE49-F238E27FC236}">
                <a16:creationId xmlns:a16="http://schemas.microsoft.com/office/drawing/2014/main" id="{A0FA0ACD-7128-13BD-5289-A118302F4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1581150"/>
            <a:ext cx="3175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6" name="Rectangle 16">
            <a:extLst>
              <a:ext uri="{FF2B5EF4-FFF2-40B4-BE49-F238E27FC236}">
                <a16:creationId xmlns:a16="http://schemas.microsoft.com/office/drawing/2014/main" id="{AFFD3D8B-7318-CEF1-0BE8-98E10E158CCF}"/>
              </a:ext>
            </a:extLst>
          </p:cNvPr>
          <p:cNvSpPr>
            <a:spLocks noChangeArrowheads="1"/>
          </p:cNvSpPr>
          <p:nvPr/>
        </p:nvSpPr>
        <p:spPr bwMode="auto">
          <a:xfrm>
            <a:off x="5257800" y="2459038"/>
            <a:ext cx="2765425" cy="715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800"/>
              </a:spcBef>
              <a:buClr>
                <a:srgbClr val="000000"/>
              </a:buClr>
              <a:buFontTx/>
              <a:buNone/>
            </a:pPr>
            <a:r>
              <a:rPr lang="fr-FR" altLang="fr-FR" sz="900" b="1">
                <a:solidFill>
                  <a:srgbClr val="00CC99"/>
                </a:solidFill>
                <a:latin typeface="Comic Sans MS" panose="030F0702030302020204" pitchFamily="66" charset="0"/>
                <a:cs typeface="Lucida Sans Unicode" panose="020B0602030504020204" pitchFamily="34" charset="0"/>
              </a:rPr>
              <a:t>Au programme : enseignement général et technologique sur les thèmes de l’agriculture, territoires et société, de l’alimentation et gestion du vivant, des ressources durables et non durables</a:t>
            </a:r>
            <a:r>
              <a:rPr lang="fr-FR" altLang="fr-FR" sz="900">
                <a:solidFill>
                  <a:srgbClr val="00CC99"/>
                </a:solidFill>
                <a:latin typeface="Comic Sans MS" panose="030F0702030302020204" pitchFamily="66" charset="0"/>
                <a:cs typeface="Lucida Sans Unicode" panose="020B0602030504020204" pitchFamily="34" charset="0"/>
              </a:rPr>
              <a:t>,</a:t>
            </a:r>
          </a:p>
        </p:txBody>
      </p:sp>
      <p:graphicFrame>
        <p:nvGraphicFramePr>
          <p:cNvPr id="55307" name="Object 2">
            <a:extLst>
              <a:ext uri="{FF2B5EF4-FFF2-40B4-BE49-F238E27FC236}">
                <a16:creationId xmlns:a16="http://schemas.microsoft.com/office/drawing/2014/main" id="{4507E922-97BA-4938-EF45-D0DDC31D9457}"/>
              </a:ext>
            </a:extLst>
          </p:cNvPr>
          <p:cNvGraphicFramePr>
            <a:graphicFrameLocks noChangeAspect="1"/>
          </p:cNvGraphicFramePr>
          <p:nvPr/>
        </p:nvGraphicFramePr>
        <p:xfrm>
          <a:off x="7785100" y="1725613"/>
          <a:ext cx="377825" cy="387350"/>
        </p:xfrm>
        <a:graphic>
          <a:graphicData uri="http://schemas.openxmlformats.org/presentationml/2006/ole">
            <mc:AlternateContent xmlns:mc="http://schemas.openxmlformats.org/markup-compatibility/2006">
              <mc:Choice xmlns:v="urn:schemas-microsoft-com:vml" Requires="v">
                <p:oleObj spid="_x0000_s1026" r:id="rId5" imgW="35633891" imgH="29995091" progId="">
                  <p:embed/>
                </p:oleObj>
              </mc:Choice>
              <mc:Fallback>
                <p:oleObj r:id="rId5" imgW="35633891" imgH="29995091"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100" y="1725613"/>
                        <a:ext cx="3778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5308" name="Picture 10">
            <a:extLst>
              <a:ext uri="{FF2B5EF4-FFF2-40B4-BE49-F238E27FC236}">
                <a16:creationId xmlns:a16="http://schemas.microsoft.com/office/drawing/2014/main" id="{7338A22B-7142-A072-8881-97025ED2FE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03756">
            <a:off x="765175" y="4464050"/>
            <a:ext cx="6524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9" name="Text Box 4">
            <a:extLst>
              <a:ext uri="{FF2B5EF4-FFF2-40B4-BE49-F238E27FC236}">
                <a16:creationId xmlns:a16="http://schemas.microsoft.com/office/drawing/2014/main" id="{868A89EB-37D0-878E-C3B5-778889A6C9C8}"/>
              </a:ext>
            </a:extLst>
          </p:cNvPr>
          <p:cNvSpPr txBox="1">
            <a:spLocks noChangeArrowheads="1"/>
          </p:cNvSpPr>
          <p:nvPr/>
        </p:nvSpPr>
        <p:spPr bwMode="auto">
          <a:xfrm>
            <a:off x="882650" y="4422775"/>
            <a:ext cx="31305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en-GB" altLang="fr-FR" sz="1200" b="1">
                <a:solidFill>
                  <a:srgbClr val="C00000"/>
                </a:solidFill>
                <a:latin typeface="Arial" panose="020B0604020202020204" pitchFamily="34" charset="0"/>
                <a:cs typeface="Lucida Sans Unicode" panose="020B0602030504020204" pitchFamily="34" charset="0"/>
              </a:rPr>
              <a:t>          </a:t>
            </a:r>
            <a:r>
              <a:rPr lang="en-GB" altLang="fr-FR" sz="1200" b="1">
                <a:solidFill>
                  <a:srgbClr val="C00000"/>
                </a:solidFill>
                <a:latin typeface="Comic Sans MS" panose="030F0702030302020204" pitchFamily="66" charset="0"/>
                <a:cs typeface="Lucida Sans Unicode" panose="020B0602030504020204" pitchFamily="34" charset="0"/>
              </a:rPr>
              <a:t>STHR </a:t>
            </a:r>
            <a:r>
              <a:rPr lang="en-GB" altLang="fr-FR" sz="900" b="1">
                <a:solidFill>
                  <a:srgbClr val="C00000"/>
                </a:solidFill>
                <a:latin typeface="Comic Sans MS" panose="030F0702030302020204" pitchFamily="66" charset="0"/>
                <a:cs typeface="Lucida Sans Unicode" panose="020B0602030504020204" pitchFamily="34" charset="0"/>
              </a:rPr>
              <a:t>(Sciences et Technologies de        </a:t>
            </a:r>
          </a:p>
          <a:p>
            <a:pPr algn="ctr" eaLnBrk="1" hangingPunct="1">
              <a:spcBef>
                <a:spcPct val="0"/>
              </a:spcBef>
              <a:buFontTx/>
              <a:buNone/>
            </a:pPr>
            <a:r>
              <a:rPr lang="en-GB" altLang="fr-FR" sz="900" b="1">
                <a:solidFill>
                  <a:srgbClr val="C00000"/>
                </a:solidFill>
                <a:latin typeface="Comic Sans MS" panose="030F0702030302020204" pitchFamily="66" charset="0"/>
                <a:cs typeface="Lucida Sans Unicode" panose="020B0602030504020204" pitchFamily="34" charset="0"/>
              </a:rPr>
              <a:t>              l’Hotelelrie et  la Restauration)               </a:t>
            </a:r>
          </a:p>
          <a:p>
            <a:pPr algn="ctr" eaLnBrk="1" hangingPunct="1">
              <a:spcBef>
                <a:spcPct val="0"/>
              </a:spcBef>
              <a:buFontTx/>
              <a:buNone/>
            </a:pPr>
            <a:endParaRPr lang="en-GB" altLang="fr-FR" sz="400" b="1">
              <a:solidFill>
                <a:srgbClr val="C00000"/>
              </a:solidFill>
              <a:latin typeface="Comic Sans MS" panose="030F0702030302020204" pitchFamily="66" charset="0"/>
              <a:cs typeface="Lucida Sans Unicode" panose="020B0602030504020204" pitchFamily="34" charset="0"/>
            </a:endParaRPr>
          </a:p>
          <a:p>
            <a:pPr algn="ctr" eaLnBrk="1" hangingPunct="1">
              <a:spcBef>
                <a:spcPct val="0"/>
              </a:spcBef>
              <a:buFontTx/>
              <a:buNone/>
            </a:pPr>
            <a:r>
              <a:rPr lang="en-GB" altLang="fr-FR" sz="900" b="1">
                <a:solidFill>
                  <a:srgbClr val="C0504D"/>
                </a:solidFill>
                <a:latin typeface="Comic Sans MS" panose="030F0702030302020204" pitchFamily="66" charset="0"/>
                <a:cs typeface="Lucida Sans Unicode" panose="020B0602030504020204" pitchFamily="34" charset="0"/>
              </a:rPr>
              <a:t>seconde spécifique au Lycee P.Augier (Nice)</a:t>
            </a:r>
          </a:p>
          <a:p>
            <a:pPr algn="ctr" eaLnBrk="1" hangingPunct="1">
              <a:spcBef>
                <a:spcPct val="0"/>
              </a:spcBef>
              <a:buFontTx/>
              <a:buNone/>
            </a:pPr>
            <a:endParaRPr lang="en-GB" altLang="fr-FR" sz="400" b="1">
              <a:solidFill>
                <a:srgbClr val="C0504D"/>
              </a:solidFill>
              <a:latin typeface="Comic Sans MS" panose="030F0702030302020204" pitchFamily="66" charset="0"/>
              <a:cs typeface="Lucida Sans Unicode" panose="020B0602030504020204" pitchFamily="34" charset="0"/>
            </a:endParaRPr>
          </a:p>
          <a:p>
            <a:pPr algn="ctr" eaLnBrk="1" hangingPunct="1">
              <a:spcBef>
                <a:spcPct val="0"/>
              </a:spcBef>
              <a:buFontTx/>
              <a:buNone/>
            </a:pPr>
            <a:endParaRPr lang="en-GB" altLang="fr-FR" sz="400" b="1">
              <a:solidFill>
                <a:srgbClr val="C0504D"/>
              </a:solidFill>
              <a:latin typeface="Comic Sans MS" panose="030F0702030302020204" pitchFamily="66" charset="0"/>
              <a:cs typeface="Lucida Sans Unicode" panose="020B0602030504020204" pitchFamily="34" charset="0"/>
            </a:endParaRPr>
          </a:p>
          <a:p>
            <a:pPr eaLnBrk="1" hangingPunct="1">
              <a:spcBef>
                <a:spcPct val="0"/>
              </a:spcBef>
              <a:buFontTx/>
              <a:buNone/>
            </a:pPr>
            <a:r>
              <a:rPr lang="en-GB" altLang="fr-FR" sz="900" b="1">
                <a:solidFill>
                  <a:srgbClr val="000000"/>
                </a:solidFill>
                <a:latin typeface="Comic Sans MS" panose="030F0702030302020204" pitchFamily="66" charset="0"/>
                <a:cs typeface="Lucida Sans Unicode" panose="020B0602030504020204" pitchFamily="34" charset="0"/>
              </a:rPr>
              <a:t>Pour ceux qui sont attirés par les professions de la restauration, de l’accueil , de l’hébergement et de la getsion hôtelière</a:t>
            </a:r>
            <a:r>
              <a:rPr lang="en-GB" altLang="fr-FR" sz="800" b="1">
                <a:solidFill>
                  <a:srgbClr val="000000"/>
                </a:solidFill>
                <a:latin typeface="Comic Sans MS" panose="030F0702030302020204" pitchFamily="66" charset="0"/>
                <a:cs typeface="Lucida Sans Unicode" panose="020B0602030504020204" pitchFamily="34" charset="0"/>
              </a:rPr>
              <a:t>,</a:t>
            </a:r>
          </a:p>
        </p:txBody>
      </p:sp>
      <p:grpSp>
        <p:nvGrpSpPr>
          <p:cNvPr id="55310" name="Group 11">
            <a:extLst>
              <a:ext uri="{FF2B5EF4-FFF2-40B4-BE49-F238E27FC236}">
                <a16:creationId xmlns:a16="http://schemas.microsoft.com/office/drawing/2014/main" id="{C25FFEE6-6785-8A40-A780-292069162B51}"/>
              </a:ext>
            </a:extLst>
          </p:cNvPr>
          <p:cNvGrpSpPr>
            <a:grpSpLocks/>
          </p:cNvGrpSpPr>
          <p:nvPr/>
        </p:nvGrpSpPr>
        <p:grpSpPr bwMode="auto">
          <a:xfrm rot="1050700">
            <a:off x="4886325" y="4498975"/>
            <a:ext cx="600075" cy="415925"/>
            <a:chOff x="48" y="48"/>
            <a:chExt cx="1199" cy="1247"/>
          </a:xfrm>
        </p:grpSpPr>
        <p:grpSp>
          <p:nvGrpSpPr>
            <p:cNvPr id="55321" name="Group 12">
              <a:extLst>
                <a:ext uri="{FF2B5EF4-FFF2-40B4-BE49-F238E27FC236}">
                  <a16:creationId xmlns:a16="http://schemas.microsoft.com/office/drawing/2014/main" id="{AD94E9A1-6894-EE0D-C975-F6055917F69E}"/>
                </a:ext>
              </a:extLst>
            </p:cNvPr>
            <p:cNvGrpSpPr>
              <a:grpSpLocks/>
            </p:cNvGrpSpPr>
            <p:nvPr/>
          </p:nvGrpSpPr>
          <p:grpSpPr bwMode="auto">
            <a:xfrm>
              <a:off x="48" y="48"/>
              <a:ext cx="1200" cy="1248"/>
              <a:chOff x="48" y="48"/>
              <a:chExt cx="1200" cy="1248"/>
            </a:xfrm>
          </p:grpSpPr>
          <p:grpSp>
            <p:nvGrpSpPr>
              <p:cNvPr id="55328" name="Group 13">
                <a:extLst>
                  <a:ext uri="{FF2B5EF4-FFF2-40B4-BE49-F238E27FC236}">
                    <a16:creationId xmlns:a16="http://schemas.microsoft.com/office/drawing/2014/main" id="{ACA53914-B1CD-4BE1-CAA6-127AC6AF0FC2}"/>
                  </a:ext>
                </a:extLst>
              </p:cNvPr>
              <p:cNvGrpSpPr>
                <a:grpSpLocks/>
              </p:cNvGrpSpPr>
              <p:nvPr/>
            </p:nvGrpSpPr>
            <p:grpSpPr bwMode="auto">
              <a:xfrm>
                <a:off x="48" y="321"/>
                <a:ext cx="685" cy="911"/>
                <a:chOff x="48" y="321"/>
                <a:chExt cx="685" cy="911"/>
              </a:xfrm>
            </p:grpSpPr>
            <p:sp>
              <p:nvSpPr>
                <p:cNvPr id="55349" name="Freeform 14">
                  <a:extLst>
                    <a:ext uri="{FF2B5EF4-FFF2-40B4-BE49-F238E27FC236}">
                      <a16:creationId xmlns:a16="http://schemas.microsoft.com/office/drawing/2014/main" id="{0B163C88-6719-7090-D8B9-955875F0F66E}"/>
                    </a:ext>
                  </a:extLst>
                </p:cNvPr>
                <p:cNvSpPr>
                  <a:spLocks noChangeArrowheads="1"/>
                </p:cNvSpPr>
                <p:nvPr/>
              </p:nvSpPr>
              <p:spPr bwMode="auto">
                <a:xfrm>
                  <a:off x="285" y="370"/>
                  <a:ext cx="168" cy="174"/>
                </a:xfrm>
                <a:custGeom>
                  <a:avLst/>
                  <a:gdLst>
                    <a:gd name="T0" fmla="*/ 0 w 558"/>
                    <a:gd name="T1" fmla="*/ 0 h 544"/>
                    <a:gd name="T2" fmla="*/ 0 w 558"/>
                    <a:gd name="T3" fmla="*/ 0 h 544"/>
                    <a:gd name="T4" fmla="*/ 0 w 558"/>
                    <a:gd name="T5" fmla="*/ 0 h 544"/>
                    <a:gd name="T6" fmla="*/ 0 w 558"/>
                    <a:gd name="T7" fmla="*/ 0 h 544"/>
                    <a:gd name="T8" fmla="*/ 0 w 558"/>
                    <a:gd name="T9" fmla="*/ 0 h 544"/>
                    <a:gd name="T10" fmla="*/ 0 w 558"/>
                    <a:gd name="T11" fmla="*/ 0 h 544"/>
                    <a:gd name="T12" fmla="*/ 0 w 558"/>
                    <a:gd name="T13" fmla="*/ 0 h 544"/>
                    <a:gd name="T14" fmla="*/ 0 w 558"/>
                    <a:gd name="T15" fmla="*/ 0 h 544"/>
                    <a:gd name="T16" fmla="*/ 0 w 558"/>
                    <a:gd name="T17" fmla="*/ 0 h 544"/>
                    <a:gd name="T18" fmla="*/ 0 w 558"/>
                    <a:gd name="T19" fmla="*/ 0 h 544"/>
                    <a:gd name="T20" fmla="*/ 0 w 558"/>
                    <a:gd name="T21" fmla="*/ 0 h 544"/>
                    <a:gd name="T22" fmla="*/ 0 w 558"/>
                    <a:gd name="T23" fmla="*/ 0 h 544"/>
                    <a:gd name="T24" fmla="*/ 0 w 558"/>
                    <a:gd name="T25" fmla="*/ 0 h 544"/>
                    <a:gd name="T26" fmla="*/ 0 w 558"/>
                    <a:gd name="T27" fmla="*/ 0 h 544"/>
                    <a:gd name="T28" fmla="*/ 0 w 558"/>
                    <a:gd name="T29" fmla="*/ 0 h 544"/>
                    <a:gd name="T30" fmla="*/ 0 w 558"/>
                    <a:gd name="T31" fmla="*/ 0 h 544"/>
                    <a:gd name="T32" fmla="*/ 0 w 558"/>
                    <a:gd name="T33" fmla="*/ 0 h 544"/>
                    <a:gd name="T34" fmla="*/ 0 w 558"/>
                    <a:gd name="T35" fmla="*/ 0 h 544"/>
                    <a:gd name="T36" fmla="*/ 0 w 558"/>
                    <a:gd name="T37" fmla="*/ 0 h 544"/>
                    <a:gd name="T38" fmla="*/ 0 w 558"/>
                    <a:gd name="T39" fmla="*/ 0 h 544"/>
                    <a:gd name="T40" fmla="*/ 0 w 558"/>
                    <a:gd name="T41" fmla="*/ 0 h 544"/>
                    <a:gd name="T42" fmla="*/ 0 w 558"/>
                    <a:gd name="T43" fmla="*/ 0 h 544"/>
                    <a:gd name="T44" fmla="*/ 0 w 558"/>
                    <a:gd name="T45" fmla="*/ 0 h 544"/>
                    <a:gd name="T46" fmla="*/ 0 w 558"/>
                    <a:gd name="T47" fmla="*/ 0 h 544"/>
                    <a:gd name="T48" fmla="*/ 0 w 558"/>
                    <a:gd name="T49" fmla="*/ 0 h 544"/>
                    <a:gd name="T50" fmla="*/ 0 w 558"/>
                    <a:gd name="T51" fmla="*/ 0 h 544"/>
                    <a:gd name="T52" fmla="*/ 0 w 558"/>
                    <a:gd name="T53" fmla="*/ 0 h 544"/>
                    <a:gd name="T54" fmla="*/ 0 w 558"/>
                    <a:gd name="T55" fmla="*/ 0 h 544"/>
                    <a:gd name="T56" fmla="*/ 0 w 558"/>
                    <a:gd name="T57" fmla="*/ 0 h 544"/>
                    <a:gd name="T58" fmla="*/ 0 w 558"/>
                    <a:gd name="T59" fmla="*/ 0 h 544"/>
                    <a:gd name="T60" fmla="*/ 0 w 558"/>
                    <a:gd name="T61" fmla="*/ 0 h 544"/>
                    <a:gd name="T62" fmla="*/ 0 w 558"/>
                    <a:gd name="T63" fmla="*/ 0 h 544"/>
                    <a:gd name="T64" fmla="*/ 0 w 558"/>
                    <a:gd name="T65" fmla="*/ 0 h 544"/>
                    <a:gd name="T66" fmla="*/ 0 w 558"/>
                    <a:gd name="T67" fmla="*/ 0 h 544"/>
                    <a:gd name="T68" fmla="*/ 0 w 558"/>
                    <a:gd name="T69" fmla="*/ 0 h 544"/>
                    <a:gd name="T70" fmla="*/ 0 w 558"/>
                    <a:gd name="T71" fmla="*/ 0 h 544"/>
                    <a:gd name="T72" fmla="*/ 0 w 558"/>
                    <a:gd name="T73" fmla="*/ 0 h 544"/>
                    <a:gd name="T74" fmla="*/ 0 w 558"/>
                    <a:gd name="T75" fmla="*/ 0 h 544"/>
                    <a:gd name="T76" fmla="*/ 0 w 558"/>
                    <a:gd name="T77" fmla="*/ 0 h 544"/>
                    <a:gd name="T78" fmla="*/ 0 w 558"/>
                    <a:gd name="T79" fmla="*/ 0 h 5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8"/>
                    <a:gd name="T121" fmla="*/ 0 h 544"/>
                    <a:gd name="T122" fmla="*/ 558 w 558"/>
                    <a:gd name="T123" fmla="*/ 544 h 5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8" h="544">
                      <a:moveTo>
                        <a:pt x="363" y="125"/>
                      </a:moveTo>
                      <a:lnTo>
                        <a:pt x="323" y="68"/>
                      </a:lnTo>
                      <a:lnTo>
                        <a:pt x="296" y="41"/>
                      </a:lnTo>
                      <a:lnTo>
                        <a:pt x="252" y="14"/>
                      </a:lnTo>
                      <a:lnTo>
                        <a:pt x="208" y="4"/>
                      </a:lnTo>
                      <a:lnTo>
                        <a:pt x="161" y="0"/>
                      </a:lnTo>
                      <a:lnTo>
                        <a:pt x="118" y="10"/>
                      </a:lnTo>
                      <a:lnTo>
                        <a:pt x="78" y="37"/>
                      </a:lnTo>
                      <a:lnTo>
                        <a:pt x="41" y="81"/>
                      </a:lnTo>
                      <a:lnTo>
                        <a:pt x="14" y="135"/>
                      </a:lnTo>
                      <a:lnTo>
                        <a:pt x="0" y="202"/>
                      </a:lnTo>
                      <a:lnTo>
                        <a:pt x="0" y="256"/>
                      </a:lnTo>
                      <a:lnTo>
                        <a:pt x="0" y="309"/>
                      </a:lnTo>
                      <a:lnTo>
                        <a:pt x="21" y="360"/>
                      </a:lnTo>
                      <a:lnTo>
                        <a:pt x="47" y="403"/>
                      </a:lnTo>
                      <a:lnTo>
                        <a:pt x="88" y="454"/>
                      </a:lnTo>
                      <a:lnTo>
                        <a:pt x="138" y="490"/>
                      </a:lnTo>
                      <a:lnTo>
                        <a:pt x="188" y="521"/>
                      </a:lnTo>
                      <a:lnTo>
                        <a:pt x="245" y="537"/>
                      </a:lnTo>
                      <a:lnTo>
                        <a:pt x="296" y="544"/>
                      </a:lnTo>
                      <a:lnTo>
                        <a:pt x="336" y="534"/>
                      </a:lnTo>
                      <a:lnTo>
                        <a:pt x="370" y="514"/>
                      </a:lnTo>
                      <a:lnTo>
                        <a:pt x="400" y="480"/>
                      </a:lnTo>
                      <a:lnTo>
                        <a:pt x="427" y="430"/>
                      </a:lnTo>
                      <a:lnTo>
                        <a:pt x="440" y="383"/>
                      </a:lnTo>
                      <a:lnTo>
                        <a:pt x="440" y="329"/>
                      </a:lnTo>
                      <a:lnTo>
                        <a:pt x="437" y="279"/>
                      </a:lnTo>
                      <a:lnTo>
                        <a:pt x="423" y="232"/>
                      </a:lnTo>
                      <a:lnTo>
                        <a:pt x="407" y="185"/>
                      </a:lnTo>
                      <a:lnTo>
                        <a:pt x="470" y="145"/>
                      </a:lnTo>
                      <a:lnTo>
                        <a:pt x="521" y="125"/>
                      </a:lnTo>
                      <a:lnTo>
                        <a:pt x="544" y="98"/>
                      </a:lnTo>
                      <a:lnTo>
                        <a:pt x="558" y="61"/>
                      </a:lnTo>
                      <a:lnTo>
                        <a:pt x="547" y="31"/>
                      </a:lnTo>
                      <a:lnTo>
                        <a:pt x="521" y="24"/>
                      </a:lnTo>
                      <a:lnTo>
                        <a:pt x="494" y="21"/>
                      </a:lnTo>
                      <a:lnTo>
                        <a:pt x="467" y="37"/>
                      </a:lnTo>
                      <a:lnTo>
                        <a:pt x="440" y="57"/>
                      </a:lnTo>
                      <a:lnTo>
                        <a:pt x="410" y="94"/>
                      </a:lnTo>
                      <a:lnTo>
                        <a:pt x="363"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50" name="Freeform 15">
                  <a:extLst>
                    <a:ext uri="{FF2B5EF4-FFF2-40B4-BE49-F238E27FC236}">
                      <a16:creationId xmlns:a16="http://schemas.microsoft.com/office/drawing/2014/main" id="{EE948F61-9FC2-4A6B-E05F-04373B49AA05}"/>
                    </a:ext>
                  </a:extLst>
                </p:cNvPr>
                <p:cNvSpPr>
                  <a:spLocks noChangeArrowheads="1"/>
                </p:cNvSpPr>
                <p:nvPr/>
              </p:nvSpPr>
              <p:spPr bwMode="auto">
                <a:xfrm>
                  <a:off x="366" y="563"/>
                  <a:ext cx="143" cy="242"/>
                </a:xfrm>
                <a:custGeom>
                  <a:avLst/>
                  <a:gdLst>
                    <a:gd name="T0" fmla="*/ 0 w 473"/>
                    <a:gd name="T1" fmla="*/ 0 h 758"/>
                    <a:gd name="T2" fmla="*/ 0 w 473"/>
                    <a:gd name="T3" fmla="*/ 0 h 758"/>
                    <a:gd name="T4" fmla="*/ 0 w 473"/>
                    <a:gd name="T5" fmla="*/ 0 h 758"/>
                    <a:gd name="T6" fmla="*/ 0 w 473"/>
                    <a:gd name="T7" fmla="*/ 0 h 758"/>
                    <a:gd name="T8" fmla="*/ 0 w 473"/>
                    <a:gd name="T9" fmla="*/ 0 h 758"/>
                    <a:gd name="T10" fmla="*/ 0 w 473"/>
                    <a:gd name="T11" fmla="*/ 0 h 758"/>
                    <a:gd name="T12" fmla="*/ 0 w 473"/>
                    <a:gd name="T13" fmla="*/ 0 h 758"/>
                    <a:gd name="T14" fmla="*/ 0 w 473"/>
                    <a:gd name="T15" fmla="*/ 0 h 758"/>
                    <a:gd name="T16" fmla="*/ 0 w 473"/>
                    <a:gd name="T17" fmla="*/ 0 h 758"/>
                    <a:gd name="T18" fmla="*/ 0 w 473"/>
                    <a:gd name="T19" fmla="*/ 0 h 758"/>
                    <a:gd name="T20" fmla="*/ 0 w 473"/>
                    <a:gd name="T21" fmla="*/ 0 h 758"/>
                    <a:gd name="T22" fmla="*/ 0 w 473"/>
                    <a:gd name="T23" fmla="*/ 0 h 758"/>
                    <a:gd name="T24" fmla="*/ 0 w 473"/>
                    <a:gd name="T25" fmla="*/ 0 h 758"/>
                    <a:gd name="T26" fmla="*/ 0 w 473"/>
                    <a:gd name="T27" fmla="*/ 0 h 758"/>
                    <a:gd name="T28" fmla="*/ 0 w 473"/>
                    <a:gd name="T29" fmla="*/ 0 h 758"/>
                    <a:gd name="T30" fmla="*/ 0 w 473"/>
                    <a:gd name="T31" fmla="*/ 0 h 758"/>
                    <a:gd name="T32" fmla="*/ 0 w 473"/>
                    <a:gd name="T33" fmla="*/ 0 h 758"/>
                    <a:gd name="T34" fmla="*/ 0 w 473"/>
                    <a:gd name="T35" fmla="*/ 0 h 758"/>
                    <a:gd name="T36" fmla="*/ 0 w 473"/>
                    <a:gd name="T37" fmla="*/ 0 h 758"/>
                    <a:gd name="T38" fmla="*/ 0 w 473"/>
                    <a:gd name="T39" fmla="*/ 0 h 758"/>
                    <a:gd name="T40" fmla="*/ 0 w 473"/>
                    <a:gd name="T41" fmla="*/ 0 h 758"/>
                    <a:gd name="T42" fmla="*/ 0 w 473"/>
                    <a:gd name="T43" fmla="*/ 0 h 758"/>
                    <a:gd name="T44" fmla="*/ 0 w 473"/>
                    <a:gd name="T45" fmla="*/ 0 h 758"/>
                    <a:gd name="T46" fmla="*/ 0 w 473"/>
                    <a:gd name="T47" fmla="*/ 0 h 758"/>
                    <a:gd name="T48" fmla="*/ 0 w 473"/>
                    <a:gd name="T49" fmla="*/ 0 h 758"/>
                    <a:gd name="T50" fmla="*/ 0 w 473"/>
                    <a:gd name="T51" fmla="*/ 0 h 758"/>
                    <a:gd name="T52" fmla="*/ 0 w 473"/>
                    <a:gd name="T53" fmla="*/ 0 h 758"/>
                    <a:gd name="T54" fmla="*/ 0 w 473"/>
                    <a:gd name="T55" fmla="*/ 0 h 758"/>
                    <a:gd name="T56" fmla="*/ 0 w 473"/>
                    <a:gd name="T57" fmla="*/ 0 h 758"/>
                    <a:gd name="T58" fmla="*/ 0 w 473"/>
                    <a:gd name="T59" fmla="*/ 0 h 758"/>
                    <a:gd name="T60" fmla="*/ 0 w 473"/>
                    <a:gd name="T61" fmla="*/ 0 h 758"/>
                    <a:gd name="T62" fmla="*/ 0 w 473"/>
                    <a:gd name="T63" fmla="*/ 0 h 758"/>
                    <a:gd name="T64" fmla="*/ 0 w 473"/>
                    <a:gd name="T65" fmla="*/ 0 h 758"/>
                    <a:gd name="T66" fmla="*/ 0 w 473"/>
                    <a:gd name="T67" fmla="*/ 0 h 758"/>
                    <a:gd name="T68" fmla="*/ 0 w 473"/>
                    <a:gd name="T69" fmla="*/ 0 h 758"/>
                    <a:gd name="T70" fmla="*/ 0 w 473"/>
                    <a:gd name="T71" fmla="*/ 0 h 758"/>
                    <a:gd name="T72" fmla="*/ 0 w 473"/>
                    <a:gd name="T73" fmla="*/ 0 h 758"/>
                    <a:gd name="T74" fmla="*/ 0 w 473"/>
                    <a:gd name="T75" fmla="*/ 0 h 758"/>
                    <a:gd name="T76" fmla="*/ 0 w 473"/>
                    <a:gd name="T77" fmla="*/ 0 h 758"/>
                    <a:gd name="T78" fmla="*/ 0 w 473"/>
                    <a:gd name="T79" fmla="*/ 0 h 758"/>
                    <a:gd name="T80" fmla="*/ 0 w 473"/>
                    <a:gd name="T81" fmla="*/ 0 h 758"/>
                    <a:gd name="T82" fmla="*/ 0 w 473"/>
                    <a:gd name="T83" fmla="*/ 0 h 758"/>
                    <a:gd name="T84" fmla="*/ 0 w 473"/>
                    <a:gd name="T85" fmla="*/ 0 h 7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3"/>
                    <a:gd name="T130" fmla="*/ 0 h 758"/>
                    <a:gd name="T131" fmla="*/ 473 w 473"/>
                    <a:gd name="T132" fmla="*/ 758 h 7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3" h="758">
                      <a:moveTo>
                        <a:pt x="40" y="60"/>
                      </a:moveTo>
                      <a:lnTo>
                        <a:pt x="74" y="26"/>
                      </a:lnTo>
                      <a:lnTo>
                        <a:pt x="117" y="6"/>
                      </a:lnTo>
                      <a:lnTo>
                        <a:pt x="181" y="0"/>
                      </a:lnTo>
                      <a:lnTo>
                        <a:pt x="235" y="10"/>
                      </a:lnTo>
                      <a:lnTo>
                        <a:pt x="289" y="26"/>
                      </a:lnTo>
                      <a:lnTo>
                        <a:pt x="339" y="60"/>
                      </a:lnTo>
                      <a:lnTo>
                        <a:pt x="376" y="104"/>
                      </a:lnTo>
                      <a:lnTo>
                        <a:pt x="409" y="157"/>
                      </a:lnTo>
                      <a:lnTo>
                        <a:pt x="430" y="211"/>
                      </a:lnTo>
                      <a:lnTo>
                        <a:pt x="453" y="292"/>
                      </a:lnTo>
                      <a:lnTo>
                        <a:pt x="463" y="359"/>
                      </a:lnTo>
                      <a:lnTo>
                        <a:pt x="470" y="412"/>
                      </a:lnTo>
                      <a:lnTo>
                        <a:pt x="473" y="480"/>
                      </a:lnTo>
                      <a:lnTo>
                        <a:pt x="473" y="530"/>
                      </a:lnTo>
                      <a:lnTo>
                        <a:pt x="456" y="590"/>
                      </a:lnTo>
                      <a:lnTo>
                        <a:pt x="440" y="651"/>
                      </a:lnTo>
                      <a:lnTo>
                        <a:pt x="409" y="691"/>
                      </a:lnTo>
                      <a:lnTo>
                        <a:pt x="366" y="718"/>
                      </a:lnTo>
                      <a:lnTo>
                        <a:pt x="325" y="745"/>
                      </a:lnTo>
                      <a:lnTo>
                        <a:pt x="258" y="758"/>
                      </a:lnTo>
                      <a:lnTo>
                        <a:pt x="201" y="758"/>
                      </a:lnTo>
                      <a:lnTo>
                        <a:pt x="148" y="752"/>
                      </a:lnTo>
                      <a:lnTo>
                        <a:pt x="107" y="731"/>
                      </a:lnTo>
                      <a:lnTo>
                        <a:pt x="70" y="705"/>
                      </a:lnTo>
                      <a:lnTo>
                        <a:pt x="57" y="678"/>
                      </a:lnTo>
                      <a:lnTo>
                        <a:pt x="37" y="634"/>
                      </a:lnTo>
                      <a:lnTo>
                        <a:pt x="37" y="587"/>
                      </a:lnTo>
                      <a:lnTo>
                        <a:pt x="40" y="537"/>
                      </a:lnTo>
                      <a:lnTo>
                        <a:pt x="50" y="496"/>
                      </a:lnTo>
                      <a:lnTo>
                        <a:pt x="64" y="466"/>
                      </a:lnTo>
                      <a:lnTo>
                        <a:pt x="87" y="439"/>
                      </a:lnTo>
                      <a:lnTo>
                        <a:pt x="107" y="406"/>
                      </a:lnTo>
                      <a:lnTo>
                        <a:pt x="111" y="362"/>
                      </a:lnTo>
                      <a:lnTo>
                        <a:pt x="87" y="335"/>
                      </a:lnTo>
                      <a:lnTo>
                        <a:pt x="44" y="305"/>
                      </a:lnTo>
                      <a:lnTo>
                        <a:pt x="23" y="272"/>
                      </a:lnTo>
                      <a:lnTo>
                        <a:pt x="0" y="231"/>
                      </a:lnTo>
                      <a:lnTo>
                        <a:pt x="0" y="181"/>
                      </a:lnTo>
                      <a:lnTo>
                        <a:pt x="7" y="147"/>
                      </a:lnTo>
                      <a:lnTo>
                        <a:pt x="13" y="104"/>
                      </a:lnTo>
                      <a:lnTo>
                        <a:pt x="30" y="77"/>
                      </a:lnTo>
                      <a:lnTo>
                        <a:pt x="4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51" name="Freeform 16">
                  <a:extLst>
                    <a:ext uri="{FF2B5EF4-FFF2-40B4-BE49-F238E27FC236}">
                      <a16:creationId xmlns:a16="http://schemas.microsoft.com/office/drawing/2014/main" id="{24CE4778-8F87-FE46-6C32-ED783A802881}"/>
                    </a:ext>
                  </a:extLst>
                </p:cNvPr>
                <p:cNvSpPr>
                  <a:spLocks noChangeArrowheads="1"/>
                </p:cNvSpPr>
                <p:nvPr/>
              </p:nvSpPr>
              <p:spPr bwMode="auto">
                <a:xfrm>
                  <a:off x="418" y="443"/>
                  <a:ext cx="315" cy="209"/>
                </a:xfrm>
                <a:custGeom>
                  <a:avLst/>
                  <a:gdLst>
                    <a:gd name="T0" fmla="*/ 0 w 1044"/>
                    <a:gd name="T1" fmla="*/ 0 h 654"/>
                    <a:gd name="T2" fmla="*/ 0 w 1044"/>
                    <a:gd name="T3" fmla="*/ 0 h 654"/>
                    <a:gd name="T4" fmla="*/ 0 w 1044"/>
                    <a:gd name="T5" fmla="*/ 0 h 654"/>
                    <a:gd name="T6" fmla="*/ 0 w 1044"/>
                    <a:gd name="T7" fmla="*/ 0 h 654"/>
                    <a:gd name="T8" fmla="*/ 0 w 1044"/>
                    <a:gd name="T9" fmla="*/ 0 h 654"/>
                    <a:gd name="T10" fmla="*/ 0 w 1044"/>
                    <a:gd name="T11" fmla="*/ 0 h 654"/>
                    <a:gd name="T12" fmla="*/ 0 w 1044"/>
                    <a:gd name="T13" fmla="*/ 0 h 654"/>
                    <a:gd name="T14" fmla="*/ 0 w 1044"/>
                    <a:gd name="T15" fmla="*/ 0 h 654"/>
                    <a:gd name="T16" fmla="*/ 0 w 1044"/>
                    <a:gd name="T17" fmla="*/ 0 h 654"/>
                    <a:gd name="T18" fmla="*/ 0 w 1044"/>
                    <a:gd name="T19" fmla="*/ 0 h 654"/>
                    <a:gd name="T20" fmla="*/ 0 w 1044"/>
                    <a:gd name="T21" fmla="*/ 0 h 654"/>
                    <a:gd name="T22" fmla="*/ 0 w 1044"/>
                    <a:gd name="T23" fmla="*/ 0 h 654"/>
                    <a:gd name="T24" fmla="*/ 0 w 1044"/>
                    <a:gd name="T25" fmla="*/ 0 h 654"/>
                    <a:gd name="T26" fmla="*/ 0 w 1044"/>
                    <a:gd name="T27" fmla="*/ 0 h 654"/>
                    <a:gd name="T28" fmla="*/ 0 w 1044"/>
                    <a:gd name="T29" fmla="*/ 0 h 654"/>
                    <a:gd name="T30" fmla="*/ 0 w 1044"/>
                    <a:gd name="T31" fmla="*/ 0 h 654"/>
                    <a:gd name="T32" fmla="*/ 0 w 1044"/>
                    <a:gd name="T33" fmla="*/ 0 h 654"/>
                    <a:gd name="T34" fmla="*/ 0 w 1044"/>
                    <a:gd name="T35" fmla="*/ 0 h 654"/>
                    <a:gd name="T36" fmla="*/ 0 w 1044"/>
                    <a:gd name="T37" fmla="*/ 0 h 654"/>
                    <a:gd name="T38" fmla="*/ 0 w 1044"/>
                    <a:gd name="T39" fmla="*/ 0 h 654"/>
                    <a:gd name="T40" fmla="*/ 0 w 1044"/>
                    <a:gd name="T41" fmla="*/ 0 h 654"/>
                    <a:gd name="T42" fmla="*/ 0 w 1044"/>
                    <a:gd name="T43" fmla="*/ 0 h 654"/>
                    <a:gd name="T44" fmla="*/ 0 w 1044"/>
                    <a:gd name="T45" fmla="*/ 0 h 654"/>
                    <a:gd name="T46" fmla="*/ 0 w 1044"/>
                    <a:gd name="T47" fmla="*/ 0 h 654"/>
                    <a:gd name="T48" fmla="*/ 0 w 1044"/>
                    <a:gd name="T49" fmla="*/ 0 h 654"/>
                    <a:gd name="T50" fmla="*/ 0 w 1044"/>
                    <a:gd name="T51" fmla="*/ 0 h 654"/>
                    <a:gd name="T52" fmla="*/ 0 w 1044"/>
                    <a:gd name="T53" fmla="*/ 0 h 654"/>
                    <a:gd name="T54" fmla="*/ 0 w 1044"/>
                    <a:gd name="T55" fmla="*/ 0 h 654"/>
                    <a:gd name="T56" fmla="*/ 0 w 1044"/>
                    <a:gd name="T57" fmla="*/ 0 h 654"/>
                    <a:gd name="T58" fmla="*/ 0 w 1044"/>
                    <a:gd name="T59" fmla="*/ 0 h 654"/>
                    <a:gd name="T60" fmla="*/ 0 w 1044"/>
                    <a:gd name="T61" fmla="*/ 0 h 654"/>
                    <a:gd name="T62" fmla="*/ 0 w 1044"/>
                    <a:gd name="T63" fmla="*/ 0 h 654"/>
                    <a:gd name="T64" fmla="*/ 0 w 1044"/>
                    <a:gd name="T65" fmla="*/ 0 h 654"/>
                    <a:gd name="T66" fmla="*/ 0 w 1044"/>
                    <a:gd name="T67" fmla="*/ 0 h 654"/>
                    <a:gd name="T68" fmla="*/ 0 w 1044"/>
                    <a:gd name="T69" fmla="*/ 0 h 6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4"/>
                    <a:gd name="T106" fmla="*/ 0 h 654"/>
                    <a:gd name="T107" fmla="*/ 1044 w 1044"/>
                    <a:gd name="T108" fmla="*/ 654 h 6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4" h="654">
                      <a:moveTo>
                        <a:pt x="64" y="409"/>
                      </a:moveTo>
                      <a:lnTo>
                        <a:pt x="24" y="423"/>
                      </a:lnTo>
                      <a:lnTo>
                        <a:pt x="0" y="456"/>
                      </a:lnTo>
                      <a:lnTo>
                        <a:pt x="7" y="496"/>
                      </a:lnTo>
                      <a:lnTo>
                        <a:pt x="37" y="550"/>
                      </a:lnTo>
                      <a:lnTo>
                        <a:pt x="91" y="570"/>
                      </a:lnTo>
                      <a:lnTo>
                        <a:pt x="154" y="543"/>
                      </a:lnTo>
                      <a:lnTo>
                        <a:pt x="201" y="517"/>
                      </a:lnTo>
                      <a:lnTo>
                        <a:pt x="269" y="496"/>
                      </a:lnTo>
                      <a:lnTo>
                        <a:pt x="356" y="490"/>
                      </a:lnTo>
                      <a:lnTo>
                        <a:pt x="446" y="496"/>
                      </a:lnTo>
                      <a:lnTo>
                        <a:pt x="540" y="533"/>
                      </a:lnTo>
                      <a:lnTo>
                        <a:pt x="608" y="570"/>
                      </a:lnTo>
                      <a:lnTo>
                        <a:pt x="658" y="621"/>
                      </a:lnTo>
                      <a:lnTo>
                        <a:pt x="678" y="641"/>
                      </a:lnTo>
                      <a:lnTo>
                        <a:pt x="722" y="654"/>
                      </a:lnTo>
                      <a:lnTo>
                        <a:pt x="745" y="644"/>
                      </a:lnTo>
                      <a:lnTo>
                        <a:pt x="765" y="624"/>
                      </a:lnTo>
                      <a:lnTo>
                        <a:pt x="782" y="604"/>
                      </a:lnTo>
                      <a:lnTo>
                        <a:pt x="812" y="567"/>
                      </a:lnTo>
                      <a:lnTo>
                        <a:pt x="846" y="500"/>
                      </a:lnTo>
                      <a:lnTo>
                        <a:pt x="873" y="429"/>
                      </a:lnTo>
                      <a:lnTo>
                        <a:pt x="890" y="359"/>
                      </a:lnTo>
                      <a:lnTo>
                        <a:pt x="900" y="308"/>
                      </a:lnTo>
                      <a:lnTo>
                        <a:pt x="910" y="241"/>
                      </a:lnTo>
                      <a:lnTo>
                        <a:pt x="900" y="211"/>
                      </a:lnTo>
                      <a:lnTo>
                        <a:pt x="913" y="184"/>
                      </a:lnTo>
                      <a:lnTo>
                        <a:pt x="943" y="171"/>
                      </a:lnTo>
                      <a:lnTo>
                        <a:pt x="983" y="174"/>
                      </a:lnTo>
                      <a:lnTo>
                        <a:pt x="1020" y="171"/>
                      </a:lnTo>
                      <a:lnTo>
                        <a:pt x="1044" y="151"/>
                      </a:lnTo>
                      <a:lnTo>
                        <a:pt x="1037" y="124"/>
                      </a:lnTo>
                      <a:lnTo>
                        <a:pt x="1010" y="114"/>
                      </a:lnTo>
                      <a:lnTo>
                        <a:pt x="970" y="120"/>
                      </a:lnTo>
                      <a:lnTo>
                        <a:pt x="936" y="131"/>
                      </a:lnTo>
                      <a:lnTo>
                        <a:pt x="920" y="131"/>
                      </a:lnTo>
                      <a:lnTo>
                        <a:pt x="916" y="117"/>
                      </a:lnTo>
                      <a:lnTo>
                        <a:pt x="940" y="87"/>
                      </a:lnTo>
                      <a:lnTo>
                        <a:pt x="960" y="63"/>
                      </a:lnTo>
                      <a:lnTo>
                        <a:pt x="963" y="33"/>
                      </a:lnTo>
                      <a:lnTo>
                        <a:pt x="960" y="13"/>
                      </a:lnTo>
                      <a:lnTo>
                        <a:pt x="936" y="0"/>
                      </a:lnTo>
                      <a:lnTo>
                        <a:pt x="910" y="13"/>
                      </a:lnTo>
                      <a:lnTo>
                        <a:pt x="893" y="50"/>
                      </a:lnTo>
                      <a:lnTo>
                        <a:pt x="886" y="97"/>
                      </a:lnTo>
                      <a:lnTo>
                        <a:pt x="873" y="120"/>
                      </a:lnTo>
                      <a:lnTo>
                        <a:pt x="846" y="124"/>
                      </a:lnTo>
                      <a:lnTo>
                        <a:pt x="799" y="104"/>
                      </a:lnTo>
                      <a:lnTo>
                        <a:pt x="765" y="94"/>
                      </a:lnTo>
                      <a:lnTo>
                        <a:pt x="738" y="110"/>
                      </a:lnTo>
                      <a:lnTo>
                        <a:pt x="732" y="147"/>
                      </a:lnTo>
                      <a:lnTo>
                        <a:pt x="752" y="164"/>
                      </a:lnTo>
                      <a:lnTo>
                        <a:pt x="789" y="171"/>
                      </a:lnTo>
                      <a:lnTo>
                        <a:pt x="826" y="174"/>
                      </a:lnTo>
                      <a:lnTo>
                        <a:pt x="856" y="184"/>
                      </a:lnTo>
                      <a:lnTo>
                        <a:pt x="859" y="221"/>
                      </a:lnTo>
                      <a:lnTo>
                        <a:pt x="846" y="288"/>
                      </a:lnTo>
                      <a:lnTo>
                        <a:pt x="819" y="352"/>
                      </a:lnTo>
                      <a:lnTo>
                        <a:pt x="782" y="419"/>
                      </a:lnTo>
                      <a:lnTo>
                        <a:pt x="742" y="470"/>
                      </a:lnTo>
                      <a:lnTo>
                        <a:pt x="712" y="496"/>
                      </a:lnTo>
                      <a:lnTo>
                        <a:pt x="671" y="496"/>
                      </a:lnTo>
                      <a:lnTo>
                        <a:pt x="598" y="449"/>
                      </a:lnTo>
                      <a:lnTo>
                        <a:pt x="517" y="419"/>
                      </a:lnTo>
                      <a:lnTo>
                        <a:pt x="430" y="392"/>
                      </a:lnTo>
                      <a:lnTo>
                        <a:pt x="332" y="386"/>
                      </a:lnTo>
                      <a:lnTo>
                        <a:pt x="238" y="382"/>
                      </a:lnTo>
                      <a:lnTo>
                        <a:pt x="151" y="386"/>
                      </a:lnTo>
                      <a:lnTo>
                        <a:pt x="94" y="402"/>
                      </a:lnTo>
                      <a:lnTo>
                        <a:pt x="64" y="4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52" name="Freeform 17">
                  <a:extLst>
                    <a:ext uri="{FF2B5EF4-FFF2-40B4-BE49-F238E27FC236}">
                      <a16:creationId xmlns:a16="http://schemas.microsoft.com/office/drawing/2014/main" id="{54C867D1-70EC-B3F2-E2F1-475C149CD8E8}"/>
                    </a:ext>
                  </a:extLst>
                </p:cNvPr>
                <p:cNvSpPr>
                  <a:spLocks noChangeArrowheads="1"/>
                </p:cNvSpPr>
                <p:nvPr/>
              </p:nvSpPr>
              <p:spPr bwMode="auto">
                <a:xfrm>
                  <a:off x="48" y="321"/>
                  <a:ext cx="349" cy="328"/>
                </a:xfrm>
                <a:custGeom>
                  <a:avLst/>
                  <a:gdLst>
                    <a:gd name="T0" fmla="*/ 0 w 1158"/>
                    <a:gd name="T1" fmla="*/ 0 h 1027"/>
                    <a:gd name="T2" fmla="*/ 0 w 1158"/>
                    <a:gd name="T3" fmla="*/ 0 h 1027"/>
                    <a:gd name="T4" fmla="*/ 0 w 1158"/>
                    <a:gd name="T5" fmla="*/ 0 h 1027"/>
                    <a:gd name="T6" fmla="*/ 0 w 1158"/>
                    <a:gd name="T7" fmla="*/ 0 h 1027"/>
                    <a:gd name="T8" fmla="*/ 0 w 1158"/>
                    <a:gd name="T9" fmla="*/ 0 h 1027"/>
                    <a:gd name="T10" fmla="*/ 0 w 1158"/>
                    <a:gd name="T11" fmla="*/ 0 h 1027"/>
                    <a:gd name="T12" fmla="*/ 0 w 1158"/>
                    <a:gd name="T13" fmla="*/ 0 h 1027"/>
                    <a:gd name="T14" fmla="*/ 0 w 1158"/>
                    <a:gd name="T15" fmla="*/ 0 h 1027"/>
                    <a:gd name="T16" fmla="*/ 0 w 1158"/>
                    <a:gd name="T17" fmla="*/ 0 h 1027"/>
                    <a:gd name="T18" fmla="*/ 0 w 1158"/>
                    <a:gd name="T19" fmla="*/ 0 h 1027"/>
                    <a:gd name="T20" fmla="*/ 0 w 1158"/>
                    <a:gd name="T21" fmla="*/ 0 h 1027"/>
                    <a:gd name="T22" fmla="*/ 0 w 1158"/>
                    <a:gd name="T23" fmla="*/ 0 h 1027"/>
                    <a:gd name="T24" fmla="*/ 0 w 1158"/>
                    <a:gd name="T25" fmla="*/ 0 h 1027"/>
                    <a:gd name="T26" fmla="*/ 0 w 1158"/>
                    <a:gd name="T27" fmla="*/ 0 h 1027"/>
                    <a:gd name="T28" fmla="*/ 0 w 1158"/>
                    <a:gd name="T29" fmla="*/ 0 h 1027"/>
                    <a:gd name="T30" fmla="*/ 0 w 1158"/>
                    <a:gd name="T31" fmla="*/ 0 h 1027"/>
                    <a:gd name="T32" fmla="*/ 0 w 1158"/>
                    <a:gd name="T33" fmla="*/ 0 h 1027"/>
                    <a:gd name="T34" fmla="*/ 0 w 1158"/>
                    <a:gd name="T35" fmla="*/ 0 h 1027"/>
                    <a:gd name="T36" fmla="*/ 0 w 1158"/>
                    <a:gd name="T37" fmla="*/ 0 h 1027"/>
                    <a:gd name="T38" fmla="*/ 0 w 1158"/>
                    <a:gd name="T39" fmla="*/ 0 h 1027"/>
                    <a:gd name="T40" fmla="*/ 0 w 1158"/>
                    <a:gd name="T41" fmla="*/ 0 h 1027"/>
                    <a:gd name="T42" fmla="*/ 0 w 1158"/>
                    <a:gd name="T43" fmla="*/ 0 h 1027"/>
                    <a:gd name="T44" fmla="*/ 0 w 1158"/>
                    <a:gd name="T45" fmla="*/ 0 h 1027"/>
                    <a:gd name="T46" fmla="*/ 0 w 1158"/>
                    <a:gd name="T47" fmla="*/ 0 h 1027"/>
                    <a:gd name="T48" fmla="*/ 0 w 1158"/>
                    <a:gd name="T49" fmla="*/ 0 h 1027"/>
                    <a:gd name="T50" fmla="*/ 0 w 1158"/>
                    <a:gd name="T51" fmla="*/ 0 h 1027"/>
                    <a:gd name="T52" fmla="*/ 0 w 1158"/>
                    <a:gd name="T53" fmla="*/ 0 h 1027"/>
                    <a:gd name="T54" fmla="*/ 0 w 1158"/>
                    <a:gd name="T55" fmla="*/ 0 h 1027"/>
                    <a:gd name="T56" fmla="*/ 0 w 1158"/>
                    <a:gd name="T57" fmla="*/ 0 h 1027"/>
                    <a:gd name="T58" fmla="*/ 0 w 1158"/>
                    <a:gd name="T59" fmla="*/ 0 h 1027"/>
                    <a:gd name="T60" fmla="*/ 0 w 1158"/>
                    <a:gd name="T61" fmla="*/ 0 h 1027"/>
                    <a:gd name="T62" fmla="*/ 0 w 1158"/>
                    <a:gd name="T63" fmla="*/ 0 h 1027"/>
                    <a:gd name="T64" fmla="*/ 0 w 1158"/>
                    <a:gd name="T65" fmla="*/ 0 h 1027"/>
                    <a:gd name="T66" fmla="*/ 0 w 1158"/>
                    <a:gd name="T67" fmla="*/ 0 h 1027"/>
                    <a:gd name="T68" fmla="*/ 0 w 1158"/>
                    <a:gd name="T69" fmla="*/ 0 h 1027"/>
                    <a:gd name="T70" fmla="*/ 0 w 1158"/>
                    <a:gd name="T71" fmla="*/ 0 h 1027"/>
                    <a:gd name="T72" fmla="*/ 0 w 1158"/>
                    <a:gd name="T73" fmla="*/ 0 h 1027"/>
                    <a:gd name="T74" fmla="*/ 0 w 1158"/>
                    <a:gd name="T75" fmla="*/ 0 h 1027"/>
                    <a:gd name="T76" fmla="*/ 0 w 1158"/>
                    <a:gd name="T77" fmla="*/ 0 h 10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8"/>
                    <a:gd name="T118" fmla="*/ 0 h 1027"/>
                    <a:gd name="T119" fmla="*/ 1158 w 1158"/>
                    <a:gd name="T120" fmla="*/ 1027 h 10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8" h="1027">
                      <a:moveTo>
                        <a:pt x="882" y="775"/>
                      </a:moveTo>
                      <a:lnTo>
                        <a:pt x="1030" y="812"/>
                      </a:lnTo>
                      <a:lnTo>
                        <a:pt x="1117" y="846"/>
                      </a:lnTo>
                      <a:lnTo>
                        <a:pt x="1158" y="893"/>
                      </a:lnTo>
                      <a:lnTo>
                        <a:pt x="1158" y="947"/>
                      </a:lnTo>
                      <a:lnTo>
                        <a:pt x="1137" y="990"/>
                      </a:lnTo>
                      <a:lnTo>
                        <a:pt x="1094" y="1027"/>
                      </a:lnTo>
                      <a:lnTo>
                        <a:pt x="1007" y="994"/>
                      </a:lnTo>
                      <a:lnTo>
                        <a:pt x="899" y="923"/>
                      </a:lnTo>
                      <a:lnTo>
                        <a:pt x="788" y="863"/>
                      </a:lnTo>
                      <a:lnTo>
                        <a:pt x="691" y="826"/>
                      </a:lnTo>
                      <a:lnTo>
                        <a:pt x="590" y="809"/>
                      </a:lnTo>
                      <a:lnTo>
                        <a:pt x="527" y="796"/>
                      </a:lnTo>
                      <a:lnTo>
                        <a:pt x="486" y="792"/>
                      </a:lnTo>
                      <a:lnTo>
                        <a:pt x="476" y="796"/>
                      </a:lnTo>
                      <a:lnTo>
                        <a:pt x="453" y="792"/>
                      </a:lnTo>
                      <a:lnTo>
                        <a:pt x="433" y="772"/>
                      </a:lnTo>
                      <a:lnTo>
                        <a:pt x="409" y="742"/>
                      </a:lnTo>
                      <a:lnTo>
                        <a:pt x="396" y="695"/>
                      </a:lnTo>
                      <a:lnTo>
                        <a:pt x="376" y="621"/>
                      </a:lnTo>
                      <a:lnTo>
                        <a:pt x="349" y="544"/>
                      </a:lnTo>
                      <a:lnTo>
                        <a:pt x="322" y="473"/>
                      </a:lnTo>
                      <a:lnTo>
                        <a:pt x="278" y="413"/>
                      </a:lnTo>
                      <a:lnTo>
                        <a:pt x="241" y="363"/>
                      </a:lnTo>
                      <a:lnTo>
                        <a:pt x="201" y="326"/>
                      </a:lnTo>
                      <a:lnTo>
                        <a:pt x="171" y="312"/>
                      </a:lnTo>
                      <a:lnTo>
                        <a:pt x="131" y="302"/>
                      </a:lnTo>
                      <a:lnTo>
                        <a:pt x="80" y="302"/>
                      </a:lnTo>
                      <a:lnTo>
                        <a:pt x="33" y="289"/>
                      </a:lnTo>
                      <a:lnTo>
                        <a:pt x="0" y="252"/>
                      </a:lnTo>
                      <a:lnTo>
                        <a:pt x="0" y="215"/>
                      </a:lnTo>
                      <a:lnTo>
                        <a:pt x="20" y="178"/>
                      </a:lnTo>
                      <a:lnTo>
                        <a:pt x="57" y="168"/>
                      </a:lnTo>
                      <a:lnTo>
                        <a:pt x="70" y="191"/>
                      </a:lnTo>
                      <a:lnTo>
                        <a:pt x="67" y="201"/>
                      </a:lnTo>
                      <a:lnTo>
                        <a:pt x="67" y="225"/>
                      </a:lnTo>
                      <a:lnTo>
                        <a:pt x="94" y="245"/>
                      </a:lnTo>
                      <a:lnTo>
                        <a:pt x="137" y="248"/>
                      </a:lnTo>
                      <a:lnTo>
                        <a:pt x="171" y="218"/>
                      </a:lnTo>
                      <a:lnTo>
                        <a:pt x="174" y="168"/>
                      </a:lnTo>
                      <a:lnTo>
                        <a:pt x="154" y="138"/>
                      </a:lnTo>
                      <a:lnTo>
                        <a:pt x="127" y="141"/>
                      </a:lnTo>
                      <a:lnTo>
                        <a:pt x="104" y="161"/>
                      </a:lnTo>
                      <a:lnTo>
                        <a:pt x="84" y="158"/>
                      </a:lnTo>
                      <a:lnTo>
                        <a:pt x="67" y="128"/>
                      </a:lnTo>
                      <a:lnTo>
                        <a:pt x="84" y="111"/>
                      </a:lnTo>
                      <a:lnTo>
                        <a:pt x="104" y="87"/>
                      </a:lnTo>
                      <a:lnTo>
                        <a:pt x="141" y="81"/>
                      </a:lnTo>
                      <a:lnTo>
                        <a:pt x="171" y="87"/>
                      </a:lnTo>
                      <a:lnTo>
                        <a:pt x="208" y="104"/>
                      </a:lnTo>
                      <a:lnTo>
                        <a:pt x="204" y="77"/>
                      </a:lnTo>
                      <a:lnTo>
                        <a:pt x="211" y="30"/>
                      </a:lnTo>
                      <a:lnTo>
                        <a:pt x="245" y="0"/>
                      </a:lnTo>
                      <a:lnTo>
                        <a:pt x="288" y="10"/>
                      </a:lnTo>
                      <a:lnTo>
                        <a:pt x="288" y="44"/>
                      </a:lnTo>
                      <a:lnTo>
                        <a:pt x="285" y="54"/>
                      </a:lnTo>
                      <a:lnTo>
                        <a:pt x="272" y="87"/>
                      </a:lnTo>
                      <a:lnTo>
                        <a:pt x="261" y="94"/>
                      </a:lnTo>
                      <a:lnTo>
                        <a:pt x="248" y="128"/>
                      </a:lnTo>
                      <a:lnTo>
                        <a:pt x="241" y="138"/>
                      </a:lnTo>
                      <a:lnTo>
                        <a:pt x="245" y="191"/>
                      </a:lnTo>
                      <a:lnTo>
                        <a:pt x="238" y="238"/>
                      </a:lnTo>
                      <a:lnTo>
                        <a:pt x="238" y="248"/>
                      </a:lnTo>
                      <a:lnTo>
                        <a:pt x="275" y="289"/>
                      </a:lnTo>
                      <a:lnTo>
                        <a:pt x="305" y="332"/>
                      </a:lnTo>
                      <a:lnTo>
                        <a:pt x="339" y="376"/>
                      </a:lnTo>
                      <a:lnTo>
                        <a:pt x="372" y="420"/>
                      </a:lnTo>
                      <a:lnTo>
                        <a:pt x="396" y="477"/>
                      </a:lnTo>
                      <a:lnTo>
                        <a:pt x="423" y="550"/>
                      </a:lnTo>
                      <a:lnTo>
                        <a:pt x="449" y="604"/>
                      </a:lnTo>
                      <a:lnTo>
                        <a:pt x="473" y="648"/>
                      </a:lnTo>
                      <a:lnTo>
                        <a:pt x="500" y="675"/>
                      </a:lnTo>
                      <a:lnTo>
                        <a:pt x="557" y="691"/>
                      </a:lnTo>
                      <a:lnTo>
                        <a:pt x="634" y="708"/>
                      </a:lnTo>
                      <a:lnTo>
                        <a:pt x="731" y="725"/>
                      </a:lnTo>
                      <a:lnTo>
                        <a:pt x="802" y="749"/>
                      </a:lnTo>
                      <a:lnTo>
                        <a:pt x="856" y="769"/>
                      </a:lnTo>
                      <a:lnTo>
                        <a:pt x="882"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53" name="Freeform 18">
                  <a:extLst>
                    <a:ext uri="{FF2B5EF4-FFF2-40B4-BE49-F238E27FC236}">
                      <a16:creationId xmlns:a16="http://schemas.microsoft.com/office/drawing/2014/main" id="{9186A6A0-CCEC-CFB8-EFE6-2E4ACC629407}"/>
                    </a:ext>
                  </a:extLst>
                </p:cNvPr>
                <p:cNvSpPr>
                  <a:spLocks noChangeArrowheads="1"/>
                </p:cNvSpPr>
                <p:nvPr/>
              </p:nvSpPr>
              <p:spPr bwMode="auto">
                <a:xfrm>
                  <a:off x="375" y="737"/>
                  <a:ext cx="101" cy="495"/>
                </a:xfrm>
                <a:custGeom>
                  <a:avLst/>
                  <a:gdLst>
                    <a:gd name="T0" fmla="*/ 0 w 336"/>
                    <a:gd name="T1" fmla="*/ 0 h 1551"/>
                    <a:gd name="T2" fmla="*/ 0 w 336"/>
                    <a:gd name="T3" fmla="*/ 0 h 1551"/>
                    <a:gd name="T4" fmla="*/ 0 w 336"/>
                    <a:gd name="T5" fmla="*/ 0 h 1551"/>
                    <a:gd name="T6" fmla="*/ 0 w 336"/>
                    <a:gd name="T7" fmla="*/ 0 h 1551"/>
                    <a:gd name="T8" fmla="*/ 0 w 336"/>
                    <a:gd name="T9" fmla="*/ 0 h 1551"/>
                    <a:gd name="T10" fmla="*/ 0 w 336"/>
                    <a:gd name="T11" fmla="*/ 0 h 1551"/>
                    <a:gd name="T12" fmla="*/ 0 w 336"/>
                    <a:gd name="T13" fmla="*/ 0 h 1551"/>
                    <a:gd name="T14" fmla="*/ 0 w 336"/>
                    <a:gd name="T15" fmla="*/ 0 h 1551"/>
                    <a:gd name="T16" fmla="*/ 0 w 336"/>
                    <a:gd name="T17" fmla="*/ 0 h 1551"/>
                    <a:gd name="T18" fmla="*/ 0 w 336"/>
                    <a:gd name="T19" fmla="*/ 0 h 1551"/>
                    <a:gd name="T20" fmla="*/ 0 w 336"/>
                    <a:gd name="T21" fmla="*/ 0 h 1551"/>
                    <a:gd name="T22" fmla="*/ 0 w 336"/>
                    <a:gd name="T23" fmla="*/ 0 h 1551"/>
                    <a:gd name="T24" fmla="*/ 0 w 336"/>
                    <a:gd name="T25" fmla="*/ 0 h 1551"/>
                    <a:gd name="T26" fmla="*/ 0 w 336"/>
                    <a:gd name="T27" fmla="*/ 0 h 1551"/>
                    <a:gd name="T28" fmla="*/ 0 w 336"/>
                    <a:gd name="T29" fmla="*/ 0 h 1551"/>
                    <a:gd name="T30" fmla="*/ 0 w 336"/>
                    <a:gd name="T31" fmla="*/ 0 h 1551"/>
                    <a:gd name="T32" fmla="*/ 0 w 336"/>
                    <a:gd name="T33" fmla="*/ 0 h 1551"/>
                    <a:gd name="T34" fmla="*/ 0 w 336"/>
                    <a:gd name="T35" fmla="*/ 0 h 1551"/>
                    <a:gd name="T36" fmla="*/ 0 w 336"/>
                    <a:gd name="T37" fmla="*/ 0 h 1551"/>
                    <a:gd name="T38" fmla="*/ 0 w 336"/>
                    <a:gd name="T39" fmla="*/ 0 h 1551"/>
                    <a:gd name="T40" fmla="*/ 0 w 336"/>
                    <a:gd name="T41" fmla="*/ 0 h 1551"/>
                    <a:gd name="T42" fmla="*/ 0 w 336"/>
                    <a:gd name="T43" fmla="*/ 0 h 1551"/>
                    <a:gd name="T44" fmla="*/ 0 w 336"/>
                    <a:gd name="T45" fmla="*/ 0 h 1551"/>
                    <a:gd name="T46" fmla="*/ 0 w 336"/>
                    <a:gd name="T47" fmla="*/ 0 h 1551"/>
                    <a:gd name="T48" fmla="*/ 0 w 336"/>
                    <a:gd name="T49" fmla="*/ 0 h 1551"/>
                    <a:gd name="T50" fmla="*/ 0 w 336"/>
                    <a:gd name="T51" fmla="*/ 0 h 1551"/>
                    <a:gd name="T52" fmla="*/ 0 w 336"/>
                    <a:gd name="T53" fmla="*/ 0 h 1551"/>
                    <a:gd name="T54" fmla="*/ 0 w 336"/>
                    <a:gd name="T55" fmla="*/ 0 h 1551"/>
                    <a:gd name="T56" fmla="*/ 0 w 336"/>
                    <a:gd name="T57" fmla="*/ 0 h 1551"/>
                    <a:gd name="T58" fmla="*/ 0 w 336"/>
                    <a:gd name="T59" fmla="*/ 0 h 1551"/>
                    <a:gd name="T60" fmla="*/ 0 w 336"/>
                    <a:gd name="T61" fmla="*/ 0 h 1551"/>
                    <a:gd name="T62" fmla="*/ 0 w 336"/>
                    <a:gd name="T63" fmla="*/ 0 h 1551"/>
                    <a:gd name="T64" fmla="*/ 0 w 336"/>
                    <a:gd name="T65" fmla="*/ 0 h 1551"/>
                    <a:gd name="T66" fmla="*/ 0 w 336"/>
                    <a:gd name="T67" fmla="*/ 0 h 1551"/>
                    <a:gd name="T68" fmla="*/ 0 w 336"/>
                    <a:gd name="T69" fmla="*/ 0 h 1551"/>
                    <a:gd name="T70" fmla="*/ 0 w 336"/>
                    <a:gd name="T71" fmla="*/ 0 h 1551"/>
                    <a:gd name="T72" fmla="*/ 0 w 336"/>
                    <a:gd name="T73" fmla="*/ 0 h 1551"/>
                    <a:gd name="T74" fmla="*/ 0 w 336"/>
                    <a:gd name="T75" fmla="*/ 0 h 1551"/>
                    <a:gd name="T76" fmla="*/ 0 w 336"/>
                    <a:gd name="T77" fmla="*/ 0 h 1551"/>
                    <a:gd name="T78" fmla="*/ 0 w 336"/>
                    <a:gd name="T79" fmla="*/ 0 h 1551"/>
                    <a:gd name="T80" fmla="*/ 0 w 336"/>
                    <a:gd name="T81" fmla="*/ 0 h 1551"/>
                    <a:gd name="T82" fmla="*/ 0 w 336"/>
                    <a:gd name="T83" fmla="*/ 0 h 1551"/>
                    <a:gd name="T84" fmla="*/ 0 w 336"/>
                    <a:gd name="T85" fmla="*/ 0 h 1551"/>
                    <a:gd name="T86" fmla="*/ 0 w 336"/>
                    <a:gd name="T87" fmla="*/ 0 h 1551"/>
                    <a:gd name="T88" fmla="*/ 0 w 336"/>
                    <a:gd name="T89" fmla="*/ 0 h 1551"/>
                    <a:gd name="T90" fmla="*/ 0 w 336"/>
                    <a:gd name="T91" fmla="*/ 0 h 1551"/>
                    <a:gd name="T92" fmla="*/ 0 w 336"/>
                    <a:gd name="T93" fmla="*/ 0 h 1551"/>
                    <a:gd name="T94" fmla="*/ 0 w 336"/>
                    <a:gd name="T95" fmla="*/ 0 h 1551"/>
                    <a:gd name="T96" fmla="*/ 0 w 336"/>
                    <a:gd name="T97" fmla="*/ 0 h 1551"/>
                    <a:gd name="T98" fmla="*/ 0 w 336"/>
                    <a:gd name="T99" fmla="*/ 0 h 1551"/>
                    <a:gd name="T100" fmla="*/ 0 w 336"/>
                    <a:gd name="T101" fmla="*/ 0 h 1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6"/>
                    <a:gd name="T154" fmla="*/ 0 h 1551"/>
                    <a:gd name="T155" fmla="*/ 336 w 336"/>
                    <a:gd name="T156" fmla="*/ 1551 h 1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6" h="1551">
                      <a:moveTo>
                        <a:pt x="165" y="303"/>
                      </a:moveTo>
                      <a:lnTo>
                        <a:pt x="124" y="138"/>
                      </a:lnTo>
                      <a:lnTo>
                        <a:pt x="141" y="21"/>
                      </a:lnTo>
                      <a:lnTo>
                        <a:pt x="201" y="0"/>
                      </a:lnTo>
                      <a:lnTo>
                        <a:pt x="212" y="4"/>
                      </a:lnTo>
                      <a:lnTo>
                        <a:pt x="269" y="14"/>
                      </a:lnTo>
                      <a:lnTo>
                        <a:pt x="272" y="24"/>
                      </a:lnTo>
                      <a:lnTo>
                        <a:pt x="316" y="101"/>
                      </a:lnTo>
                      <a:lnTo>
                        <a:pt x="322" y="192"/>
                      </a:lnTo>
                      <a:lnTo>
                        <a:pt x="336" y="380"/>
                      </a:lnTo>
                      <a:lnTo>
                        <a:pt x="329" y="514"/>
                      </a:lnTo>
                      <a:lnTo>
                        <a:pt x="322" y="638"/>
                      </a:lnTo>
                      <a:lnTo>
                        <a:pt x="306" y="766"/>
                      </a:lnTo>
                      <a:lnTo>
                        <a:pt x="272" y="863"/>
                      </a:lnTo>
                      <a:lnTo>
                        <a:pt x="245" y="944"/>
                      </a:lnTo>
                      <a:lnTo>
                        <a:pt x="191" y="1028"/>
                      </a:lnTo>
                      <a:lnTo>
                        <a:pt x="148" y="1085"/>
                      </a:lnTo>
                      <a:lnTo>
                        <a:pt x="124" y="1118"/>
                      </a:lnTo>
                      <a:lnTo>
                        <a:pt x="118" y="1128"/>
                      </a:lnTo>
                      <a:lnTo>
                        <a:pt x="124" y="1158"/>
                      </a:lnTo>
                      <a:lnTo>
                        <a:pt x="161" y="1192"/>
                      </a:lnTo>
                      <a:lnTo>
                        <a:pt x="218" y="1249"/>
                      </a:lnTo>
                      <a:lnTo>
                        <a:pt x="255" y="1323"/>
                      </a:lnTo>
                      <a:lnTo>
                        <a:pt x="272" y="1387"/>
                      </a:lnTo>
                      <a:lnTo>
                        <a:pt x="275" y="1434"/>
                      </a:lnTo>
                      <a:lnTo>
                        <a:pt x="282" y="1484"/>
                      </a:lnTo>
                      <a:lnTo>
                        <a:pt x="295" y="1511"/>
                      </a:lnTo>
                      <a:lnTo>
                        <a:pt x="295" y="1541"/>
                      </a:lnTo>
                      <a:lnTo>
                        <a:pt x="265" y="1551"/>
                      </a:lnTo>
                      <a:lnTo>
                        <a:pt x="185" y="1545"/>
                      </a:lnTo>
                      <a:lnTo>
                        <a:pt x="185" y="1501"/>
                      </a:lnTo>
                      <a:lnTo>
                        <a:pt x="195" y="1464"/>
                      </a:lnTo>
                      <a:lnTo>
                        <a:pt x="195" y="1383"/>
                      </a:lnTo>
                      <a:lnTo>
                        <a:pt x="175" y="1316"/>
                      </a:lnTo>
                      <a:lnTo>
                        <a:pt x="131" y="1266"/>
                      </a:lnTo>
                      <a:lnTo>
                        <a:pt x="81" y="1226"/>
                      </a:lnTo>
                      <a:lnTo>
                        <a:pt x="27" y="1185"/>
                      </a:lnTo>
                      <a:lnTo>
                        <a:pt x="7" y="1152"/>
                      </a:lnTo>
                      <a:lnTo>
                        <a:pt x="0" y="1111"/>
                      </a:lnTo>
                      <a:lnTo>
                        <a:pt x="10" y="1085"/>
                      </a:lnTo>
                      <a:lnTo>
                        <a:pt x="44" y="1058"/>
                      </a:lnTo>
                      <a:lnTo>
                        <a:pt x="67" y="1038"/>
                      </a:lnTo>
                      <a:lnTo>
                        <a:pt x="108" y="1011"/>
                      </a:lnTo>
                      <a:lnTo>
                        <a:pt x="141" y="957"/>
                      </a:lnTo>
                      <a:lnTo>
                        <a:pt x="175" y="880"/>
                      </a:lnTo>
                      <a:lnTo>
                        <a:pt x="205" y="796"/>
                      </a:lnTo>
                      <a:lnTo>
                        <a:pt x="222" y="695"/>
                      </a:lnTo>
                      <a:lnTo>
                        <a:pt x="208" y="534"/>
                      </a:lnTo>
                      <a:lnTo>
                        <a:pt x="195" y="423"/>
                      </a:lnTo>
                      <a:lnTo>
                        <a:pt x="175" y="339"/>
                      </a:lnTo>
                      <a:lnTo>
                        <a:pt x="165"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54" name="Freeform 19">
                  <a:extLst>
                    <a:ext uri="{FF2B5EF4-FFF2-40B4-BE49-F238E27FC236}">
                      <a16:creationId xmlns:a16="http://schemas.microsoft.com/office/drawing/2014/main" id="{BA5D3562-1703-979E-C0D7-53A0613ECDB3}"/>
                    </a:ext>
                  </a:extLst>
                </p:cNvPr>
                <p:cNvSpPr>
                  <a:spLocks noChangeArrowheads="1"/>
                </p:cNvSpPr>
                <p:nvPr/>
              </p:nvSpPr>
              <p:spPr bwMode="auto">
                <a:xfrm>
                  <a:off x="174" y="744"/>
                  <a:ext cx="260" cy="319"/>
                </a:xfrm>
                <a:custGeom>
                  <a:avLst/>
                  <a:gdLst>
                    <a:gd name="T0" fmla="*/ 0 w 863"/>
                    <a:gd name="T1" fmla="*/ 0 h 1000"/>
                    <a:gd name="T2" fmla="*/ 0 w 863"/>
                    <a:gd name="T3" fmla="*/ 0 h 1000"/>
                    <a:gd name="T4" fmla="*/ 0 w 863"/>
                    <a:gd name="T5" fmla="*/ 0 h 1000"/>
                    <a:gd name="T6" fmla="*/ 0 w 863"/>
                    <a:gd name="T7" fmla="*/ 0 h 1000"/>
                    <a:gd name="T8" fmla="*/ 0 w 863"/>
                    <a:gd name="T9" fmla="*/ 0 h 1000"/>
                    <a:gd name="T10" fmla="*/ 0 w 863"/>
                    <a:gd name="T11" fmla="*/ 0 h 1000"/>
                    <a:gd name="T12" fmla="*/ 0 w 863"/>
                    <a:gd name="T13" fmla="*/ 0 h 1000"/>
                    <a:gd name="T14" fmla="*/ 0 w 863"/>
                    <a:gd name="T15" fmla="*/ 0 h 1000"/>
                    <a:gd name="T16" fmla="*/ 0 w 863"/>
                    <a:gd name="T17" fmla="*/ 0 h 1000"/>
                    <a:gd name="T18" fmla="*/ 0 w 863"/>
                    <a:gd name="T19" fmla="*/ 0 h 1000"/>
                    <a:gd name="T20" fmla="*/ 0 w 863"/>
                    <a:gd name="T21" fmla="*/ 0 h 1000"/>
                    <a:gd name="T22" fmla="*/ 0 w 863"/>
                    <a:gd name="T23" fmla="*/ 0 h 1000"/>
                    <a:gd name="T24" fmla="*/ 0 w 863"/>
                    <a:gd name="T25" fmla="*/ 0 h 1000"/>
                    <a:gd name="T26" fmla="*/ 0 w 863"/>
                    <a:gd name="T27" fmla="*/ 0 h 1000"/>
                    <a:gd name="T28" fmla="*/ 0 w 863"/>
                    <a:gd name="T29" fmla="*/ 0 h 1000"/>
                    <a:gd name="T30" fmla="*/ 0 w 863"/>
                    <a:gd name="T31" fmla="*/ 0 h 1000"/>
                    <a:gd name="T32" fmla="*/ 0 w 863"/>
                    <a:gd name="T33" fmla="*/ 0 h 1000"/>
                    <a:gd name="T34" fmla="*/ 0 w 863"/>
                    <a:gd name="T35" fmla="*/ 0 h 1000"/>
                    <a:gd name="T36" fmla="*/ 0 w 863"/>
                    <a:gd name="T37" fmla="*/ 0 h 1000"/>
                    <a:gd name="T38" fmla="*/ 0 w 863"/>
                    <a:gd name="T39" fmla="*/ 0 h 1000"/>
                    <a:gd name="T40" fmla="*/ 0 w 863"/>
                    <a:gd name="T41" fmla="*/ 0 h 1000"/>
                    <a:gd name="T42" fmla="*/ 0 w 863"/>
                    <a:gd name="T43" fmla="*/ 0 h 1000"/>
                    <a:gd name="T44" fmla="*/ 0 w 863"/>
                    <a:gd name="T45" fmla="*/ 0 h 1000"/>
                    <a:gd name="T46" fmla="*/ 0 w 863"/>
                    <a:gd name="T47" fmla="*/ 0 h 1000"/>
                    <a:gd name="T48" fmla="*/ 0 w 863"/>
                    <a:gd name="T49" fmla="*/ 0 h 1000"/>
                    <a:gd name="T50" fmla="*/ 0 w 863"/>
                    <a:gd name="T51" fmla="*/ 0 h 1000"/>
                    <a:gd name="T52" fmla="*/ 0 w 863"/>
                    <a:gd name="T53" fmla="*/ 0 h 1000"/>
                    <a:gd name="T54" fmla="*/ 0 w 863"/>
                    <a:gd name="T55" fmla="*/ 0 h 1000"/>
                    <a:gd name="T56" fmla="*/ 0 w 863"/>
                    <a:gd name="T57" fmla="*/ 0 h 1000"/>
                    <a:gd name="T58" fmla="*/ 0 w 863"/>
                    <a:gd name="T59" fmla="*/ 0 h 1000"/>
                    <a:gd name="T60" fmla="*/ 0 w 863"/>
                    <a:gd name="T61" fmla="*/ 0 h 1000"/>
                    <a:gd name="T62" fmla="*/ 0 w 863"/>
                    <a:gd name="T63" fmla="*/ 0 h 1000"/>
                    <a:gd name="T64" fmla="*/ 0 w 863"/>
                    <a:gd name="T65" fmla="*/ 0 h 1000"/>
                    <a:gd name="T66" fmla="*/ 0 w 863"/>
                    <a:gd name="T67" fmla="*/ 0 h 1000"/>
                    <a:gd name="T68" fmla="*/ 0 w 863"/>
                    <a:gd name="T69" fmla="*/ 0 h 1000"/>
                    <a:gd name="T70" fmla="*/ 0 w 863"/>
                    <a:gd name="T71" fmla="*/ 0 h 1000"/>
                    <a:gd name="T72" fmla="*/ 0 w 863"/>
                    <a:gd name="T73" fmla="*/ 0 h 1000"/>
                    <a:gd name="T74" fmla="*/ 0 w 863"/>
                    <a:gd name="T75" fmla="*/ 0 h 1000"/>
                    <a:gd name="T76" fmla="*/ 0 w 863"/>
                    <a:gd name="T77" fmla="*/ 0 h 1000"/>
                    <a:gd name="T78" fmla="*/ 0 w 863"/>
                    <a:gd name="T79" fmla="*/ 0 h 1000"/>
                    <a:gd name="T80" fmla="*/ 0 w 863"/>
                    <a:gd name="T81" fmla="*/ 0 h 1000"/>
                    <a:gd name="T82" fmla="*/ 0 w 863"/>
                    <a:gd name="T83" fmla="*/ 0 h 1000"/>
                    <a:gd name="T84" fmla="*/ 0 w 863"/>
                    <a:gd name="T85" fmla="*/ 0 h 1000"/>
                    <a:gd name="T86" fmla="*/ 0 w 863"/>
                    <a:gd name="T87" fmla="*/ 0 h 1000"/>
                    <a:gd name="T88" fmla="*/ 0 w 863"/>
                    <a:gd name="T89" fmla="*/ 0 h 1000"/>
                    <a:gd name="T90" fmla="*/ 0 w 863"/>
                    <a:gd name="T91" fmla="*/ 0 h 1000"/>
                    <a:gd name="T92" fmla="*/ 0 w 863"/>
                    <a:gd name="T93" fmla="*/ 0 h 1000"/>
                    <a:gd name="T94" fmla="*/ 0 w 863"/>
                    <a:gd name="T95" fmla="*/ 0 h 1000"/>
                    <a:gd name="T96" fmla="*/ 0 w 863"/>
                    <a:gd name="T97" fmla="*/ 0 h 1000"/>
                    <a:gd name="T98" fmla="*/ 0 w 863"/>
                    <a:gd name="T99" fmla="*/ 0 h 1000"/>
                    <a:gd name="T100" fmla="*/ 0 w 863"/>
                    <a:gd name="T101" fmla="*/ 0 h 1000"/>
                    <a:gd name="T102" fmla="*/ 0 w 863"/>
                    <a:gd name="T103" fmla="*/ 0 h 1000"/>
                    <a:gd name="T104" fmla="*/ 0 w 863"/>
                    <a:gd name="T105" fmla="*/ 0 h 1000"/>
                    <a:gd name="T106" fmla="*/ 0 w 863"/>
                    <a:gd name="T107" fmla="*/ 0 h 1000"/>
                    <a:gd name="T108" fmla="*/ 0 w 863"/>
                    <a:gd name="T109" fmla="*/ 0 h 1000"/>
                    <a:gd name="T110" fmla="*/ 0 w 863"/>
                    <a:gd name="T111" fmla="*/ 0 h 1000"/>
                    <a:gd name="T112" fmla="*/ 0 w 863"/>
                    <a:gd name="T113" fmla="*/ 0 h 1000"/>
                    <a:gd name="T114" fmla="*/ 0 w 863"/>
                    <a:gd name="T115" fmla="*/ 0 h 1000"/>
                    <a:gd name="T116" fmla="*/ 0 w 863"/>
                    <a:gd name="T117" fmla="*/ 0 h 1000"/>
                    <a:gd name="T118" fmla="*/ 0 w 863"/>
                    <a:gd name="T119" fmla="*/ 0 h 1000"/>
                    <a:gd name="T120" fmla="*/ 0 w 863"/>
                    <a:gd name="T121" fmla="*/ 0 h 1000"/>
                    <a:gd name="T122" fmla="*/ 0 w 863"/>
                    <a:gd name="T123" fmla="*/ 0 h 1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3"/>
                    <a:gd name="T187" fmla="*/ 0 h 1000"/>
                    <a:gd name="T188" fmla="*/ 863 w 863"/>
                    <a:gd name="T189" fmla="*/ 1000 h 1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3" h="1000">
                      <a:moveTo>
                        <a:pt x="517" y="524"/>
                      </a:moveTo>
                      <a:lnTo>
                        <a:pt x="423" y="497"/>
                      </a:lnTo>
                      <a:lnTo>
                        <a:pt x="339" y="483"/>
                      </a:lnTo>
                      <a:lnTo>
                        <a:pt x="238" y="483"/>
                      </a:lnTo>
                      <a:lnTo>
                        <a:pt x="155" y="497"/>
                      </a:lnTo>
                      <a:lnTo>
                        <a:pt x="64" y="520"/>
                      </a:lnTo>
                      <a:lnTo>
                        <a:pt x="10" y="554"/>
                      </a:lnTo>
                      <a:lnTo>
                        <a:pt x="0" y="584"/>
                      </a:lnTo>
                      <a:lnTo>
                        <a:pt x="0" y="594"/>
                      </a:lnTo>
                      <a:lnTo>
                        <a:pt x="10" y="621"/>
                      </a:lnTo>
                      <a:lnTo>
                        <a:pt x="47" y="648"/>
                      </a:lnTo>
                      <a:lnTo>
                        <a:pt x="51" y="658"/>
                      </a:lnTo>
                      <a:lnTo>
                        <a:pt x="91" y="688"/>
                      </a:lnTo>
                      <a:lnTo>
                        <a:pt x="121" y="742"/>
                      </a:lnTo>
                      <a:lnTo>
                        <a:pt x="121" y="755"/>
                      </a:lnTo>
                      <a:lnTo>
                        <a:pt x="128" y="816"/>
                      </a:lnTo>
                      <a:lnTo>
                        <a:pt x="108" y="873"/>
                      </a:lnTo>
                      <a:lnTo>
                        <a:pt x="104" y="883"/>
                      </a:lnTo>
                      <a:lnTo>
                        <a:pt x="87" y="913"/>
                      </a:lnTo>
                      <a:lnTo>
                        <a:pt x="77" y="916"/>
                      </a:lnTo>
                      <a:lnTo>
                        <a:pt x="71" y="933"/>
                      </a:lnTo>
                      <a:lnTo>
                        <a:pt x="61" y="936"/>
                      </a:lnTo>
                      <a:lnTo>
                        <a:pt x="71" y="973"/>
                      </a:lnTo>
                      <a:lnTo>
                        <a:pt x="104" y="1000"/>
                      </a:lnTo>
                      <a:lnTo>
                        <a:pt x="128" y="983"/>
                      </a:lnTo>
                      <a:lnTo>
                        <a:pt x="148" y="933"/>
                      </a:lnTo>
                      <a:lnTo>
                        <a:pt x="175" y="869"/>
                      </a:lnTo>
                      <a:lnTo>
                        <a:pt x="181" y="809"/>
                      </a:lnTo>
                      <a:lnTo>
                        <a:pt x="178" y="742"/>
                      </a:lnTo>
                      <a:lnTo>
                        <a:pt x="165" y="698"/>
                      </a:lnTo>
                      <a:lnTo>
                        <a:pt x="148" y="654"/>
                      </a:lnTo>
                      <a:lnTo>
                        <a:pt x="114" y="618"/>
                      </a:lnTo>
                      <a:lnTo>
                        <a:pt x="108" y="581"/>
                      </a:lnTo>
                      <a:lnTo>
                        <a:pt x="155" y="564"/>
                      </a:lnTo>
                      <a:lnTo>
                        <a:pt x="242" y="564"/>
                      </a:lnTo>
                      <a:lnTo>
                        <a:pt x="343" y="571"/>
                      </a:lnTo>
                      <a:lnTo>
                        <a:pt x="460" y="597"/>
                      </a:lnTo>
                      <a:lnTo>
                        <a:pt x="541" y="624"/>
                      </a:lnTo>
                      <a:lnTo>
                        <a:pt x="604" y="654"/>
                      </a:lnTo>
                      <a:lnTo>
                        <a:pt x="635" y="658"/>
                      </a:lnTo>
                      <a:lnTo>
                        <a:pt x="671" y="654"/>
                      </a:lnTo>
                      <a:lnTo>
                        <a:pt x="695" y="648"/>
                      </a:lnTo>
                      <a:lnTo>
                        <a:pt x="715" y="621"/>
                      </a:lnTo>
                      <a:lnTo>
                        <a:pt x="745" y="564"/>
                      </a:lnTo>
                      <a:lnTo>
                        <a:pt x="779" y="450"/>
                      </a:lnTo>
                      <a:lnTo>
                        <a:pt x="809" y="336"/>
                      </a:lnTo>
                      <a:lnTo>
                        <a:pt x="829" y="225"/>
                      </a:lnTo>
                      <a:lnTo>
                        <a:pt x="856" y="124"/>
                      </a:lnTo>
                      <a:lnTo>
                        <a:pt x="863" y="44"/>
                      </a:lnTo>
                      <a:lnTo>
                        <a:pt x="806" y="0"/>
                      </a:lnTo>
                      <a:lnTo>
                        <a:pt x="735" y="13"/>
                      </a:lnTo>
                      <a:lnTo>
                        <a:pt x="685" y="40"/>
                      </a:lnTo>
                      <a:lnTo>
                        <a:pt x="675" y="77"/>
                      </a:lnTo>
                      <a:lnTo>
                        <a:pt x="668" y="201"/>
                      </a:lnTo>
                      <a:lnTo>
                        <a:pt x="658" y="356"/>
                      </a:lnTo>
                      <a:lnTo>
                        <a:pt x="651" y="456"/>
                      </a:lnTo>
                      <a:lnTo>
                        <a:pt x="641" y="513"/>
                      </a:lnTo>
                      <a:lnTo>
                        <a:pt x="628" y="540"/>
                      </a:lnTo>
                      <a:lnTo>
                        <a:pt x="608" y="547"/>
                      </a:lnTo>
                      <a:lnTo>
                        <a:pt x="574" y="547"/>
                      </a:lnTo>
                      <a:lnTo>
                        <a:pt x="534" y="527"/>
                      </a:lnTo>
                      <a:lnTo>
                        <a:pt x="517" y="5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55329" name="Group 20">
                <a:extLst>
                  <a:ext uri="{FF2B5EF4-FFF2-40B4-BE49-F238E27FC236}">
                    <a16:creationId xmlns:a16="http://schemas.microsoft.com/office/drawing/2014/main" id="{F5806F27-BEBF-B957-EBE1-B606B39E9289}"/>
                  </a:ext>
                </a:extLst>
              </p:cNvPr>
              <p:cNvGrpSpPr>
                <a:grpSpLocks/>
              </p:cNvGrpSpPr>
              <p:nvPr/>
            </p:nvGrpSpPr>
            <p:grpSpPr bwMode="auto">
              <a:xfrm>
                <a:off x="378" y="48"/>
                <a:ext cx="781" cy="530"/>
                <a:chOff x="378" y="48"/>
                <a:chExt cx="781" cy="530"/>
              </a:xfrm>
            </p:grpSpPr>
            <p:sp>
              <p:nvSpPr>
                <p:cNvPr id="55337" name="Freeform 21">
                  <a:extLst>
                    <a:ext uri="{FF2B5EF4-FFF2-40B4-BE49-F238E27FC236}">
                      <a16:creationId xmlns:a16="http://schemas.microsoft.com/office/drawing/2014/main" id="{5AD19A4E-F0F1-4F3E-130A-B2770B90E66F}"/>
                    </a:ext>
                  </a:extLst>
                </p:cNvPr>
                <p:cNvSpPr>
                  <a:spLocks noChangeArrowheads="1"/>
                </p:cNvSpPr>
                <p:nvPr/>
              </p:nvSpPr>
              <p:spPr bwMode="auto">
                <a:xfrm>
                  <a:off x="710" y="211"/>
                  <a:ext cx="53" cy="68"/>
                </a:xfrm>
                <a:custGeom>
                  <a:avLst/>
                  <a:gdLst>
                    <a:gd name="T0" fmla="*/ 0 w 175"/>
                    <a:gd name="T1" fmla="*/ 0 h 212"/>
                    <a:gd name="T2" fmla="*/ 0 w 175"/>
                    <a:gd name="T3" fmla="*/ 0 h 212"/>
                    <a:gd name="T4" fmla="*/ 0 w 175"/>
                    <a:gd name="T5" fmla="*/ 0 h 212"/>
                    <a:gd name="T6" fmla="*/ 0 w 175"/>
                    <a:gd name="T7" fmla="*/ 0 h 212"/>
                    <a:gd name="T8" fmla="*/ 0 w 175"/>
                    <a:gd name="T9" fmla="*/ 0 h 212"/>
                    <a:gd name="T10" fmla="*/ 0 w 175"/>
                    <a:gd name="T11" fmla="*/ 0 h 212"/>
                    <a:gd name="T12" fmla="*/ 0 w 175"/>
                    <a:gd name="T13" fmla="*/ 0 h 212"/>
                    <a:gd name="T14" fmla="*/ 0 w 175"/>
                    <a:gd name="T15" fmla="*/ 0 h 212"/>
                    <a:gd name="T16" fmla="*/ 0 w 175"/>
                    <a:gd name="T17" fmla="*/ 0 h 212"/>
                    <a:gd name="T18" fmla="*/ 0 w 175"/>
                    <a:gd name="T19" fmla="*/ 0 h 212"/>
                    <a:gd name="T20" fmla="*/ 0 w 175"/>
                    <a:gd name="T21" fmla="*/ 0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212"/>
                    <a:gd name="T35" fmla="*/ 175 w 175"/>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212">
                      <a:moveTo>
                        <a:pt x="161" y="51"/>
                      </a:moveTo>
                      <a:lnTo>
                        <a:pt x="71" y="0"/>
                      </a:lnTo>
                      <a:lnTo>
                        <a:pt x="24" y="0"/>
                      </a:lnTo>
                      <a:lnTo>
                        <a:pt x="0" y="51"/>
                      </a:lnTo>
                      <a:lnTo>
                        <a:pt x="3" y="148"/>
                      </a:lnTo>
                      <a:lnTo>
                        <a:pt x="50" y="195"/>
                      </a:lnTo>
                      <a:lnTo>
                        <a:pt x="107" y="212"/>
                      </a:lnTo>
                      <a:lnTo>
                        <a:pt x="158" y="202"/>
                      </a:lnTo>
                      <a:lnTo>
                        <a:pt x="175" y="168"/>
                      </a:lnTo>
                      <a:lnTo>
                        <a:pt x="168" y="81"/>
                      </a:lnTo>
                      <a:lnTo>
                        <a:pt x="16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8" name="Freeform 22">
                  <a:extLst>
                    <a:ext uri="{FF2B5EF4-FFF2-40B4-BE49-F238E27FC236}">
                      <a16:creationId xmlns:a16="http://schemas.microsoft.com/office/drawing/2014/main" id="{7CA56769-17B7-3C5B-975E-0371A7A3F483}"/>
                    </a:ext>
                  </a:extLst>
                </p:cNvPr>
                <p:cNvSpPr>
                  <a:spLocks noChangeArrowheads="1"/>
                </p:cNvSpPr>
                <p:nvPr/>
              </p:nvSpPr>
              <p:spPr bwMode="auto">
                <a:xfrm>
                  <a:off x="383" y="184"/>
                  <a:ext cx="64" cy="56"/>
                </a:xfrm>
                <a:custGeom>
                  <a:avLst/>
                  <a:gdLst>
                    <a:gd name="T0" fmla="*/ 0 w 211"/>
                    <a:gd name="T1" fmla="*/ 0 h 175"/>
                    <a:gd name="T2" fmla="*/ 0 w 211"/>
                    <a:gd name="T3" fmla="*/ 0 h 175"/>
                    <a:gd name="T4" fmla="*/ 0 w 211"/>
                    <a:gd name="T5" fmla="*/ 0 h 175"/>
                    <a:gd name="T6" fmla="*/ 0 w 211"/>
                    <a:gd name="T7" fmla="*/ 0 h 175"/>
                    <a:gd name="T8" fmla="*/ 0 w 211"/>
                    <a:gd name="T9" fmla="*/ 0 h 175"/>
                    <a:gd name="T10" fmla="*/ 0 w 211"/>
                    <a:gd name="T11" fmla="*/ 0 h 175"/>
                    <a:gd name="T12" fmla="*/ 0 w 211"/>
                    <a:gd name="T13" fmla="*/ 0 h 175"/>
                    <a:gd name="T14" fmla="*/ 0 w 211"/>
                    <a:gd name="T15" fmla="*/ 0 h 175"/>
                    <a:gd name="T16" fmla="*/ 0 w 211"/>
                    <a:gd name="T17" fmla="*/ 0 h 175"/>
                    <a:gd name="T18" fmla="*/ 0 w 211"/>
                    <a:gd name="T19" fmla="*/ 0 h 175"/>
                    <a:gd name="T20" fmla="*/ 0 w 211"/>
                    <a:gd name="T21" fmla="*/ 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175"/>
                    <a:gd name="T35" fmla="*/ 211 w 211"/>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175">
                      <a:moveTo>
                        <a:pt x="47" y="37"/>
                      </a:moveTo>
                      <a:lnTo>
                        <a:pt x="111" y="14"/>
                      </a:lnTo>
                      <a:lnTo>
                        <a:pt x="178" y="0"/>
                      </a:lnTo>
                      <a:lnTo>
                        <a:pt x="211" y="71"/>
                      </a:lnTo>
                      <a:lnTo>
                        <a:pt x="174" y="151"/>
                      </a:lnTo>
                      <a:lnTo>
                        <a:pt x="138" y="172"/>
                      </a:lnTo>
                      <a:lnTo>
                        <a:pt x="50" y="175"/>
                      </a:lnTo>
                      <a:lnTo>
                        <a:pt x="40" y="175"/>
                      </a:lnTo>
                      <a:lnTo>
                        <a:pt x="0" y="138"/>
                      </a:lnTo>
                      <a:lnTo>
                        <a:pt x="0" y="91"/>
                      </a:lnTo>
                      <a:lnTo>
                        <a:pt x="47"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9" name="Freeform 23">
                  <a:extLst>
                    <a:ext uri="{FF2B5EF4-FFF2-40B4-BE49-F238E27FC236}">
                      <a16:creationId xmlns:a16="http://schemas.microsoft.com/office/drawing/2014/main" id="{FC6F48CC-B7E7-41BC-F762-636C8651510B}"/>
                    </a:ext>
                  </a:extLst>
                </p:cNvPr>
                <p:cNvSpPr>
                  <a:spLocks noChangeArrowheads="1"/>
                </p:cNvSpPr>
                <p:nvPr/>
              </p:nvSpPr>
              <p:spPr bwMode="auto">
                <a:xfrm>
                  <a:off x="489" y="187"/>
                  <a:ext cx="65" cy="55"/>
                </a:xfrm>
                <a:custGeom>
                  <a:avLst/>
                  <a:gdLst>
                    <a:gd name="T0" fmla="*/ 0 w 215"/>
                    <a:gd name="T1" fmla="*/ 0 h 172"/>
                    <a:gd name="T2" fmla="*/ 0 w 215"/>
                    <a:gd name="T3" fmla="*/ 0 h 172"/>
                    <a:gd name="T4" fmla="*/ 0 w 215"/>
                    <a:gd name="T5" fmla="*/ 0 h 172"/>
                    <a:gd name="T6" fmla="*/ 0 w 215"/>
                    <a:gd name="T7" fmla="*/ 0 h 172"/>
                    <a:gd name="T8" fmla="*/ 0 w 215"/>
                    <a:gd name="T9" fmla="*/ 0 h 172"/>
                    <a:gd name="T10" fmla="*/ 0 w 215"/>
                    <a:gd name="T11" fmla="*/ 0 h 172"/>
                    <a:gd name="T12" fmla="*/ 0 w 215"/>
                    <a:gd name="T13" fmla="*/ 0 h 172"/>
                    <a:gd name="T14" fmla="*/ 0 w 215"/>
                    <a:gd name="T15" fmla="*/ 0 h 172"/>
                    <a:gd name="T16" fmla="*/ 0 w 215"/>
                    <a:gd name="T17" fmla="*/ 0 h 172"/>
                    <a:gd name="T18" fmla="*/ 0 w 215"/>
                    <a:gd name="T19" fmla="*/ 0 h 172"/>
                    <a:gd name="T20" fmla="*/ 0 w 215"/>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72"/>
                    <a:gd name="T35" fmla="*/ 215 w 215"/>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72">
                      <a:moveTo>
                        <a:pt x="47" y="37"/>
                      </a:moveTo>
                      <a:lnTo>
                        <a:pt x="111" y="17"/>
                      </a:lnTo>
                      <a:lnTo>
                        <a:pt x="182" y="0"/>
                      </a:lnTo>
                      <a:lnTo>
                        <a:pt x="215" y="71"/>
                      </a:lnTo>
                      <a:lnTo>
                        <a:pt x="175" y="148"/>
                      </a:lnTo>
                      <a:lnTo>
                        <a:pt x="138" y="168"/>
                      </a:lnTo>
                      <a:lnTo>
                        <a:pt x="51" y="172"/>
                      </a:lnTo>
                      <a:lnTo>
                        <a:pt x="41" y="172"/>
                      </a:lnTo>
                      <a:lnTo>
                        <a:pt x="0" y="138"/>
                      </a:lnTo>
                      <a:lnTo>
                        <a:pt x="0" y="91"/>
                      </a:lnTo>
                      <a:lnTo>
                        <a:pt x="47"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nvGrpSpPr>
                <p:cNvPr id="55340" name="Group 24">
                  <a:extLst>
                    <a:ext uri="{FF2B5EF4-FFF2-40B4-BE49-F238E27FC236}">
                      <a16:creationId xmlns:a16="http://schemas.microsoft.com/office/drawing/2014/main" id="{59A90988-3B75-0941-FD66-88510DC46B11}"/>
                    </a:ext>
                  </a:extLst>
                </p:cNvPr>
                <p:cNvGrpSpPr>
                  <a:grpSpLocks/>
                </p:cNvGrpSpPr>
                <p:nvPr/>
              </p:nvGrpSpPr>
              <p:grpSpPr bwMode="auto">
                <a:xfrm>
                  <a:off x="378" y="48"/>
                  <a:ext cx="181" cy="205"/>
                  <a:chOff x="378" y="48"/>
                  <a:chExt cx="181" cy="205"/>
                </a:xfrm>
              </p:grpSpPr>
              <p:sp>
                <p:nvSpPr>
                  <p:cNvPr id="55346" name="Freeform 25">
                    <a:extLst>
                      <a:ext uri="{FF2B5EF4-FFF2-40B4-BE49-F238E27FC236}">
                        <a16:creationId xmlns:a16="http://schemas.microsoft.com/office/drawing/2014/main" id="{8703D446-CC54-8EAE-95D5-7E8994887126}"/>
                      </a:ext>
                    </a:extLst>
                  </p:cNvPr>
                  <p:cNvSpPr>
                    <a:spLocks noChangeArrowheads="1"/>
                  </p:cNvSpPr>
                  <p:nvPr/>
                </p:nvSpPr>
                <p:spPr bwMode="auto">
                  <a:xfrm>
                    <a:off x="378" y="180"/>
                    <a:ext cx="77" cy="69"/>
                  </a:xfrm>
                  <a:custGeom>
                    <a:avLst/>
                    <a:gdLst>
                      <a:gd name="T0" fmla="*/ 0 w 255"/>
                      <a:gd name="T1" fmla="*/ 0 h 215"/>
                      <a:gd name="T2" fmla="*/ 0 w 255"/>
                      <a:gd name="T3" fmla="*/ 0 h 215"/>
                      <a:gd name="T4" fmla="*/ 0 w 255"/>
                      <a:gd name="T5" fmla="*/ 0 h 215"/>
                      <a:gd name="T6" fmla="*/ 0 w 255"/>
                      <a:gd name="T7" fmla="*/ 0 h 215"/>
                      <a:gd name="T8" fmla="*/ 0 w 255"/>
                      <a:gd name="T9" fmla="*/ 0 h 215"/>
                      <a:gd name="T10" fmla="*/ 0 w 255"/>
                      <a:gd name="T11" fmla="*/ 0 h 215"/>
                      <a:gd name="T12" fmla="*/ 0 w 255"/>
                      <a:gd name="T13" fmla="*/ 0 h 215"/>
                      <a:gd name="T14" fmla="*/ 0 w 255"/>
                      <a:gd name="T15" fmla="*/ 0 h 215"/>
                      <a:gd name="T16" fmla="*/ 0 w 255"/>
                      <a:gd name="T17" fmla="*/ 0 h 215"/>
                      <a:gd name="T18" fmla="*/ 0 w 255"/>
                      <a:gd name="T19" fmla="*/ 0 h 215"/>
                      <a:gd name="T20" fmla="*/ 0 w 255"/>
                      <a:gd name="T21" fmla="*/ 0 h 215"/>
                      <a:gd name="T22" fmla="*/ 0 w 255"/>
                      <a:gd name="T23" fmla="*/ 0 h 215"/>
                      <a:gd name="T24" fmla="*/ 0 w 255"/>
                      <a:gd name="T25" fmla="*/ 0 h 215"/>
                      <a:gd name="T26" fmla="*/ 0 w 255"/>
                      <a:gd name="T27" fmla="*/ 0 h 215"/>
                      <a:gd name="T28" fmla="*/ 0 w 255"/>
                      <a:gd name="T29" fmla="*/ 0 h 215"/>
                      <a:gd name="T30" fmla="*/ 0 w 255"/>
                      <a:gd name="T31" fmla="*/ 0 h 215"/>
                      <a:gd name="T32" fmla="*/ 0 w 255"/>
                      <a:gd name="T33" fmla="*/ 0 h 215"/>
                      <a:gd name="T34" fmla="*/ 0 w 255"/>
                      <a:gd name="T35" fmla="*/ 0 h 215"/>
                      <a:gd name="T36" fmla="*/ 0 w 255"/>
                      <a:gd name="T37" fmla="*/ 0 h 215"/>
                      <a:gd name="T38" fmla="*/ 0 w 255"/>
                      <a:gd name="T39" fmla="*/ 0 h 215"/>
                      <a:gd name="T40" fmla="*/ 0 w 255"/>
                      <a:gd name="T41" fmla="*/ 0 h 215"/>
                      <a:gd name="T42" fmla="*/ 0 w 255"/>
                      <a:gd name="T43" fmla="*/ 0 h 215"/>
                      <a:gd name="T44" fmla="*/ 0 w 255"/>
                      <a:gd name="T45" fmla="*/ 0 h 215"/>
                      <a:gd name="T46" fmla="*/ 0 w 255"/>
                      <a:gd name="T47" fmla="*/ 0 h 215"/>
                      <a:gd name="T48" fmla="*/ 0 w 255"/>
                      <a:gd name="T49" fmla="*/ 0 h 215"/>
                      <a:gd name="T50" fmla="*/ 0 w 255"/>
                      <a:gd name="T51" fmla="*/ 0 h 215"/>
                      <a:gd name="T52" fmla="*/ 0 w 255"/>
                      <a:gd name="T53" fmla="*/ 0 h 215"/>
                      <a:gd name="T54" fmla="*/ 0 w 255"/>
                      <a:gd name="T55" fmla="*/ 0 h 215"/>
                      <a:gd name="T56" fmla="*/ 0 w 255"/>
                      <a:gd name="T57" fmla="*/ 0 h 215"/>
                      <a:gd name="T58" fmla="*/ 0 w 255"/>
                      <a:gd name="T59" fmla="*/ 0 h 215"/>
                      <a:gd name="T60" fmla="*/ 0 w 255"/>
                      <a:gd name="T61" fmla="*/ 0 h 215"/>
                      <a:gd name="T62" fmla="*/ 0 w 255"/>
                      <a:gd name="T63" fmla="*/ 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15"/>
                      <a:gd name="T98" fmla="*/ 255 w 255"/>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15">
                        <a:moveTo>
                          <a:pt x="148" y="3"/>
                        </a:moveTo>
                        <a:lnTo>
                          <a:pt x="101" y="10"/>
                        </a:lnTo>
                        <a:lnTo>
                          <a:pt x="54" y="30"/>
                        </a:lnTo>
                        <a:lnTo>
                          <a:pt x="17" y="64"/>
                        </a:lnTo>
                        <a:lnTo>
                          <a:pt x="0" y="114"/>
                        </a:lnTo>
                        <a:lnTo>
                          <a:pt x="7" y="154"/>
                        </a:lnTo>
                        <a:lnTo>
                          <a:pt x="37" y="198"/>
                        </a:lnTo>
                        <a:lnTo>
                          <a:pt x="71" y="211"/>
                        </a:lnTo>
                        <a:lnTo>
                          <a:pt x="121" y="215"/>
                        </a:lnTo>
                        <a:lnTo>
                          <a:pt x="171" y="208"/>
                        </a:lnTo>
                        <a:lnTo>
                          <a:pt x="208" y="198"/>
                        </a:lnTo>
                        <a:lnTo>
                          <a:pt x="222" y="164"/>
                        </a:lnTo>
                        <a:lnTo>
                          <a:pt x="242" y="138"/>
                        </a:lnTo>
                        <a:lnTo>
                          <a:pt x="255" y="101"/>
                        </a:lnTo>
                        <a:lnTo>
                          <a:pt x="245" y="70"/>
                        </a:lnTo>
                        <a:lnTo>
                          <a:pt x="215" y="67"/>
                        </a:lnTo>
                        <a:lnTo>
                          <a:pt x="195" y="117"/>
                        </a:lnTo>
                        <a:lnTo>
                          <a:pt x="195" y="127"/>
                        </a:lnTo>
                        <a:lnTo>
                          <a:pt x="175" y="154"/>
                        </a:lnTo>
                        <a:lnTo>
                          <a:pt x="114" y="164"/>
                        </a:lnTo>
                        <a:lnTo>
                          <a:pt x="104" y="168"/>
                        </a:lnTo>
                        <a:lnTo>
                          <a:pt x="71" y="161"/>
                        </a:lnTo>
                        <a:lnTo>
                          <a:pt x="44" y="138"/>
                        </a:lnTo>
                        <a:lnTo>
                          <a:pt x="47" y="114"/>
                        </a:lnTo>
                        <a:lnTo>
                          <a:pt x="64" y="80"/>
                        </a:lnTo>
                        <a:lnTo>
                          <a:pt x="101" y="60"/>
                        </a:lnTo>
                        <a:lnTo>
                          <a:pt x="148" y="40"/>
                        </a:lnTo>
                        <a:lnTo>
                          <a:pt x="195" y="33"/>
                        </a:lnTo>
                        <a:lnTo>
                          <a:pt x="215" y="23"/>
                        </a:lnTo>
                        <a:lnTo>
                          <a:pt x="195" y="3"/>
                        </a:lnTo>
                        <a:lnTo>
                          <a:pt x="165" y="0"/>
                        </a:lnTo>
                        <a:lnTo>
                          <a:pt x="14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47" name="Freeform 26">
                    <a:extLst>
                      <a:ext uri="{FF2B5EF4-FFF2-40B4-BE49-F238E27FC236}">
                        <a16:creationId xmlns:a16="http://schemas.microsoft.com/office/drawing/2014/main" id="{E832EEA4-4F1E-54EB-ED13-DB71D04C390D}"/>
                      </a:ext>
                    </a:extLst>
                  </p:cNvPr>
                  <p:cNvSpPr>
                    <a:spLocks noChangeArrowheads="1"/>
                  </p:cNvSpPr>
                  <p:nvPr/>
                </p:nvSpPr>
                <p:spPr bwMode="auto">
                  <a:xfrm>
                    <a:off x="482" y="184"/>
                    <a:ext cx="77" cy="69"/>
                  </a:xfrm>
                  <a:custGeom>
                    <a:avLst/>
                    <a:gdLst>
                      <a:gd name="T0" fmla="*/ 0 w 255"/>
                      <a:gd name="T1" fmla="*/ 0 h 215"/>
                      <a:gd name="T2" fmla="*/ 0 w 255"/>
                      <a:gd name="T3" fmla="*/ 0 h 215"/>
                      <a:gd name="T4" fmla="*/ 0 w 255"/>
                      <a:gd name="T5" fmla="*/ 0 h 215"/>
                      <a:gd name="T6" fmla="*/ 0 w 255"/>
                      <a:gd name="T7" fmla="*/ 0 h 215"/>
                      <a:gd name="T8" fmla="*/ 0 w 255"/>
                      <a:gd name="T9" fmla="*/ 0 h 215"/>
                      <a:gd name="T10" fmla="*/ 0 w 255"/>
                      <a:gd name="T11" fmla="*/ 0 h 215"/>
                      <a:gd name="T12" fmla="*/ 0 w 255"/>
                      <a:gd name="T13" fmla="*/ 0 h 215"/>
                      <a:gd name="T14" fmla="*/ 0 w 255"/>
                      <a:gd name="T15" fmla="*/ 0 h 215"/>
                      <a:gd name="T16" fmla="*/ 0 w 255"/>
                      <a:gd name="T17" fmla="*/ 0 h 215"/>
                      <a:gd name="T18" fmla="*/ 0 w 255"/>
                      <a:gd name="T19" fmla="*/ 0 h 215"/>
                      <a:gd name="T20" fmla="*/ 0 w 255"/>
                      <a:gd name="T21" fmla="*/ 0 h 215"/>
                      <a:gd name="T22" fmla="*/ 0 w 255"/>
                      <a:gd name="T23" fmla="*/ 0 h 215"/>
                      <a:gd name="T24" fmla="*/ 0 w 255"/>
                      <a:gd name="T25" fmla="*/ 0 h 215"/>
                      <a:gd name="T26" fmla="*/ 0 w 255"/>
                      <a:gd name="T27" fmla="*/ 0 h 215"/>
                      <a:gd name="T28" fmla="*/ 0 w 255"/>
                      <a:gd name="T29" fmla="*/ 0 h 215"/>
                      <a:gd name="T30" fmla="*/ 0 w 255"/>
                      <a:gd name="T31" fmla="*/ 0 h 215"/>
                      <a:gd name="T32" fmla="*/ 0 w 255"/>
                      <a:gd name="T33" fmla="*/ 0 h 215"/>
                      <a:gd name="T34" fmla="*/ 0 w 255"/>
                      <a:gd name="T35" fmla="*/ 0 h 215"/>
                      <a:gd name="T36" fmla="*/ 0 w 255"/>
                      <a:gd name="T37" fmla="*/ 0 h 215"/>
                      <a:gd name="T38" fmla="*/ 0 w 255"/>
                      <a:gd name="T39" fmla="*/ 0 h 215"/>
                      <a:gd name="T40" fmla="*/ 0 w 255"/>
                      <a:gd name="T41" fmla="*/ 0 h 215"/>
                      <a:gd name="T42" fmla="*/ 0 w 255"/>
                      <a:gd name="T43" fmla="*/ 0 h 215"/>
                      <a:gd name="T44" fmla="*/ 0 w 255"/>
                      <a:gd name="T45" fmla="*/ 0 h 215"/>
                      <a:gd name="T46" fmla="*/ 0 w 255"/>
                      <a:gd name="T47" fmla="*/ 0 h 215"/>
                      <a:gd name="T48" fmla="*/ 0 w 255"/>
                      <a:gd name="T49" fmla="*/ 0 h 215"/>
                      <a:gd name="T50" fmla="*/ 0 w 255"/>
                      <a:gd name="T51" fmla="*/ 0 h 215"/>
                      <a:gd name="T52" fmla="*/ 0 w 255"/>
                      <a:gd name="T53" fmla="*/ 0 h 215"/>
                      <a:gd name="T54" fmla="*/ 0 w 255"/>
                      <a:gd name="T55" fmla="*/ 0 h 215"/>
                      <a:gd name="T56" fmla="*/ 0 w 255"/>
                      <a:gd name="T57" fmla="*/ 0 h 215"/>
                      <a:gd name="T58" fmla="*/ 0 w 255"/>
                      <a:gd name="T59" fmla="*/ 0 h 215"/>
                      <a:gd name="T60" fmla="*/ 0 w 255"/>
                      <a:gd name="T61" fmla="*/ 0 h 215"/>
                      <a:gd name="T62" fmla="*/ 0 w 255"/>
                      <a:gd name="T63" fmla="*/ 0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15"/>
                      <a:gd name="T98" fmla="*/ 255 w 255"/>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15">
                        <a:moveTo>
                          <a:pt x="148" y="4"/>
                        </a:moveTo>
                        <a:lnTo>
                          <a:pt x="101" y="10"/>
                        </a:lnTo>
                        <a:lnTo>
                          <a:pt x="54" y="31"/>
                        </a:lnTo>
                        <a:lnTo>
                          <a:pt x="17" y="64"/>
                        </a:lnTo>
                        <a:lnTo>
                          <a:pt x="0" y="114"/>
                        </a:lnTo>
                        <a:lnTo>
                          <a:pt x="7" y="155"/>
                        </a:lnTo>
                        <a:lnTo>
                          <a:pt x="37" y="198"/>
                        </a:lnTo>
                        <a:lnTo>
                          <a:pt x="70" y="212"/>
                        </a:lnTo>
                        <a:lnTo>
                          <a:pt x="121" y="215"/>
                        </a:lnTo>
                        <a:lnTo>
                          <a:pt x="171" y="208"/>
                        </a:lnTo>
                        <a:lnTo>
                          <a:pt x="208" y="198"/>
                        </a:lnTo>
                        <a:lnTo>
                          <a:pt x="221" y="165"/>
                        </a:lnTo>
                        <a:lnTo>
                          <a:pt x="242" y="138"/>
                        </a:lnTo>
                        <a:lnTo>
                          <a:pt x="255" y="101"/>
                        </a:lnTo>
                        <a:lnTo>
                          <a:pt x="245" y="71"/>
                        </a:lnTo>
                        <a:lnTo>
                          <a:pt x="215" y="67"/>
                        </a:lnTo>
                        <a:lnTo>
                          <a:pt x="195" y="118"/>
                        </a:lnTo>
                        <a:lnTo>
                          <a:pt x="195" y="128"/>
                        </a:lnTo>
                        <a:lnTo>
                          <a:pt x="174" y="155"/>
                        </a:lnTo>
                        <a:lnTo>
                          <a:pt x="114" y="165"/>
                        </a:lnTo>
                        <a:lnTo>
                          <a:pt x="104" y="168"/>
                        </a:lnTo>
                        <a:lnTo>
                          <a:pt x="70" y="161"/>
                        </a:lnTo>
                        <a:lnTo>
                          <a:pt x="44" y="138"/>
                        </a:lnTo>
                        <a:lnTo>
                          <a:pt x="47" y="114"/>
                        </a:lnTo>
                        <a:lnTo>
                          <a:pt x="64" y="81"/>
                        </a:lnTo>
                        <a:lnTo>
                          <a:pt x="101" y="61"/>
                        </a:lnTo>
                        <a:lnTo>
                          <a:pt x="148" y="41"/>
                        </a:lnTo>
                        <a:lnTo>
                          <a:pt x="195" y="34"/>
                        </a:lnTo>
                        <a:lnTo>
                          <a:pt x="215" y="24"/>
                        </a:lnTo>
                        <a:lnTo>
                          <a:pt x="195" y="4"/>
                        </a:lnTo>
                        <a:lnTo>
                          <a:pt x="164" y="0"/>
                        </a:lnTo>
                        <a:lnTo>
                          <a:pt x="1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48" name="Freeform 27">
                    <a:extLst>
                      <a:ext uri="{FF2B5EF4-FFF2-40B4-BE49-F238E27FC236}">
                        <a16:creationId xmlns:a16="http://schemas.microsoft.com/office/drawing/2014/main" id="{3DD08B6B-0EC8-7E0A-56FD-3FD264B700D1}"/>
                      </a:ext>
                    </a:extLst>
                  </p:cNvPr>
                  <p:cNvSpPr>
                    <a:spLocks noChangeArrowheads="1"/>
                  </p:cNvSpPr>
                  <p:nvPr/>
                </p:nvSpPr>
                <p:spPr bwMode="auto">
                  <a:xfrm>
                    <a:off x="404" y="48"/>
                    <a:ext cx="154" cy="176"/>
                  </a:xfrm>
                  <a:custGeom>
                    <a:avLst/>
                    <a:gdLst>
                      <a:gd name="T0" fmla="*/ 0 w 511"/>
                      <a:gd name="T1" fmla="*/ 0 h 551"/>
                      <a:gd name="T2" fmla="*/ 0 w 511"/>
                      <a:gd name="T3" fmla="*/ 0 h 551"/>
                      <a:gd name="T4" fmla="*/ 0 w 511"/>
                      <a:gd name="T5" fmla="*/ 0 h 551"/>
                      <a:gd name="T6" fmla="*/ 0 w 511"/>
                      <a:gd name="T7" fmla="*/ 0 h 551"/>
                      <a:gd name="T8" fmla="*/ 0 w 511"/>
                      <a:gd name="T9" fmla="*/ 0 h 551"/>
                      <a:gd name="T10" fmla="*/ 0 w 511"/>
                      <a:gd name="T11" fmla="*/ 0 h 551"/>
                      <a:gd name="T12" fmla="*/ 0 w 511"/>
                      <a:gd name="T13" fmla="*/ 0 h 551"/>
                      <a:gd name="T14" fmla="*/ 0 w 511"/>
                      <a:gd name="T15" fmla="*/ 0 h 551"/>
                      <a:gd name="T16" fmla="*/ 0 w 511"/>
                      <a:gd name="T17" fmla="*/ 0 h 551"/>
                      <a:gd name="T18" fmla="*/ 0 w 511"/>
                      <a:gd name="T19" fmla="*/ 0 h 551"/>
                      <a:gd name="T20" fmla="*/ 0 w 511"/>
                      <a:gd name="T21" fmla="*/ 0 h 551"/>
                      <a:gd name="T22" fmla="*/ 0 w 511"/>
                      <a:gd name="T23" fmla="*/ 0 h 551"/>
                      <a:gd name="T24" fmla="*/ 0 w 511"/>
                      <a:gd name="T25" fmla="*/ 0 h 551"/>
                      <a:gd name="T26" fmla="*/ 0 w 511"/>
                      <a:gd name="T27" fmla="*/ 0 h 551"/>
                      <a:gd name="T28" fmla="*/ 0 w 511"/>
                      <a:gd name="T29" fmla="*/ 0 h 551"/>
                      <a:gd name="T30" fmla="*/ 0 w 511"/>
                      <a:gd name="T31" fmla="*/ 0 h 551"/>
                      <a:gd name="T32" fmla="*/ 0 w 511"/>
                      <a:gd name="T33" fmla="*/ 0 h 551"/>
                      <a:gd name="T34" fmla="*/ 0 w 511"/>
                      <a:gd name="T35" fmla="*/ 0 h 551"/>
                      <a:gd name="T36" fmla="*/ 0 w 511"/>
                      <a:gd name="T37" fmla="*/ 0 h 551"/>
                      <a:gd name="T38" fmla="*/ 0 w 511"/>
                      <a:gd name="T39" fmla="*/ 0 h 551"/>
                      <a:gd name="T40" fmla="*/ 0 w 511"/>
                      <a:gd name="T41" fmla="*/ 0 h 551"/>
                      <a:gd name="T42" fmla="*/ 0 w 511"/>
                      <a:gd name="T43" fmla="*/ 0 h 551"/>
                      <a:gd name="T44" fmla="*/ 0 w 511"/>
                      <a:gd name="T45" fmla="*/ 0 h 551"/>
                      <a:gd name="T46" fmla="*/ 0 w 511"/>
                      <a:gd name="T47" fmla="*/ 0 h 551"/>
                      <a:gd name="T48" fmla="*/ 0 w 511"/>
                      <a:gd name="T49" fmla="*/ 0 h 551"/>
                      <a:gd name="T50" fmla="*/ 0 w 511"/>
                      <a:gd name="T51" fmla="*/ 0 h 551"/>
                      <a:gd name="T52" fmla="*/ 0 w 511"/>
                      <a:gd name="T53" fmla="*/ 0 h 551"/>
                      <a:gd name="T54" fmla="*/ 0 w 511"/>
                      <a:gd name="T55" fmla="*/ 0 h 551"/>
                      <a:gd name="T56" fmla="*/ 0 w 511"/>
                      <a:gd name="T57" fmla="*/ 0 h 551"/>
                      <a:gd name="T58" fmla="*/ 0 w 511"/>
                      <a:gd name="T59" fmla="*/ 0 h 551"/>
                      <a:gd name="T60" fmla="*/ 0 w 511"/>
                      <a:gd name="T61" fmla="*/ 0 h 551"/>
                      <a:gd name="T62" fmla="*/ 0 w 511"/>
                      <a:gd name="T63" fmla="*/ 0 h 551"/>
                      <a:gd name="T64" fmla="*/ 0 w 511"/>
                      <a:gd name="T65" fmla="*/ 0 h 551"/>
                      <a:gd name="T66" fmla="*/ 0 w 511"/>
                      <a:gd name="T67" fmla="*/ 0 h 551"/>
                      <a:gd name="T68" fmla="*/ 0 w 511"/>
                      <a:gd name="T69" fmla="*/ 0 h 551"/>
                      <a:gd name="T70" fmla="*/ 0 w 511"/>
                      <a:gd name="T71" fmla="*/ 0 h 551"/>
                      <a:gd name="T72" fmla="*/ 0 w 511"/>
                      <a:gd name="T73" fmla="*/ 0 h 551"/>
                      <a:gd name="T74" fmla="*/ 0 w 511"/>
                      <a:gd name="T75" fmla="*/ 0 h 5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1"/>
                      <a:gd name="T115" fmla="*/ 0 h 551"/>
                      <a:gd name="T116" fmla="*/ 511 w 511"/>
                      <a:gd name="T117" fmla="*/ 551 h 5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1" h="551">
                        <a:moveTo>
                          <a:pt x="88" y="426"/>
                        </a:moveTo>
                        <a:lnTo>
                          <a:pt x="141" y="520"/>
                        </a:lnTo>
                        <a:lnTo>
                          <a:pt x="168" y="510"/>
                        </a:lnTo>
                        <a:lnTo>
                          <a:pt x="165" y="477"/>
                        </a:lnTo>
                        <a:lnTo>
                          <a:pt x="128" y="389"/>
                        </a:lnTo>
                        <a:lnTo>
                          <a:pt x="88" y="305"/>
                        </a:lnTo>
                        <a:lnTo>
                          <a:pt x="57" y="215"/>
                        </a:lnTo>
                        <a:lnTo>
                          <a:pt x="54" y="138"/>
                        </a:lnTo>
                        <a:lnTo>
                          <a:pt x="54" y="74"/>
                        </a:lnTo>
                        <a:lnTo>
                          <a:pt x="141" y="124"/>
                        </a:lnTo>
                        <a:lnTo>
                          <a:pt x="239" y="144"/>
                        </a:lnTo>
                        <a:lnTo>
                          <a:pt x="326" y="151"/>
                        </a:lnTo>
                        <a:lnTo>
                          <a:pt x="350" y="255"/>
                        </a:lnTo>
                        <a:lnTo>
                          <a:pt x="376" y="332"/>
                        </a:lnTo>
                        <a:lnTo>
                          <a:pt x="396" y="403"/>
                        </a:lnTo>
                        <a:lnTo>
                          <a:pt x="423" y="443"/>
                        </a:lnTo>
                        <a:lnTo>
                          <a:pt x="447" y="490"/>
                        </a:lnTo>
                        <a:lnTo>
                          <a:pt x="477" y="540"/>
                        </a:lnTo>
                        <a:lnTo>
                          <a:pt x="490" y="551"/>
                        </a:lnTo>
                        <a:lnTo>
                          <a:pt x="511" y="527"/>
                        </a:lnTo>
                        <a:lnTo>
                          <a:pt x="507" y="480"/>
                        </a:lnTo>
                        <a:lnTo>
                          <a:pt x="460" y="413"/>
                        </a:lnTo>
                        <a:lnTo>
                          <a:pt x="427" y="349"/>
                        </a:lnTo>
                        <a:lnTo>
                          <a:pt x="403" y="272"/>
                        </a:lnTo>
                        <a:lnTo>
                          <a:pt x="383" y="195"/>
                        </a:lnTo>
                        <a:lnTo>
                          <a:pt x="370" y="124"/>
                        </a:lnTo>
                        <a:lnTo>
                          <a:pt x="366" y="94"/>
                        </a:lnTo>
                        <a:lnTo>
                          <a:pt x="296" y="107"/>
                        </a:lnTo>
                        <a:lnTo>
                          <a:pt x="178" y="84"/>
                        </a:lnTo>
                        <a:lnTo>
                          <a:pt x="115" y="47"/>
                        </a:lnTo>
                        <a:lnTo>
                          <a:pt x="44" y="0"/>
                        </a:lnTo>
                        <a:lnTo>
                          <a:pt x="7" y="7"/>
                        </a:lnTo>
                        <a:lnTo>
                          <a:pt x="0" y="40"/>
                        </a:lnTo>
                        <a:lnTo>
                          <a:pt x="4" y="158"/>
                        </a:lnTo>
                        <a:lnTo>
                          <a:pt x="17" y="248"/>
                        </a:lnTo>
                        <a:lnTo>
                          <a:pt x="41" y="316"/>
                        </a:lnTo>
                        <a:lnTo>
                          <a:pt x="61" y="373"/>
                        </a:lnTo>
                        <a:lnTo>
                          <a:pt x="88" y="4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55341" name="Group 28">
                  <a:extLst>
                    <a:ext uri="{FF2B5EF4-FFF2-40B4-BE49-F238E27FC236}">
                      <a16:creationId xmlns:a16="http://schemas.microsoft.com/office/drawing/2014/main" id="{D2FCF3FC-EAEA-B177-FF6A-1DC930683B28}"/>
                    </a:ext>
                  </a:extLst>
                </p:cNvPr>
                <p:cNvGrpSpPr>
                  <a:grpSpLocks/>
                </p:cNvGrpSpPr>
                <p:nvPr/>
              </p:nvGrpSpPr>
              <p:grpSpPr bwMode="auto">
                <a:xfrm>
                  <a:off x="703" y="78"/>
                  <a:ext cx="129" cy="207"/>
                  <a:chOff x="703" y="78"/>
                  <a:chExt cx="129" cy="207"/>
                </a:xfrm>
              </p:grpSpPr>
              <p:sp>
                <p:nvSpPr>
                  <p:cNvPr id="55344" name="Freeform 29">
                    <a:extLst>
                      <a:ext uri="{FF2B5EF4-FFF2-40B4-BE49-F238E27FC236}">
                        <a16:creationId xmlns:a16="http://schemas.microsoft.com/office/drawing/2014/main" id="{D84C8CA5-9885-1048-14D7-B11D4E449097}"/>
                      </a:ext>
                    </a:extLst>
                  </p:cNvPr>
                  <p:cNvSpPr>
                    <a:spLocks noChangeArrowheads="1"/>
                  </p:cNvSpPr>
                  <p:nvPr/>
                </p:nvSpPr>
                <p:spPr bwMode="auto">
                  <a:xfrm>
                    <a:off x="703" y="201"/>
                    <a:ext cx="63" cy="84"/>
                  </a:xfrm>
                  <a:custGeom>
                    <a:avLst/>
                    <a:gdLst>
                      <a:gd name="T0" fmla="*/ 0 w 208"/>
                      <a:gd name="T1" fmla="*/ 0 h 262"/>
                      <a:gd name="T2" fmla="*/ 0 w 208"/>
                      <a:gd name="T3" fmla="*/ 0 h 262"/>
                      <a:gd name="T4" fmla="*/ 0 w 208"/>
                      <a:gd name="T5" fmla="*/ 0 h 262"/>
                      <a:gd name="T6" fmla="*/ 0 w 208"/>
                      <a:gd name="T7" fmla="*/ 0 h 262"/>
                      <a:gd name="T8" fmla="*/ 0 w 208"/>
                      <a:gd name="T9" fmla="*/ 0 h 262"/>
                      <a:gd name="T10" fmla="*/ 0 w 208"/>
                      <a:gd name="T11" fmla="*/ 0 h 262"/>
                      <a:gd name="T12" fmla="*/ 0 w 208"/>
                      <a:gd name="T13" fmla="*/ 0 h 262"/>
                      <a:gd name="T14" fmla="*/ 0 w 208"/>
                      <a:gd name="T15" fmla="*/ 0 h 262"/>
                      <a:gd name="T16" fmla="*/ 0 w 208"/>
                      <a:gd name="T17" fmla="*/ 0 h 262"/>
                      <a:gd name="T18" fmla="*/ 0 w 208"/>
                      <a:gd name="T19" fmla="*/ 0 h 262"/>
                      <a:gd name="T20" fmla="*/ 0 w 208"/>
                      <a:gd name="T21" fmla="*/ 0 h 262"/>
                      <a:gd name="T22" fmla="*/ 0 w 208"/>
                      <a:gd name="T23" fmla="*/ 0 h 262"/>
                      <a:gd name="T24" fmla="*/ 0 w 208"/>
                      <a:gd name="T25" fmla="*/ 0 h 262"/>
                      <a:gd name="T26" fmla="*/ 0 w 208"/>
                      <a:gd name="T27" fmla="*/ 0 h 262"/>
                      <a:gd name="T28" fmla="*/ 0 w 208"/>
                      <a:gd name="T29" fmla="*/ 0 h 262"/>
                      <a:gd name="T30" fmla="*/ 0 w 208"/>
                      <a:gd name="T31" fmla="*/ 0 h 262"/>
                      <a:gd name="T32" fmla="*/ 0 w 208"/>
                      <a:gd name="T33" fmla="*/ 0 h 262"/>
                      <a:gd name="T34" fmla="*/ 0 w 208"/>
                      <a:gd name="T35" fmla="*/ 0 h 262"/>
                      <a:gd name="T36" fmla="*/ 0 w 208"/>
                      <a:gd name="T37" fmla="*/ 0 h 262"/>
                      <a:gd name="T38" fmla="*/ 0 w 208"/>
                      <a:gd name="T39" fmla="*/ 0 h 262"/>
                      <a:gd name="T40" fmla="*/ 0 w 208"/>
                      <a:gd name="T41" fmla="*/ 0 h 262"/>
                      <a:gd name="T42" fmla="*/ 0 w 208"/>
                      <a:gd name="T43" fmla="*/ 0 h 262"/>
                      <a:gd name="T44" fmla="*/ 0 w 208"/>
                      <a:gd name="T45" fmla="*/ 0 h 262"/>
                      <a:gd name="T46" fmla="*/ 0 w 208"/>
                      <a:gd name="T47" fmla="*/ 0 h 262"/>
                      <a:gd name="T48" fmla="*/ 0 w 208"/>
                      <a:gd name="T49" fmla="*/ 0 h 262"/>
                      <a:gd name="T50" fmla="*/ 0 w 208"/>
                      <a:gd name="T51" fmla="*/ 0 h 262"/>
                      <a:gd name="T52" fmla="*/ 0 w 208"/>
                      <a:gd name="T53" fmla="*/ 0 h 2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262"/>
                      <a:gd name="T83" fmla="*/ 208 w 208"/>
                      <a:gd name="T84" fmla="*/ 262 h 2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262">
                        <a:moveTo>
                          <a:pt x="198" y="81"/>
                        </a:moveTo>
                        <a:lnTo>
                          <a:pt x="157" y="40"/>
                        </a:lnTo>
                        <a:lnTo>
                          <a:pt x="100" y="7"/>
                        </a:lnTo>
                        <a:lnTo>
                          <a:pt x="50" y="0"/>
                        </a:lnTo>
                        <a:lnTo>
                          <a:pt x="10" y="37"/>
                        </a:lnTo>
                        <a:lnTo>
                          <a:pt x="0" y="101"/>
                        </a:lnTo>
                        <a:lnTo>
                          <a:pt x="3" y="161"/>
                        </a:lnTo>
                        <a:lnTo>
                          <a:pt x="16" y="208"/>
                        </a:lnTo>
                        <a:lnTo>
                          <a:pt x="63" y="248"/>
                        </a:lnTo>
                        <a:lnTo>
                          <a:pt x="117" y="262"/>
                        </a:lnTo>
                        <a:lnTo>
                          <a:pt x="171" y="258"/>
                        </a:lnTo>
                        <a:lnTo>
                          <a:pt x="191" y="245"/>
                        </a:lnTo>
                        <a:lnTo>
                          <a:pt x="208" y="211"/>
                        </a:lnTo>
                        <a:lnTo>
                          <a:pt x="191" y="191"/>
                        </a:lnTo>
                        <a:lnTo>
                          <a:pt x="161" y="211"/>
                        </a:lnTo>
                        <a:lnTo>
                          <a:pt x="124" y="215"/>
                        </a:lnTo>
                        <a:lnTo>
                          <a:pt x="114" y="218"/>
                        </a:lnTo>
                        <a:lnTo>
                          <a:pt x="77" y="198"/>
                        </a:lnTo>
                        <a:lnTo>
                          <a:pt x="50" y="171"/>
                        </a:lnTo>
                        <a:lnTo>
                          <a:pt x="47" y="128"/>
                        </a:lnTo>
                        <a:lnTo>
                          <a:pt x="47" y="84"/>
                        </a:lnTo>
                        <a:lnTo>
                          <a:pt x="53" y="50"/>
                        </a:lnTo>
                        <a:lnTo>
                          <a:pt x="83" y="40"/>
                        </a:lnTo>
                        <a:lnTo>
                          <a:pt x="130" y="71"/>
                        </a:lnTo>
                        <a:lnTo>
                          <a:pt x="181" y="111"/>
                        </a:lnTo>
                        <a:lnTo>
                          <a:pt x="201" y="134"/>
                        </a:lnTo>
                        <a:lnTo>
                          <a:pt x="19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45" name="Freeform 30">
                    <a:extLst>
                      <a:ext uri="{FF2B5EF4-FFF2-40B4-BE49-F238E27FC236}">
                        <a16:creationId xmlns:a16="http://schemas.microsoft.com/office/drawing/2014/main" id="{E863AD5A-0CDC-85FA-82F6-92F57381FFAA}"/>
                      </a:ext>
                    </a:extLst>
                  </p:cNvPr>
                  <p:cNvSpPr>
                    <a:spLocks noChangeArrowheads="1"/>
                  </p:cNvSpPr>
                  <p:nvPr/>
                </p:nvSpPr>
                <p:spPr bwMode="auto">
                  <a:xfrm>
                    <a:off x="752" y="78"/>
                    <a:ext cx="80" cy="196"/>
                  </a:xfrm>
                  <a:custGeom>
                    <a:avLst/>
                    <a:gdLst>
                      <a:gd name="T0" fmla="*/ 0 w 265"/>
                      <a:gd name="T1" fmla="*/ 0 h 614"/>
                      <a:gd name="T2" fmla="*/ 0 w 265"/>
                      <a:gd name="T3" fmla="*/ 0 h 614"/>
                      <a:gd name="T4" fmla="*/ 0 w 265"/>
                      <a:gd name="T5" fmla="*/ 0 h 614"/>
                      <a:gd name="T6" fmla="*/ 0 w 265"/>
                      <a:gd name="T7" fmla="*/ 0 h 614"/>
                      <a:gd name="T8" fmla="*/ 0 w 265"/>
                      <a:gd name="T9" fmla="*/ 0 h 614"/>
                      <a:gd name="T10" fmla="*/ 0 w 265"/>
                      <a:gd name="T11" fmla="*/ 0 h 614"/>
                      <a:gd name="T12" fmla="*/ 0 w 265"/>
                      <a:gd name="T13" fmla="*/ 0 h 614"/>
                      <a:gd name="T14" fmla="*/ 0 w 265"/>
                      <a:gd name="T15" fmla="*/ 0 h 614"/>
                      <a:gd name="T16" fmla="*/ 0 w 265"/>
                      <a:gd name="T17" fmla="*/ 0 h 614"/>
                      <a:gd name="T18" fmla="*/ 0 w 265"/>
                      <a:gd name="T19" fmla="*/ 0 h 614"/>
                      <a:gd name="T20" fmla="*/ 0 w 265"/>
                      <a:gd name="T21" fmla="*/ 0 h 614"/>
                      <a:gd name="T22" fmla="*/ 0 w 265"/>
                      <a:gd name="T23" fmla="*/ 0 h 614"/>
                      <a:gd name="T24" fmla="*/ 0 w 265"/>
                      <a:gd name="T25" fmla="*/ 0 h 614"/>
                      <a:gd name="T26" fmla="*/ 0 w 265"/>
                      <a:gd name="T27" fmla="*/ 0 h 614"/>
                      <a:gd name="T28" fmla="*/ 0 w 265"/>
                      <a:gd name="T29" fmla="*/ 0 h 614"/>
                      <a:gd name="T30" fmla="*/ 0 w 265"/>
                      <a:gd name="T31" fmla="*/ 0 h 614"/>
                      <a:gd name="T32" fmla="*/ 0 w 265"/>
                      <a:gd name="T33" fmla="*/ 0 h 614"/>
                      <a:gd name="T34" fmla="*/ 0 w 265"/>
                      <a:gd name="T35" fmla="*/ 0 h 614"/>
                      <a:gd name="T36" fmla="*/ 0 w 265"/>
                      <a:gd name="T37" fmla="*/ 0 h 614"/>
                      <a:gd name="T38" fmla="*/ 0 w 265"/>
                      <a:gd name="T39" fmla="*/ 0 h 614"/>
                      <a:gd name="T40" fmla="*/ 0 w 265"/>
                      <a:gd name="T41" fmla="*/ 0 h 614"/>
                      <a:gd name="T42" fmla="*/ 0 w 265"/>
                      <a:gd name="T43" fmla="*/ 0 h 6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5"/>
                      <a:gd name="T67" fmla="*/ 0 h 614"/>
                      <a:gd name="T68" fmla="*/ 265 w 265"/>
                      <a:gd name="T69" fmla="*/ 614 h 6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5" h="614">
                        <a:moveTo>
                          <a:pt x="10" y="614"/>
                        </a:moveTo>
                        <a:lnTo>
                          <a:pt x="3" y="443"/>
                        </a:lnTo>
                        <a:lnTo>
                          <a:pt x="3" y="279"/>
                        </a:lnTo>
                        <a:lnTo>
                          <a:pt x="0" y="265"/>
                        </a:lnTo>
                        <a:lnTo>
                          <a:pt x="3" y="124"/>
                        </a:lnTo>
                        <a:lnTo>
                          <a:pt x="3" y="114"/>
                        </a:lnTo>
                        <a:lnTo>
                          <a:pt x="20" y="47"/>
                        </a:lnTo>
                        <a:lnTo>
                          <a:pt x="60" y="0"/>
                        </a:lnTo>
                        <a:lnTo>
                          <a:pt x="91" y="64"/>
                        </a:lnTo>
                        <a:lnTo>
                          <a:pt x="158" y="141"/>
                        </a:lnTo>
                        <a:lnTo>
                          <a:pt x="265" y="191"/>
                        </a:lnTo>
                        <a:lnTo>
                          <a:pt x="205" y="218"/>
                        </a:lnTo>
                        <a:lnTo>
                          <a:pt x="144" y="201"/>
                        </a:lnTo>
                        <a:lnTo>
                          <a:pt x="97" y="171"/>
                        </a:lnTo>
                        <a:lnTo>
                          <a:pt x="87" y="168"/>
                        </a:lnTo>
                        <a:lnTo>
                          <a:pt x="50" y="141"/>
                        </a:lnTo>
                        <a:lnTo>
                          <a:pt x="50" y="252"/>
                        </a:lnTo>
                        <a:lnTo>
                          <a:pt x="47" y="369"/>
                        </a:lnTo>
                        <a:lnTo>
                          <a:pt x="44" y="483"/>
                        </a:lnTo>
                        <a:lnTo>
                          <a:pt x="40" y="587"/>
                        </a:lnTo>
                        <a:lnTo>
                          <a:pt x="30" y="614"/>
                        </a:lnTo>
                        <a:lnTo>
                          <a:pt x="10" y="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sp>
              <p:nvSpPr>
                <p:cNvPr id="55342" name="Freeform 31">
                  <a:extLst>
                    <a:ext uri="{FF2B5EF4-FFF2-40B4-BE49-F238E27FC236}">
                      <a16:creationId xmlns:a16="http://schemas.microsoft.com/office/drawing/2014/main" id="{F9CEF759-1539-6082-87A3-C2A74F02D6A5}"/>
                    </a:ext>
                  </a:extLst>
                </p:cNvPr>
                <p:cNvSpPr>
                  <a:spLocks noChangeArrowheads="1"/>
                </p:cNvSpPr>
                <p:nvPr/>
              </p:nvSpPr>
              <p:spPr bwMode="auto">
                <a:xfrm>
                  <a:off x="888" y="225"/>
                  <a:ext cx="145" cy="178"/>
                </a:xfrm>
                <a:custGeom>
                  <a:avLst/>
                  <a:gdLst>
                    <a:gd name="T0" fmla="*/ 0 w 480"/>
                    <a:gd name="T1" fmla="*/ 0 h 557"/>
                    <a:gd name="T2" fmla="*/ 0 w 480"/>
                    <a:gd name="T3" fmla="*/ 0 h 557"/>
                    <a:gd name="T4" fmla="*/ 0 w 480"/>
                    <a:gd name="T5" fmla="*/ 0 h 557"/>
                    <a:gd name="T6" fmla="*/ 0 w 480"/>
                    <a:gd name="T7" fmla="*/ 0 h 557"/>
                    <a:gd name="T8" fmla="*/ 0 w 480"/>
                    <a:gd name="T9" fmla="*/ 0 h 557"/>
                    <a:gd name="T10" fmla="*/ 0 w 480"/>
                    <a:gd name="T11" fmla="*/ 0 h 557"/>
                    <a:gd name="T12" fmla="*/ 0 w 480"/>
                    <a:gd name="T13" fmla="*/ 0 h 557"/>
                    <a:gd name="T14" fmla="*/ 0 w 480"/>
                    <a:gd name="T15" fmla="*/ 0 h 557"/>
                    <a:gd name="T16" fmla="*/ 0 w 480"/>
                    <a:gd name="T17" fmla="*/ 0 h 557"/>
                    <a:gd name="T18" fmla="*/ 0 w 480"/>
                    <a:gd name="T19" fmla="*/ 0 h 557"/>
                    <a:gd name="T20" fmla="*/ 0 w 480"/>
                    <a:gd name="T21" fmla="*/ 0 h 557"/>
                    <a:gd name="T22" fmla="*/ 0 w 480"/>
                    <a:gd name="T23" fmla="*/ 0 h 557"/>
                    <a:gd name="T24" fmla="*/ 0 w 480"/>
                    <a:gd name="T25" fmla="*/ 0 h 557"/>
                    <a:gd name="T26" fmla="*/ 0 w 480"/>
                    <a:gd name="T27" fmla="*/ 0 h 557"/>
                    <a:gd name="T28" fmla="*/ 0 w 480"/>
                    <a:gd name="T29" fmla="*/ 0 h 557"/>
                    <a:gd name="T30" fmla="*/ 0 w 480"/>
                    <a:gd name="T31" fmla="*/ 0 h 557"/>
                    <a:gd name="T32" fmla="*/ 0 w 480"/>
                    <a:gd name="T33" fmla="*/ 0 h 557"/>
                    <a:gd name="T34" fmla="*/ 0 w 480"/>
                    <a:gd name="T35" fmla="*/ 0 h 557"/>
                    <a:gd name="T36" fmla="*/ 0 w 480"/>
                    <a:gd name="T37" fmla="*/ 0 h 557"/>
                    <a:gd name="T38" fmla="*/ 0 w 480"/>
                    <a:gd name="T39" fmla="*/ 0 h 557"/>
                    <a:gd name="T40" fmla="*/ 0 w 480"/>
                    <a:gd name="T41" fmla="*/ 0 h 557"/>
                    <a:gd name="T42" fmla="*/ 0 w 480"/>
                    <a:gd name="T43" fmla="*/ 0 h 557"/>
                    <a:gd name="T44" fmla="*/ 0 w 480"/>
                    <a:gd name="T45" fmla="*/ 0 h 557"/>
                    <a:gd name="T46" fmla="*/ 0 w 480"/>
                    <a:gd name="T47" fmla="*/ 0 h 557"/>
                    <a:gd name="T48" fmla="*/ 0 w 480"/>
                    <a:gd name="T49" fmla="*/ 0 h 557"/>
                    <a:gd name="T50" fmla="*/ 0 w 480"/>
                    <a:gd name="T51" fmla="*/ 0 h 557"/>
                    <a:gd name="T52" fmla="*/ 0 w 480"/>
                    <a:gd name="T53" fmla="*/ 0 h 557"/>
                    <a:gd name="T54" fmla="*/ 0 w 480"/>
                    <a:gd name="T55" fmla="*/ 0 h 557"/>
                    <a:gd name="T56" fmla="*/ 0 w 480"/>
                    <a:gd name="T57" fmla="*/ 0 h 557"/>
                    <a:gd name="T58" fmla="*/ 0 w 480"/>
                    <a:gd name="T59" fmla="*/ 0 h 557"/>
                    <a:gd name="T60" fmla="*/ 0 w 480"/>
                    <a:gd name="T61" fmla="*/ 0 h 557"/>
                    <a:gd name="T62" fmla="*/ 0 w 480"/>
                    <a:gd name="T63" fmla="*/ 0 h 557"/>
                    <a:gd name="T64" fmla="*/ 0 w 480"/>
                    <a:gd name="T65" fmla="*/ 0 h 557"/>
                    <a:gd name="T66" fmla="*/ 0 w 480"/>
                    <a:gd name="T67" fmla="*/ 0 h 5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0"/>
                    <a:gd name="T103" fmla="*/ 0 h 557"/>
                    <a:gd name="T104" fmla="*/ 480 w 480"/>
                    <a:gd name="T105" fmla="*/ 557 h 5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0" h="557">
                      <a:moveTo>
                        <a:pt x="282" y="20"/>
                      </a:moveTo>
                      <a:lnTo>
                        <a:pt x="309" y="0"/>
                      </a:lnTo>
                      <a:lnTo>
                        <a:pt x="329" y="17"/>
                      </a:lnTo>
                      <a:lnTo>
                        <a:pt x="369" y="111"/>
                      </a:lnTo>
                      <a:lnTo>
                        <a:pt x="429" y="191"/>
                      </a:lnTo>
                      <a:lnTo>
                        <a:pt x="480" y="242"/>
                      </a:lnTo>
                      <a:lnTo>
                        <a:pt x="436" y="252"/>
                      </a:lnTo>
                      <a:lnTo>
                        <a:pt x="379" y="238"/>
                      </a:lnTo>
                      <a:lnTo>
                        <a:pt x="325" y="195"/>
                      </a:lnTo>
                      <a:lnTo>
                        <a:pt x="305" y="315"/>
                      </a:lnTo>
                      <a:lnTo>
                        <a:pt x="275" y="430"/>
                      </a:lnTo>
                      <a:lnTo>
                        <a:pt x="241" y="507"/>
                      </a:lnTo>
                      <a:lnTo>
                        <a:pt x="231" y="513"/>
                      </a:lnTo>
                      <a:lnTo>
                        <a:pt x="194" y="554"/>
                      </a:lnTo>
                      <a:lnTo>
                        <a:pt x="158" y="557"/>
                      </a:lnTo>
                      <a:lnTo>
                        <a:pt x="107" y="540"/>
                      </a:lnTo>
                      <a:lnTo>
                        <a:pt x="47" y="493"/>
                      </a:lnTo>
                      <a:lnTo>
                        <a:pt x="17" y="450"/>
                      </a:lnTo>
                      <a:lnTo>
                        <a:pt x="0" y="413"/>
                      </a:lnTo>
                      <a:lnTo>
                        <a:pt x="3" y="359"/>
                      </a:lnTo>
                      <a:lnTo>
                        <a:pt x="23" y="315"/>
                      </a:lnTo>
                      <a:lnTo>
                        <a:pt x="60" y="302"/>
                      </a:lnTo>
                      <a:lnTo>
                        <a:pt x="74" y="302"/>
                      </a:lnTo>
                      <a:lnTo>
                        <a:pt x="107" y="312"/>
                      </a:lnTo>
                      <a:lnTo>
                        <a:pt x="117" y="319"/>
                      </a:lnTo>
                      <a:lnTo>
                        <a:pt x="158" y="346"/>
                      </a:lnTo>
                      <a:lnTo>
                        <a:pt x="198" y="389"/>
                      </a:lnTo>
                      <a:lnTo>
                        <a:pt x="218" y="430"/>
                      </a:lnTo>
                      <a:lnTo>
                        <a:pt x="238" y="389"/>
                      </a:lnTo>
                      <a:lnTo>
                        <a:pt x="258" y="309"/>
                      </a:lnTo>
                      <a:lnTo>
                        <a:pt x="278" y="228"/>
                      </a:lnTo>
                      <a:lnTo>
                        <a:pt x="285" y="158"/>
                      </a:lnTo>
                      <a:lnTo>
                        <a:pt x="288" y="74"/>
                      </a:lnTo>
                      <a:lnTo>
                        <a:pt x="28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43" name="Freeform 32">
                  <a:extLst>
                    <a:ext uri="{FF2B5EF4-FFF2-40B4-BE49-F238E27FC236}">
                      <a16:creationId xmlns:a16="http://schemas.microsoft.com/office/drawing/2014/main" id="{E25BAB3F-2625-9A05-2BD6-84D1E1505C6B}"/>
                    </a:ext>
                  </a:extLst>
                </p:cNvPr>
                <p:cNvSpPr>
                  <a:spLocks noChangeArrowheads="1"/>
                </p:cNvSpPr>
                <p:nvPr/>
              </p:nvSpPr>
              <p:spPr bwMode="auto">
                <a:xfrm>
                  <a:off x="1061" y="417"/>
                  <a:ext cx="98" cy="161"/>
                </a:xfrm>
                <a:custGeom>
                  <a:avLst/>
                  <a:gdLst>
                    <a:gd name="T0" fmla="*/ 0 w 325"/>
                    <a:gd name="T1" fmla="*/ 0 h 503"/>
                    <a:gd name="T2" fmla="*/ 0 w 325"/>
                    <a:gd name="T3" fmla="*/ 0 h 503"/>
                    <a:gd name="T4" fmla="*/ 0 w 325"/>
                    <a:gd name="T5" fmla="*/ 0 h 503"/>
                    <a:gd name="T6" fmla="*/ 0 w 325"/>
                    <a:gd name="T7" fmla="*/ 0 h 503"/>
                    <a:gd name="T8" fmla="*/ 0 w 325"/>
                    <a:gd name="T9" fmla="*/ 0 h 503"/>
                    <a:gd name="T10" fmla="*/ 0 w 325"/>
                    <a:gd name="T11" fmla="*/ 0 h 503"/>
                    <a:gd name="T12" fmla="*/ 0 w 325"/>
                    <a:gd name="T13" fmla="*/ 0 h 503"/>
                    <a:gd name="T14" fmla="*/ 0 w 325"/>
                    <a:gd name="T15" fmla="*/ 0 h 503"/>
                    <a:gd name="T16" fmla="*/ 0 w 325"/>
                    <a:gd name="T17" fmla="*/ 0 h 503"/>
                    <a:gd name="T18" fmla="*/ 0 w 325"/>
                    <a:gd name="T19" fmla="*/ 0 h 503"/>
                    <a:gd name="T20" fmla="*/ 0 w 325"/>
                    <a:gd name="T21" fmla="*/ 0 h 503"/>
                    <a:gd name="T22" fmla="*/ 0 w 325"/>
                    <a:gd name="T23" fmla="*/ 0 h 503"/>
                    <a:gd name="T24" fmla="*/ 0 w 325"/>
                    <a:gd name="T25" fmla="*/ 0 h 503"/>
                    <a:gd name="T26" fmla="*/ 0 w 325"/>
                    <a:gd name="T27" fmla="*/ 0 h 503"/>
                    <a:gd name="T28" fmla="*/ 0 w 325"/>
                    <a:gd name="T29" fmla="*/ 0 h 503"/>
                    <a:gd name="T30" fmla="*/ 0 w 325"/>
                    <a:gd name="T31" fmla="*/ 0 h 503"/>
                    <a:gd name="T32" fmla="*/ 0 w 325"/>
                    <a:gd name="T33" fmla="*/ 0 h 503"/>
                    <a:gd name="T34" fmla="*/ 0 w 325"/>
                    <a:gd name="T35" fmla="*/ 0 h 503"/>
                    <a:gd name="T36" fmla="*/ 0 w 325"/>
                    <a:gd name="T37" fmla="*/ 0 h 503"/>
                    <a:gd name="T38" fmla="*/ 0 w 325"/>
                    <a:gd name="T39" fmla="*/ 0 h 503"/>
                    <a:gd name="T40" fmla="*/ 0 w 325"/>
                    <a:gd name="T41" fmla="*/ 0 h 503"/>
                    <a:gd name="T42" fmla="*/ 0 w 325"/>
                    <a:gd name="T43" fmla="*/ 0 h 503"/>
                    <a:gd name="T44" fmla="*/ 0 w 325"/>
                    <a:gd name="T45" fmla="*/ 0 h 503"/>
                    <a:gd name="T46" fmla="*/ 0 w 325"/>
                    <a:gd name="T47" fmla="*/ 0 h 503"/>
                    <a:gd name="T48" fmla="*/ 0 w 325"/>
                    <a:gd name="T49" fmla="*/ 0 h 503"/>
                    <a:gd name="T50" fmla="*/ 0 w 325"/>
                    <a:gd name="T51" fmla="*/ 0 h 503"/>
                    <a:gd name="T52" fmla="*/ 0 w 325"/>
                    <a:gd name="T53" fmla="*/ 0 h 503"/>
                    <a:gd name="T54" fmla="*/ 0 w 325"/>
                    <a:gd name="T55" fmla="*/ 0 h 503"/>
                    <a:gd name="T56" fmla="*/ 0 w 325"/>
                    <a:gd name="T57" fmla="*/ 0 h 503"/>
                    <a:gd name="T58" fmla="*/ 0 w 325"/>
                    <a:gd name="T59" fmla="*/ 0 h 5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5"/>
                    <a:gd name="T91" fmla="*/ 0 h 503"/>
                    <a:gd name="T92" fmla="*/ 325 w 325"/>
                    <a:gd name="T93" fmla="*/ 503 h 5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5" h="503">
                      <a:moveTo>
                        <a:pt x="251" y="30"/>
                      </a:moveTo>
                      <a:lnTo>
                        <a:pt x="272" y="151"/>
                      </a:lnTo>
                      <a:lnTo>
                        <a:pt x="275" y="255"/>
                      </a:lnTo>
                      <a:lnTo>
                        <a:pt x="262" y="339"/>
                      </a:lnTo>
                      <a:lnTo>
                        <a:pt x="228" y="386"/>
                      </a:lnTo>
                      <a:lnTo>
                        <a:pt x="188" y="339"/>
                      </a:lnTo>
                      <a:lnTo>
                        <a:pt x="134" y="312"/>
                      </a:lnTo>
                      <a:lnTo>
                        <a:pt x="84" y="295"/>
                      </a:lnTo>
                      <a:lnTo>
                        <a:pt x="43" y="295"/>
                      </a:lnTo>
                      <a:lnTo>
                        <a:pt x="20" y="309"/>
                      </a:lnTo>
                      <a:lnTo>
                        <a:pt x="3" y="342"/>
                      </a:lnTo>
                      <a:lnTo>
                        <a:pt x="3" y="352"/>
                      </a:lnTo>
                      <a:lnTo>
                        <a:pt x="0" y="386"/>
                      </a:lnTo>
                      <a:lnTo>
                        <a:pt x="3" y="399"/>
                      </a:lnTo>
                      <a:lnTo>
                        <a:pt x="13" y="433"/>
                      </a:lnTo>
                      <a:lnTo>
                        <a:pt x="50" y="470"/>
                      </a:lnTo>
                      <a:lnTo>
                        <a:pt x="97" y="497"/>
                      </a:lnTo>
                      <a:lnTo>
                        <a:pt x="161" y="503"/>
                      </a:lnTo>
                      <a:lnTo>
                        <a:pt x="218" y="500"/>
                      </a:lnTo>
                      <a:lnTo>
                        <a:pt x="248" y="483"/>
                      </a:lnTo>
                      <a:lnTo>
                        <a:pt x="282" y="429"/>
                      </a:lnTo>
                      <a:lnTo>
                        <a:pt x="305" y="369"/>
                      </a:lnTo>
                      <a:lnTo>
                        <a:pt x="319" y="292"/>
                      </a:lnTo>
                      <a:lnTo>
                        <a:pt x="325" y="231"/>
                      </a:lnTo>
                      <a:lnTo>
                        <a:pt x="319" y="154"/>
                      </a:lnTo>
                      <a:lnTo>
                        <a:pt x="312" y="74"/>
                      </a:lnTo>
                      <a:lnTo>
                        <a:pt x="295" y="6"/>
                      </a:lnTo>
                      <a:lnTo>
                        <a:pt x="268" y="0"/>
                      </a:lnTo>
                      <a:lnTo>
                        <a:pt x="245" y="17"/>
                      </a:lnTo>
                      <a:lnTo>
                        <a:pt x="2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55330" name="Group 33">
                <a:extLst>
                  <a:ext uri="{FF2B5EF4-FFF2-40B4-BE49-F238E27FC236}">
                    <a16:creationId xmlns:a16="http://schemas.microsoft.com/office/drawing/2014/main" id="{2E5E69A9-D557-0EC3-C49B-1875FFFF6AB0}"/>
                  </a:ext>
                </a:extLst>
              </p:cNvPr>
              <p:cNvGrpSpPr>
                <a:grpSpLocks/>
              </p:cNvGrpSpPr>
              <p:nvPr/>
            </p:nvGrpSpPr>
            <p:grpSpPr bwMode="auto">
              <a:xfrm>
                <a:off x="587" y="571"/>
                <a:ext cx="661" cy="725"/>
                <a:chOff x="587" y="571"/>
                <a:chExt cx="661" cy="725"/>
              </a:xfrm>
            </p:grpSpPr>
            <p:sp>
              <p:nvSpPr>
                <p:cNvPr id="55331" name="Freeform 34">
                  <a:extLst>
                    <a:ext uri="{FF2B5EF4-FFF2-40B4-BE49-F238E27FC236}">
                      <a16:creationId xmlns:a16="http://schemas.microsoft.com/office/drawing/2014/main" id="{80841F95-BF6A-A6FB-1C51-137771A8079E}"/>
                    </a:ext>
                  </a:extLst>
                </p:cNvPr>
                <p:cNvSpPr>
                  <a:spLocks noChangeArrowheads="1"/>
                </p:cNvSpPr>
                <p:nvPr/>
              </p:nvSpPr>
              <p:spPr bwMode="auto">
                <a:xfrm>
                  <a:off x="792" y="571"/>
                  <a:ext cx="180" cy="176"/>
                </a:xfrm>
                <a:custGeom>
                  <a:avLst/>
                  <a:gdLst>
                    <a:gd name="T0" fmla="*/ 0 w 597"/>
                    <a:gd name="T1" fmla="*/ 0 h 551"/>
                    <a:gd name="T2" fmla="*/ 0 w 597"/>
                    <a:gd name="T3" fmla="*/ 0 h 551"/>
                    <a:gd name="T4" fmla="*/ 0 w 597"/>
                    <a:gd name="T5" fmla="*/ 0 h 551"/>
                    <a:gd name="T6" fmla="*/ 0 w 597"/>
                    <a:gd name="T7" fmla="*/ 0 h 551"/>
                    <a:gd name="T8" fmla="*/ 0 w 597"/>
                    <a:gd name="T9" fmla="*/ 0 h 551"/>
                    <a:gd name="T10" fmla="*/ 0 w 597"/>
                    <a:gd name="T11" fmla="*/ 0 h 551"/>
                    <a:gd name="T12" fmla="*/ 0 w 597"/>
                    <a:gd name="T13" fmla="*/ 0 h 551"/>
                    <a:gd name="T14" fmla="*/ 0 w 597"/>
                    <a:gd name="T15" fmla="*/ 0 h 551"/>
                    <a:gd name="T16" fmla="*/ 0 w 597"/>
                    <a:gd name="T17" fmla="*/ 0 h 551"/>
                    <a:gd name="T18" fmla="*/ 0 w 597"/>
                    <a:gd name="T19" fmla="*/ 0 h 551"/>
                    <a:gd name="T20" fmla="*/ 0 w 597"/>
                    <a:gd name="T21" fmla="*/ 0 h 551"/>
                    <a:gd name="T22" fmla="*/ 0 w 597"/>
                    <a:gd name="T23" fmla="*/ 0 h 551"/>
                    <a:gd name="T24" fmla="*/ 0 w 597"/>
                    <a:gd name="T25" fmla="*/ 0 h 551"/>
                    <a:gd name="T26" fmla="*/ 0 w 597"/>
                    <a:gd name="T27" fmla="*/ 0 h 551"/>
                    <a:gd name="T28" fmla="*/ 0 w 597"/>
                    <a:gd name="T29" fmla="*/ 0 h 551"/>
                    <a:gd name="T30" fmla="*/ 0 w 597"/>
                    <a:gd name="T31" fmla="*/ 0 h 551"/>
                    <a:gd name="T32" fmla="*/ 0 w 597"/>
                    <a:gd name="T33" fmla="*/ 0 h 551"/>
                    <a:gd name="T34" fmla="*/ 0 w 597"/>
                    <a:gd name="T35" fmla="*/ 0 h 551"/>
                    <a:gd name="T36" fmla="*/ 0 w 597"/>
                    <a:gd name="T37" fmla="*/ 0 h 551"/>
                    <a:gd name="T38" fmla="*/ 0 w 597"/>
                    <a:gd name="T39" fmla="*/ 0 h 551"/>
                    <a:gd name="T40" fmla="*/ 0 w 597"/>
                    <a:gd name="T41" fmla="*/ 0 h 551"/>
                    <a:gd name="T42" fmla="*/ 0 w 597"/>
                    <a:gd name="T43" fmla="*/ 0 h 551"/>
                    <a:gd name="T44" fmla="*/ 0 w 597"/>
                    <a:gd name="T45" fmla="*/ 0 h 551"/>
                    <a:gd name="T46" fmla="*/ 0 w 597"/>
                    <a:gd name="T47" fmla="*/ 0 h 551"/>
                    <a:gd name="T48" fmla="*/ 0 w 597"/>
                    <a:gd name="T49" fmla="*/ 0 h 551"/>
                    <a:gd name="T50" fmla="*/ 0 w 597"/>
                    <a:gd name="T51" fmla="*/ 0 h 551"/>
                    <a:gd name="T52" fmla="*/ 0 w 597"/>
                    <a:gd name="T53" fmla="*/ 0 h 551"/>
                    <a:gd name="T54" fmla="*/ 0 w 597"/>
                    <a:gd name="T55" fmla="*/ 0 h 551"/>
                    <a:gd name="T56" fmla="*/ 0 w 597"/>
                    <a:gd name="T57" fmla="*/ 0 h 551"/>
                    <a:gd name="T58" fmla="*/ 0 w 597"/>
                    <a:gd name="T59" fmla="*/ 0 h 551"/>
                    <a:gd name="T60" fmla="*/ 0 w 597"/>
                    <a:gd name="T61" fmla="*/ 0 h 551"/>
                    <a:gd name="T62" fmla="*/ 0 w 597"/>
                    <a:gd name="T63" fmla="*/ 0 h 551"/>
                    <a:gd name="T64" fmla="*/ 0 w 597"/>
                    <a:gd name="T65" fmla="*/ 0 h 551"/>
                    <a:gd name="T66" fmla="*/ 0 w 597"/>
                    <a:gd name="T67" fmla="*/ 0 h 551"/>
                    <a:gd name="T68" fmla="*/ 0 w 597"/>
                    <a:gd name="T69" fmla="*/ 0 h 551"/>
                    <a:gd name="T70" fmla="*/ 0 w 597"/>
                    <a:gd name="T71" fmla="*/ 0 h 551"/>
                    <a:gd name="T72" fmla="*/ 0 w 597"/>
                    <a:gd name="T73" fmla="*/ 0 h 551"/>
                    <a:gd name="T74" fmla="*/ 0 w 597"/>
                    <a:gd name="T75" fmla="*/ 0 h 551"/>
                    <a:gd name="T76" fmla="*/ 0 w 597"/>
                    <a:gd name="T77" fmla="*/ 0 h 551"/>
                    <a:gd name="T78" fmla="*/ 0 w 597"/>
                    <a:gd name="T79" fmla="*/ 0 h 551"/>
                    <a:gd name="T80" fmla="*/ 0 w 597"/>
                    <a:gd name="T81" fmla="*/ 0 h 551"/>
                    <a:gd name="T82" fmla="*/ 0 w 597"/>
                    <a:gd name="T83" fmla="*/ 0 h 551"/>
                    <a:gd name="T84" fmla="*/ 0 w 597"/>
                    <a:gd name="T85" fmla="*/ 0 h 551"/>
                    <a:gd name="T86" fmla="*/ 0 w 597"/>
                    <a:gd name="T87" fmla="*/ 0 h 551"/>
                    <a:gd name="T88" fmla="*/ 0 w 597"/>
                    <a:gd name="T89" fmla="*/ 0 h 551"/>
                    <a:gd name="T90" fmla="*/ 0 w 597"/>
                    <a:gd name="T91" fmla="*/ 0 h 5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7"/>
                    <a:gd name="T139" fmla="*/ 0 h 551"/>
                    <a:gd name="T140" fmla="*/ 597 w 597"/>
                    <a:gd name="T141" fmla="*/ 551 h 5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7" h="551">
                      <a:moveTo>
                        <a:pt x="248" y="128"/>
                      </a:moveTo>
                      <a:lnTo>
                        <a:pt x="195" y="84"/>
                      </a:lnTo>
                      <a:lnTo>
                        <a:pt x="141" y="54"/>
                      </a:lnTo>
                      <a:lnTo>
                        <a:pt x="87" y="44"/>
                      </a:lnTo>
                      <a:lnTo>
                        <a:pt x="47" y="40"/>
                      </a:lnTo>
                      <a:lnTo>
                        <a:pt x="33" y="44"/>
                      </a:lnTo>
                      <a:lnTo>
                        <a:pt x="17" y="50"/>
                      </a:lnTo>
                      <a:lnTo>
                        <a:pt x="0" y="77"/>
                      </a:lnTo>
                      <a:lnTo>
                        <a:pt x="17" y="114"/>
                      </a:lnTo>
                      <a:lnTo>
                        <a:pt x="57" y="131"/>
                      </a:lnTo>
                      <a:lnTo>
                        <a:pt x="114" y="124"/>
                      </a:lnTo>
                      <a:lnTo>
                        <a:pt x="178" y="141"/>
                      </a:lnTo>
                      <a:lnTo>
                        <a:pt x="218" y="178"/>
                      </a:lnTo>
                      <a:lnTo>
                        <a:pt x="232" y="191"/>
                      </a:lnTo>
                      <a:lnTo>
                        <a:pt x="221" y="249"/>
                      </a:lnTo>
                      <a:lnTo>
                        <a:pt x="211" y="339"/>
                      </a:lnTo>
                      <a:lnTo>
                        <a:pt x="208" y="403"/>
                      </a:lnTo>
                      <a:lnTo>
                        <a:pt x="215" y="450"/>
                      </a:lnTo>
                      <a:lnTo>
                        <a:pt x="228" y="490"/>
                      </a:lnTo>
                      <a:lnTo>
                        <a:pt x="252" y="520"/>
                      </a:lnTo>
                      <a:lnTo>
                        <a:pt x="289" y="541"/>
                      </a:lnTo>
                      <a:lnTo>
                        <a:pt x="322" y="551"/>
                      </a:lnTo>
                      <a:lnTo>
                        <a:pt x="372" y="551"/>
                      </a:lnTo>
                      <a:lnTo>
                        <a:pt x="423" y="537"/>
                      </a:lnTo>
                      <a:lnTo>
                        <a:pt x="463" y="514"/>
                      </a:lnTo>
                      <a:lnTo>
                        <a:pt x="503" y="477"/>
                      </a:lnTo>
                      <a:lnTo>
                        <a:pt x="534" y="433"/>
                      </a:lnTo>
                      <a:lnTo>
                        <a:pt x="557" y="383"/>
                      </a:lnTo>
                      <a:lnTo>
                        <a:pt x="571" y="339"/>
                      </a:lnTo>
                      <a:lnTo>
                        <a:pt x="587" y="289"/>
                      </a:lnTo>
                      <a:lnTo>
                        <a:pt x="597" y="238"/>
                      </a:lnTo>
                      <a:lnTo>
                        <a:pt x="594" y="188"/>
                      </a:lnTo>
                      <a:lnTo>
                        <a:pt x="594" y="138"/>
                      </a:lnTo>
                      <a:lnTo>
                        <a:pt x="584" y="87"/>
                      </a:lnTo>
                      <a:lnTo>
                        <a:pt x="567" y="50"/>
                      </a:lnTo>
                      <a:lnTo>
                        <a:pt x="537" y="24"/>
                      </a:lnTo>
                      <a:lnTo>
                        <a:pt x="510" y="14"/>
                      </a:lnTo>
                      <a:lnTo>
                        <a:pt x="466" y="0"/>
                      </a:lnTo>
                      <a:lnTo>
                        <a:pt x="419" y="0"/>
                      </a:lnTo>
                      <a:lnTo>
                        <a:pt x="383" y="14"/>
                      </a:lnTo>
                      <a:lnTo>
                        <a:pt x="359" y="27"/>
                      </a:lnTo>
                      <a:lnTo>
                        <a:pt x="332" y="47"/>
                      </a:lnTo>
                      <a:lnTo>
                        <a:pt x="312" y="64"/>
                      </a:lnTo>
                      <a:lnTo>
                        <a:pt x="285" y="91"/>
                      </a:lnTo>
                      <a:lnTo>
                        <a:pt x="268" y="111"/>
                      </a:lnTo>
                      <a:lnTo>
                        <a:pt x="248"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2" name="Freeform 35">
                  <a:extLst>
                    <a:ext uri="{FF2B5EF4-FFF2-40B4-BE49-F238E27FC236}">
                      <a16:creationId xmlns:a16="http://schemas.microsoft.com/office/drawing/2014/main" id="{1C9A2E39-E359-AC23-D04C-7B6822B87B1B}"/>
                    </a:ext>
                  </a:extLst>
                </p:cNvPr>
                <p:cNvSpPr>
                  <a:spLocks noChangeArrowheads="1"/>
                </p:cNvSpPr>
                <p:nvPr/>
              </p:nvSpPr>
              <p:spPr bwMode="auto">
                <a:xfrm>
                  <a:off x="772" y="787"/>
                  <a:ext cx="155" cy="251"/>
                </a:xfrm>
                <a:custGeom>
                  <a:avLst/>
                  <a:gdLst>
                    <a:gd name="T0" fmla="*/ 0 w 513"/>
                    <a:gd name="T1" fmla="*/ 0 h 786"/>
                    <a:gd name="T2" fmla="*/ 0 w 513"/>
                    <a:gd name="T3" fmla="*/ 0 h 786"/>
                    <a:gd name="T4" fmla="*/ 0 w 513"/>
                    <a:gd name="T5" fmla="*/ 0 h 786"/>
                    <a:gd name="T6" fmla="*/ 0 w 513"/>
                    <a:gd name="T7" fmla="*/ 0 h 786"/>
                    <a:gd name="T8" fmla="*/ 0 w 513"/>
                    <a:gd name="T9" fmla="*/ 0 h 786"/>
                    <a:gd name="T10" fmla="*/ 0 w 513"/>
                    <a:gd name="T11" fmla="*/ 0 h 786"/>
                    <a:gd name="T12" fmla="*/ 0 w 513"/>
                    <a:gd name="T13" fmla="*/ 0 h 786"/>
                    <a:gd name="T14" fmla="*/ 0 w 513"/>
                    <a:gd name="T15" fmla="*/ 0 h 786"/>
                    <a:gd name="T16" fmla="*/ 0 w 513"/>
                    <a:gd name="T17" fmla="*/ 0 h 786"/>
                    <a:gd name="T18" fmla="*/ 0 w 513"/>
                    <a:gd name="T19" fmla="*/ 0 h 786"/>
                    <a:gd name="T20" fmla="*/ 0 w 513"/>
                    <a:gd name="T21" fmla="*/ 0 h 786"/>
                    <a:gd name="T22" fmla="*/ 0 w 513"/>
                    <a:gd name="T23" fmla="*/ 0 h 786"/>
                    <a:gd name="T24" fmla="*/ 0 w 513"/>
                    <a:gd name="T25" fmla="*/ 0 h 786"/>
                    <a:gd name="T26" fmla="*/ 0 w 513"/>
                    <a:gd name="T27" fmla="*/ 0 h 786"/>
                    <a:gd name="T28" fmla="*/ 0 w 513"/>
                    <a:gd name="T29" fmla="*/ 0 h 786"/>
                    <a:gd name="T30" fmla="*/ 0 w 513"/>
                    <a:gd name="T31" fmla="*/ 0 h 786"/>
                    <a:gd name="T32" fmla="*/ 0 w 513"/>
                    <a:gd name="T33" fmla="*/ 0 h 786"/>
                    <a:gd name="T34" fmla="*/ 0 w 513"/>
                    <a:gd name="T35" fmla="*/ 0 h 786"/>
                    <a:gd name="T36" fmla="*/ 0 w 513"/>
                    <a:gd name="T37" fmla="*/ 0 h 786"/>
                    <a:gd name="T38" fmla="*/ 0 w 513"/>
                    <a:gd name="T39" fmla="*/ 0 h 786"/>
                    <a:gd name="T40" fmla="*/ 0 w 513"/>
                    <a:gd name="T41" fmla="*/ 0 h 786"/>
                    <a:gd name="T42" fmla="*/ 0 w 513"/>
                    <a:gd name="T43" fmla="*/ 0 h 786"/>
                    <a:gd name="T44" fmla="*/ 0 w 513"/>
                    <a:gd name="T45" fmla="*/ 0 h 786"/>
                    <a:gd name="T46" fmla="*/ 0 w 513"/>
                    <a:gd name="T47" fmla="*/ 0 h 786"/>
                    <a:gd name="T48" fmla="*/ 0 w 513"/>
                    <a:gd name="T49" fmla="*/ 0 h 786"/>
                    <a:gd name="T50" fmla="*/ 0 w 513"/>
                    <a:gd name="T51" fmla="*/ 0 h 786"/>
                    <a:gd name="T52" fmla="*/ 0 w 513"/>
                    <a:gd name="T53" fmla="*/ 0 h 786"/>
                    <a:gd name="T54" fmla="*/ 0 w 513"/>
                    <a:gd name="T55" fmla="*/ 0 h 786"/>
                    <a:gd name="T56" fmla="*/ 0 w 513"/>
                    <a:gd name="T57" fmla="*/ 0 h 786"/>
                    <a:gd name="T58" fmla="*/ 0 w 513"/>
                    <a:gd name="T59" fmla="*/ 0 h 786"/>
                    <a:gd name="T60" fmla="*/ 0 w 513"/>
                    <a:gd name="T61" fmla="*/ 0 h 786"/>
                    <a:gd name="T62" fmla="*/ 0 w 513"/>
                    <a:gd name="T63" fmla="*/ 0 h 786"/>
                    <a:gd name="T64" fmla="*/ 0 w 513"/>
                    <a:gd name="T65" fmla="*/ 0 h 786"/>
                    <a:gd name="T66" fmla="*/ 0 w 513"/>
                    <a:gd name="T67" fmla="*/ 0 h 786"/>
                    <a:gd name="T68" fmla="*/ 0 w 513"/>
                    <a:gd name="T69" fmla="*/ 0 h 786"/>
                    <a:gd name="T70" fmla="*/ 0 w 513"/>
                    <a:gd name="T71" fmla="*/ 0 h 786"/>
                    <a:gd name="T72" fmla="*/ 0 w 513"/>
                    <a:gd name="T73" fmla="*/ 0 h 786"/>
                    <a:gd name="T74" fmla="*/ 0 w 513"/>
                    <a:gd name="T75" fmla="*/ 0 h 786"/>
                    <a:gd name="T76" fmla="*/ 0 w 513"/>
                    <a:gd name="T77" fmla="*/ 0 h 786"/>
                    <a:gd name="T78" fmla="*/ 0 w 513"/>
                    <a:gd name="T79" fmla="*/ 0 h 786"/>
                    <a:gd name="T80" fmla="*/ 0 w 513"/>
                    <a:gd name="T81" fmla="*/ 0 h 786"/>
                    <a:gd name="T82" fmla="*/ 0 w 513"/>
                    <a:gd name="T83" fmla="*/ 0 h 7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6"/>
                    <a:gd name="T128" fmla="*/ 513 w 513"/>
                    <a:gd name="T129" fmla="*/ 786 h 7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6">
                      <a:moveTo>
                        <a:pt x="144" y="98"/>
                      </a:moveTo>
                      <a:lnTo>
                        <a:pt x="205" y="44"/>
                      </a:lnTo>
                      <a:lnTo>
                        <a:pt x="268" y="17"/>
                      </a:lnTo>
                      <a:lnTo>
                        <a:pt x="342" y="4"/>
                      </a:lnTo>
                      <a:lnTo>
                        <a:pt x="399" y="0"/>
                      </a:lnTo>
                      <a:lnTo>
                        <a:pt x="443" y="14"/>
                      </a:lnTo>
                      <a:lnTo>
                        <a:pt x="483" y="40"/>
                      </a:lnTo>
                      <a:lnTo>
                        <a:pt x="507" y="77"/>
                      </a:lnTo>
                      <a:lnTo>
                        <a:pt x="513" y="121"/>
                      </a:lnTo>
                      <a:lnTo>
                        <a:pt x="513" y="181"/>
                      </a:lnTo>
                      <a:lnTo>
                        <a:pt x="500" y="185"/>
                      </a:lnTo>
                      <a:lnTo>
                        <a:pt x="483" y="239"/>
                      </a:lnTo>
                      <a:lnTo>
                        <a:pt x="463" y="282"/>
                      </a:lnTo>
                      <a:lnTo>
                        <a:pt x="426" y="326"/>
                      </a:lnTo>
                      <a:lnTo>
                        <a:pt x="396" y="356"/>
                      </a:lnTo>
                      <a:lnTo>
                        <a:pt x="372" y="406"/>
                      </a:lnTo>
                      <a:lnTo>
                        <a:pt x="369" y="443"/>
                      </a:lnTo>
                      <a:lnTo>
                        <a:pt x="379" y="490"/>
                      </a:lnTo>
                      <a:lnTo>
                        <a:pt x="406" y="527"/>
                      </a:lnTo>
                      <a:lnTo>
                        <a:pt x="426" y="564"/>
                      </a:lnTo>
                      <a:lnTo>
                        <a:pt x="436" y="604"/>
                      </a:lnTo>
                      <a:lnTo>
                        <a:pt x="436" y="651"/>
                      </a:lnTo>
                      <a:lnTo>
                        <a:pt x="426" y="698"/>
                      </a:lnTo>
                      <a:lnTo>
                        <a:pt x="406" y="735"/>
                      </a:lnTo>
                      <a:lnTo>
                        <a:pt x="369" y="762"/>
                      </a:lnTo>
                      <a:lnTo>
                        <a:pt x="325" y="779"/>
                      </a:lnTo>
                      <a:lnTo>
                        <a:pt x="265" y="786"/>
                      </a:lnTo>
                      <a:lnTo>
                        <a:pt x="208" y="786"/>
                      </a:lnTo>
                      <a:lnTo>
                        <a:pt x="151" y="776"/>
                      </a:lnTo>
                      <a:lnTo>
                        <a:pt x="104" y="745"/>
                      </a:lnTo>
                      <a:lnTo>
                        <a:pt x="74" y="715"/>
                      </a:lnTo>
                      <a:lnTo>
                        <a:pt x="47" y="661"/>
                      </a:lnTo>
                      <a:lnTo>
                        <a:pt x="27" y="614"/>
                      </a:lnTo>
                      <a:lnTo>
                        <a:pt x="10" y="557"/>
                      </a:lnTo>
                      <a:lnTo>
                        <a:pt x="0" y="487"/>
                      </a:lnTo>
                      <a:lnTo>
                        <a:pt x="3" y="410"/>
                      </a:lnTo>
                      <a:lnTo>
                        <a:pt x="20" y="343"/>
                      </a:lnTo>
                      <a:lnTo>
                        <a:pt x="33" y="282"/>
                      </a:lnTo>
                      <a:lnTo>
                        <a:pt x="57" y="222"/>
                      </a:lnTo>
                      <a:lnTo>
                        <a:pt x="80" y="171"/>
                      </a:lnTo>
                      <a:lnTo>
                        <a:pt x="117" y="128"/>
                      </a:lnTo>
                      <a:lnTo>
                        <a:pt x="14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3" name="Freeform 36">
                  <a:extLst>
                    <a:ext uri="{FF2B5EF4-FFF2-40B4-BE49-F238E27FC236}">
                      <a16:creationId xmlns:a16="http://schemas.microsoft.com/office/drawing/2014/main" id="{FB42A505-75CA-5521-C1A8-97BB560AB3DC}"/>
                    </a:ext>
                  </a:extLst>
                </p:cNvPr>
                <p:cNvSpPr>
                  <a:spLocks noChangeArrowheads="1"/>
                </p:cNvSpPr>
                <p:nvPr/>
              </p:nvSpPr>
              <p:spPr bwMode="auto">
                <a:xfrm>
                  <a:off x="884" y="740"/>
                  <a:ext cx="364" cy="178"/>
                </a:xfrm>
                <a:custGeom>
                  <a:avLst/>
                  <a:gdLst>
                    <a:gd name="T0" fmla="*/ 0 w 1209"/>
                    <a:gd name="T1" fmla="*/ 0 h 558"/>
                    <a:gd name="T2" fmla="*/ 0 w 1209"/>
                    <a:gd name="T3" fmla="*/ 0 h 558"/>
                    <a:gd name="T4" fmla="*/ 0 w 1209"/>
                    <a:gd name="T5" fmla="*/ 0 h 558"/>
                    <a:gd name="T6" fmla="*/ 0 w 1209"/>
                    <a:gd name="T7" fmla="*/ 0 h 558"/>
                    <a:gd name="T8" fmla="*/ 0 w 1209"/>
                    <a:gd name="T9" fmla="*/ 0 h 558"/>
                    <a:gd name="T10" fmla="*/ 0 w 1209"/>
                    <a:gd name="T11" fmla="*/ 0 h 558"/>
                    <a:gd name="T12" fmla="*/ 0 w 1209"/>
                    <a:gd name="T13" fmla="*/ 0 h 558"/>
                    <a:gd name="T14" fmla="*/ 0 w 1209"/>
                    <a:gd name="T15" fmla="*/ 0 h 558"/>
                    <a:gd name="T16" fmla="*/ 0 w 1209"/>
                    <a:gd name="T17" fmla="*/ 0 h 558"/>
                    <a:gd name="T18" fmla="*/ 0 w 1209"/>
                    <a:gd name="T19" fmla="*/ 0 h 558"/>
                    <a:gd name="T20" fmla="*/ 0 w 1209"/>
                    <a:gd name="T21" fmla="*/ 0 h 558"/>
                    <a:gd name="T22" fmla="*/ 0 w 1209"/>
                    <a:gd name="T23" fmla="*/ 0 h 558"/>
                    <a:gd name="T24" fmla="*/ 0 w 1209"/>
                    <a:gd name="T25" fmla="*/ 0 h 558"/>
                    <a:gd name="T26" fmla="*/ 0 w 1209"/>
                    <a:gd name="T27" fmla="*/ 0 h 558"/>
                    <a:gd name="T28" fmla="*/ 0 w 1209"/>
                    <a:gd name="T29" fmla="*/ 0 h 558"/>
                    <a:gd name="T30" fmla="*/ 0 w 1209"/>
                    <a:gd name="T31" fmla="*/ 0 h 558"/>
                    <a:gd name="T32" fmla="*/ 0 w 1209"/>
                    <a:gd name="T33" fmla="*/ 0 h 558"/>
                    <a:gd name="T34" fmla="*/ 0 w 1209"/>
                    <a:gd name="T35" fmla="*/ 0 h 558"/>
                    <a:gd name="T36" fmla="*/ 0 w 1209"/>
                    <a:gd name="T37" fmla="*/ 0 h 558"/>
                    <a:gd name="T38" fmla="*/ 0 w 1209"/>
                    <a:gd name="T39" fmla="*/ 0 h 558"/>
                    <a:gd name="T40" fmla="*/ 0 w 1209"/>
                    <a:gd name="T41" fmla="*/ 0 h 558"/>
                    <a:gd name="T42" fmla="*/ 0 w 1209"/>
                    <a:gd name="T43" fmla="*/ 0 h 558"/>
                    <a:gd name="T44" fmla="*/ 0 w 1209"/>
                    <a:gd name="T45" fmla="*/ 0 h 558"/>
                    <a:gd name="T46" fmla="*/ 0 w 1209"/>
                    <a:gd name="T47" fmla="*/ 0 h 558"/>
                    <a:gd name="T48" fmla="*/ 0 w 1209"/>
                    <a:gd name="T49" fmla="*/ 0 h 558"/>
                    <a:gd name="T50" fmla="*/ 0 w 1209"/>
                    <a:gd name="T51" fmla="*/ 0 h 558"/>
                    <a:gd name="T52" fmla="*/ 0 w 1209"/>
                    <a:gd name="T53" fmla="*/ 0 h 558"/>
                    <a:gd name="T54" fmla="*/ 0 w 1209"/>
                    <a:gd name="T55" fmla="*/ 0 h 558"/>
                    <a:gd name="T56" fmla="*/ 0 w 1209"/>
                    <a:gd name="T57" fmla="*/ 0 h 558"/>
                    <a:gd name="T58" fmla="*/ 0 w 1209"/>
                    <a:gd name="T59" fmla="*/ 0 h 558"/>
                    <a:gd name="T60" fmla="*/ 0 w 1209"/>
                    <a:gd name="T61" fmla="*/ 0 h 558"/>
                    <a:gd name="T62" fmla="*/ 0 w 1209"/>
                    <a:gd name="T63" fmla="*/ 0 h 558"/>
                    <a:gd name="T64" fmla="*/ 0 w 1209"/>
                    <a:gd name="T65" fmla="*/ 0 h 558"/>
                    <a:gd name="T66" fmla="*/ 0 w 1209"/>
                    <a:gd name="T67" fmla="*/ 0 h 5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9"/>
                    <a:gd name="T103" fmla="*/ 0 h 558"/>
                    <a:gd name="T104" fmla="*/ 1209 w 1209"/>
                    <a:gd name="T105" fmla="*/ 558 h 5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9" h="558">
                      <a:moveTo>
                        <a:pt x="0" y="219"/>
                      </a:moveTo>
                      <a:lnTo>
                        <a:pt x="31" y="172"/>
                      </a:lnTo>
                      <a:lnTo>
                        <a:pt x="81" y="131"/>
                      </a:lnTo>
                      <a:lnTo>
                        <a:pt x="67" y="135"/>
                      </a:lnTo>
                      <a:lnTo>
                        <a:pt x="172" y="91"/>
                      </a:lnTo>
                      <a:lnTo>
                        <a:pt x="276" y="51"/>
                      </a:lnTo>
                      <a:lnTo>
                        <a:pt x="400" y="17"/>
                      </a:lnTo>
                      <a:lnTo>
                        <a:pt x="511" y="4"/>
                      </a:lnTo>
                      <a:lnTo>
                        <a:pt x="581" y="0"/>
                      </a:lnTo>
                      <a:lnTo>
                        <a:pt x="611" y="31"/>
                      </a:lnTo>
                      <a:lnTo>
                        <a:pt x="651" y="101"/>
                      </a:lnTo>
                      <a:lnTo>
                        <a:pt x="688" y="168"/>
                      </a:lnTo>
                      <a:lnTo>
                        <a:pt x="732" y="239"/>
                      </a:lnTo>
                      <a:lnTo>
                        <a:pt x="789" y="296"/>
                      </a:lnTo>
                      <a:lnTo>
                        <a:pt x="880" y="340"/>
                      </a:lnTo>
                      <a:lnTo>
                        <a:pt x="930" y="366"/>
                      </a:lnTo>
                      <a:lnTo>
                        <a:pt x="980" y="383"/>
                      </a:lnTo>
                      <a:lnTo>
                        <a:pt x="1034" y="376"/>
                      </a:lnTo>
                      <a:lnTo>
                        <a:pt x="1091" y="356"/>
                      </a:lnTo>
                      <a:lnTo>
                        <a:pt x="1131" y="336"/>
                      </a:lnTo>
                      <a:lnTo>
                        <a:pt x="1172" y="329"/>
                      </a:lnTo>
                      <a:lnTo>
                        <a:pt x="1182" y="333"/>
                      </a:lnTo>
                      <a:lnTo>
                        <a:pt x="1202" y="350"/>
                      </a:lnTo>
                      <a:lnTo>
                        <a:pt x="1209" y="380"/>
                      </a:lnTo>
                      <a:lnTo>
                        <a:pt x="1172" y="397"/>
                      </a:lnTo>
                      <a:lnTo>
                        <a:pt x="1162" y="400"/>
                      </a:lnTo>
                      <a:lnTo>
                        <a:pt x="1128" y="403"/>
                      </a:lnTo>
                      <a:lnTo>
                        <a:pt x="1118" y="403"/>
                      </a:lnTo>
                      <a:lnTo>
                        <a:pt x="1074" y="400"/>
                      </a:lnTo>
                      <a:lnTo>
                        <a:pt x="1058" y="407"/>
                      </a:lnTo>
                      <a:lnTo>
                        <a:pt x="1074" y="420"/>
                      </a:lnTo>
                      <a:lnTo>
                        <a:pt x="1111" y="430"/>
                      </a:lnTo>
                      <a:lnTo>
                        <a:pt x="1172" y="444"/>
                      </a:lnTo>
                      <a:lnTo>
                        <a:pt x="1192" y="460"/>
                      </a:lnTo>
                      <a:lnTo>
                        <a:pt x="1195" y="470"/>
                      </a:lnTo>
                      <a:lnTo>
                        <a:pt x="1202" y="487"/>
                      </a:lnTo>
                      <a:lnTo>
                        <a:pt x="1195" y="497"/>
                      </a:lnTo>
                      <a:lnTo>
                        <a:pt x="1185" y="521"/>
                      </a:lnTo>
                      <a:lnTo>
                        <a:pt x="1175" y="521"/>
                      </a:lnTo>
                      <a:lnTo>
                        <a:pt x="1152" y="511"/>
                      </a:lnTo>
                      <a:lnTo>
                        <a:pt x="1121" y="487"/>
                      </a:lnTo>
                      <a:lnTo>
                        <a:pt x="1084" y="464"/>
                      </a:lnTo>
                      <a:lnTo>
                        <a:pt x="1048" y="444"/>
                      </a:lnTo>
                      <a:lnTo>
                        <a:pt x="1027" y="457"/>
                      </a:lnTo>
                      <a:lnTo>
                        <a:pt x="1024" y="467"/>
                      </a:lnTo>
                      <a:lnTo>
                        <a:pt x="1024" y="504"/>
                      </a:lnTo>
                      <a:lnTo>
                        <a:pt x="1021" y="541"/>
                      </a:lnTo>
                      <a:lnTo>
                        <a:pt x="1004" y="558"/>
                      </a:lnTo>
                      <a:lnTo>
                        <a:pt x="977" y="548"/>
                      </a:lnTo>
                      <a:lnTo>
                        <a:pt x="957" y="527"/>
                      </a:lnTo>
                      <a:lnTo>
                        <a:pt x="960" y="491"/>
                      </a:lnTo>
                      <a:lnTo>
                        <a:pt x="970" y="467"/>
                      </a:lnTo>
                      <a:lnTo>
                        <a:pt x="960" y="440"/>
                      </a:lnTo>
                      <a:lnTo>
                        <a:pt x="933" y="413"/>
                      </a:lnTo>
                      <a:lnTo>
                        <a:pt x="819" y="390"/>
                      </a:lnTo>
                      <a:lnTo>
                        <a:pt x="749" y="370"/>
                      </a:lnTo>
                      <a:lnTo>
                        <a:pt x="682" y="326"/>
                      </a:lnTo>
                      <a:lnTo>
                        <a:pt x="628" y="262"/>
                      </a:lnTo>
                      <a:lnTo>
                        <a:pt x="581" y="188"/>
                      </a:lnTo>
                      <a:lnTo>
                        <a:pt x="544" y="128"/>
                      </a:lnTo>
                      <a:lnTo>
                        <a:pt x="517" y="115"/>
                      </a:lnTo>
                      <a:lnTo>
                        <a:pt x="420" y="138"/>
                      </a:lnTo>
                      <a:lnTo>
                        <a:pt x="326" y="168"/>
                      </a:lnTo>
                      <a:lnTo>
                        <a:pt x="222" y="219"/>
                      </a:lnTo>
                      <a:lnTo>
                        <a:pt x="125" y="276"/>
                      </a:lnTo>
                      <a:lnTo>
                        <a:pt x="78" y="296"/>
                      </a:lnTo>
                      <a:lnTo>
                        <a:pt x="31" y="276"/>
                      </a:lnTo>
                      <a:lnTo>
                        <a:pt x="7" y="246"/>
                      </a:lnTo>
                      <a:lnTo>
                        <a:pt x="0"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4" name="Freeform 37">
                  <a:extLst>
                    <a:ext uri="{FF2B5EF4-FFF2-40B4-BE49-F238E27FC236}">
                      <a16:creationId xmlns:a16="http://schemas.microsoft.com/office/drawing/2014/main" id="{F5C2DA59-7CDD-710A-32F6-23611717B58C}"/>
                    </a:ext>
                  </a:extLst>
                </p:cNvPr>
                <p:cNvSpPr>
                  <a:spLocks noChangeArrowheads="1"/>
                </p:cNvSpPr>
                <p:nvPr/>
              </p:nvSpPr>
              <p:spPr bwMode="auto">
                <a:xfrm>
                  <a:off x="587" y="789"/>
                  <a:ext cx="279" cy="227"/>
                </a:xfrm>
                <a:custGeom>
                  <a:avLst/>
                  <a:gdLst>
                    <a:gd name="T0" fmla="*/ 0 w 926"/>
                    <a:gd name="T1" fmla="*/ 0 h 712"/>
                    <a:gd name="T2" fmla="*/ 0 w 926"/>
                    <a:gd name="T3" fmla="*/ 0 h 712"/>
                    <a:gd name="T4" fmla="*/ 0 w 926"/>
                    <a:gd name="T5" fmla="*/ 0 h 712"/>
                    <a:gd name="T6" fmla="*/ 0 w 926"/>
                    <a:gd name="T7" fmla="*/ 0 h 712"/>
                    <a:gd name="T8" fmla="*/ 0 w 926"/>
                    <a:gd name="T9" fmla="*/ 0 h 712"/>
                    <a:gd name="T10" fmla="*/ 0 w 926"/>
                    <a:gd name="T11" fmla="*/ 0 h 712"/>
                    <a:gd name="T12" fmla="*/ 0 w 926"/>
                    <a:gd name="T13" fmla="*/ 0 h 712"/>
                    <a:gd name="T14" fmla="*/ 0 w 926"/>
                    <a:gd name="T15" fmla="*/ 0 h 712"/>
                    <a:gd name="T16" fmla="*/ 0 w 926"/>
                    <a:gd name="T17" fmla="*/ 0 h 712"/>
                    <a:gd name="T18" fmla="*/ 0 w 926"/>
                    <a:gd name="T19" fmla="*/ 0 h 712"/>
                    <a:gd name="T20" fmla="*/ 0 w 926"/>
                    <a:gd name="T21" fmla="*/ 0 h 712"/>
                    <a:gd name="T22" fmla="*/ 0 w 926"/>
                    <a:gd name="T23" fmla="*/ 0 h 712"/>
                    <a:gd name="T24" fmla="*/ 0 w 926"/>
                    <a:gd name="T25" fmla="*/ 0 h 712"/>
                    <a:gd name="T26" fmla="*/ 0 w 926"/>
                    <a:gd name="T27" fmla="*/ 0 h 712"/>
                    <a:gd name="T28" fmla="*/ 0 w 926"/>
                    <a:gd name="T29" fmla="*/ 0 h 712"/>
                    <a:gd name="T30" fmla="*/ 0 w 926"/>
                    <a:gd name="T31" fmla="*/ 0 h 712"/>
                    <a:gd name="T32" fmla="*/ 0 w 926"/>
                    <a:gd name="T33" fmla="*/ 0 h 712"/>
                    <a:gd name="T34" fmla="*/ 0 w 926"/>
                    <a:gd name="T35" fmla="*/ 0 h 712"/>
                    <a:gd name="T36" fmla="*/ 0 w 926"/>
                    <a:gd name="T37" fmla="*/ 0 h 712"/>
                    <a:gd name="T38" fmla="*/ 0 w 926"/>
                    <a:gd name="T39" fmla="*/ 0 h 712"/>
                    <a:gd name="T40" fmla="*/ 0 w 926"/>
                    <a:gd name="T41" fmla="*/ 0 h 712"/>
                    <a:gd name="T42" fmla="*/ 0 w 926"/>
                    <a:gd name="T43" fmla="*/ 0 h 712"/>
                    <a:gd name="T44" fmla="*/ 0 w 926"/>
                    <a:gd name="T45" fmla="*/ 0 h 712"/>
                    <a:gd name="T46" fmla="*/ 0 w 926"/>
                    <a:gd name="T47" fmla="*/ 0 h 712"/>
                    <a:gd name="T48" fmla="*/ 0 w 926"/>
                    <a:gd name="T49" fmla="*/ 0 h 712"/>
                    <a:gd name="T50" fmla="*/ 0 w 926"/>
                    <a:gd name="T51" fmla="*/ 0 h 712"/>
                    <a:gd name="T52" fmla="*/ 0 w 926"/>
                    <a:gd name="T53" fmla="*/ 0 h 712"/>
                    <a:gd name="T54" fmla="*/ 0 w 926"/>
                    <a:gd name="T55" fmla="*/ 0 h 712"/>
                    <a:gd name="T56" fmla="*/ 0 w 926"/>
                    <a:gd name="T57" fmla="*/ 0 h 712"/>
                    <a:gd name="T58" fmla="*/ 0 w 926"/>
                    <a:gd name="T59" fmla="*/ 0 h 712"/>
                    <a:gd name="T60" fmla="*/ 0 w 926"/>
                    <a:gd name="T61" fmla="*/ 0 h 712"/>
                    <a:gd name="T62" fmla="*/ 0 w 926"/>
                    <a:gd name="T63" fmla="*/ 0 h 7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6"/>
                    <a:gd name="T97" fmla="*/ 0 h 712"/>
                    <a:gd name="T98" fmla="*/ 926 w 926"/>
                    <a:gd name="T99" fmla="*/ 712 h 7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6" h="712">
                      <a:moveTo>
                        <a:pt x="708" y="10"/>
                      </a:moveTo>
                      <a:lnTo>
                        <a:pt x="798" y="0"/>
                      </a:lnTo>
                      <a:lnTo>
                        <a:pt x="892" y="13"/>
                      </a:lnTo>
                      <a:lnTo>
                        <a:pt x="926" y="40"/>
                      </a:lnTo>
                      <a:lnTo>
                        <a:pt x="916" y="101"/>
                      </a:lnTo>
                      <a:lnTo>
                        <a:pt x="852" y="138"/>
                      </a:lnTo>
                      <a:lnTo>
                        <a:pt x="842" y="141"/>
                      </a:lnTo>
                      <a:lnTo>
                        <a:pt x="788" y="148"/>
                      </a:lnTo>
                      <a:lnTo>
                        <a:pt x="778" y="151"/>
                      </a:lnTo>
                      <a:lnTo>
                        <a:pt x="688" y="134"/>
                      </a:lnTo>
                      <a:lnTo>
                        <a:pt x="600" y="124"/>
                      </a:lnTo>
                      <a:lnTo>
                        <a:pt x="503" y="114"/>
                      </a:lnTo>
                      <a:lnTo>
                        <a:pt x="406" y="121"/>
                      </a:lnTo>
                      <a:lnTo>
                        <a:pt x="342" y="127"/>
                      </a:lnTo>
                      <a:lnTo>
                        <a:pt x="332" y="148"/>
                      </a:lnTo>
                      <a:lnTo>
                        <a:pt x="335" y="205"/>
                      </a:lnTo>
                      <a:lnTo>
                        <a:pt x="342" y="302"/>
                      </a:lnTo>
                      <a:lnTo>
                        <a:pt x="332" y="393"/>
                      </a:lnTo>
                      <a:lnTo>
                        <a:pt x="315" y="470"/>
                      </a:lnTo>
                      <a:lnTo>
                        <a:pt x="295" y="527"/>
                      </a:lnTo>
                      <a:lnTo>
                        <a:pt x="288" y="537"/>
                      </a:lnTo>
                      <a:lnTo>
                        <a:pt x="275" y="574"/>
                      </a:lnTo>
                      <a:lnTo>
                        <a:pt x="288" y="607"/>
                      </a:lnTo>
                      <a:lnTo>
                        <a:pt x="339" y="634"/>
                      </a:lnTo>
                      <a:lnTo>
                        <a:pt x="365" y="658"/>
                      </a:lnTo>
                      <a:lnTo>
                        <a:pt x="369" y="688"/>
                      </a:lnTo>
                      <a:lnTo>
                        <a:pt x="332" y="712"/>
                      </a:lnTo>
                      <a:lnTo>
                        <a:pt x="292" y="691"/>
                      </a:lnTo>
                      <a:lnTo>
                        <a:pt x="271" y="651"/>
                      </a:lnTo>
                      <a:lnTo>
                        <a:pt x="241" y="621"/>
                      </a:lnTo>
                      <a:lnTo>
                        <a:pt x="164" y="614"/>
                      </a:lnTo>
                      <a:lnTo>
                        <a:pt x="77" y="621"/>
                      </a:lnTo>
                      <a:lnTo>
                        <a:pt x="67" y="624"/>
                      </a:lnTo>
                      <a:lnTo>
                        <a:pt x="26" y="604"/>
                      </a:lnTo>
                      <a:lnTo>
                        <a:pt x="0" y="581"/>
                      </a:lnTo>
                      <a:lnTo>
                        <a:pt x="20" y="554"/>
                      </a:lnTo>
                      <a:lnTo>
                        <a:pt x="60" y="544"/>
                      </a:lnTo>
                      <a:lnTo>
                        <a:pt x="83" y="550"/>
                      </a:lnTo>
                      <a:lnTo>
                        <a:pt x="144" y="571"/>
                      </a:lnTo>
                      <a:lnTo>
                        <a:pt x="177" y="571"/>
                      </a:lnTo>
                      <a:lnTo>
                        <a:pt x="201" y="557"/>
                      </a:lnTo>
                      <a:lnTo>
                        <a:pt x="171" y="547"/>
                      </a:lnTo>
                      <a:lnTo>
                        <a:pt x="161" y="550"/>
                      </a:lnTo>
                      <a:lnTo>
                        <a:pt x="130" y="537"/>
                      </a:lnTo>
                      <a:lnTo>
                        <a:pt x="90" y="513"/>
                      </a:lnTo>
                      <a:lnTo>
                        <a:pt x="90" y="490"/>
                      </a:lnTo>
                      <a:lnTo>
                        <a:pt x="117" y="473"/>
                      </a:lnTo>
                      <a:lnTo>
                        <a:pt x="147" y="466"/>
                      </a:lnTo>
                      <a:lnTo>
                        <a:pt x="177" y="487"/>
                      </a:lnTo>
                      <a:lnTo>
                        <a:pt x="211" y="517"/>
                      </a:lnTo>
                      <a:lnTo>
                        <a:pt x="231" y="524"/>
                      </a:lnTo>
                      <a:lnTo>
                        <a:pt x="248" y="483"/>
                      </a:lnTo>
                      <a:lnTo>
                        <a:pt x="265" y="423"/>
                      </a:lnTo>
                      <a:lnTo>
                        <a:pt x="271" y="339"/>
                      </a:lnTo>
                      <a:lnTo>
                        <a:pt x="271" y="275"/>
                      </a:lnTo>
                      <a:lnTo>
                        <a:pt x="261" y="211"/>
                      </a:lnTo>
                      <a:lnTo>
                        <a:pt x="258" y="148"/>
                      </a:lnTo>
                      <a:lnTo>
                        <a:pt x="258" y="91"/>
                      </a:lnTo>
                      <a:lnTo>
                        <a:pt x="278" y="60"/>
                      </a:lnTo>
                      <a:lnTo>
                        <a:pt x="302" y="50"/>
                      </a:lnTo>
                      <a:lnTo>
                        <a:pt x="375" y="37"/>
                      </a:lnTo>
                      <a:lnTo>
                        <a:pt x="473" y="27"/>
                      </a:lnTo>
                      <a:lnTo>
                        <a:pt x="543" y="20"/>
                      </a:lnTo>
                      <a:lnTo>
                        <a:pt x="610" y="13"/>
                      </a:lnTo>
                      <a:lnTo>
                        <a:pt x="7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5" name="Freeform 38">
                  <a:extLst>
                    <a:ext uri="{FF2B5EF4-FFF2-40B4-BE49-F238E27FC236}">
                      <a16:creationId xmlns:a16="http://schemas.microsoft.com/office/drawing/2014/main" id="{7244A62E-F9FC-5986-A1C5-8A97D9037CEB}"/>
                    </a:ext>
                  </a:extLst>
                </p:cNvPr>
                <p:cNvSpPr>
                  <a:spLocks noChangeArrowheads="1"/>
                </p:cNvSpPr>
                <p:nvPr/>
              </p:nvSpPr>
              <p:spPr bwMode="auto">
                <a:xfrm>
                  <a:off x="725" y="993"/>
                  <a:ext cx="132" cy="303"/>
                </a:xfrm>
                <a:custGeom>
                  <a:avLst/>
                  <a:gdLst>
                    <a:gd name="T0" fmla="*/ 0 w 437"/>
                    <a:gd name="T1" fmla="*/ 0 h 950"/>
                    <a:gd name="T2" fmla="*/ 0 w 437"/>
                    <a:gd name="T3" fmla="*/ 0 h 950"/>
                    <a:gd name="T4" fmla="*/ 0 w 437"/>
                    <a:gd name="T5" fmla="*/ 0 h 950"/>
                    <a:gd name="T6" fmla="*/ 0 w 437"/>
                    <a:gd name="T7" fmla="*/ 0 h 950"/>
                    <a:gd name="T8" fmla="*/ 0 w 437"/>
                    <a:gd name="T9" fmla="*/ 0 h 950"/>
                    <a:gd name="T10" fmla="*/ 0 w 437"/>
                    <a:gd name="T11" fmla="*/ 0 h 950"/>
                    <a:gd name="T12" fmla="*/ 0 w 437"/>
                    <a:gd name="T13" fmla="*/ 0 h 950"/>
                    <a:gd name="T14" fmla="*/ 0 w 437"/>
                    <a:gd name="T15" fmla="*/ 0 h 950"/>
                    <a:gd name="T16" fmla="*/ 0 w 437"/>
                    <a:gd name="T17" fmla="*/ 0 h 950"/>
                    <a:gd name="T18" fmla="*/ 0 w 437"/>
                    <a:gd name="T19" fmla="*/ 0 h 950"/>
                    <a:gd name="T20" fmla="*/ 0 w 437"/>
                    <a:gd name="T21" fmla="*/ 0 h 950"/>
                    <a:gd name="T22" fmla="*/ 0 w 437"/>
                    <a:gd name="T23" fmla="*/ 0 h 950"/>
                    <a:gd name="T24" fmla="*/ 0 w 437"/>
                    <a:gd name="T25" fmla="*/ 0 h 950"/>
                    <a:gd name="T26" fmla="*/ 0 w 437"/>
                    <a:gd name="T27" fmla="*/ 0 h 950"/>
                    <a:gd name="T28" fmla="*/ 0 w 437"/>
                    <a:gd name="T29" fmla="*/ 0 h 950"/>
                    <a:gd name="T30" fmla="*/ 0 w 437"/>
                    <a:gd name="T31" fmla="*/ 0 h 950"/>
                    <a:gd name="T32" fmla="*/ 0 w 437"/>
                    <a:gd name="T33" fmla="*/ 0 h 950"/>
                    <a:gd name="T34" fmla="*/ 0 w 437"/>
                    <a:gd name="T35" fmla="*/ 0 h 950"/>
                    <a:gd name="T36" fmla="*/ 0 w 437"/>
                    <a:gd name="T37" fmla="*/ 0 h 950"/>
                    <a:gd name="T38" fmla="*/ 0 w 437"/>
                    <a:gd name="T39" fmla="*/ 0 h 950"/>
                    <a:gd name="T40" fmla="*/ 0 w 437"/>
                    <a:gd name="T41" fmla="*/ 0 h 950"/>
                    <a:gd name="T42" fmla="*/ 0 w 437"/>
                    <a:gd name="T43" fmla="*/ 0 h 950"/>
                    <a:gd name="T44" fmla="*/ 0 w 437"/>
                    <a:gd name="T45" fmla="*/ 0 h 950"/>
                    <a:gd name="T46" fmla="*/ 0 w 437"/>
                    <a:gd name="T47" fmla="*/ 0 h 950"/>
                    <a:gd name="T48" fmla="*/ 0 w 437"/>
                    <a:gd name="T49" fmla="*/ 0 h 950"/>
                    <a:gd name="T50" fmla="*/ 0 w 437"/>
                    <a:gd name="T51" fmla="*/ 0 h 950"/>
                    <a:gd name="T52" fmla="*/ 0 w 437"/>
                    <a:gd name="T53" fmla="*/ 0 h 950"/>
                    <a:gd name="T54" fmla="*/ 0 w 437"/>
                    <a:gd name="T55" fmla="*/ 0 h 950"/>
                    <a:gd name="T56" fmla="*/ 0 w 437"/>
                    <a:gd name="T57" fmla="*/ 0 h 950"/>
                    <a:gd name="T58" fmla="*/ 0 w 437"/>
                    <a:gd name="T59" fmla="*/ 0 h 950"/>
                    <a:gd name="T60" fmla="*/ 0 w 437"/>
                    <a:gd name="T61" fmla="*/ 0 h 950"/>
                    <a:gd name="T62" fmla="*/ 0 w 437"/>
                    <a:gd name="T63" fmla="*/ 0 h 950"/>
                    <a:gd name="T64" fmla="*/ 0 w 437"/>
                    <a:gd name="T65" fmla="*/ 0 h 950"/>
                    <a:gd name="T66" fmla="*/ 0 w 437"/>
                    <a:gd name="T67" fmla="*/ 0 h 950"/>
                    <a:gd name="T68" fmla="*/ 0 w 437"/>
                    <a:gd name="T69" fmla="*/ 0 h 950"/>
                    <a:gd name="T70" fmla="*/ 0 w 437"/>
                    <a:gd name="T71" fmla="*/ 0 h 950"/>
                    <a:gd name="T72" fmla="*/ 0 w 437"/>
                    <a:gd name="T73" fmla="*/ 0 h 950"/>
                    <a:gd name="T74" fmla="*/ 0 w 437"/>
                    <a:gd name="T75" fmla="*/ 0 h 950"/>
                    <a:gd name="T76" fmla="*/ 0 w 437"/>
                    <a:gd name="T77" fmla="*/ 0 h 950"/>
                    <a:gd name="T78" fmla="*/ 0 w 437"/>
                    <a:gd name="T79" fmla="*/ 0 h 950"/>
                    <a:gd name="T80" fmla="*/ 0 w 437"/>
                    <a:gd name="T81" fmla="*/ 0 h 950"/>
                    <a:gd name="T82" fmla="*/ 0 w 437"/>
                    <a:gd name="T83" fmla="*/ 0 h 950"/>
                    <a:gd name="T84" fmla="*/ 0 w 437"/>
                    <a:gd name="T85" fmla="*/ 0 h 950"/>
                    <a:gd name="T86" fmla="*/ 0 w 437"/>
                    <a:gd name="T87" fmla="*/ 0 h 950"/>
                    <a:gd name="T88" fmla="*/ 0 w 437"/>
                    <a:gd name="T89" fmla="*/ 0 h 950"/>
                    <a:gd name="T90" fmla="*/ 0 w 437"/>
                    <a:gd name="T91" fmla="*/ 0 h 950"/>
                    <a:gd name="T92" fmla="*/ 0 w 437"/>
                    <a:gd name="T93" fmla="*/ 0 h 950"/>
                    <a:gd name="T94" fmla="*/ 0 w 437"/>
                    <a:gd name="T95" fmla="*/ 0 h 950"/>
                    <a:gd name="T96" fmla="*/ 0 w 437"/>
                    <a:gd name="T97" fmla="*/ 0 h 950"/>
                    <a:gd name="T98" fmla="*/ 0 w 437"/>
                    <a:gd name="T99" fmla="*/ 0 h 950"/>
                    <a:gd name="T100" fmla="*/ 0 w 437"/>
                    <a:gd name="T101" fmla="*/ 0 h 950"/>
                    <a:gd name="T102" fmla="*/ 0 w 437"/>
                    <a:gd name="T103" fmla="*/ 0 h 950"/>
                    <a:gd name="T104" fmla="*/ 0 w 437"/>
                    <a:gd name="T105" fmla="*/ 0 h 950"/>
                    <a:gd name="T106" fmla="*/ 0 w 437"/>
                    <a:gd name="T107" fmla="*/ 0 h 9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7"/>
                    <a:gd name="T163" fmla="*/ 0 h 950"/>
                    <a:gd name="T164" fmla="*/ 437 w 437"/>
                    <a:gd name="T165" fmla="*/ 950 h 9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7" h="950">
                      <a:moveTo>
                        <a:pt x="178" y="134"/>
                      </a:moveTo>
                      <a:lnTo>
                        <a:pt x="262" y="16"/>
                      </a:lnTo>
                      <a:lnTo>
                        <a:pt x="333" y="0"/>
                      </a:lnTo>
                      <a:lnTo>
                        <a:pt x="343" y="0"/>
                      </a:lnTo>
                      <a:lnTo>
                        <a:pt x="407" y="23"/>
                      </a:lnTo>
                      <a:lnTo>
                        <a:pt x="437" y="74"/>
                      </a:lnTo>
                      <a:lnTo>
                        <a:pt x="430" y="117"/>
                      </a:lnTo>
                      <a:lnTo>
                        <a:pt x="396" y="147"/>
                      </a:lnTo>
                      <a:lnTo>
                        <a:pt x="266" y="228"/>
                      </a:lnTo>
                      <a:lnTo>
                        <a:pt x="162" y="298"/>
                      </a:lnTo>
                      <a:lnTo>
                        <a:pt x="145" y="325"/>
                      </a:lnTo>
                      <a:lnTo>
                        <a:pt x="138" y="352"/>
                      </a:lnTo>
                      <a:lnTo>
                        <a:pt x="135" y="366"/>
                      </a:lnTo>
                      <a:lnTo>
                        <a:pt x="148" y="396"/>
                      </a:lnTo>
                      <a:lnTo>
                        <a:pt x="185" y="443"/>
                      </a:lnTo>
                      <a:lnTo>
                        <a:pt x="229" y="500"/>
                      </a:lnTo>
                      <a:lnTo>
                        <a:pt x="279" y="550"/>
                      </a:lnTo>
                      <a:lnTo>
                        <a:pt x="309" y="594"/>
                      </a:lnTo>
                      <a:lnTo>
                        <a:pt x="339" y="634"/>
                      </a:lnTo>
                      <a:lnTo>
                        <a:pt x="363" y="691"/>
                      </a:lnTo>
                      <a:lnTo>
                        <a:pt x="386" y="725"/>
                      </a:lnTo>
                      <a:lnTo>
                        <a:pt x="393" y="752"/>
                      </a:lnTo>
                      <a:lnTo>
                        <a:pt x="390" y="782"/>
                      </a:lnTo>
                      <a:lnTo>
                        <a:pt x="370" y="805"/>
                      </a:lnTo>
                      <a:lnTo>
                        <a:pt x="323" y="819"/>
                      </a:lnTo>
                      <a:lnTo>
                        <a:pt x="272" y="832"/>
                      </a:lnTo>
                      <a:lnTo>
                        <a:pt x="262" y="836"/>
                      </a:lnTo>
                      <a:lnTo>
                        <a:pt x="212" y="846"/>
                      </a:lnTo>
                      <a:lnTo>
                        <a:pt x="155" y="872"/>
                      </a:lnTo>
                      <a:lnTo>
                        <a:pt x="104" y="913"/>
                      </a:lnTo>
                      <a:lnTo>
                        <a:pt x="78" y="943"/>
                      </a:lnTo>
                      <a:lnTo>
                        <a:pt x="51" y="950"/>
                      </a:lnTo>
                      <a:lnTo>
                        <a:pt x="41" y="950"/>
                      </a:lnTo>
                      <a:lnTo>
                        <a:pt x="21" y="926"/>
                      </a:lnTo>
                      <a:lnTo>
                        <a:pt x="0" y="886"/>
                      </a:lnTo>
                      <a:lnTo>
                        <a:pt x="0" y="829"/>
                      </a:lnTo>
                      <a:lnTo>
                        <a:pt x="27" y="809"/>
                      </a:lnTo>
                      <a:lnTo>
                        <a:pt x="74" y="789"/>
                      </a:lnTo>
                      <a:lnTo>
                        <a:pt x="155" y="765"/>
                      </a:lnTo>
                      <a:lnTo>
                        <a:pt x="242" y="745"/>
                      </a:lnTo>
                      <a:lnTo>
                        <a:pt x="276" y="735"/>
                      </a:lnTo>
                      <a:lnTo>
                        <a:pt x="286" y="698"/>
                      </a:lnTo>
                      <a:lnTo>
                        <a:pt x="282" y="658"/>
                      </a:lnTo>
                      <a:lnTo>
                        <a:pt x="262" y="624"/>
                      </a:lnTo>
                      <a:lnTo>
                        <a:pt x="205" y="570"/>
                      </a:lnTo>
                      <a:lnTo>
                        <a:pt x="138" y="517"/>
                      </a:lnTo>
                      <a:lnTo>
                        <a:pt x="81" y="460"/>
                      </a:lnTo>
                      <a:lnTo>
                        <a:pt x="44" y="396"/>
                      </a:lnTo>
                      <a:lnTo>
                        <a:pt x="41" y="355"/>
                      </a:lnTo>
                      <a:lnTo>
                        <a:pt x="47" y="312"/>
                      </a:lnTo>
                      <a:lnTo>
                        <a:pt x="74" y="262"/>
                      </a:lnTo>
                      <a:lnTo>
                        <a:pt x="104" y="215"/>
                      </a:lnTo>
                      <a:lnTo>
                        <a:pt x="141" y="174"/>
                      </a:lnTo>
                      <a:lnTo>
                        <a:pt x="178"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36" name="Freeform 39">
                  <a:extLst>
                    <a:ext uri="{FF2B5EF4-FFF2-40B4-BE49-F238E27FC236}">
                      <a16:creationId xmlns:a16="http://schemas.microsoft.com/office/drawing/2014/main" id="{6C497109-3AC2-FA9E-6A4E-63497F1553A4}"/>
                    </a:ext>
                  </a:extLst>
                </p:cNvPr>
                <p:cNvSpPr>
                  <a:spLocks noChangeArrowheads="1"/>
                </p:cNvSpPr>
                <p:nvPr/>
              </p:nvSpPr>
              <p:spPr bwMode="auto">
                <a:xfrm>
                  <a:off x="835" y="975"/>
                  <a:ext cx="162" cy="252"/>
                </a:xfrm>
                <a:custGeom>
                  <a:avLst/>
                  <a:gdLst>
                    <a:gd name="T0" fmla="*/ 0 w 537"/>
                    <a:gd name="T1" fmla="*/ 0 h 789"/>
                    <a:gd name="T2" fmla="*/ 0 w 537"/>
                    <a:gd name="T3" fmla="*/ 0 h 789"/>
                    <a:gd name="T4" fmla="*/ 0 w 537"/>
                    <a:gd name="T5" fmla="*/ 0 h 789"/>
                    <a:gd name="T6" fmla="*/ 0 w 537"/>
                    <a:gd name="T7" fmla="*/ 0 h 789"/>
                    <a:gd name="T8" fmla="*/ 0 w 537"/>
                    <a:gd name="T9" fmla="*/ 0 h 789"/>
                    <a:gd name="T10" fmla="*/ 0 w 537"/>
                    <a:gd name="T11" fmla="*/ 0 h 789"/>
                    <a:gd name="T12" fmla="*/ 0 w 537"/>
                    <a:gd name="T13" fmla="*/ 0 h 789"/>
                    <a:gd name="T14" fmla="*/ 0 w 537"/>
                    <a:gd name="T15" fmla="*/ 0 h 789"/>
                    <a:gd name="T16" fmla="*/ 0 w 537"/>
                    <a:gd name="T17" fmla="*/ 0 h 789"/>
                    <a:gd name="T18" fmla="*/ 0 w 537"/>
                    <a:gd name="T19" fmla="*/ 0 h 789"/>
                    <a:gd name="T20" fmla="*/ 0 w 537"/>
                    <a:gd name="T21" fmla="*/ 0 h 789"/>
                    <a:gd name="T22" fmla="*/ 0 w 537"/>
                    <a:gd name="T23" fmla="*/ 0 h 789"/>
                    <a:gd name="T24" fmla="*/ 0 w 537"/>
                    <a:gd name="T25" fmla="*/ 0 h 789"/>
                    <a:gd name="T26" fmla="*/ 0 w 537"/>
                    <a:gd name="T27" fmla="*/ 0 h 789"/>
                    <a:gd name="T28" fmla="*/ 0 w 537"/>
                    <a:gd name="T29" fmla="*/ 0 h 789"/>
                    <a:gd name="T30" fmla="*/ 0 w 537"/>
                    <a:gd name="T31" fmla="*/ 0 h 789"/>
                    <a:gd name="T32" fmla="*/ 0 w 537"/>
                    <a:gd name="T33" fmla="*/ 0 h 789"/>
                    <a:gd name="T34" fmla="*/ 0 w 537"/>
                    <a:gd name="T35" fmla="*/ 0 h 789"/>
                    <a:gd name="T36" fmla="*/ 0 w 537"/>
                    <a:gd name="T37" fmla="*/ 0 h 789"/>
                    <a:gd name="T38" fmla="*/ 0 w 537"/>
                    <a:gd name="T39" fmla="*/ 0 h 789"/>
                    <a:gd name="T40" fmla="*/ 0 w 537"/>
                    <a:gd name="T41" fmla="*/ 0 h 789"/>
                    <a:gd name="T42" fmla="*/ 0 w 537"/>
                    <a:gd name="T43" fmla="*/ 0 h 789"/>
                    <a:gd name="T44" fmla="*/ 0 w 537"/>
                    <a:gd name="T45" fmla="*/ 0 h 789"/>
                    <a:gd name="T46" fmla="*/ 0 w 537"/>
                    <a:gd name="T47" fmla="*/ 0 h 789"/>
                    <a:gd name="T48" fmla="*/ 0 w 537"/>
                    <a:gd name="T49" fmla="*/ 0 h 789"/>
                    <a:gd name="T50" fmla="*/ 0 w 537"/>
                    <a:gd name="T51" fmla="*/ 0 h 789"/>
                    <a:gd name="T52" fmla="*/ 0 w 537"/>
                    <a:gd name="T53" fmla="*/ 0 h 789"/>
                    <a:gd name="T54" fmla="*/ 0 w 537"/>
                    <a:gd name="T55" fmla="*/ 0 h 789"/>
                    <a:gd name="T56" fmla="*/ 0 w 537"/>
                    <a:gd name="T57" fmla="*/ 0 h 789"/>
                    <a:gd name="T58" fmla="*/ 0 w 537"/>
                    <a:gd name="T59" fmla="*/ 0 h 789"/>
                    <a:gd name="T60" fmla="*/ 0 w 537"/>
                    <a:gd name="T61" fmla="*/ 0 h 789"/>
                    <a:gd name="T62" fmla="*/ 0 w 537"/>
                    <a:gd name="T63" fmla="*/ 0 h 789"/>
                    <a:gd name="T64" fmla="*/ 0 w 537"/>
                    <a:gd name="T65" fmla="*/ 0 h 789"/>
                    <a:gd name="T66" fmla="*/ 0 w 537"/>
                    <a:gd name="T67" fmla="*/ 0 h 789"/>
                    <a:gd name="T68" fmla="*/ 0 w 537"/>
                    <a:gd name="T69" fmla="*/ 0 h 789"/>
                    <a:gd name="T70" fmla="*/ 0 w 537"/>
                    <a:gd name="T71" fmla="*/ 0 h 789"/>
                    <a:gd name="T72" fmla="*/ 0 w 537"/>
                    <a:gd name="T73" fmla="*/ 0 h 789"/>
                    <a:gd name="T74" fmla="*/ 0 w 537"/>
                    <a:gd name="T75" fmla="*/ 0 h 789"/>
                    <a:gd name="T76" fmla="*/ 0 w 537"/>
                    <a:gd name="T77" fmla="*/ 0 h 789"/>
                    <a:gd name="T78" fmla="*/ 0 w 537"/>
                    <a:gd name="T79" fmla="*/ 0 h 789"/>
                    <a:gd name="T80" fmla="*/ 0 w 537"/>
                    <a:gd name="T81" fmla="*/ 0 h 789"/>
                    <a:gd name="T82" fmla="*/ 0 w 537"/>
                    <a:gd name="T83" fmla="*/ 0 h 789"/>
                    <a:gd name="T84" fmla="*/ 0 w 537"/>
                    <a:gd name="T85" fmla="*/ 0 h 789"/>
                    <a:gd name="T86" fmla="*/ 0 w 537"/>
                    <a:gd name="T87" fmla="*/ 0 h 789"/>
                    <a:gd name="T88" fmla="*/ 0 w 537"/>
                    <a:gd name="T89" fmla="*/ 0 h 789"/>
                    <a:gd name="T90" fmla="*/ 0 w 537"/>
                    <a:gd name="T91" fmla="*/ 0 h 7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789"/>
                    <a:gd name="T140" fmla="*/ 537 w 537"/>
                    <a:gd name="T141" fmla="*/ 789 h 7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789">
                      <a:moveTo>
                        <a:pt x="30" y="128"/>
                      </a:moveTo>
                      <a:lnTo>
                        <a:pt x="57" y="74"/>
                      </a:lnTo>
                      <a:lnTo>
                        <a:pt x="84" y="20"/>
                      </a:lnTo>
                      <a:lnTo>
                        <a:pt x="138" y="0"/>
                      </a:lnTo>
                      <a:lnTo>
                        <a:pt x="185" y="10"/>
                      </a:lnTo>
                      <a:lnTo>
                        <a:pt x="208" y="50"/>
                      </a:lnTo>
                      <a:lnTo>
                        <a:pt x="212" y="107"/>
                      </a:lnTo>
                      <a:lnTo>
                        <a:pt x="185" y="191"/>
                      </a:lnTo>
                      <a:lnTo>
                        <a:pt x="141" y="299"/>
                      </a:lnTo>
                      <a:lnTo>
                        <a:pt x="111" y="373"/>
                      </a:lnTo>
                      <a:lnTo>
                        <a:pt x="108" y="403"/>
                      </a:lnTo>
                      <a:lnTo>
                        <a:pt x="118" y="436"/>
                      </a:lnTo>
                      <a:lnTo>
                        <a:pt x="161" y="453"/>
                      </a:lnTo>
                      <a:lnTo>
                        <a:pt x="259" y="460"/>
                      </a:lnTo>
                      <a:lnTo>
                        <a:pt x="349" y="450"/>
                      </a:lnTo>
                      <a:lnTo>
                        <a:pt x="440" y="440"/>
                      </a:lnTo>
                      <a:lnTo>
                        <a:pt x="477" y="423"/>
                      </a:lnTo>
                      <a:lnTo>
                        <a:pt x="500" y="420"/>
                      </a:lnTo>
                      <a:lnTo>
                        <a:pt x="534" y="440"/>
                      </a:lnTo>
                      <a:lnTo>
                        <a:pt x="537" y="473"/>
                      </a:lnTo>
                      <a:lnTo>
                        <a:pt x="520" y="530"/>
                      </a:lnTo>
                      <a:lnTo>
                        <a:pt x="480" y="597"/>
                      </a:lnTo>
                      <a:lnTo>
                        <a:pt x="463" y="655"/>
                      </a:lnTo>
                      <a:lnTo>
                        <a:pt x="463" y="665"/>
                      </a:lnTo>
                      <a:lnTo>
                        <a:pt x="460" y="725"/>
                      </a:lnTo>
                      <a:lnTo>
                        <a:pt x="457" y="762"/>
                      </a:lnTo>
                      <a:lnTo>
                        <a:pt x="390" y="789"/>
                      </a:lnTo>
                      <a:lnTo>
                        <a:pt x="349" y="779"/>
                      </a:lnTo>
                      <a:lnTo>
                        <a:pt x="333" y="755"/>
                      </a:lnTo>
                      <a:lnTo>
                        <a:pt x="333" y="718"/>
                      </a:lnTo>
                      <a:lnTo>
                        <a:pt x="356" y="651"/>
                      </a:lnTo>
                      <a:lnTo>
                        <a:pt x="396" y="597"/>
                      </a:lnTo>
                      <a:lnTo>
                        <a:pt x="430" y="530"/>
                      </a:lnTo>
                      <a:lnTo>
                        <a:pt x="447" y="507"/>
                      </a:lnTo>
                      <a:lnTo>
                        <a:pt x="363" y="530"/>
                      </a:lnTo>
                      <a:lnTo>
                        <a:pt x="279" y="540"/>
                      </a:lnTo>
                      <a:lnTo>
                        <a:pt x="195" y="537"/>
                      </a:lnTo>
                      <a:lnTo>
                        <a:pt x="121" y="530"/>
                      </a:lnTo>
                      <a:lnTo>
                        <a:pt x="61" y="510"/>
                      </a:lnTo>
                      <a:lnTo>
                        <a:pt x="17" y="477"/>
                      </a:lnTo>
                      <a:lnTo>
                        <a:pt x="7" y="446"/>
                      </a:lnTo>
                      <a:lnTo>
                        <a:pt x="0" y="399"/>
                      </a:lnTo>
                      <a:lnTo>
                        <a:pt x="10" y="326"/>
                      </a:lnTo>
                      <a:lnTo>
                        <a:pt x="14" y="238"/>
                      </a:lnTo>
                      <a:lnTo>
                        <a:pt x="17" y="181"/>
                      </a:lnTo>
                      <a:lnTo>
                        <a:pt x="3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grpSp>
          <p:nvGrpSpPr>
            <p:cNvPr id="55322" name="Group 40">
              <a:extLst>
                <a:ext uri="{FF2B5EF4-FFF2-40B4-BE49-F238E27FC236}">
                  <a16:creationId xmlns:a16="http://schemas.microsoft.com/office/drawing/2014/main" id="{B6278E04-8558-4102-907E-A2E3843717F9}"/>
                </a:ext>
              </a:extLst>
            </p:cNvPr>
            <p:cNvGrpSpPr>
              <a:grpSpLocks/>
            </p:cNvGrpSpPr>
            <p:nvPr/>
          </p:nvGrpSpPr>
          <p:grpSpPr bwMode="auto">
            <a:xfrm>
              <a:off x="102" y="611"/>
              <a:ext cx="1051" cy="465"/>
              <a:chOff x="102" y="611"/>
              <a:chExt cx="1051" cy="465"/>
            </a:xfrm>
          </p:grpSpPr>
          <p:sp>
            <p:nvSpPr>
              <p:cNvPr id="55323" name="Freeform 41">
                <a:extLst>
                  <a:ext uri="{FF2B5EF4-FFF2-40B4-BE49-F238E27FC236}">
                    <a16:creationId xmlns:a16="http://schemas.microsoft.com/office/drawing/2014/main" id="{7281899E-716F-521E-4DF1-7A5612324972}"/>
                  </a:ext>
                </a:extLst>
              </p:cNvPr>
              <p:cNvSpPr>
                <a:spLocks noChangeArrowheads="1"/>
              </p:cNvSpPr>
              <p:nvPr/>
            </p:nvSpPr>
            <p:spPr bwMode="auto">
              <a:xfrm>
                <a:off x="1051" y="851"/>
                <a:ext cx="102" cy="55"/>
              </a:xfrm>
              <a:custGeom>
                <a:avLst/>
                <a:gdLst>
                  <a:gd name="T0" fmla="*/ 0 w 339"/>
                  <a:gd name="T1" fmla="*/ 0 h 172"/>
                  <a:gd name="T2" fmla="*/ 0 w 339"/>
                  <a:gd name="T3" fmla="*/ 0 h 172"/>
                  <a:gd name="T4" fmla="*/ 0 w 339"/>
                  <a:gd name="T5" fmla="*/ 0 h 172"/>
                  <a:gd name="T6" fmla="*/ 0 w 339"/>
                  <a:gd name="T7" fmla="*/ 0 h 172"/>
                  <a:gd name="T8" fmla="*/ 0 w 339"/>
                  <a:gd name="T9" fmla="*/ 0 h 172"/>
                  <a:gd name="T10" fmla="*/ 0 w 339"/>
                  <a:gd name="T11" fmla="*/ 0 h 172"/>
                  <a:gd name="T12" fmla="*/ 0 w 339"/>
                  <a:gd name="T13" fmla="*/ 0 h 172"/>
                  <a:gd name="T14" fmla="*/ 0 w 339"/>
                  <a:gd name="T15" fmla="*/ 0 h 172"/>
                  <a:gd name="T16" fmla="*/ 0 w 339"/>
                  <a:gd name="T17" fmla="*/ 0 h 172"/>
                  <a:gd name="T18" fmla="*/ 0 w 339"/>
                  <a:gd name="T19" fmla="*/ 0 h 172"/>
                  <a:gd name="T20" fmla="*/ 0 w 339"/>
                  <a:gd name="T21" fmla="*/ 0 h 172"/>
                  <a:gd name="T22" fmla="*/ 0 w 339"/>
                  <a:gd name="T23" fmla="*/ 0 h 172"/>
                  <a:gd name="T24" fmla="*/ 0 w 339"/>
                  <a:gd name="T25" fmla="*/ 0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
                  <a:gd name="T40" fmla="*/ 0 h 172"/>
                  <a:gd name="T41" fmla="*/ 339 w 339"/>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 h="172">
                    <a:moveTo>
                      <a:pt x="43" y="7"/>
                    </a:moveTo>
                    <a:lnTo>
                      <a:pt x="255" y="74"/>
                    </a:lnTo>
                    <a:lnTo>
                      <a:pt x="318" y="111"/>
                    </a:lnTo>
                    <a:lnTo>
                      <a:pt x="339" y="135"/>
                    </a:lnTo>
                    <a:lnTo>
                      <a:pt x="335" y="158"/>
                    </a:lnTo>
                    <a:lnTo>
                      <a:pt x="318" y="172"/>
                    </a:lnTo>
                    <a:lnTo>
                      <a:pt x="308" y="172"/>
                    </a:lnTo>
                    <a:lnTo>
                      <a:pt x="288" y="158"/>
                    </a:lnTo>
                    <a:lnTo>
                      <a:pt x="241" y="141"/>
                    </a:lnTo>
                    <a:lnTo>
                      <a:pt x="164" y="104"/>
                    </a:lnTo>
                    <a:lnTo>
                      <a:pt x="0" y="14"/>
                    </a:lnTo>
                    <a:lnTo>
                      <a:pt x="10" y="0"/>
                    </a:lnTo>
                    <a:lnTo>
                      <a:pt x="43" y="7"/>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24" name="Freeform 42">
                <a:extLst>
                  <a:ext uri="{FF2B5EF4-FFF2-40B4-BE49-F238E27FC236}">
                    <a16:creationId xmlns:a16="http://schemas.microsoft.com/office/drawing/2014/main" id="{5772E9E7-6525-DAE9-D90B-D663A98103D3}"/>
                  </a:ext>
                </a:extLst>
              </p:cNvPr>
              <p:cNvSpPr>
                <a:spLocks noChangeArrowheads="1"/>
              </p:cNvSpPr>
              <p:nvPr/>
            </p:nvSpPr>
            <p:spPr bwMode="auto">
              <a:xfrm>
                <a:off x="1019" y="928"/>
                <a:ext cx="77" cy="51"/>
              </a:xfrm>
              <a:custGeom>
                <a:avLst/>
                <a:gdLst>
                  <a:gd name="T0" fmla="*/ 0 w 256"/>
                  <a:gd name="T1" fmla="*/ 0 h 161"/>
                  <a:gd name="T2" fmla="*/ 0 w 256"/>
                  <a:gd name="T3" fmla="*/ 0 h 161"/>
                  <a:gd name="T4" fmla="*/ 0 w 256"/>
                  <a:gd name="T5" fmla="*/ 0 h 161"/>
                  <a:gd name="T6" fmla="*/ 0 w 256"/>
                  <a:gd name="T7" fmla="*/ 0 h 161"/>
                  <a:gd name="T8" fmla="*/ 0 w 256"/>
                  <a:gd name="T9" fmla="*/ 0 h 161"/>
                  <a:gd name="T10" fmla="*/ 0 w 256"/>
                  <a:gd name="T11" fmla="*/ 0 h 161"/>
                  <a:gd name="T12" fmla="*/ 0 w 256"/>
                  <a:gd name="T13" fmla="*/ 0 h 161"/>
                  <a:gd name="T14" fmla="*/ 0 w 256"/>
                  <a:gd name="T15" fmla="*/ 0 h 161"/>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161"/>
                  <a:gd name="T26" fmla="*/ 256 w 256"/>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161">
                    <a:moveTo>
                      <a:pt x="0" y="0"/>
                    </a:moveTo>
                    <a:lnTo>
                      <a:pt x="242" y="94"/>
                    </a:lnTo>
                    <a:lnTo>
                      <a:pt x="256" y="124"/>
                    </a:lnTo>
                    <a:lnTo>
                      <a:pt x="245" y="144"/>
                    </a:lnTo>
                    <a:lnTo>
                      <a:pt x="209" y="161"/>
                    </a:lnTo>
                    <a:lnTo>
                      <a:pt x="165" y="151"/>
                    </a:lnTo>
                    <a:lnTo>
                      <a:pt x="125" y="114"/>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25" name="Freeform 43">
                <a:extLst>
                  <a:ext uri="{FF2B5EF4-FFF2-40B4-BE49-F238E27FC236}">
                    <a16:creationId xmlns:a16="http://schemas.microsoft.com/office/drawing/2014/main" id="{322F6BB9-F4E9-6E6E-EC5F-E69FA4DC3832}"/>
                  </a:ext>
                </a:extLst>
              </p:cNvPr>
              <p:cNvSpPr>
                <a:spLocks noChangeArrowheads="1"/>
              </p:cNvSpPr>
              <p:nvPr/>
            </p:nvSpPr>
            <p:spPr bwMode="auto">
              <a:xfrm>
                <a:off x="503" y="1003"/>
                <a:ext cx="74" cy="73"/>
              </a:xfrm>
              <a:custGeom>
                <a:avLst/>
                <a:gdLst>
                  <a:gd name="T0" fmla="*/ 0 w 245"/>
                  <a:gd name="T1" fmla="*/ 0 h 228"/>
                  <a:gd name="T2" fmla="*/ 0 w 245"/>
                  <a:gd name="T3" fmla="*/ 0 h 228"/>
                  <a:gd name="T4" fmla="*/ 0 w 245"/>
                  <a:gd name="T5" fmla="*/ 0 h 228"/>
                  <a:gd name="T6" fmla="*/ 0 w 245"/>
                  <a:gd name="T7" fmla="*/ 0 h 228"/>
                  <a:gd name="T8" fmla="*/ 0 w 245"/>
                  <a:gd name="T9" fmla="*/ 0 h 228"/>
                  <a:gd name="T10" fmla="*/ 0 w 245"/>
                  <a:gd name="T11" fmla="*/ 0 h 228"/>
                  <a:gd name="T12" fmla="*/ 0 w 245"/>
                  <a:gd name="T13" fmla="*/ 0 h 228"/>
                  <a:gd name="T14" fmla="*/ 0 w 245"/>
                  <a:gd name="T15" fmla="*/ 0 h 228"/>
                  <a:gd name="T16" fmla="*/ 0 w 245"/>
                  <a:gd name="T17" fmla="*/ 0 h 228"/>
                  <a:gd name="T18" fmla="*/ 0 w 245"/>
                  <a:gd name="T19" fmla="*/ 0 h 228"/>
                  <a:gd name="T20" fmla="*/ 0 w 245"/>
                  <a:gd name="T21" fmla="*/ 0 h 228"/>
                  <a:gd name="T22" fmla="*/ 0 w 245"/>
                  <a:gd name="T23" fmla="*/ 0 h 228"/>
                  <a:gd name="T24" fmla="*/ 0 w 245"/>
                  <a:gd name="T25" fmla="*/ 0 h 228"/>
                  <a:gd name="T26" fmla="*/ 0 w 245"/>
                  <a:gd name="T27" fmla="*/ 0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228"/>
                  <a:gd name="T44" fmla="*/ 245 w 245"/>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228">
                    <a:moveTo>
                      <a:pt x="0" y="0"/>
                    </a:moveTo>
                    <a:lnTo>
                      <a:pt x="101" y="34"/>
                    </a:lnTo>
                    <a:lnTo>
                      <a:pt x="172" y="74"/>
                    </a:lnTo>
                    <a:lnTo>
                      <a:pt x="229" y="134"/>
                    </a:lnTo>
                    <a:lnTo>
                      <a:pt x="245" y="185"/>
                    </a:lnTo>
                    <a:lnTo>
                      <a:pt x="242" y="198"/>
                    </a:lnTo>
                    <a:lnTo>
                      <a:pt x="232" y="225"/>
                    </a:lnTo>
                    <a:lnTo>
                      <a:pt x="222" y="228"/>
                    </a:lnTo>
                    <a:lnTo>
                      <a:pt x="185" y="222"/>
                    </a:lnTo>
                    <a:lnTo>
                      <a:pt x="155" y="175"/>
                    </a:lnTo>
                    <a:lnTo>
                      <a:pt x="145" y="118"/>
                    </a:lnTo>
                    <a:lnTo>
                      <a:pt x="101" y="74"/>
                    </a:lnTo>
                    <a:lnTo>
                      <a:pt x="51" y="50"/>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26" name="Freeform 44">
                <a:extLst>
                  <a:ext uri="{FF2B5EF4-FFF2-40B4-BE49-F238E27FC236}">
                    <a16:creationId xmlns:a16="http://schemas.microsoft.com/office/drawing/2014/main" id="{4642E376-7F99-0357-E451-615356759374}"/>
                  </a:ext>
                </a:extLst>
              </p:cNvPr>
              <p:cNvSpPr>
                <a:spLocks noChangeArrowheads="1"/>
              </p:cNvSpPr>
              <p:nvPr/>
            </p:nvSpPr>
            <p:spPr bwMode="auto">
              <a:xfrm>
                <a:off x="102" y="611"/>
                <a:ext cx="127" cy="45"/>
              </a:xfrm>
              <a:custGeom>
                <a:avLst/>
                <a:gdLst>
                  <a:gd name="T0" fmla="*/ 0 w 423"/>
                  <a:gd name="T1" fmla="*/ 0 h 140"/>
                  <a:gd name="T2" fmla="*/ 0 w 423"/>
                  <a:gd name="T3" fmla="*/ 0 h 140"/>
                  <a:gd name="T4" fmla="*/ 0 w 423"/>
                  <a:gd name="T5" fmla="*/ 0 h 140"/>
                  <a:gd name="T6" fmla="*/ 0 w 423"/>
                  <a:gd name="T7" fmla="*/ 0 h 140"/>
                  <a:gd name="T8" fmla="*/ 0 w 423"/>
                  <a:gd name="T9" fmla="*/ 0 h 140"/>
                  <a:gd name="T10" fmla="*/ 0 w 423"/>
                  <a:gd name="T11" fmla="*/ 0 h 140"/>
                  <a:gd name="T12" fmla="*/ 0 w 423"/>
                  <a:gd name="T13" fmla="*/ 0 h 140"/>
                  <a:gd name="T14" fmla="*/ 0 w 423"/>
                  <a:gd name="T15" fmla="*/ 0 h 140"/>
                  <a:gd name="T16" fmla="*/ 0 w 423"/>
                  <a:gd name="T17" fmla="*/ 0 h 140"/>
                  <a:gd name="T18" fmla="*/ 0 w 423"/>
                  <a:gd name="T19" fmla="*/ 0 h 140"/>
                  <a:gd name="T20" fmla="*/ 0 w 423"/>
                  <a:gd name="T21" fmla="*/ 0 h 140"/>
                  <a:gd name="T22" fmla="*/ 0 w 423"/>
                  <a:gd name="T23" fmla="*/ 0 h 140"/>
                  <a:gd name="T24" fmla="*/ 0 w 423"/>
                  <a:gd name="T25" fmla="*/ 0 h 140"/>
                  <a:gd name="T26" fmla="*/ 0 w 423"/>
                  <a:gd name="T27" fmla="*/ 0 h 140"/>
                  <a:gd name="T28" fmla="*/ 0 w 423"/>
                  <a:gd name="T29" fmla="*/ 0 h 140"/>
                  <a:gd name="T30" fmla="*/ 0 w 423"/>
                  <a:gd name="T31" fmla="*/ 0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3"/>
                  <a:gd name="T49" fmla="*/ 0 h 140"/>
                  <a:gd name="T50" fmla="*/ 423 w 423"/>
                  <a:gd name="T51" fmla="*/ 140 h 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3" h="140">
                    <a:moveTo>
                      <a:pt x="362" y="43"/>
                    </a:moveTo>
                    <a:lnTo>
                      <a:pt x="285" y="13"/>
                    </a:lnTo>
                    <a:lnTo>
                      <a:pt x="195" y="0"/>
                    </a:lnTo>
                    <a:lnTo>
                      <a:pt x="101" y="6"/>
                    </a:lnTo>
                    <a:lnTo>
                      <a:pt x="33" y="36"/>
                    </a:lnTo>
                    <a:lnTo>
                      <a:pt x="0" y="80"/>
                    </a:lnTo>
                    <a:lnTo>
                      <a:pt x="3" y="127"/>
                    </a:lnTo>
                    <a:lnTo>
                      <a:pt x="44" y="140"/>
                    </a:lnTo>
                    <a:lnTo>
                      <a:pt x="80" y="114"/>
                    </a:lnTo>
                    <a:lnTo>
                      <a:pt x="121" y="77"/>
                    </a:lnTo>
                    <a:lnTo>
                      <a:pt x="174" y="50"/>
                    </a:lnTo>
                    <a:lnTo>
                      <a:pt x="238" y="40"/>
                    </a:lnTo>
                    <a:lnTo>
                      <a:pt x="309" y="50"/>
                    </a:lnTo>
                    <a:lnTo>
                      <a:pt x="423" y="77"/>
                    </a:lnTo>
                    <a:lnTo>
                      <a:pt x="349" y="40"/>
                    </a:lnTo>
                    <a:lnTo>
                      <a:pt x="362" y="43"/>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55327" name="Freeform 45">
                <a:extLst>
                  <a:ext uri="{FF2B5EF4-FFF2-40B4-BE49-F238E27FC236}">
                    <a16:creationId xmlns:a16="http://schemas.microsoft.com/office/drawing/2014/main" id="{DD9E7643-9913-55B8-C430-2188C9257E05}"/>
                  </a:ext>
                </a:extLst>
              </p:cNvPr>
              <p:cNvSpPr>
                <a:spLocks noChangeArrowheads="1"/>
              </p:cNvSpPr>
              <p:nvPr/>
            </p:nvSpPr>
            <p:spPr bwMode="auto">
              <a:xfrm>
                <a:off x="140" y="693"/>
                <a:ext cx="107" cy="85"/>
              </a:xfrm>
              <a:custGeom>
                <a:avLst/>
                <a:gdLst>
                  <a:gd name="T0" fmla="*/ 0 w 356"/>
                  <a:gd name="T1" fmla="*/ 0 h 265"/>
                  <a:gd name="T2" fmla="*/ 0 w 356"/>
                  <a:gd name="T3" fmla="*/ 0 h 265"/>
                  <a:gd name="T4" fmla="*/ 0 w 356"/>
                  <a:gd name="T5" fmla="*/ 0 h 265"/>
                  <a:gd name="T6" fmla="*/ 0 w 356"/>
                  <a:gd name="T7" fmla="*/ 0 h 265"/>
                  <a:gd name="T8" fmla="*/ 0 w 356"/>
                  <a:gd name="T9" fmla="*/ 0 h 265"/>
                  <a:gd name="T10" fmla="*/ 0 w 356"/>
                  <a:gd name="T11" fmla="*/ 0 h 265"/>
                  <a:gd name="T12" fmla="*/ 0 w 356"/>
                  <a:gd name="T13" fmla="*/ 0 h 265"/>
                  <a:gd name="T14" fmla="*/ 0 w 356"/>
                  <a:gd name="T15" fmla="*/ 0 h 265"/>
                  <a:gd name="T16" fmla="*/ 0 w 356"/>
                  <a:gd name="T17" fmla="*/ 0 h 265"/>
                  <a:gd name="T18" fmla="*/ 0 w 356"/>
                  <a:gd name="T19" fmla="*/ 0 h 265"/>
                  <a:gd name="T20" fmla="*/ 0 w 356"/>
                  <a:gd name="T21" fmla="*/ 0 h 265"/>
                  <a:gd name="T22" fmla="*/ 0 w 356"/>
                  <a:gd name="T23" fmla="*/ 0 h 265"/>
                  <a:gd name="T24" fmla="*/ 0 w 356"/>
                  <a:gd name="T25" fmla="*/ 0 h 265"/>
                  <a:gd name="T26" fmla="*/ 0 w 356"/>
                  <a:gd name="T27" fmla="*/ 0 h 265"/>
                  <a:gd name="T28" fmla="*/ 0 w 356"/>
                  <a:gd name="T29" fmla="*/ 0 h 265"/>
                  <a:gd name="T30" fmla="*/ 0 w 356"/>
                  <a:gd name="T31" fmla="*/ 0 h 2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6"/>
                  <a:gd name="T49" fmla="*/ 0 h 265"/>
                  <a:gd name="T50" fmla="*/ 356 w 356"/>
                  <a:gd name="T51" fmla="*/ 265 h 2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6" h="265">
                    <a:moveTo>
                      <a:pt x="289" y="3"/>
                    </a:moveTo>
                    <a:lnTo>
                      <a:pt x="209" y="20"/>
                    </a:lnTo>
                    <a:lnTo>
                      <a:pt x="125" y="57"/>
                    </a:lnTo>
                    <a:lnTo>
                      <a:pt x="51" y="111"/>
                    </a:lnTo>
                    <a:lnTo>
                      <a:pt x="7" y="171"/>
                    </a:lnTo>
                    <a:lnTo>
                      <a:pt x="0" y="225"/>
                    </a:lnTo>
                    <a:lnTo>
                      <a:pt x="27" y="265"/>
                    </a:lnTo>
                    <a:lnTo>
                      <a:pt x="68" y="255"/>
                    </a:lnTo>
                    <a:lnTo>
                      <a:pt x="88" y="211"/>
                    </a:lnTo>
                    <a:lnTo>
                      <a:pt x="98" y="158"/>
                    </a:lnTo>
                    <a:lnTo>
                      <a:pt x="135" y="107"/>
                    </a:lnTo>
                    <a:lnTo>
                      <a:pt x="185" y="67"/>
                    </a:lnTo>
                    <a:lnTo>
                      <a:pt x="249" y="37"/>
                    </a:lnTo>
                    <a:lnTo>
                      <a:pt x="356" y="0"/>
                    </a:lnTo>
                    <a:lnTo>
                      <a:pt x="276" y="7"/>
                    </a:lnTo>
                    <a:lnTo>
                      <a:pt x="289" y="3"/>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sp>
        <p:nvSpPr>
          <p:cNvPr id="55311" name="Rectangle 89">
            <a:extLst>
              <a:ext uri="{FF2B5EF4-FFF2-40B4-BE49-F238E27FC236}">
                <a16:creationId xmlns:a16="http://schemas.microsoft.com/office/drawing/2014/main" id="{7CC3E7AA-96C2-6041-D2E8-C2C6E59386AC}"/>
              </a:ext>
            </a:extLst>
          </p:cNvPr>
          <p:cNvSpPr>
            <a:spLocks noChangeArrowheads="1"/>
          </p:cNvSpPr>
          <p:nvPr/>
        </p:nvSpPr>
        <p:spPr bwMode="auto">
          <a:xfrm>
            <a:off x="5191125" y="4422775"/>
            <a:ext cx="31257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en-GB" altLang="fr-FR" sz="1200" b="1">
                <a:solidFill>
                  <a:srgbClr val="C00000"/>
                </a:solidFill>
                <a:latin typeface="Comic Sans MS" panose="030F0702030302020204" pitchFamily="66" charset="0"/>
                <a:cs typeface="Lucida Sans Unicode" panose="020B0602030504020204" pitchFamily="34" charset="0"/>
              </a:rPr>
              <a:t>    </a:t>
            </a:r>
            <a:r>
              <a:rPr lang="en-GB" altLang="fr-FR" sz="1200" b="1">
                <a:solidFill>
                  <a:srgbClr val="D60093"/>
                </a:solidFill>
                <a:latin typeface="Comic Sans MS" panose="030F0702030302020204" pitchFamily="66" charset="0"/>
                <a:cs typeface="Lucida Sans Unicode" panose="020B0602030504020204" pitchFamily="34" charset="0"/>
              </a:rPr>
              <a:t>S2TMD </a:t>
            </a:r>
            <a:r>
              <a:rPr lang="en-GB" altLang="fr-FR" sz="900" b="1">
                <a:solidFill>
                  <a:srgbClr val="D60093"/>
                </a:solidFill>
                <a:latin typeface="Comic Sans MS" panose="030F0702030302020204" pitchFamily="66" charset="0"/>
                <a:cs typeface="Lucida Sans Unicode" panose="020B0602030504020204" pitchFamily="34" charset="0"/>
              </a:rPr>
              <a:t>(Sciences et Techniques du Théâtre,  de la Musique et de la Danse)                        </a:t>
            </a:r>
          </a:p>
          <a:p>
            <a:pPr algn="ctr" eaLnBrk="1" hangingPunct="1">
              <a:spcBef>
                <a:spcPct val="0"/>
              </a:spcBef>
              <a:buFontTx/>
              <a:buNone/>
            </a:pPr>
            <a:endParaRPr lang="en-GB" altLang="fr-FR" sz="400" b="1">
              <a:solidFill>
                <a:srgbClr val="C00000"/>
              </a:solidFill>
              <a:latin typeface="Comic Sans MS" panose="030F0702030302020204" pitchFamily="66" charset="0"/>
              <a:cs typeface="Lucida Sans Unicode" panose="020B0602030504020204" pitchFamily="34" charset="0"/>
            </a:endParaRPr>
          </a:p>
          <a:p>
            <a:pPr algn="ctr" eaLnBrk="1" hangingPunct="1">
              <a:spcBef>
                <a:spcPct val="0"/>
              </a:spcBef>
              <a:buFontTx/>
              <a:buNone/>
            </a:pPr>
            <a:r>
              <a:rPr lang="en-GB" altLang="fr-FR" sz="900" b="1">
                <a:solidFill>
                  <a:srgbClr val="C00000"/>
                </a:solidFill>
                <a:latin typeface="Comic Sans MS" panose="030F0702030302020204" pitchFamily="66" charset="0"/>
                <a:cs typeface="Lucida Sans Unicode" panose="020B0602030504020204" pitchFamily="34" charset="0"/>
              </a:rPr>
              <a:t>         </a:t>
            </a:r>
          </a:p>
          <a:p>
            <a:pPr algn="ctr" eaLnBrk="1" hangingPunct="1">
              <a:spcBef>
                <a:spcPct val="0"/>
              </a:spcBef>
              <a:buFontTx/>
              <a:buNone/>
            </a:pPr>
            <a:r>
              <a:rPr lang="en-GB" altLang="fr-FR" sz="900" b="1">
                <a:solidFill>
                  <a:srgbClr val="C00000"/>
                </a:solidFill>
                <a:latin typeface="Comic Sans MS" panose="030F0702030302020204" pitchFamily="66" charset="0"/>
                <a:cs typeface="Lucida Sans Unicode" panose="020B0602030504020204" pitchFamily="34" charset="0"/>
              </a:rPr>
              <a:t> </a:t>
            </a:r>
            <a:r>
              <a:rPr lang="en-GB" altLang="fr-FR" sz="900" b="1">
                <a:solidFill>
                  <a:srgbClr val="0070C0"/>
                </a:solidFill>
                <a:latin typeface="Comic Sans MS" panose="030F0702030302020204" pitchFamily="66" charset="0"/>
                <a:cs typeface="Lucida Sans Unicode" panose="020B0602030504020204" pitchFamily="34" charset="0"/>
              </a:rPr>
              <a:t>Seconde spécifique au lycée Massena (Nice)</a:t>
            </a:r>
            <a:endParaRPr lang="en-GB" altLang="fr-FR" sz="900" b="1">
              <a:solidFill>
                <a:srgbClr val="D60093"/>
              </a:solidFill>
              <a:latin typeface="Comic Sans MS" panose="030F0702030302020204" pitchFamily="66" charset="0"/>
              <a:cs typeface="Lucida Sans Unicode" panose="020B0602030504020204" pitchFamily="34" charset="0"/>
            </a:endParaRPr>
          </a:p>
        </p:txBody>
      </p:sp>
      <p:pic>
        <p:nvPicPr>
          <p:cNvPr id="55312" name="Picture 3" descr="C:\Users\Sylvie\AppData\Local\Microsoft\Windows\Temporary Internet Files\Content.IE5\49YVEYJX\MC900221999[1].wmf">
            <a:extLst>
              <a:ext uri="{FF2B5EF4-FFF2-40B4-BE49-F238E27FC236}">
                <a16:creationId xmlns:a16="http://schemas.microsoft.com/office/drawing/2014/main" id="{EC811579-E786-8735-B2C1-970D2DCF8E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69849">
            <a:off x="722313" y="1722438"/>
            <a:ext cx="5778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Rectangle 108">
            <a:extLst>
              <a:ext uri="{FF2B5EF4-FFF2-40B4-BE49-F238E27FC236}">
                <a16:creationId xmlns:a16="http://schemas.microsoft.com/office/drawing/2014/main" id="{8C5F22C0-AB64-6CE0-8765-A5FECC3BBD7D}"/>
              </a:ext>
            </a:extLst>
          </p:cNvPr>
          <p:cNvSpPr>
            <a:spLocks noChangeArrowheads="1"/>
          </p:cNvSpPr>
          <p:nvPr/>
        </p:nvSpPr>
        <p:spPr bwMode="auto">
          <a:xfrm>
            <a:off x="1185863" y="1524000"/>
            <a:ext cx="29083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6088" algn="l"/>
                <a:tab pos="895350" algn="l"/>
                <a:tab pos="1343025" algn="l"/>
                <a:tab pos="1792288" algn="l"/>
                <a:tab pos="2241550" algn="l"/>
                <a:tab pos="2689225" algn="l"/>
                <a:tab pos="3138488" algn="l"/>
                <a:tab pos="3587750" algn="l"/>
                <a:tab pos="4035425" algn="l"/>
                <a:tab pos="4484688" algn="l"/>
                <a:tab pos="4933950" algn="l"/>
                <a:tab pos="5381625" algn="l"/>
                <a:tab pos="5830888" algn="l"/>
                <a:tab pos="6280150" algn="l"/>
                <a:tab pos="6727825" algn="l"/>
                <a:tab pos="7177088" algn="l"/>
                <a:tab pos="7626350" algn="l"/>
                <a:tab pos="8074025" algn="l"/>
                <a:tab pos="8523288" algn="l"/>
                <a:tab pos="897255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en-GB" altLang="fr-FR" sz="1000">
                <a:solidFill>
                  <a:srgbClr val="C00000"/>
                </a:solidFill>
                <a:latin typeface="Arial" panose="020B0604020202020204" pitchFamily="34" charset="0"/>
              </a:rPr>
              <a:t>              </a:t>
            </a:r>
            <a:r>
              <a:rPr lang="en-GB" altLang="fr-FR" sz="1200" b="1">
                <a:solidFill>
                  <a:srgbClr val="FFFFFF"/>
                </a:solidFill>
                <a:latin typeface="Comic Sans MS" panose="030F0702030302020204" pitchFamily="66" charset="0"/>
              </a:rPr>
              <a:t>STD2A </a:t>
            </a:r>
            <a:r>
              <a:rPr lang="en-GB" altLang="fr-FR" sz="900" b="1">
                <a:solidFill>
                  <a:srgbClr val="FFFFFF"/>
                </a:solidFill>
                <a:latin typeface="Comic Sans MS" panose="030F0702030302020204" pitchFamily="66" charset="0"/>
              </a:rPr>
              <a:t>(Sciences et Technologies  </a:t>
            </a:r>
          </a:p>
          <a:p>
            <a:pPr eaLnBrk="1" hangingPunct="1">
              <a:spcBef>
                <a:spcPct val="0"/>
              </a:spcBef>
              <a:buClr>
                <a:srgbClr val="000000"/>
              </a:buClr>
              <a:buFont typeface="Times New Roman" panose="02020603050405020304" pitchFamily="18" charset="0"/>
              <a:buNone/>
            </a:pPr>
            <a:r>
              <a:rPr lang="en-GB" altLang="fr-FR" sz="900" b="1">
                <a:solidFill>
                  <a:srgbClr val="FFFFFF"/>
                </a:solidFill>
                <a:latin typeface="Comic Sans MS" panose="030F0702030302020204" pitchFamily="66" charset="0"/>
              </a:rPr>
              <a:t>                 du Design et des Arts Appliqués)</a:t>
            </a:r>
          </a:p>
          <a:p>
            <a:pPr eaLnBrk="1" hangingPunct="1">
              <a:spcBef>
                <a:spcPct val="0"/>
              </a:spcBef>
              <a:buClr>
                <a:srgbClr val="000000"/>
              </a:buClr>
              <a:buFont typeface="Times New Roman" panose="02020603050405020304" pitchFamily="18" charset="0"/>
              <a:buNone/>
            </a:pPr>
            <a:endParaRPr lang="en-GB" altLang="fr-FR" sz="300" b="1">
              <a:solidFill>
                <a:srgbClr val="C00000"/>
              </a:solidFill>
              <a:latin typeface="Comic Sans MS" panose="030F0702030302020204" pitchFamily="66" charset="0"/>
            </a:endParaRPr>
          </a:p>
          <a:p>
            <a:pPr eaLnBrk="1" hangingPunct="1">
              <a:spcBef>
                <a:spcPct val="0"/>
              </a:spcBef>
              <a:buClr>
                <a:srgbClr val="000000"/>
              </a:buClr>
              <a:buFont typeface="Times New Roman" panose="02020603050405020304" pitchFamily="18" charset="0"/>
              <a:buNone/>
            </a:pPr>
            <a:r>
              <a:rPr lang="en-GB" altLang="fr-FR" sz="900" b="1">
                <a:solidFill>
                  <a:srgbClr val="984807"/>
                </a:solidFill>
                <a:latin typeface="Comic Sans MS" panose="030F0702030302020204" pitchFamily="66" charset="0"/>
              </a:rPr>
              <a:t>           </a:t>
            </a:r>
            <a:r>
              <a:rPr lang="en-GB" altLang="fr-FR" sz="900" b="1">
                <a:solidFill>
                  <a:srgbClr val="403152"/>
                </a:solidFill>
                <a:latin typeface="Comic Sans MS" panose="030F0702030302020204" pitchFamily="66" charset="0"/>
              </a:rPr>
              <a:t>Lycées</a:t>
            </a:r>
            <a:r>
              <a:rPr lang="en-GB" altLang="fr-FR" sz="900" b="1">
                <a:solidFill>
                  <a:srgbClr val="984807"/>
                </a:solidFill>
                <a:latin typeface="Comic Sans MS" panose="030F0702030302020204" pitchFamily="66" charset="0"/>
              </a:rPr>
              <a:t> : L.de Vinci (Antibes), H.Matisse (Vence) R. Goscinny (Drap)</a:t>
            </a:r>
          </a:p>
          <a:p>
            <a:pPr eaLnBrk="1" hangingPunct="1">
              <a:spcBef>
                <a:spcPct val="0"/>
              </a:spcBef>
              <a:buClr>
                <a:srgbClr val="000000"/>
              </a:buClr>
              <a:buFont typeface="Times New Roman" panose="02020603050405020304" pitchFamily="18" charset="0"/>
              <a:buNone/>
            </a:pPr>
            <a:r>
              <a:rPr lang="en-GB" altLang="fr-FR" sz="900" b="1">
                <a:solidFill>
                  <a:srgbClr val="FFFF00"/>
                </a:solidFill>
                <a:latin typeface="Comic Sans MS" panose="030F0702030302020204" pitchFamily="66" charset="0"/>
              </a:rPr>
              <a:t>Pour ceux qui sont attirés par les applications de l’art (graphisme, mode, design...) et par la conception et réalisation d’objets (vêtements, meubles, ustensiles...) ou d’espaces.</a:t>
            </a:r>
          </a:p>
        </p:txBody>
      </p:sp>
      <p:sp>
        <p:nvSpPr>
          <p:cNvPr id="55314" name="ZoneTexte 1">
            <a:extLst>
              <a:ext uri="{FF2B5EF4-FFF2-40B4-BE49-F238E27FC236}">
                <a16:creationId xmlns:a16="http://schemas.microsoft.com/office/drawing/2014/main" id="{894F40E5-9ED4-2DCF-CCD9-942A64E58AC9}"/>
              </a:ext>
            </a:extLst>
          </p:cNvPr>
          <p:cNvSpPr txBox="1">
            <a:spLocks noChangeArrowheads="1"/>
          </p:cNvSpPr>
          <p:nvPr/>
        </p:nvSpPr>
        <p:spPr bwMode="auto">
          <a:xfrm>
            <a:off x="882650" y="5715000"/>
            <a:ext cx="3130550"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fr-FR" altLang="fr-FR" sz="900" b="1">
                <a:solidFill>
                  <a:srgbClr val="0070C0"/>
                </a:solidFill>
                <a:latin typeface="Comic Sans MS" panose="030F0702030302020204" pitchFamily="66" charset="0"/>
                <a:cs typeface="Lucida Sans Unicode" panose="020B0602030504020204" pitchFamily="34" charset="0"/>
              </a:rPr>
              <a:t>Au programme, des enseignements généraux pour assurer une bonne culture générale et des enseignements technologiques (Restauration, Services et Gestionhôtelière),</a:t>
            </a:r>
          </a:p>
        </p:txBody>
      </p:sp>
      <p:sp>
        <p:nvSpPr>
          <p:cNvPr id="55315" name="ZoneTexte 3">
            <a:extLst>
              <a:ext uri="{FF2B5EF4-FFF2-40B4-BE49-F238E27FC236}">
                <a16:creationId xmlns:a16="http://schemas.microsoft.com/office/drawing/2014/main" id="{5BBA3740-92D7-66D3-39F6-77F8C36FAC5C}"/>
              </a:ext>
            </a:extLst>
          </p:cNvPr>
          <p:cNvSpPr txBox="1">
            <a:spLocks noChangeArrowheads="1"/>
          </p:cNvSpPr>
          <p:nvPr/>
        </p:nvSpPr>
        <p:spPr bwMode="auto">
          <a:xfrm>
            <a:off x="5184775" y="3186113"/>
            <a:ext cx="30273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GB" altLang="fr-FR" sz="1100" b="1">
                <a:solidFill>
                  <a:srgbClr val="FFFF00"/>
                </a:solidFill>
                <a:latin typeface="Comic Sans MS" panose="030F0702030302020204" pitchFamily="66" charset="0"/>
                <a:cs typeface="Lucida Sans Unicode" panose="020B0602030504020204" pitchFamily="34" charset="0"/>
              </a:rPr>
              <a:t>Vers quels secteurs ?</a:t>
            </a:r>
          </a:p>
          <a:p>
            <a:pPr algn="ctr" eaLnBrk="1" hangingPunct="1">
              <a:spcBef>
                <a:spcPct val="0"/>
              </a:spcBef>
              <a:buClr>
                <a:srgbClr val="000000"/>
              </a:buClr>
              <a:buFont typeface="Times New Roman" panose="02020603050405020304" pitchFamily="18" charset="0"/>
              <a:buNone/>
            </a:pPr>
            <a:endParaRPr lang="en-GB" altLang="fr-FR" sz="400" b="1">
              <a:solidFill>
                <a:srgbClr val="FFFF00"/>
              </a:solidFill>
              <a:latin typeface="Comic Sans MS" panose="030F0702030302020204" pitchFamily="66" charset="0"/>
              <a:cs typeface="Lucida Sans Unicode" panose="020B0602030504020204" pitchFamily="34" charset="0"/>
            </a:endParaRPr>
          </a:p>
          <a:p>
            <a:pPr eaLnBrk="1" hangingPunct="1">
              <a:spcBef>
                <a:spcPct val="0"/>
              </a:spcBef>
              <a:buClr>
                <a:srgbClr val="000000"/>
              </a:buClr>
              <a:buFont typeface="Times New Roman" panose="02020603050405020304" pitchFamily="18" charset="0"/>
              <a:buNone/>
            </a:pPr>
            <a:r>
              <a:rPr lang="en-GB" altLang="fr-FR" sz="900" b="1">
                <a:solidFill>
                  <a:srgbClr val="FFFFFF"/>
                </a:solidFill>
                <a:latin typeface="Comic Sans MS" panose="030F0702030302020204" pitchFamily="66" charset="0"/>
                <a:cs typeface="Lucida Sans Unicode" panose="020B0602030504020204" pitchFamily="34" charset="0"/>
              </a:rPr>
              <a:t>Agriculture, Agronomie-Nutrition, Aménagement du territoire, Environnement- Ecologie</a:t>
            </a:r>
            <a:r>
              <a:rPr lang="en-GB" altLang="fr-FR" sz="900" b="1">
                <a:solidFill>
                  <a:srgbClr val="000000"/>
                </a:solidFill>
                <a:latin typeface="Comic Sans MS" panose="030F0702030302020204" pitchFamily="66" charset="0"/>
                <a:cs typeface="Lucida Sans Unicode" panose="020B0602030504020204" pitchFamily="34" charset="0"/>
              </a:rPr>
              <a:t>,</a:t>
            </a:r>
            <a:endParaRPr lang="fr-FR" altLang="fr-FR" sz="1800" b="1">
              <a:solidFill>
                <a:srgbClr val="000000"/>
              </a:solidFill>
              <a:latin typeface="Arial" panose="020B0604020202020204" pitchFamily="34" charset="0"/>
              <a:cs typeface="Lucida Sans Unicode" panose="020B0602030504020204" pitchFamily="34" charset="0"/>
            </a:endParaRPr>
          </a:p>
        </p:txBody>
      </p:sp>
      <p:sp>
        <p:nvSpPr>
          <p:cNvPr id="55316" name="Text Box 12">
            <a:extLst>
              <a:ext uri="{FF2B5EF4-FFF2-40B4-BE49-F238E27FC236}">
                <a16:creationId xmlns:a16="http://schemas.microsoft.com/office/drawing/2014/main" id="{66C4813A-A844-E7BC-7CAD-03AAD04BF14C}"/>
              </a:ext>
            </a:extLst>
          </p:cNvPr>
          <p:cNvSpPr txBox="1">
            <a:spLocks noChangeArrowheads="1"/>
          </p:cNvSpPr>
          <p:nvPr/>
        </p:nvSpPr>
        <p:spPr bwMode="auto">
          <a:xfrm>
            <a:off x="5535613" y="5284788"/>
            <a:ext cx="2590800" cy="1201737"/>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89888" tIns="46743" rIns="89888" bIns="46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900" b="1">
                <a:solidFill>
                  <a:srgbClr val="376092"/>
                </a:solidFill>
                <a:latin typeface="Comic Sans MS" panose="030F0702030302020204" pitchFamily="66" charset="0"/>
                <a:cs typeface="Lucida Sans Unicode" panose="020B0602030504020204" pitchFamily="34" charset="0"/>
              </a:rPr>
              <a:t>Pour toutes celles et ceux qui sont intéressés par la pratique artistique de la danse ou de la musique ou du théâtre. Les élèves sont inscrits au sein d'un conservatoire ayant signé une convention avec leur établissement.</a:t>
            </a:r>
          </a:p>
          <a:p>
            <a:pPr algn="ctr" eaLnBrk="1" hangingPunct="1">
              <a:spcBef>
                <a:spcPct val="0"/>
              </a:spcBef>
              <a:buFontTx/>
              <a:buNone/>
            </a:pPr>
            <a:r>
              <a:rPr lang="fr-FR" altLang="fr-FR" sz="900" b="1">
                <a:solidFill>
                  <a:srgbClr val="FF0000"/>
                </a:solidFill>
                <a:latin typeface="Comic Sans MS" panose="030F0702030302020204" pitchFamily="66" charset="0"/>
                <a:cs typeface="Lucida Sans Unicode" panose="020B0602030504020204" pitchFamily="34" charset="0"/>
              </a:rPr>
              <a:t>La sélection se fait sur dossier et entretien.</a:t>
            </a:r>
          </a:p>
        </p:txBody>
      </p:sp>
      <p:grpSp>
        <p:nvGrpSpPr>
          <p:cNvPr id="55317" name="Group 36">
            <a:extLst>
              <a:ext uri="{FF2B5EF4-FFF2-40B4-BE49-F238E27FC236}">
                <a16:creationId xmlns:a16="http://schemas.microsoft.com/office/drawing/2014/main" id="{59475FFD-7125-74A1-DD4C-B7A958E8FB01}"/>
              </a:ext>
            </a:extLst>
          </p:cNvPr>
          <p:cNvGrpSpPr>
            <a:grpSpLocks/>
          </p:cNvGrpSpPr>
          <p:nvPr/>
        </p:nvGrpSpPr>
        <p:grpSpPr bwMode="auto">
          <a:xfrm>
            <a:off x="1503363" y="30163"/>
            <a:ext cx="6519862" cy="831850"/>
            <a:chOff x="576" y="484"/>
            <a:chExt cx="4657" cy="425"/>
          </a:xfrm>
        </p:grpSpPr>
        <p:pic>
          <p:nvPicPr>
            <p:cNvPr id="55319" name="Picture 37">
              <a:extLst>
                <a:ext uri="{FF2B5EF4-FFF2-40B4-BE49-F238E27FC236}">
                  <a16:creationId xmlns:a16="http://schemas.microsoft.com/office/drawing/2014/main" id="{615A0BE9-8A09-888F-B7D0-446EBAE5A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 y="484"/>
              <a:ext cx="465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20" name="Text Box 38">
              <a:extLst>
                <a:ext uri="{FF2B5EF4-FFF2-40B4-BE49-F238E27FC236}">
                  <a16:creationId xmlns:a16="http://schemas.microsoft.com/office/drawing/2014/main" id="{C90A278B-3E27-B568-439C-518A76E39005}"/>
                </a:ext>
              </a:extLst>
            </p:cNvPr>
            <p:cNvSpPr txBox="1">
              <a:spLocks noChangeArrowheads="1"/>
            </p:cNvSpPr>
            <p:nvPr/>
          </p:nvSpPr>
          <p:spPr bwMode="auto">
            <a:xfrm>
              <a:off x="644" y="554"/>
              <a:ext cx="45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p>
          </p:txBody>
        </p:sp>
      </p:grpSp>
      <p:sp>
        <p:nvSpPr>
          <p:cNvPr id="2" name="Rectangle 1">
            <a:extLst>
              <a:ext uri="{FF2B5EF4-FFF2-40B4-BE49-F238E27FC236}">
                <a16:creationId xmlns:a16="http://schemas.microsoft.com/office/drawing/2014/main" id="{66DD1DE2-8383-C473-24A7-F785319E4644}"/>
              </a:ext>
            </a:extLst>
          </p:cNvPr>
          <p:cNvSpPr/>
          <p:nvPr/>
        </p:nvSpPr>
        <p:spPr>
          <a:xfrm>
            <a:off x="1598613" y="153988"/>
            <a:ext cx="6173787" cy="646112"/>
          </a:xfrm>
          <a:prstGeom prst="rect">
            <a:avLst/>
          </a:prstGeom>
        </p:spPr>
        <p:txBody>
          <a:bodyPr>
            <a:spAutoFit/>
          </a:bodyP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BACS TECHNOLOGIQUES</a:t>
            </a:r>
          </a:p>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(sur Antibes et Nice) </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70653-0E41-1AFA-EDB3-D8D081DEFF8A}"/>
              </a:ext>
            </a:extLst>
          </p:cNvPr>
          <p:cNvSpPr>
            <a:spLocks noGrp="1"/>
          </p:cNvSpPr>
          <p:nvPr>
            <p:ph type="title"/>
          </p:nvPr>
        </p:nvSpPr>
        <p:spPr>
          <a:xfrm>
            <a:off x="457200" y="274638"/>
            <a:ext cx="8229600" cy="922337"/>
          </a:xfrm>
        </p:spPr>
        <p:txBody>
          <a:bodyPr rtlCol="0">
            <a:normAutofit/>
          </a:bodyPr>
          <a:lstStyle/>
          <a:p>
            <a:pPr eaLnBrk="1" fontAlgn="auto" hangingPunct="1">
              <a:spcAft>
                <a:spcPts val="0"/>
              </a:spcAft>
              <a:defRPr/>
            </a:pPr>
            <a:r>
              <a:rPr lang="fr-FR" dirty="0">
                <a:solidFill>
                  <a:schemeClr val="accent1">
                    <a:lumMod val="75000"/>
                  </a:schemeClr>
                </a:solidFill>
              </a:rPr>
              <a:t>LA VOIE TECHNOLOGIQUE</a:t>
            </a:r>
          </a:p>
        </p:txBody>
      </p:sp>
      <p:sp>
        <p:nvSpPr>
          <p:cNvPr id="6" name="ZoneTexte 5">
            <a:extLst>
              <a:ext uri="{FF2B5EF4-FFF2-40B4-BE49-F238E27FC236}">
                <a16:creationId xmlns:a16="http://schemas.microsoft.com/office/drawing/2014/main" id="{3BF5998A-D3D8-98BA-6FDE-4DBD67BA158C}"/>
              </a:ext>
            </a:extLst>
          </p:cNvPr>
          <p:cNvSpPr txBox="1"/>
          <p:nvPr/>
        </p:nvSpPr>
        <p:spPr>
          <a:xfrm>
            <a:off x="395536" y="1196752"/>
            <a:ext cx="4788024" cy="2031325"/>
          </a:xfrm>
          <a:prstGeom prst="rect">
            <a:avLst/>
          </a:prstGeom>
          <a:noFill/>
        </p:spPr>
        <p:txBody>
          <a:bodyPr>
            <a:spAutoFit/>
          </a:bodyPr>
          <a:lstStyle/>
          <a:p>
            <a:pPr eaLnBrk="1" hangingPunct="1">
              <a:defRPr/>
            </a:pPr>
            <a:r>
              <a:rPr lang="fr-FR" b="1" dirty="0"/>
              <a:t>DISCIPLINES DE 1</a:t>
            </a:r>
            <a:r>
              <a:rPr lang="fr-FR" b="1" baseline="30000" dirty="0"/>
              <a:t>ère</a:t>
            </a:r>
            <a:r>
              <a:rPr lang="fr-FR" b="1" dirty="0"/>
              <a:t> ET DE TERMINALE :                               </a:t>
            </a:r>
          </a:p>
          <a:p>
            <a:pPr eaLnBrk="1" hangingPunct="1">
              <a:defRPr/>
            </a:pPr>
            <a:endParaRPr lang="fr-FR" b="1" dirty="0"/>
          </a:p>
          <a:p>
            <a:pPr eaLnBrk="1" hangingPunct="1">
              <a:defRPr/>
            </a:pPr>
            <a:r>
              <a:rPr lang="fr-FR" b="1" dirty="0"/>
              <a:t>Pour qui ?</a:t>
            </a:r>
          </a:p>
          <a:p>
            <a:pPr eaLnBrk="1" hangingPunct="1">
              <a:defRPr/>
            </a:pPr>
            <a:r>
              <a:rPr lang="fr-FR" b="1" dirty="0"/>
              <a:t>Pour tous les Bacs Technologiques : </a:t>
            </a:r>
          </a:p>
          <a:p>
            <a:pPr eaLnBrk="1" hangingPunct="1">
              <a:buFont typeface="Arial" pitchFamily="34" charset="0"/>
              <a:buChar char="•"/>
              <a:defRPr/>
            </a:pPr>
            <a:r>
              <a:rPr lang="fr-FR" b="1" dirty="0"/>
              <a:t> ST2S ; STL ; STI2A ; STI2D ; STMG ; STHR.</a:t>
            </a:r>
          </a:p>
          <a:p>
            <a:pPr eaLnBrk="1" hangingPunct="1">
              <a:buClr>
                <a:srgbClr val="00B050"/>
              </a:buClr>
              <a:buFont typeface="Arial" pitchFamily="34" charset="0"/>
              <a:buChar char="•"/>
              <a:defRPr/>
            </a:pPr>
            <a:r>
              <a:rPr lang="fr-FR" b="1" dirty="0">
                <a:ln>
                  <a:solidFill>
                    <a:srgbClr val="00B050"/>
                  </a:solidFill>
                </a:ln>
                <a:solidFill>
                  <a:srgbClr val="00B050"/>
                </a:solidFill>
              </a:rPr>
              <a:t> Hors Bac STAV et Bac TMD</a:t>
            </a:r>
          </a:p>
          <a:p>
            <a:pPr eaLnBrk="1" hangingPunct="1">
              <a:defRPr/>
            </a:pPr>
            <a:endParaRPr lang="fr-FR" dirty="0"/>
          </a:p>
        </p:txBody>
      </p:sp>
      <p:sp>
        <p:nvSpPr>
          <p:cNvPr id="57348" name="ZoneTexte 6">
            <a:extLst>
              <a:ext uri="{FF2B5EF4-FFF2-40B4-BE49-F238E27FC236}">
                <a16:creationId xmlns:a16="http://schemas.microsoft.com/office/drawing/2014/main" id="{21DC8F82-8EFE-CCFE-8FA6-C6D364BAF648}"/>
              </a:ext>
            </a:extLst>
          </p:cNvPr>
          <p:cNvSpPr txBox="1">
            <a:spLocks noChangeArrowheads="1"/>
          </p:cNvSpPr>
          <p:nvPr/>
        </p:nvSpPr>
        <p:spPr bwMode="auto">
          <a:xfrm>
            <a:off x="4111625" y="4611688"/>
            <a:ext cx="4916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a:p>
            <a:pPr eaLnBrk="1" hangingPunct="1">
              <a:spcBef>
                <a:spcPct val="0"/>
              </a:spcBef>
              <a:buFontTx/>
              <a:buNone/>
            </a:pPr>
            <a:endParaRPr lang="fr-FR" altLang="fr-FR" sz="1800"/>
          </a:p>
        </p:txBody>
      </p:sp>
      <p:pic>
        <p:nvPicPr>
          <p:cNvPr id="57349" name="Picture 2">
            <a:extLst>
              <a:ext uri="{FF2B5EF4-FFF2-40B4-BE49-F238E27FC236}">
                <a16:creationId xmlns:a16="http://schemas.microsoft.com/office/drawing/2014/main" id="{29B4D2CF-BEB8-A926-C57E-A98BFC924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924175"/>
            <a:ext cx="84963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6607F-FD39-9AA2-79A5-C66782697863}"/>
              </a:ext>
            </a:extLst>
          </p:cNvPr>
          <p:cNvSpPr>
            <a:spLocks noGrp="1"/>
          </p:cNvSpPr>
          <p:nvPr>
            <p:ph type="title"/>
          </p:nvPr>
        </p:nvSpPr>
        <p:spPr>
          <a:xfrm>
            <a:off x="3435350" y="0"/>
            <a:ext cx="3135313" cy="882650"/>
          </a:xfrm>
        </p:spPr>
        <p:txBody>
          <a:bodyPr rtlCol="0">
            <a:normAutofit/>
          </a:bodyPr>
          <a:lstStyle/>
          <a:p>
            <a:pPr eaLnBrk="1" fontAlgn="auto" hangingPunct="1">
              <a:spcAft>
                <a:spcPts val="0"/>
              </a:spcAft>
              <a:defRPr/>
            </a:pPr>
            <a:r>
              <a:rPr lang="fr-FR" b="1" dirty="0">
                <a:solidFill>
                  <a:schemeClr val="accent1">
                    <a:lumMod val="75000"/>
                  </a:schemeClr>
                </a:solidFill>
              </a:rPr>
              <a:t>Bac STMG</a:t>
            </a:r>
          </a:p>
        </p:txBody>
      </p:sp>
      <p:pic>
        <p:nvPicPr>
          <p:cNvPr id="58371" name="Image 4">
            <a:extLst>
              <a:ext uri="{FF2B5EF4-FFF2-40B4-BE49-F238E27FC236}">
                <a16:creationId xmlns:a16="http://schemas.microsoft.com/office/drawing/2014/main" id="{E2E4FE7B-888E-F56E-30D5-0D7F4BAFF6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1544638"/>
            <a:ext cx="483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Image 6">
            <a:extLst>
              <a:ext uri="{FF2B5EF4-FFF2-40B4-BE49-F238E27FC236}">
                <a16:creationId xmlns:a16="http://schemas.microsoft.com/office/drawing/2014/main" id="{493548A1-4C57-1D5E-E90B-10AD0EDD05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25" y="1844675"/>
            <a:ext cx="47942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7">
            <a:extLst>
              <a:ext uri="{FF2B5EF4-FFF2-40B4-BE49-F238E27FC236}">
                <a16:creationId xmlns:a16="http://schemas.microsoft.com/office/drawing/2014/main" id="{9D21803A-E67E-53E0-9048-CBFBA41DAF1D}"/>
              </a:ext>
            </a:extLst>
          </p:cNvPr>
          <p:cNvSpPr>
            <a:spLocks noChangeArrowheads="1"/>
          </p:cNvSpPr>
          <p:nvPr/>
        </p:nvSpPr>
        <p:spPr bwMode="auto">
          <a:xfrm>
            <a:off x="4302125" y="4746625"/>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Où le préparer ?</a:t>
            </a:r>
          </a:p>
          <a:p>
            <a:pPr eaLnBrk="1" hangingPunct="1">
              <a:spcBef>
                <a:spcPct val="0"/>
              </a:spcBef>
              <a:buFontTx/>
              <a:buNone/>
            </a:pPr>
            <a:r>
              <a:rPr lang="fr-FR" altLang="fr-FR" sz="1800"/>
              <a:t>Lycée Bristol (Cannes)</a:t>
            </a:r>
          </a:p>
          <a:p>
            <a:pPr eaLnBrk="1" hangingPunct="1">
              <a:spcBef>
                <a:spcPct val="0"/>
              </a:spcBef>
              <a:buFontTx/>
              <a:buNone/>
            </a:pPr>
            <a:r>
              <a:rPr lang="fr-FR" altLang="fr-FR" sz="1800"/>
              <a:t>Lycée Audiberti (Antibes)</a:t>
            </a:r>
          </a:p>
          <a:p>
            <a:pPr eaLnBrk="1" hangingPunct="1">
              <a:spcBef>
                <a:spcPct val="0"/>
              </a:spcBef>
              <a:buFontTx/>
              <a:buNone/>
            </a:pPr>
            <a:r>
              <a:rPr lang="fr-FR" altLang="fr-FR" sz="1800"/>
              <a:t>Lycée Tocqueville ou A.de Grasse (Grasse)</a:t>
            </a:r>
          </a:p>
          <a:p>
            <a:pPr eaLnBrk="1" hangingPunct="1">
              <a:spcBef>
                <a:spcPct val="0"/>
              </a:spcBef>
              <a:buFontTx/>
              <a:buNone/>
            </a:pPr>
            <a:endParaRPr lang="fr-FR" altLang="fr-FR" sz="1800"/>
          </a:p>
          <a:p>
            <a:pPr eaLnBrk="1" hangingPunct="1">
              <a:spcBef>
                <a:spcPct val="0"/>
              </a:spcBef>
              <a:buFontTx/>
              <a:buNone/>
            </a:pPr>
            <a:r>
              <a:rPr lang="fr-FR" altLang="fr-FR" sz="1800" b="1"/>
              <a:t>Et après ? </a:t>
            </a:r>
            <a:r>
              <a:rPr lang="fr-FR" altLang="fr-FR" sz="1800"/>
              <a:t>BTS, BUT, Prépa ECT, Licence, Ecoles de commerce …</a:t>
            </a:r>
          </a:p>
        </p:txBody>
      </p:sp>
      <p:sp>
        <p:nvSpPr>
          <p:cNvPr id="58374" name="ZoneTexte 8">
            <a:extLst>
              <a:ext uri="{FF2B5EF4-FFF2-40B4-BE49-F238E27FC236}">
                <a16:creationId xmlns:a16="http://schemas.microsoft.com/office/drawing/2014/main" id="{BC00E81A-29D8-01F6-FE5E-E145E856CAEE}"/>
              </a:ext>
            </a:extLst>
          </p:cNvPr>
          <p:cNvSpPr txBox="1">
            <a:spLocks noChangeArrowheads="1"/>
          </p:cNvSpPr>
          <p:nvPr/>
        </p:nvSpPr>
        <p:spPr bwMode="auto">
          <a:xfrm>
            <a:off x="323850" y="785813"/>
            <a:ext cx="3887788"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a:solidFill>
                  <a:schemeClr val="bg1"/>
                </a:solidFill>
              </a:rPr>
              <a:t>Pour </a:t>
            </a:r>
            <a:r>
              <a:rPr lang="fr-FR" altLang="fr-FR" sz="1800" b="1" i="0">
                <a:solidFill>
                  <a:schemeClr val="bg1"/>
                </a:solidFill>
              </a:rPr>
              <a:t>qui</a:t>
            </a:r>
            <a:r>
              <a:rPr lang="fr-FR" altLang="fr-FR" sz="1800" b="1">
                <a:solidFill>
                  <a:schemeClr val="bg1"/>
                </a:solidFill>
              </a:rPr>
              <a:t> ?</a:t>
            </a:r>
          </a:p>
          <a:p>
            <a:pPr algn="just" eaLnBrk="1" hangingPunct="1">
              <a:spcBef>
                <a:spcPct val="0"/>
              </a:spcBef>
              <a:buFontTx/>
              <a:buNone/>
            </a:pPr>
            <a:r>
              <a:rPr lang="fr-FR" altLang="fr-FR" sz="1600"/>
              <a:t>Elèves intéressés par la </a:t>
            </a:r>
            <a:r>
              <a:rPr lang="fr-FR" altLang="fr-FR" sz="1600" b="1"/>
              <a:t>réalité du fonctionnement des organisations</a:t>
            </a:r>
            <a:r>
              <a:rPr lang="fr-FR" altLang="fr-FR" sz="1600"/>
              <a:t>, les </a:t>
            </a:r>
            <a:r>
              <a:rPr lang="fr-FR" altLang="fr-FR" sz="1600" b="1"/>
              <a:t>relations au travail, </a:t>
            </a:r>
            <a:r>
              <a:rPr lang="fr-FR" altLang="fr-FR" sz="1600"/>
              <a:t>le </a:t>
            </a:r>
            <a:r>
              <a:rPr lang="fr-FR" altLang="fr-FR" sz="1600" b="1"/>
              <a:t>marketing, </a:t>
            </a:r>
            <a:r>
              <a:rPr lang="fr-FR" altLang="fr-FR" sz="1600"/>
              <a:t>la recherche et la mesure de la </a:t>
            </a:r>
            <a:r>
              <a:rPr lang="fr-FR" altLang="fr-FR" sz="1600" b="1"/>
              <a:t>performance</a:t>
            </a:r>
            <a:r>
              <a:rPr lang="fr-FR" altLang="fr-FR" sz="1600"/>
              <a:t>, </a:t>
            </a:r>
            <a:r>
              <a:rPr lang="fr-FR" altLang="fr-FR" sz="1600" b="1"/>
              <a:t>les stratégies d'entreprise…</a:t>
            </a:r>
          </a:p>
          <a:p>
            <a:pPr algn="just" eaLnBrk="1" hangingPunct="1">
              <a:spcBef>
                <a:spcPct val="0"/>
              </a:spcBef>
              <a:buFontTx/>
              <a:buNone/>
            </a:pPr>
            <a:endParaRPr lang="fr-FR" altLang="fr-FR" sz="1600"/>
          </a:p>
          <a:p>
            <a:pPr algn="just" eaLnBrk="1" hangingPunct="1">
              <a:spcBef>
                <a:spcPct val="0"/>
              </a:spcBef>
              <a:buFontTx/>
              <a:buNone/>
            </a:pPr>
            <a:r>
              <a:rPr lang="fr-FR" altLang="fr-FR" sz="1600"/>
              <a:t>Place importante de </a:t>
            </a:r>
            <a:r>
              <a:rPr lang="fr-FR" altLang="fr-FR" sz="1600" b="1"/>
              <a:t>l'enseignement général </a:t>
            </a:r>
            <a:r>
              <a:rPr lang="fr-FR" altLang="fr-FR" sz="1600"/>
              <a:t>en français, HG, Langue vivante, Mathématiques appliquées</a:t>
            </a:r>
          </a:p>
          <a:p>
            <a:pPr algn="just" eaLnBrk="1" hangingPunct="1">
              <a:spcBef>
                <a:spcPct val="0"/>
              </a:spcBef>
              <a:buFontTx/>
              <a:buNone/>
            </a:pPr>
            <a:endParaRPr lang="fr-FR" altLang="fr-FR" sz="1600">
              <a:solidFill>
                <a:srgbClr val="FF0000"/>
              </a:solidFill>
            </a:endParaRPr>
          </a:p>
          <a:p>
            <a:pPr algn="just" eaLnBrk="1" hangingPunct="1">
              <a:spcBef>
                <a:spcPct val="0"/>
              </a:spcBef>
              <a:buFontTx/>
              <a:buNone/>
            </a:pPr>
            <a:r>
              <a:rPr lang="fr-FR" altLang="fr-FR" sz="1600" b="1">
                <a:solidFill>
                  <a:srgbClr val="FF0000"/>
                </a:solidFill>
              </a:rPr>
              <a:t>4 spécialisations possibles en Terminale </a:t>
            </a:r>
          </a:p>
          <a:p>
            <a:pPr algn="just" eaLnBrk="1" hangingPunct="1">
              <a:spcBef>
                <a:spcPct val="0"/>
              </a:spcBef>
              <a:buFontTx/>
              <a:buNone/>
            </a:pPr>
            <a:endParaRPr lang="fr-FR" altLang="fr-FR" sz="1600" b="1">
              <a:solidFill>
                <a:schemeClr val="bg1"/>
              </a:solidFill>
            </a:endParaRPr>
          </a:p>
          <a:p>
            <a:pPr algn="just" eaLnBrk="1" hangingPunct="1">
              <a:spcBef>
                <a:spcPct val="0"/>
              </a:spcBef>
              <a:buFontTx/>
              <a:buNone/>
            </a:pPr>
            <a:r>
              <a:rPr lang="fr-FR" altLang="fr-FR" sz="1600" b="1"/>
              <a:t>Gestion et finance </a:t>
            </a:r>
            <a:r>
              <a:rPr lang="fr-FR" altLang="fr-FR" sz="1600"/>
              <a:t>(création de valeur et impact des choix financiers)</a:t>
            </a:r>
          </a:p>
          <a:p>
            <a:pPr algn="just" eaLnBrk="1" hangingPunct="1">
              <a:spcBef>
                <a:spcPct val="0"/>
              </a:spcBef>
              <a:buFontTx/>
              <a:buNone/>
            </a:pPr>
            <a:r>
              <a:rPr lang="fr-FR" altLang="fr-FR" sz="1600" b="1"/>
              <a:t>Système d’Information de Gestion </a:t>
            </a:r>
            <a:r>
              <a:rPr lang="fr-FR" altLang="fr-FR" sz="1600"/>
              <a:t>(technologies informatiques appliquée à l’entreprise)</a:t>
            </a:r>
          </a:p>
          <a:p>
            <a:pPr algn="just" eaLnBrk="1" hangingPunct="1">
              <a:spcBef>
                <a:spcPct val="0"/>
              </a:spcBef>
              <a:buFontTx/>
              <a:buNone/>
            </a:pPr>
            <a:r>
              <a:rPr lang="fr-FR" altLang="fr-FR" sz="1600" b="1"/>
              <a:t>Ressources humaines et communication </a:t>
            </a:r>
            <a:r>
              <a:rPr lang="fr-FR" altLang="fr-FR" sz="1600"/>
              <a:t>(dimension humaine de l’organisation du travail)</a:t>
            </a:r>
          </a:p>
          <a:p>
            <a:pPr algn="just" eaLnBrk="1" hangingPunct="1">
              <a:spcBef>
                <a:spcPct val="0"/>
              </a:spcBef>
              <a:buFontTx/>
              <a:buNone/>
            </a:pPr>
            <a:r>
              <a:rPr lang="fr-FR" altLang="fr-FR" sz="1600" b="1"/>
              <a:t>Marketing</a:t>
            </a:r>
            <a:r>
              <a:rPr lang="fr-FR" altLang="fr-FR" sz="1600"/>
              <a:t> (maîtrise du marché et impact des stratégies de communication)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8" descr="C:\Users\user\Documents\My Dropbox\03-Développements\STI2D\Boule-grise.png">
            <a:extLst>
              <a:ext uri="{FF2B5EF4-FFF2-40B4-BE49-F238E27FC236}">
                <a16:creationId xmlns:a16="http://schemas.microsoft.com/office/drawing/2014/main" id="{DD2BA14E-DB1A-8B96-FAB5-0A1EDA7F5233}"/>
              </a:ext>
            </a:extLst>
          </p:cNvPr>
          <p:cNvPicPr>
            <a:picLocks noChangeAspect="1" noChangeArrowheads="1"/>
          </p:cNvPicPr>
          <p:nvPr/>
        </p:nvPicPr>
        <p:blipFill>
          <a:blip r:embed="rId2" cstate="print"/>
          <a:srcRect/>
          <a:stretch>
            <a:fillRect/>
          </a:stretch>
        </p:blipFill>
        <p:spPr bwMode="auto">
          <a:xfrm>
            <a:off x="2330530" y="3284984"/>
            <a:ext cx="3584901" cy="3580303"/>
          </a:xfrm>
          <a:prstGeom prst="rect">
            <a:avLst/>
          </a:prstGeom>
          <a:noFill/>
          <a:effectLst>
            <a:softEdge rad="127000"/>
          </a:effectLst>
        </p:spPr>
      </p:pic>
      <p:sp>
        <p:nvSpPr>
          <p:cNvPr id="31" name="Flèche vers le bas 30">
            <a:extLst>
              <a:ext uri="{FF2B5EF4-FFF2-40B4-BE49-F238E27FC236}">
                <a16:creationId xmlns:a16="http://schemas.microsoft.com/office/drawing/2014/main" id="{638866E9-162F-69CD-FC85-F32DF97DF59A}"/>
              </a:ext>
            </a:extLst>
          </p:cNvPr>
          <p:cNvSpPr/>
          <p:nvPr/>
        </p:nvSpPr>
        <p:spPr>
          <a:xfrm rot="18135922">
            <a:off x="5063332" y="5237956"/>
            <a:ext cx="347662" cy="1038225"/>
          </a:xfrm>
          <a:prstGeom prst="downArrow">
            <a:avLst/>
          </a:prstGeom>
          <a:solidFill>
            <a:srgbClr val="8E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29" name="Flèche vers le bas 28">
            <a:extLst>
              <a:ext uri="{FF2B5EF4-FFF2-40B4-BE49-F238E27FC236}">
                <a16:creationId xmlns:a16="http://schemas.microsoft.com/office/drawing/2014/main" id="{71C41504-86E8-5D10-CA67-0A51232D80DF}"/>
              </a:ext>
            </a:extLst>
          </p:cNvPr>
          <p:cNvSpPr/>
          <p:nvPr/>
        </p:nvSpPr>
        <p:spPr>
          <a:xfrm rot="14119452">
            <a:off x="5039519" y="3636169"/>
            <a:ext cx="360362" cy="1187450"/>
          </a:xfrm>
          <a:prstGeom prst="downArrow">
            <a:avLst/>
          </a:prstGeom>
          <a:solidFill>
            <a:srgbClr val="8E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33812" name="_s1037">
            <a:extLst>
              <a:ext uri="{FF2B5EF4-FFF2-40B4-BE49-F238E27FC236}">
                <a16:creationId xmlns:a16="http://schemas.microsoft.com/office/drawing/2014/main" id="{6D908117-ADC0-0496-3D92-A793C7AACCE2}"/>
              </a:ext>
            </a:extLst>
          </p:cNvPr>
          <p:cNvSpPr>
            <a:spLocks noChangeArrowheads="1"/>
          </p:cNvSpPr>
          <p:nvPr/>
        </p:nvSpPr>
        <p:spPr bwMode="auto">
          <a:xfrm>
            <a:off x="415778" y="5763419"/>
            <a:ext cx="1926981" cy="891159"/>
          </a:xfrm>
          <a:prstGeom prst="rect">
            <a:avLst/>
          </a:prstGeom>
          <a:solidFill>
            <a:srgbClr val="6E3632"/>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400" dirty="0">
                <a:solidFill>
                  <a:schemeClr val="accent2">
                    <a:lumMod val="60000"/>
                    <a:lumOff val="40000"/>
                  </a:schemeClr>
                </a:solidFill>
                <a:cs typeface="Arial" charset="0"/>
              </a:rPr>
              <a:t>Terminale </a:t>
            </a:r>
            <a:br>
              <a:rPr lang="fr-FR" sz="1400" dirty="0">
                <a:solidFill>
                  <a:schemeClr val="accent2">
                    <a:lumMod val="60000"/>
                    <a:lumOff val="40000"/>
                  </a:schemeClr>
                </a:solidFill>
                <a:cs typeface="Arial" charset="0"/>
              </a:rPr>
            </a:br>
            <a:r>
              <a:rPr lang="fr-FR" sz="1400" b="1" i="0" dirty="0">
                <a:solidFill>
                  <a:schemeClr val="bg1"/>
                </a:solidFill>
                <a:cs typeface="Arial" charset="0"/>
              </a:rPr>
              <a:t>Gestion et finance</a:t>
            </a:r>
          </a:p>
        </p:txBody>
      </p:sp>
      <p:sp>
        <p:nvSpPr>
          <p:cNvPr id="33813" name="_s1038">
            <a:extLst>
              <a:ext uri="{FF2B5EF4-FFF2-40B4-BE49-F238E27FC236}">
                <a16:creationId xmlns:a16="http://schemas.microsoft.com/office/drawing/2014/main" id="{3EF45CA0-3F5D-7B18-363B-F04D11B055F1}"/>
              </a:ext>
            </a:extLst>
          </p:cNvPr>
          <p:cNvSpPr>
            <a:spLocks noChangeArrowheads="1"/>
          </p:cNvSpPr>
          <p:nvPr/>
        </p:nvSpPr>
        <p:spPr bwMode="auto">
          <a:xfrm>
            <a:off x="5796136" y="5531644"/>
            <a:ext cx="2160240" cy="891159"/>
          </a:xfrm>
          <a:prstGeom prst="rect">
            <a:avLst/>
          </a:prstGeom>
          <a:solidFill>
            <a:srgbClr val="6E3632"/>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400" dirty="0">
                <a:solidFill>
                  <a:schemeClr val="accent2">
                    <a:lumMod val="60000"/>
                    <a:lumOff val="40000"/>
                  </a:schemeClr>
                </a:solidFill>
                <a:cs typeface="Arial" charset="0"/>
              </a:rPr>
              <a:t>Terminale </a:t>
            </a:r>
            <a:br>
              <a:rPr lang="fr-FR" sz="1400" dirty="0">
                <a:solidFill>
                  <a:schemeClr val="accent2">
                    <a:lumMod val="60000"/>
                    <a:lumOff val="40000"/>
                  </a:schemeClr>
                </a:solidFill>
                <a:cs typeface="Arial" charset="0"/>
              </a:rPr>
            </a:br>
            <a:r>
              <a:rPr lang="fr-FR" sz="1400" b="1" i="0" dirty="0">
                <a:solidFill>
                  <a:schemeClr val="bg1"/>
                </a:solidFill>
                <a:cs typeface="Arial" charset="0"/>
              </a:rPr>
              <a:t>Systèmes d‘information </a:t>
            </a:r>
            <a:br>
              <a:rPr lang="fr-FR" sz="1400" b="1" i="0" dirty="0">
                <a:solidFill>
                  <a:schemeClr val="bg1"/>
                </a:solidFill>
                <a:cs typeface="Arial" charset="0"/>
              </a:rPr>
            </a:br>
            <a:r>
              <a:rPr lang="fr-FR" sz="1400" b="1" i="0" dirty="0">
                <a:solidFill>
                  <a:schemeClr val="bg1"/>
                </a:solidFill>
                <a:cs typeface="Arial" charset="0"/>
              </a:rPr>
              <a:t>et de gestion</a:t>
            </a:r>
          </a:p>
        </p:txBody>
      </p:sp>
      <p:sp>
        <p:nvSpPr>
          <p:cNvPr id="33814" name="_s1040">
            <a:extLst>
              <a:ext uri="{FF2B5EF4-FFF2-40B4-BE49-F238E27FC236}">
                <a16:creationId xmlns:a16="http://schemas.microsoft.com/office/drawing/2014/main" id="{A2F2B44E-0D03-1366-4677-12B0D74861C0}"/>
              </a:ext>
            </a:extLst>
          </p:cNvPr>
          <p:cNvSpPr>
            <a:spLocks noChangeArrowheads="1"/>
          </p:cNvSpPr>
          <p:nvPr/>
        </p:nvSpPr>
        <p:spPr bwMode="auto">
          <a:xfrm>
            <a:off x="5796136" y="3429000"/>
            <a:ext cx="1928447" cy="843556"/>
          </a:xfrm>
          <a:prstGeom prst="rect">
            <a:avLst/>
          </a:prstGeom>
          <a:solidFill>
            <a:srgbClr val="6E3632"/>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400" dirty="0">
                <a:solidFill>
                  <a:schemeClr val="accent2">
                    <a:lumMod val="60000"/>
                    <a:lumOff val="40000"/>
                  </a:schemeClr>
                </a:solidFill>
                <a:cs typeface="Arial" charset="0"/>
              </a:rPr>
              <a:t>Terminale </a:t>
            </a:r>
            <a:br>
              <a:rPr lang="fr-FR" sz="1400" dirty="0">
                <a:solidFill>
                  <a:schemeClr val="accent2">
                    <a:lumMod val="60000"/>
                    <a:lumOff val="40000"/>
                  </a:schemeClr>
                </a:solidFill>
                <a:cs typeface="Arial" charset="0"/>
              </a:rPr>
            </a:br>
            <a:r>
              <a:rPr lang="fr-FR" sz="1400" b="1" i="0" dirty="0">
                <a:solidFill>
                  <a:schemeClr val="bg1"/>
                </a:solidFill>
                <a:cs typeface="Arial" charset="0"/>
              </a:rPr>
              <a:t>Mercatique</a:t>
            </a:r>
          </a:p>
          <a:p>
            <a:pPr algn="ctr" eaLnBrk="1" hangingPunct="1">
              <a:defRPr/>
            </a:pPr>
            <a:r>
              <a:rPr lang="fr-FR" sz="1000" i="0" dirty="0">
                <a:solidFill>
                  <a:schemeClr val="bg1"/>
                </a:solidFill>
                <a:cs typeface="Arial" charset="0"/>
              </a:rPr>
              <a:t>(marketing)</a:t>
            </a:r>
          </a:p>
        </p:txBody>
      </p:sp>
      <p:sp>
        <p:nvSpPr>
          <p:cNvPr id="33815" name="_s1039">
            <a:extLst>
              <a:ext uri="{FF2B5EF4-FFF2-40B4-BE49-F238E27FC236}">
                <a16:creationId xmlns:a16="http://schemas.microsoft.com/office/drawing/2014/main" id="{5DE4EA00-CB21-EDAF-0E25-D747FC709F22}"/>
              </a:ext>
            </a:extLst>
          </p:cNvPr>
          <p:cNvSpPr>
            <a:spLocks noChangeArrowheads="1"/>
          </p:cNvSpPr>
          <p:nvPr/>
        </p:nvSpPr>
        <p:spPr bwMode="auto">
          <a:xfrm>
            <a:off x="419970" y="3429000"/>
            <a:ext cx="1926981" cy="843556"/>
          </a:xfrm>
          <a:prstGeom prst="rect">
            <a:avLst/>
          </a:prstGeom>
          <a:solidFill>
            <a:srgbClr val="6E3632"/>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400" dirty="0">
                <a:solidFill>
                  <a:schemeClr val="accent2">
                    <a:lumMod val="60000"/>
                    <a:lumOff val="40000"/>
                  </a:schemeClr>
                </a:solidFill>
                <a:cs typeface="Arial" charset="0"/>
              </a:rPr>
              <a:t>Terminale</a:t>
            </a:r>
            <a:br>
              <a:rPr lang="fr-FR" sz="1400" b="1" i="0" dirty="0">
                <a:solidFill>
                  <a:schemeClr val="bg1"/>
                </a:solidFill>
                <a:cs typeface="Arial" charset="0"/>
              </a:rPr>
            </a:br>
            <a:r>
              <a:rPr lang="fr-FR" sz="1400" b="1" i="0" dirty="0">
                <a:solidFill>
                  <a:schemeClr val="bg1"/>
                </a:solidFill>
                <a:cs typeface="Arial" charset="0"/>
              </a:rPr>
              <a:t>Ressources humaines </a:t>
            </a:r>
            <a:br>
              <a:rPr lang="fr-FR" sz="1400" b="1" i="0" dirty="0">
                <a:solidFill>
                  <a:schemeClr val="bg1"/>
                </a:solidFill>
                <a:cs typeface="Arial" charset="0"/>
              </a:rPr>
            </a:br>
            <a:r>
              <a:rPr lang="fr-FR" sz="1400" b="1" i="0" dirty="0">
                <a:solidFill>
                  <a:schemeClr val="bg1"/>
                </a:solidFill>
                <a:cs typeface="Arial" charset="0"/>
              </a:rPr>
              <a:t>et communication</a:t>
            </a:r>
          </a:p>
        </p:txBody>
      </p:sp>
      <p:grpSp>
        <p:nvGrpSpPr>
          <p:cNvPr id="59409" name="Groupe 2">
            <a:extLst>
              <a:ext uri="{FF2B5EF4-FFF2-40B4-BE49-F238E27FC236}">
                <a16:creationId xmlns:a16="http://schemas.microsoft.com/office/drawing/2014/main" id="{F81CF65A-176E-7447-23FD-90161E11EE5B}"/>
              </a:ext>
            </a:extLst>
          </p:cNvPr>
          <p:cNvGrpSpPr>
            <a:grpSpLocks/>
          </p:cNvGrpSpPr>
          <p:nvPr/>
        </p:nvGrpSpPr>
        <p:grpSpPr bwMode="auto">
          <a:xfrm>
            <a:off x="0" y="0"/>
            <a:ext cx="4298950" cy="1208088"/>
            <a:chOff x="0" y="0"/>
            <a:chExt cx="4015167" cy="1208088"/>
          </a:xfrm>
        </p:grpSpPr>
        <p:sp>
          <p:nvSpPr>
            <p:cNvPr id="19" name="AutoShape 83">
              <a:extLst>
                <a:ext uri="{FF2B5EF4-FFF2-40B4-BE49-F238E27FC236}">
                  <a16:creationId xmlns:a16="http://schemas.microsoft.com/office/drawing/2014/main" id="{1A7E815B-3244-6F58-6ECA-83342F4D3277}"/>
                </a:ext>
              </a:extLst>
            </p:cNvPr>
            <p:cNvSpPr>
              <a:spLocks noChangeArrowheads="1"/>
            </p:cNvSpPr>
            <p:nvPr/>
          </p:nvSpPr>
          <p:spPr bwMode="auto">
            <a:xfrm>
              <a:off x="0" y="0"/>
              <a:ext cx="3995892" cy="1208088"/>
            </a:xfrm>
            <a:prstGeom prst="foldedCorner">
              <a:avLst>
                <a:gd name="adj" fmla="val 12500"/>
              </a:avLst>
            </a:prstGeom>
            <a:gradFill rotWithShape="1">
              <a:gsLst>
                <a:gs pos="0">
                  <a:srgbClr val="00003A"/>
                </a:gs>
                <a:gs pos="100000">
                  <a:srgbClr val="265A9A"/>
                </a:gs>
              </a:gsLst>
              <a:lin ang="5400000" scaled="1"/>
            </a:gradFill>
            <a:ln>
              <a:noFill/>
            </a:ln>
            <a:effectLst>
              <a:outerShdw blurRad="50800" dist="38100" dir="2700000" algn="tl" rotWithShape="0">
                <a:prstClr val="black">
                  <a:alpha val="40000"/>
                </a:prstClr>
              </a:outerShdw>
            </a:effectLst>
          </p:spPr>
          <p:txBody>
            <a:bodyPr wrap="none" lIns="82945" tIns="41473" rIns="82945" bIns="41473" anchor="ctr"/>
            <a:lstStyle/>
            <a:p>
              <a:pPr defTabSz="407988" eaLnBrk="1" hangingPunct="1">
                <a:defRPr/>
              </a:pPr>
              <a:endParaRPr lang="fr-FR" sz="1600" i="0">
                <a:latin typeface="Tahoma" pitchFamily="34" charset="0"/>
                <a:cs typeface="Arial" charset="0"/>
              </a:endParaRPr>
            </a:p>
          </p:txBody>
        </p:sp>
        <p:sp>
          <p:nvSpPr>
            <p:cNvPr id="20" name="Rectangle 76">
              <a:extLst>
                <a:ext uri="{FF2B5EF4-FFF2-40B4-BE49-F238E27FC236}">
                  <a16:creationId xmlns:a16="http://schemas.microsoft.com/office/drawing/2014/main" id="{BFE581BA-27DD-BA09-44FD-87D994D989F8}"/>
                </a:ext>
              </a:extLst>
            </p:cNvPr>
            <p:cNvSpPr>
              <a:spLocks noChangeArrowheads="1"/>
            </p:cNvSpPr>
            <p:nvPr/>
          </p:nvSpPr>
          <p:spPr bwMode="auto">
            <a:xfrm>
              <a:off x="74135" y="369888"/>
              <a:ext cx="3941032" cy="425450"/>
            </a:xfrm>
            <a:prstGeom prst="rect">
              <a:avLst/>
            </a:prstGeom>
            <a:noFill/>
            <a:ln>
              <a:noFill/>
            </a:ln>
            <a:effectLst/>
          </p:spPr>
          <p:txBody>
            <a:bodyPr lIns="0" tIns="0" rIns="0" bIns="0" anchor="ctr">
              <a:spAutoFit/>
            </a:bodyPr>
            <a:lstStyle/>
            <a:p>
              <a:pPr defTabSz="407988" eaLnBrk="1">
                <a:lnSpc>
                  <a:spcPct val="95000"/>
                </a:lnSpc>
                <a:buClr>
                  <a:srgbClr val="000000"/>
                </a:buClr>
                <a:buSzPct val="45000"/>
                <a:buFont typeface="StarSymbol" charset="0"/>
                <a:buNone/>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La voie technologique</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21" name="Ellipse 20">
            <a:extLst>
              <a:ext uri="{FF2B5EF4-FFF2-40B4-BE49-F238E27FC236}">
                <a16:creationId xmlns:a16="http://schemas.microsoft.com/office/drawing/2014/main" id="{B8EBDDD7-5D6D-3AB1-283E-DFFAF0EA1477}"/>
              </a:ext>
            </a:extLst>
          </p:cNvPr>
          <p:cNvSpPr/>
          <p:nvPr/>
        </p:nvSpPr>
        <p:spPr>
          <a:xfrm>
            <a:off x="6311157" y="1266827"/>
            <a:ext cx="2329607" cy="2059607"/>
          </a:xfrm>
          <a:prstGeom prst="ellipse">
            <a:avLst/>
          </a:prstGeom>
          <a:solidFill>
            <a:srgbClr val="6E3632"/>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3200" dirty="0"/>
              <a:t>BAC</a:t>
            </a:r>
            <a:br>
              <a:rPr lang="fr-FR" sz="4800" dirty="0"/>
            </a:br>
            <a:r>
              <a:rPr lang="fr-FR" sz="4800" b="1" dirty="0"/>
              <a:t>STMG</a:t>
            </a:r>
          </a:p>
        </p:txBody>
      </p:sp>
      <p:sp>
        <p:nvSpPr>
          <p:cNvPr id="59411" name="Rectangle 2">
            <a:extLst>
              <a:ext uri="{FF2B5EF4-FFF2-40B4-BE49-F238E27FC236}">
                <a16:creationId xmlns:a16="http://schemas.microsoft.com/office/drawing/2014/main" id="{02598AC0-4F72-C13B-B052-84AC3E2E51D0}"/>
              </a:ext>
            </a:extLst>
          </p:cNvPr>
          <p:cNvSpPr txBox="1">
            <a:spLocks noChangeArrowheads="1"/>
          </p:cNvSpPr>
          <p:nvPr/>
        </p:nvSpPr>
        <p:spPr bwMode="auto">
          <a:xfrm>
            <a:off x="225425" y="1831975"/>
            <a:ext cx="57419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2800" b="1">
                <a:solidFill>
                  <a:srgbClr val="C00000"/>
                </a:solidFill>
              </a:rPr>
              <a:t>Une classe de première unique et 4 spécialités au choix en terminale…</a:t>
            </a:r>
          </a:p>
        </p:txBody>
      </p:sp>
      <p:sp>
        <p:nvSpPr>
          <p:cNvPr id="28" name="Flèche vers le bas 27">
            <a:extLst>
              <a:ext uri="{FF2B5EF4-FFF2-40B4-BE49-F238E27FC236}">
                <a16:creationId xmlns:a16="http://schemas.microsoft.com/office/drawing/2014/main" id="{0BC52A6B-B1B8-7FDF-59E4-C57B56621B65}"/>
              </a:ext>
            </a:extLst>
          </p:cNvPr>
          <p:cNvSpPr/>
          <p:nvPr/>
        </p:nvSpPr>
        <p:spPr>
          <a:xfrm rot="7368123">
            <a:off x="2807494" y="3547269"/>
            <a:ext cx="347663" cy="1311275"/>
          </a:xfrm>
          <a:prstGeom prst="downArrow">
            <a:avLst/>
          </a:prstGeom>
          <a:solidFill>
            <a:srgbClr val="8E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grpSp>
        <p:nvGrpSpPr>
          <p:cNvPr id="23" name="Diagram group">
            <a:extLst>
              <a:ext uri="{FF2B5EF4-FFF2-40B4-BE49-F238E27FC236}">
                <a16:creationId xmlns:a16="http://schemas.microsoft.com/office/drawing/2014/main" id="{CC1B96D2-C91F-F35F-FAC7-28097F9A1C06}"/>
              </a:ext>
            </a:extLst>
          </p:cNvPr>
          <p:cNvGrpSpPr/>
          <p:nvPr/>
        </p:nvGrpSpPr>
        <p:grpSpPr>
          <a:xfrm>
            <a:off x="3320402" y="4272556"/>
            <a:ext cx="1605156" cy="1605156"/>
            <a:chOff x="1153470" y="0"/>
            <a:chExt cx="1605156" cy="1605156"/>
          </a:xfrm>
          <a:scene3d>
            <a:camera prst="orthographicFront"/>
            <a:lightRig rig="threePt" dir="t"/>
          </a:scene3d>
        </p:grpSpPr>
        <p:grpSp>
          <p:nvGrpSpPr>
            <p:cNvPr id="24" name="Groupe 23">
              <a:extLst>
                <a:ext uri="{FF2B5EF4-FFF2-40B4-BE49-F238E27FC236}">
                  <a16:creationId xmlns:a16="http://schemas.microsoft.com/office/drawing/2014/main" id="{4F8093E5-8996-0BBB-1611-29CDB6624615}"/>
                </a:ext>
              </a:extLst>
            </p:cNvPr>
            <p:cNvGrpSpPr/>
            <p:nvPr/>
          </p:nvGrpSpPr>
          <p:grpSpPr>
            <a:xfrm>
              <a:off x="1153470" y="0"/>
              <a:ext cx="1605156" cy="1605156"/>
              <a:chOff x="1153470" y="0"/>
              <a:chExt cx="1605156" cy="1605156"/>
            </a:xfrm>
            <a:scene3d>
              <a:camera prst="orthographicFront"/>
              <a:lightRig rig="threePt" dir="t"/>
            </a:scene3d>
          </p:grpSpPr>
          <p:sp>
            <p:nvSpPr>
              <p:cNvPr id="25" name="Ellipse 24">
                <a:extLst>
                  <a:ext uri="{FF2B5EF4-FFF2-40B4-BE49-F238E27FC236}">
                    <a16:creationId xmlns:a16="http://schemas.microsoft.com/office/drawing/2014/main" id="{DBC3D3E8-1D93-23A1-11E6-B3738EE9318F}"/>
                  </a:ext>
                </a:extLst>
              </p:cNvPr>
              <p:cNvSpPr/>
              <p:nvPr/>
            </p:nvSpPr>
            <p:spPr>
              <a:xfrm>
                <a:off x="1153470" y="0"/>
                <a:ext cx="1605156" cy="1605156"/>
              </a:xfrm>
              <a:prstGeom prst="ellipse">
                <a:avLst/>
              </a:prstGeom>
              <a:gradFill flip="none" rotWithShape="1">
                <a:gsLst>
                  <a:gs pos="84000">
                    <a:srgbClr val="FFEFD1"/>
                  </a:gs>
                  <a:gs pos="65000">
                    <a:srgbClr val="E7E7E7">
                      <a:lumMod val="60000"/>
                      <a:lumOff val="40000"/>
                      <a:alpha val="73000"/>
                    </a:srgbClr>
                  </a:gs>
                </a:gsLst>
                <a:path path="circle">
                  <a:fillToRect l="100000" t="100000"/>
                </a:path>
                <a:tileRect r="-100000" b="-100000"/>
              </a:gradFill>
              <a:ln w="25400" cap="flat" cmpd="sng" algn="ctr">
                <a:noFill/>
                <a:prstDash val="solid"/>
              </a:ln>
              <a:effectLst/>
              <a:sp3d prstMaterial="matte">
                <a:bevelT w="908050" h="476250"/>
                <a:bevelB w="0" h="0"/>
              </a:sp3d>
            </p:spPr>
          </p:sp>
          <p:sp>
            <p:nvSpPr>
              <p:cNvPr id="26" name="Ellipse 4">
                <a:extLst>
                  <a:ext uri="{FF2B5EF4-FFF2-40B4-BE49-F238E27FC236}">
                    <a16:creationId xmlns:a16="http://schemas.microsoft.com/office/drawing/2014/main" id="{88DAE13E-03E3-59AE-21DC-BF360508A72D}"/>
                  </a:ext>
                </a:extLst>
              </p:cNvPr>
              <p:cNvSpPr/>
              <p:nvPr/>
            </p:nvSpPr>
            <p:spPr>
              <a:xfrm>
                <a:off x="1272963" y="705637"/>
                <a:ext cx="1391134" cy="216592"/>
              </a:xfrm>
              <a:prstGeom prst="rect">
                <a:avLst/>
              </a:prstGeom>
              <a:noFill/>
              <a:ln>
                <a:noFill/>
              </a:ln>
              <a:effectLst/>
              <a:sp3d/>
            </p:spPr>
            <p:txBody>
              <a:bodyPr lIns="0" tIns="0" rIns="0" bIns="0" spcCol="1270"/>
              <a:lstStyle/>
              <a:p>
                <a:pPr algn="ctr" defTabSz="711200" eaLnBrk="1" fontAlgn="auto" hangingPunct="1">
                  <a:lnSpc>
                    <a:spcPct val="90000"/>
                  </a:lnSpc>
                  <a:spcAft>
                    <a:spcPct val="35000"/>
                  </a:spcAft>
                  <a:defRPr/>
                </a:pPr>
                <a:r>
                  <a:rPr lang="fr-FR" sz="1600" b="1" i="0" kern="0" dirty="0">
                    <a:solidFill>
                      <a:srgbClr val="C00000"/>
                    </a:solidFill>
                    <a:latin typeface="+mj-lt"/>
                    <a:cs typeface="+mn-cs"/>
                  </a:rPr>
                  <a:t>1</a:t>
                </a:r>
                <a:r>
                  <a:rPr lang="fr-FR" sz="1600" b="1" i="0" kern="0" baseline="30000" dirty="0">
                    <a:solidFill>
                      <a:srgbClr val="C00000"/>
                    </a:solidFill>
                    <a:latin typeface="+mj-lt"/>
                    <a:cs typeface="+mn-cs"/>
                  </a:rPr>
                  <a:t>ère</a:t>
                </a:r>
                <a:r>
                  <a:rPr lang="fr-FR" sz="1600" b="1" i="0" kern="0" dirty="0">
                    <a:solidFill>
                      <a:srgbClr val="C00000"/>
                    </a:solidFill>
                    <a:latin typeface="+mj-lt"/>
                    <a:cs typeface="+mn-cs"/>
                  </a:rPr>
                  <a:t> STMG</a:t>
                </a:r>
              </a:p>
            </p:txBody>
          </p:sp>
        </p:grpSp>
      </p:grpSp>
      <p:sp>
        <p:nvSpPr>
          <p:cNvPr id="30" name="Flèche vers le bas 29">
            <a:extLst>
              <a:ext uri="{FF2B5EF4-FFF2-40B4-BE49-F238E27FC236}">
                <a16:creationId xmlns:a16="http://schemas.microsoft.com/office/drawing/2014/main" id="{05253C09-93AB-45FA-40F8-6E1EEC203358}"/>
              </a:ext>
            </a:extLst>
          </p:cNvPr>
          <p:cNvSpPr/>
          <p:nvPr/>
        </p:nvSpPr>
        <p:spPr>
          <a:xfrm rot="3216998">
            <a:off x="2786857" y="5301456"/>
            <a:ext cx="347662" cy="1311275"/>
          </a:xfrm>
          <a:prstGeom prst="downArrow">
            <a:avLst/>
          </a:prstGeom>
          <a:solidFill>
            <a:srgbClr val="8E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59415" name="ZoneTexte 1">
            <a:extLst>
              <a:ext uri="{FF2B5EF4-FFF2-40B4-BE49-F238E27FC236}">
                <a16:creationId xmlns:a16="http://schemas.microsoft.com/office/drawing/2014/main" id="{6EC26193-60E6-9BDA-2059-D5A53343FB7E}"/>
              </a:ext>
            </a:extLst>
          </p:cNvPr>
          <p:cNvSpPr txBox="1">
            <a:spLocks noChangeArrowheads="1"/>
          </p:cNvSpPr>
          <p:nvPr/>
        </p:nvSpPr>
        <p:spPr bwMode="auto">
          <a:xfrm>
            <a:off x="4572000" y="-142875"/>
            <a:ext cx="36909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u="sng"/>
              <a:t>Cannes</a:t>
            </a:r>
          </a:p>
          <a:p>
            <a:pPr eaLnBrk="1" hangingPunct="1">
              <a:spcBef>
                <a:spcPct val="0"/>
              </a:spcBef>
              <a:buFontTx/>
              <a:buNone/>
            </a:pPr>
            <a:r>
              <a:rPr lang="fr-FR" altLang="fr-FR" sz="1800"/>
              <a:t>-Lycée Bristol: RHC, M, GF</a:t>
            </a:r>
          </a:p>
          <a:p>
            <a:pPr eaLnBrk="1" hangingPunct="1">
              <a:spcBef>
                <a:spcPct val="0"/>
              </a:spcBef>
              <a:buFontTx/>
              <a:buNone/>
            </a:pPr>
            <a:r>
              <a:rPr lang="fr-FR" altLang="fr-FR" sz="1800"/>
              <a:t>-</a:t>
            </a:r>
            <a:r>
              <a:rPr lang="fr-FR" altLang="fr-FR" sz="1800" b="1" u="sng"/>
              <a:t>Grasse</a:t>
            </a:r>
          </a:p>
          <a:p>
            <a:pPr eaLnBrk="1" hangingPunct="1">
              <a:spcBef>
                <a:spcPct val="0"/>
              </a:spcBef>
              <a:buFontTx/>
              <a:buNone/>
            </a:pPr>
            <a:r>
              <a:rPr lang="fr-FR" altLang="fr-FR" sz="1800"/>
              <a:t>-Lycée Tocqueville: M</a:t>
            </a:r>
          </a:p>
          <a:p>
            <a:pPr eaLnBrk="1" hangingPunct="1">
              <a:spcBef>
                <a:spcPct val="0"/>
              </a:spcBef>
              <a:buFontTx/>
              <a:buChar char="-"/>
            </a:pPr>
            <a:r>
              <a:rPr lang="fr-FR" altLang="fr-FR" sz="1800"/>
              <a:t>Lycée A.de Grasse: GF, M, RHC</a:t>
            </a:r>
          </a:p>
          <a:p>
            <a:pPr eaLnBrk="1" hangingPunct="1">
              <a:spcBef>
                <a:spcPct val="0"/>
              </a:spcBef>
              <a:buFontTx/>
              <a:buNone/>
            </a:pPr>
            <a:r>
              <a:rPr lang="fr-FR" altLang="fr-FR" sz="1800" b="1" u="sng"/>
              <a:t>NICE</a:t>
            </a:r>
          </a:p>
          <a:p>
            <a:pPr eaLnBrk="1" hangingPunct="1">
              <a:spcBef>
                <a:spcPct val="0"/>
              </a:spcBef>
              <a:buFontTx/>
              <a:buNone/>
            </a:pPr>
            <a:r>
              <a:rPr lang="fr-FR" altLang="fr-FR" sz="1800"/>
              <a:t>-Lycée E. d’Orves: SIG</a:t>
            </a:r>
          </a:p>
          <a:p>
            <a:pPr eaLnBrk="1" hangingPunct="1">
              <a:spcBef>
                <a:spcPct val="0"/>
              </a:spcBef>
              <a:buFontTx/>
              <a:buNone/>
            </a:pPr>
            <a:endParaRPr lang="fr-FR" altLang="fr-FR" sz="180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049B4-2533-D1F8-5108-10DA83A2BADA}"/>
              </a:ext>
            </a:extLst>
          </p:cNvPr>
          <p:cNvSpPr>
            <a:spLocks noGrp="1"/>
          </p:cNvSpPr>
          <p:nvPr>
            <p:ph type="title"/>
          </p:nvPr>
        </p:nvSpPr>
        <p:spPr>
          <a:xfrm>
            <a:off x="3041650" y="0"/>
            <a:ext cx="2735263" cy="827088"/>
          </a:xfrm>
        </p:spPr>
        <p:txBody>
          <a:bodyPr rtlCol="0">
            <a:normAutofit/>
          </a:bodyPr>
          <a:lstStyle/>
          <a:p>
            <a:pPr eaLnBrk="1" fontAlgn="auto" hangingPunct="1">
              <a:spcAft>
                <a:spcPts val="0"/>
              </a:spcAft>
              <a:defRPr/>
            </a:pPr>
            <a:r>
              <a:rPr lang="fr-FR" b="1" dirty="0">
                <a:solidFill>
                  <a:schemeClr val="accent1">
                    <a:lumMod val="75000"/>
                  </a:schemeClr>
                </a:solidFill>
              </a:rPr>
              <a:t>Bac STI2D</a:t>
            </a:r>
          </a:p>
        </p:txBody>
      </p:sp>
      <p:pic>
        <p:nvPicPr>
          <p:cNvPr id="60419" name="Image 4">
            <a:extLst>
              <a:ext uri="{FF2B5EF4-FFF2-40B4-BE49-F238E27FC236}">
                <a16:creationId xmlns:a16="http://schemas.microsoft.com/office/drawing/2014/main" id="{DA18095A-2424-4B1B-30BE-42F9E7F767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1295400"/>
            <a:ext cx="483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ZoneTexte 5">
            <a:extLst>
              <a:ext uri="{FF2B5EF4-FFF2-40B4-BE49-F238E27FC236}">
                <a16:creationId xmlns:a16="http://schemas.microsoft.com/office/drawing/2014/main" id="{899EAF5A-788B-8A7C-5FFF-9678EC781801}"/>
              </a:ext>
            </a:extLst>
          </p:cNvPr>
          <p:cNvSpPr txBox="1">
            <a:spLocks noChangeArrowheads="1"/>
          </p:cNvSpPr>
          <p:nvPr/>
        </p:nvSpPr>
        <p:spPr bwMode="auto">
          <a:xfrm>
            <a:off x="250825" y="1196975"/>
            <a:ext cx="39608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600"/>
              <a:t>Pour acquérir des </a:t>
            </a:r>
            <a:r>
              <a:rPr lang="fr-FR" altLang="fr-FR" sz="1600" b="1"/>
              <a:t>compétences technologiques</a:t>
            </a:r>
            <a:r>
              <a:rPr lang="fr-FR" altLang="fr-FR" sz="1600"/>
              <a:t> transversales à tous les domaines industriels.</a:t>
            </a:r>
          </a:p>
          <a:p>
            <a:pPr algn="just" eaLnBrk="1" hangingPunct="1">
              <a:spcBef>
                <a:spcPct val="0"/>
              </a:spcBef>
              <a:buFontTx/>
              <a:buNone/>
            </a:pPr>
            <a:endParaRPr lang="fr-FR" altLang="fr-FR" sz="1600"/>
          </a:p>
          <a:p>
            <a:pPr algn="just" eaLnBrk="1" hangingPunct="1">
              <a:spcBef>
                <a:spcPct val="0"/>
              </a:spcBef>
              <a:buFontTx/>
              <a:buNone/>
            </a:pPr>
            <a:r>
              <a:rPr lang="fr-FR" altLang="fr-FR" sz="1600"/>
              <a:t>Les </a:t>
            </a:r>
            <a:r>
              <a:rPr lang="fr-FR" altLang="fr-FR" sz="1600" b="1"/>
              <a:t>enseignements technologiques</a:t>
            </a:r>
            <a:r>
              <a:rPr lang="fr-FR" altLang="fr-FR" sz="1600"/>
              <a:t> reposent sur une démarche d’analyse fondée sur 3 approches complémentaires ("énergie", "information" et "matière").</a:t>
            </a:r>
          </a:p>
          <a:p>
            <a:pPr algn="just" eaLnBrk="1" hangingPunct="1">
              <a:spcBef>
                <a:spcPct val="0"/>
              </a:spcBef>
              <a:buFontTx/>
              <a:buNone/>
            </a:pPr>
            <a:endParaRPr lang="fr-FR" altLang="fr-FR" sz="1600"/>
          </a:p>
          <a:p>
            <a:pPr algn="just" eaLnBrk="1" hangingPunct="1">
              <a:spcBef>
                <a:spcPct val="0"/>
              </a:spcBef>
              <a:buFontTx/>
              <a:buNone/>
            </a:pPr>
            <a:r>
              <a:rPr lang="fr-FR" altLang="fr-FR" sz="1600" b="1"/>
              <a:t>But : </a:t>
            </a:r>
            <a:r>
              <a:rPr lang="fr-FR" altLang="fr-FR" sz="1600"/>
              <a:t>aboutir à la </a:t>
            </a:r>
            <a:r>
              <a:rPr lang="fr-FR" altLang="fr-FR" sz="1600" b="1"/>
              <a:t>création de solutions techniques</a:t>
            </a:r>
            <a:r>
              <a:rPr lang="fr-FR" altLang="fr-FR" sz="1600"/>
              <a:t> en intégrant les contraintes propres au monde industriel, y compris le développement durable.</a:t>
            </a:r>
          </a:p>
          <a:p>
            <a:pPr algn="just" eaLnBrk="1" hangingPunct="1">
              <a:spcBef>
                <a:spcPct val="0"/>
              </a:spcBef>
              <a:buFontTx/>
              <a:buNone/>
            </a:pPr>
            <a:endParaRPr lang="fr-FR" altLang="fr-FR" sz="1600"/>
          </a:p>
          <a:p>
            <a:pPr algn="just" eaLnBrk="1" hangingPunct="1">
              <a:spcBef>
                <a:spcPct val="0"/>
              </a:spcBef>
              <a:buFontTx/>
              <a:buNone/>
            </a:pPr>
            <a:r>
              <a:rPr lang="fr-FR" altLang="fr-FR" sz="1600"/>
              <a:t>Le bac STI2D propose des enseignements propres à chacune des </a:t>
            </a:r>
            <a:r>
              <a:rPr lang="fr-FR" altLang="fr-FR" sz="1600" b="1"/>
              <a:t>4 spécialités</a:t>
            </a:r>
            <a:r>
              <a:rPr lang="fr-FR" altLang="fr-FR" sz="1600"/>
              <a:t> (choix en Terminale).</a:t>
            </a:r>
          </a:p>
          <a:p>
            <a:pPr algn="just" eaLnBrk="1" hangingPunct="1">
              <a:spcBef>
                <a:spcPct val="0"/>
              </a:spcBef>
              <a:buFontTx/>
              <a:buNone/>
            </a:pPr>
            <a:endParaRPr lang="fr-FR" altLang="fr-FR" sz="1600"/>
          </a:p>
          <a:p>
            <a:pPr algn="just" eaLnBrk="1" hangingPunct="1">
              <a:spcBef>
                <a:spcPct val="0"/>
              </a:spcBef>
              <a:buFontTx/>
              <a:buNone/>
            </a:pPr>
            <a:r>
              <a:rPr lang="fr-FR" altLang="fr-FR" sz="1600"/>
              <a:t>À noter : </a:t>
            </a:r>
            <a:r>
              <a:rPr lang="fr-FR" altLang="fr-FR" sz="1600" b="1"/>
              <a:t>1 heure hebdomadaire d'enseignement technologique dispensée dans la langue vivante 1</a:t>
            </a:r>
            <a:r>
              <a:rPr lang="fr-FR" altLang="fr-FR" sz="1600"/>
              <a:t>.</a:t>
            </a:r>
          </a:p>
        </p:txBody>
      </p:sp>
      <p:pic>
        <p:nvPicPr>
          <p:cNvPr id="60421" name="Image 7">
            <a:extLst>
              <a:ext uri="{FF2B5EF4-FFF2-40B4-BE49-F238E27FC236}">
                <a16:creationId xmlns:a16="http://schemas.microsoft.com/office/drawing/2014/main" id="{88A6D412-50F1-81C0-1F41-B47081FF73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1524000"/>
            <a:ext cx="47434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ZoneTexte 8">
            <a:extLst>
              <a:ext uri="{FF2B5EF4-FFF2-40B4-BE49-F238E27FC236}">
                <a16:creationId xmlns:a16="http://schemas.microsoft.com/office/drawing/2014/main" id="{952B49BB-56B9-1757-D2CC-6B427A67B04E}"/>
              </a:ext>
            </a:extLst>
          </p:cNvPr>
          <p:cNvSpPr txBox="1">
            <a:spLocks noChangeArrowheads="1"/>
          </p:cNvSpPr>
          <p:nvPr/>
        </p:nvSpPr>
        <p:spPr bwMode="auto">
          <a:xfrm>
            <a:off x="4360863" y="4781550"/>
            <a:ext cx="46942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Où le préparer ?</a:t>
            </a:r>
          </a:p>
          <a:p>
            <a:pPr eaLnBrk="1" hangingPunct="1">
              <a:spcBef>
                <a:spcPct val="0"/>
              </a:spcBef>
              <a:buFontTx/>
              <a:buNone/>
            </a:pPr>
            <a:r>
              <a:rPr lang="fr-FR" altLang="fr-FR" sz="1800"/>
              <a:t>Lycée Ferry (Cannes)</a:t>
            </a:r>
          </a:p>
          <a:p>
            <a:pPr eaLnBrk="1" hangingPunct="1">
              <a:spcBef>
                <a:spcPct val="0"/>
              </a:spcBef>
              <a:buFontTx/>
              <a:buNone/>
            </a:pPr>
            <a:r>
              <a:rPr lang="fr-FR" altLang="fr-FR" sz="1800"/>
              <a:t>Lycée Léonard de Vinci (Antibes)</a:t>
            </a:r>
          </a:p>
          <a:p>
            <a:pPr eaLnBrk="1" hangingPunct="1">
              <a:spcBef>
                <a:spcPct val="0"/>
              </a:spcBef>
              <a:buFontTx/>
              <a:buNone/>
            </a:pPr>
            <a:r>
              <a:rPr lang="fr-FR" altLang="fr-FR" sz="1800"/>
              <a:t>Lycée Tocqueville (Grasse)</a:t>
            </a:r>
          </a:p>
          <a:p>
            <a:pPr eaLnBrk="1" hangingPunct="1">
              <a:spcBef>
                <a:spcPct val="0"/>
              </a:spcBef>
              <a:buFontTx/>
              <a:buNone/>
            </a:pPr>
            <a:endParaRPr lang="fr-FR" altLang="fr-FR" sz="1800"/>
          </a:p>
          <a:p>
            <a:pPr eaLnBrk="1" hangingPunct="1">
              <a:spcBef>
                <a:spcPct val="0"/>
              </a:spcBef>
              <a:buFontTx/>
              <a:buNone/>
            </a:pPr>
            <a:r>
              <a:rPr lang="fr-FR" altLang="fr-FR" sz="1800" b="1"/>
              <a:t>Et après ? </a:t>
            </a:r>
            <a:r>
              <a:rPr lang="fr-FR" altLang="fr-FR" sz="1800"/>
              <a:t>BTS, BUT, Prépa TSI, Licence, Ecoles spécialisées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e 2">
            <a:extLst>
              <a:ext uri="{FF2B5EF4-FFF2-40B4-BE49-F238E27FC236}">
                <a16:creationId xmlns:a16="http://schemas.microsoft.com/office/drawing/2014/main" id="{F8A879C9-D670-6DB7-5EEE-915CF707B1BB}"/>
              </a:ext>
            </a:extLst>
          </p:cNvPr>
          <p:cNvGrpSpPr>
            <a:grpSpLocks/>
          </p:cNvGrpSpPr>
          <p:nvPr/>
        </p:nvGrpSpPr>
        <p:grpSpPr bwMode="auto">
          <a:xfrm>
            <a:off x="0" y="0"/>
            <a:ext cx="4364038" cy="1208088"/>
            <a:chOff x="0" y="0"/>
            <a:chExt cx="4365211" cy="1208088"/>
          </a:xfrm>
        </p:grpSpPr>
        <p:sp>
          <p:nvSpPr>
            <p:cNvPr id="20" name="AutoShape 83">
              <a:extLst>
                <a:ext uri="{FF2B5EF4-FFF2-40B4-BE49-F238E27FC236}">
                  <a16:creationId xmlns:a16="http://schemas.microsoft.com/office/drawing/2014/main" id="{DB878C27-5E3E-9499-AD46-2F90F7B824EE}"/>
                </a:ext>
              </a:extLst>
            </p:cNvPr>
            <p:cNvSpPr>
              <a:spLocks noChangeArrowheads="1"/>
            </p:cNvSpPr>
            <p:nvPr/>
          </p:nvSpPr>
          <p:spPr bwMode="auto">
            <a:xfrm>
              <a:off x="0" y="0"/>
              <a:ext cx="4365211" cy="1208088"/>
            </a:xfrm>
            <a:prstGeom prst="foldedCorner">
              <a:avLst>
                <a:gd name="adj" fmla="val 12500"/>
              </a:avLst>
            </a:prstGeom>
            <a:gradFill rotWithShape="1">
              <a:gsLst>
                <a:gs pos="0">
                  <a:srgbClr val="00003A"/>
                </a:gs>
                <a:gs pos="100000">
                  <a:srgbClr val="265A9A"/>
                </a:gs>
              </a:gsLst>
              <a:lin ang="5400000" scaled="1"/>
            </a:gradFill>
            <a:ln>
              <a:noFill/>
            </a:ln>
            <a:effectLst>
              <a:outerShdw blurRad="50800" dist="38100" dir="2700000" algn="tl" rotWithShape="0">
                <a:prstClr val="black">
                  <a:alpha val="40000"/>
                </a:prstClr>
              </a:outerShdw>
            </a:effectLst>
          </p:spPr>
          <p:txBody>
            <a:bodyPr wrap="none" lIns="82945" tIns="41473" rIns="82945" bIns="41473" anchor="ctr"/>
            <a:lstStyle/>
            <a:p>
              <a:pPr defTabSz="407988" eaLnBrk="1" hangingPunct="1">
                <a:defRPr/>
              </a:pPr>
              <a:endParaRPr lang="fr-FR" sz="1600" i="0">
                <a:latin typeface="Tahoma" pitchFamily="34" charset="0"/>
                <a:cs typeface="Arial" charset="0"/>
              </a:endParaRPr>
            </a:p>
          </p:txBody>
        </p:sp>
        <p:sp>
          <p:nvSpPr>
            <p:cNvPr id="21" name="Rectangle 76">
              <a:extLst>
                <a:ext uri="{FF2B5EF4-FFF2-40B4-BE49-F238E27FC236}">
                  <a16:creationId xmlns:a16="http://schemas.microsoft.com/office/drawing/2014/main" id="{4A41245A-3B3B-167E-F001-24DCBDFE3651}"/>
                </a:ext>
              </a:extLst>
            </p:cNvPr>
            <p:cNvSpPr>
              <a:spLocks noChangeArrowheads="1"/>
            </p:cNvSpPr>
            <p:nvPr/>
          </p:nvSpPr>
          <p:spPr bwMode="auto">
            <a:xfrm>
              <a:off x="195315" y="369888"/>
              <a:ext cx="4104790" cy="425450"/>
            </a:xfrm>
            <a:prstGeom prst="rect">
              <a:avLst/>
            </a:prstGeom>
            <a:noFill/>
            <a:ln>
              <a:noFill/>
            </a:ln>
            <a:effectLst/>
          </p:spPr>
          <p:txBody>
            <a:bodyPr lIns="0" tIns="0" rIns="0" bIns="0" anchor="ctr">
              <a:spAutoFit/>
            </a:bodyPr>
            <a:lstStyle/>
            <a:p>
              <a:pPr defTabSz="407988" eaLnBrk="1">
                <a:lnSpc>
                  <a:spcPct val="95000"/>
                </a:lnSpc>
                <a:buClr>
                  <a:srgbClr val="000000"/>
                </a:buClr>
                <a:buSzPct val="45000"/>
                <a:buFont typeface="StarSymbol" charset="0"/>
                <a:buNone/>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La voie technologique</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61443" name="Rectangle 2">
            <a:extLst>
              <a:ext uri="{FF2B5EF4-FFF2-40B4-BE49-F238E27FC236}">
                <a16:creationId xmlns:a16="http://schemas.microsoft.com/office/drawing/2014/main" id="{DF9019B0-BA27-33C6-6090-B3E773C7CF83}"/>
              </a:ext>
            </a:extLst>
          </p:cNvPr>
          <p:cNvSpPr txBox="1">
            <a:spLocks noChangeArrowheads="1"/>
          </p:cNvSpPr>
          <p:nvPr/>
        </p:nvSpPr>
        <p:spPr bwMode="auto">
          <a:xfrm>
            <a:off x="233363" y="1704975"/>
            <a:ext cx="5741987"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2800" b="1">
                <a:solidFill>
                  <a:srgbClr val="C00000"/>
                </a:solidFill>
              </a:rPr>
              <a:t>Des enseignements transversaux de tronc commun et quatre spécialités…</a:t>
            </a:r>
          </a:p>
        </p:txBody>
      </p:sp>
      <p:sp>
        <p:nvSpPr>
          <p:cNvPr id="17" name="Ellipse 16">
            <a:extLst>
              <a:ext uri="{FF2B5EF4-FFF2-40B4-BE49-F238E27FC236}">
                <a16:creationId xmlns:a16="http://schemas.microsoft.com/office/drawing/2014/main" id="{9737645E-EFCE-0E41-E230-FD21CE074D47}"/>
              </a:ext>
            </a:extLst>
          </p:cNvPr>
          <p:cNvSpPr/>
          <p:nvPr/>
        </p:nvSpPr>
        <p:spPr>
          <a:xfrm>
            <a:off x="6311156" y="1147141"/>
            <a:ext cx="2211288" cy="2059607"/>
          </a:xfrm>
          <a:prstGeom prst="ellipse">
            <a:avLst/>
          </a:prstGeom>
          <a:solidFill>
            <a:schemeClr val="tx2">
              <a:lumMod val="5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3200" dirty="0"/>
              <a:t>BAC</a:t>
            </a:r>
            <a:br>
              <a:rPr lang="fr-FR" sz="4800" dirty="0"/>
            </a:br>
            <a:r>
              <a:rPr lang="fr-FR" sz="4800" b="1" dirty="0"/>
              <a:t>STI2D</a:t>
            </a:r>
          </a:p>
        </p:txBody>
      </p:sp>
      <p:pic>
        <p:nvPicPr>
          <p:cNvPr id="55" name="Picture 18" descr="C:\Users\user\Documents\My Dropbox\03-Développements\STI2D\Boule-grise.png">
            <a:extLst>
              <a:ext uri="{FF2B5EF4-FFF2-40B4-BE49-F238E27FC236}">
                <a16:creationId xmlns:a16="http://schemas.microsoft.com/office/drawing/2014/main" id="{252938C3-58FE-FC68-4962-7C8D0E904C19}"/>
              </a:ext>
            </a:extLst>
          </p:cNvPr>
          <p:cNvPicPr>
            <a:picLocks noChangeAspect="1" noChangeArrowheads="1"/>
          </p:cNvPicPr>
          <p:nvPr/>
        </p:nvPicPr>
        <p:blipFill>
          <a:blip r:embed="rId3" cstate="print"/>
          <a:srcRect/>
          <a:stretch>
            <a:fillRect/>
          </a:stretch>
        </p:blipFill>
        <p:spPr bwMode="auto">
          <a:xfrm>
            <a:off x="2648000" y="2760012"/>
            <a:ext cx="3584901" cy="4097988"/>
          </a:xfrm>
          <a:prstGeom prst="rect">
            <a:avLst/>
          </a:prstGeom>
          <a:noFill/>
          <a:effectLst>
            <a:softEdge rad="127000"/>
          </a:effectLst>
        </p:spPr>
      </p:pic>
      <p:sp>
        <p:nvSpPr>
          <p:cNvPr id="56" name="Flèche vers le bas 55">
            <a:extLst>
              <a:ext uri="{FF2B5EF4-FFF2-40B4-BE49-F238E27FC236}">
                <a16:creationId xmlns:a16="http://schemas.microsoft.com/office/drawing/2014/main" id="{C6BAEE5C-115E-653C-247F-0512BED13F11}"/>
              </a:ext>
            </a:extLst>
          </p:cNvPr>
          <p:cNvSpPr/>
          <p:nvPr/>
        </p:nvSpPr>
        <p:spPr>
          <a:xfrm rot="15541213">
            <a:off x="5464970" y="3294856"/>
            <a:ext cx="322262" cy="911225"/>
          </a:xfrm>
          <a:prstGeom prst="downArrow">
            <a:avLst/>
          </a:prstGeom>
          <a:solidFill>
            <a:srgbClr val="C0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57" name="Flèche vers le bas 56">
            <a:extLst>
              <a:ext uri="{FF2B5EF4-FFF2-40B4-BE49-F238E27FC236}">
                <a16:creationId xmlns:a16="http://schemas.microsoft.com/office/drawing/2014/main" id="{8F3239E3-D0E2-0805-F7DF-129DB5A13FFB}"/>
              </a:ext>
            </a:extLst>
          </p:cNvPr>
          <p:cNvSpPr/>
          <p:nvPr/>
        </p:nvSpPr>
        <p:spPr>
          <a:xfrm rot="5926450">
            <a:off x="2772569" y="3045619"/>
            <a:ext cx="347663" cy="1349375"/>
          </a:xfrm>
          <a:prstGeom prst="downArrow">
            <a:avLst/>
          </a:prstGeom>
          <a:solidFill>
            <a:srgbClr val="C00000"/>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58" name="Flèche vers le bas 57">
            <a:extLst>
              <a:ext uri="{FF2B5EF4-FFF2-40B4-BE49-F238E27FC236}">
                <a16:creationId xmlns:a16="http://schemas.microsoft.com/office/drawing/2014/main" id="{E7F2409C-5A27-7A18-0FE1-1C423AD70861}"/>
              </a:ext>
            </a:extLst>
          </p:cNvPr>
          <p:cNvSpPr/>
          <p:nvPr/>
        </p:nvSpPr>
        <p:spPr>
          <a:xfrm rot="16200000">
            <a:off x="5954712" y="4827588"/>
            <a:ext cx="309563" cy="814388"/>
          </a:xfrm>
          <a:prstGeom prst="downArrow">
            <a:avLst/>
          </a:prstGeom>
          <a:solidFill>
            <a:srgbClr val="00FFFF"/>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59" name="Flèche vers le bas 58">
            <a:extLst>
              <a:ext uri="{FF2B5EF4-FFF2-40B4-BE49-F238E27FC236}">
                <a16:creationId xmlns:a16="http://schemas.microsoft.com/office/drawing/2014/main" id="{06FFD5D7-D7F8-7719-69B7-DA401C8B8F28}"/>
              </a:ext>
            </a:extLst>
          </p:cNvPr>
          <p:cNvSpPr/>
          <p:nvPr/>
        </p:nvSpPr>
        <p:spPr>
          <a:xfrm rot="4288563">
            <a:off x="2665413" y="5026025"/>
            <a:ext cx="344487" cy="1090613"/>
          </a:xfrm>
          <a:prstGeom prst="downArrow">
            <a:avLst/>
          </a:prstGeom>
          <a:solidFill>
            <a:srgbClr val="0000FF">
              <a:lumMod val="60000"/>
              <a:lumOff val="40000"/>
            </a:srgbClr>
          </a:solidFill>
          <a:ln w="25400" cap="flat" cmpd="sng" algn="ctr">
            <a:noFill/>
            <a:prstDash val="solid"/>
          </a:ln>
          <a:effectLst/>
        </p:spPr>
        <p:txBody>
          <a:bodyPr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grpSp>
        <p:nvGrpSpPr>
          <p:cNvPr id="60" name="Diagram group">
            <a:extLst>
              <a:ext uri="{FF2B5EF4-FFF2-40B4-BE49-F238E27FC236}">
                <a16:creationId xmlns:a16="http://schemas.microsoft.com/office/drawing/2014/main" id="{A33D7572-B205-FF2B-ECDA-52249FA13E28}"/>
              </a:ext>
            </a:extLst>
          </p:cNvPr>
          <p:cNvGrpSpPr/>
          <p:nvPr/>
        </p:nvGrpSpPr>
        <p:grpSpPr>
          <a:xfrm>
            <a:off x="2997738" y="4378675"/>
            <a:ext cx="1605156" cy="1605156"/>
            <a:chOff x="0" y="740399"/>
            <a:chExt cx="1605156" cy="1605156"/>
          </a:xfrm>
          <a:scene3d>
            <a:camera prst="orthographicFront"/>
            <a:lightRig rig="threePt" dir="t"/>
          </a:scene3d>
        </p:grpSpPr>
        <p:grpSp>
          <p:nvGrpSpPr>
            <p:cNvPr id="61" name="Groupe 60">
              <a:extLst>
                <a:ext uri="{FF2B5EF4-FFF2-40B4-BE49-F238E27FC236}">
                  <a16:creationId xmlns:a16="http://schemas.microsoft.com/office/drawing/2014/main" id="{395E9C83-9F5A-E8D7-4CAB-49C090C6AB4C}"/>
                </a:ext>
              </a:extLst>
            </p:cNvPr>
            <p:cNvGrpSpPr/>
            <p:nvPr/>
          </p:nvGrpSpPr>
          <p:grpSpPr>
            <a:xfrm>
              <a:off x="0" y="740399"/>
              <a:ext cx="1605156" cy="1605156"/>
              <a:chOff x="0" y="740399"/>
              <a:chExt cx="1605156" cy="1605156"/>
            </a:xfrm>
            <a:scene3d>
              <a:camera prst="orthographicFront"/>
              <a:lightRig rig="threePt" dir="t"/>
            </a:scene3d>
          </p:grpSpPr>
          <p:sp>
            <p:nvSpPr>
              <p:cNvPr id="62" name="Ellipse 61">
                <a:extLst>
                  <a:ext uri="{FF2B5EF4-FFF2-40B4-BE49-F238E27FC236}">
                    <a16:creationId xmlns:a16="http://schemas.microsoft.com/office/drawing/2014/main" id="{A19825D5-3B6D-6C7A-A45F-598C88B44A09}"/>
                  </a:ext>
                </a:extLst>
              </p:cNvPr>
              <p:cNvSpPr/>
              <p:nvPr/>
            </p:nvSpPr>
            <p:spPr>
              <a:xfrm>
                <a:off x="0" y="740399"/>
                <a:ext cx="1605156" cy="1605156"/>
              </a:xfrm>
              <a:prstGeom prst="ellipse">
                <a:avLst/>
              </a:prstGeom>
              <a:gradFill flip="none" rotWithShape="1">
                <a:gsLst>
                  <a:gs pos="100000">
                    <a:srgbClr val="00B050"/>
                  </a:gs>
                  <a:gs pos="17000">
                    <a:srgbClr val="0000FF"/>
                  </a:gs>
                  <a:gs pos="0">
                    <a:srgbClr val="92D050"/>
                  </a:gs>
                </a:gsLst>
                <a:path path="circle">
                  <a:fillToRect l="100000" t="100000"/>
                </a:path>
                <a:tileRect r="-100000" b="-100000"/>
              </a:gradFill>
              <a:ln w="25400" cap="flat" cmpd="sng" algn="ctr">
                <a:noFill/>
                <a:prstDash val="solid"/>
              </a:ln>
              <a:effectLst/>
              <a:sp3d prstMaterial="matte">
                <a:bevelT w="933450" h="469900"/>
              </a:sp3d>
            </p:spPr>
          </p:sp>
          <p:sp>
            <p:nvSpPr>
              <p:cNvPr id="63" name="Ellipse 4">
                <a:extLst>
                  <a:ext uri="{FF2B5EF4-FFF2-40B4-BE49-F238E27FC236}">
                    <a16:creationId xmlns:a16="http://schemas.microsoft.com/office/drawing/2014/main" id="{722A620F-8C3C-D7C4-723D-3F28F4AB0E9D}"/>
                  </a:ext>
                </a:extLst>
              </p:cNvPr>
              <p:cNvSpPr/>
              <p:nvPr/>
            </p:nvSpPr>
            <p:spPr>
              <a:xfrm>
                <a:off x="189638" y="1285592"/>
                <a:ext cx="1177114" cy="370381"/>
              </a:xfrm>
              <a:prstGeom prst="rect">
                <a:avLst/>
              </a:prstGeom>
              <a:noFill/>
              <a:ln>
                <a:noFill/>
              </a:ln>
              <a:effectLst/>
              <a:sp3d/>
            </p:spPr>
            <p:txBody>
              <a:bodyPr lIns="0" tIns="0" rIns="0" bIns="0" spcCol="1270" anchor="b"/>
              <a:lstStyle/>
              <a:p>
                <a:pPr algn="ctr" defTabSz="711200" eaLnBrk="1" fontAlgn="auto" hangingPunct="1">
                  <a:lnSpc>
                    <a:spcPct val="90000"/>
                  </a:lnSpc>
                  <a:spcAft>
                    <a:spcPct val="35000"/>
                  </a:spcAft>
                  <a:defRPr/>
                </a:pPr>
                <a:r>
                  <a:rPr lang="fr-FR" sz="1600" b="1" i="0" kern="0" dirty="0">
                    <a:solidFill>
                      <a:srgbClr val="FFFFFF"/>
                    </a:solidFill>
                    <a:latin typeface="+mn-lt"/>
                    <a:cs typeface="+mn-cs"/>
                  </a:rPr>
                  <a:t>ÉNERGIE</a:t>
                </a:r>
              </a:p>
            </p:txBody>
          </p:sp>
        </p:grpSp>
      </p:grpSp>
      <p:grpSp>
        <p:nvGrpSpPr>
          <p:cNvPr id="64" name="Diagram group">
            <a:extLst>
              <a:ext uri="{FF2B5EF4-FFF2-40B4-BE49-F238E27FC236}">
                <a16:creationId xmlns:a16="http://schemas.microsoft.com/office/drawing/2014/main" id="{7A3A5BBA-50EC-4DC4-03BC-7D17A605FBB3}"/>
              </a:ext>
            </a:extLst>
          </p:cNvPr>
          <p:cNvGrpSpPr/>
          <p:nvPr/>
        </p:nvGrpSpPr>
        <p:grpSpPr>
          <a:xfrm>
            <a:off x="3587602" y="3192780"/>
            <a:ext cx="1605156" cy="1605156"/>
            <a:chOff x="1153470" y="0"/>
            <a:chExt cx="1605156" cy="1605156"/>
          </a:xfrm>
          <a:scene3d>
            <a:camera prst="orthographicFront"/>
            <a:lightRig rig="threePt" dir="t"/>
          </a:scene3d>
        </p:grpSpPr>
        <p:grpSp>
          <p:nvGrpSpPr>
            <p:cNvPr id="65" name="Groupe 64">
              <a:extLst>
                <a:ext uri="{FF2B5EF4-FFF2-40B4-BE49-F238E27FC236}">
                  <a16:creationId xmlns:a16="http://schemas.microsoft.com/office/drawing/2014/main" id="{CA2EFDED-CB24-D09A-EFF2-19C60D276F2D}"/>
                </a:ext>
              </a:extLst>
            </p:cNvPr>
            <p:cNvGrpSpPr/>
            <p:nvPr/>
          </p:nvGrpSpPr>
          <p:grpSpPr>
            <a:xfrm>
              <a:off x="1153470" y="0"/>
              <a:ext cx="1605156" cy="1605156"/>
              <a:chOff x="1153470" y="0"/>
              <a:chExt cx="1605156" cy="1605156"/>
            </a:xfrm>
            <a:scene3d>
              <a:camera prst="orthographicFront"/>
              <a:lightRig rig="threePt" dir="t"/>
            </a:scene3d>
          </p:grpSpPr>
          <p:sp>
            <p:nvSpPr>
              <p:cNvPr id="66" name="Ellipse 65">
                <a:extLst>
                  <a:ext uri="{FF2B5EF4-FFF2-40B4-BE49-F238E27FC236}">
                    <a16:creationId xmlns:a16="http://schemas.microsoft.com/office/drawing/2014/main" id="{AD922D8E-62ED-0DCF-08D9-63FBA8F283C7}"/>
                  </a:ext>
                </a:extLst>
              </p:cNvPr>
              <p:cNvSpPr/>
              <p:nvPr/>
            </p:nvSpPr>
            <p:spPr>
              <a:xfrm>
                <a:off x="1153470" y="0"/>
                <a:ext cx="1605156" cy="1605156"/>
              </a:xfrm>
              <a:prstGeom prst="ellipse">
                <a:avLst/>
              </a:prstGeom>
              <a:gradFill flip="none" rotWithShape="1">
                <a:gsLst>
                  <a:gs pos="84000">
                    <a:srgbClr val="FFEFD1"/>
                  </a:gs>
                  <a:gs pos="65000">
                    <a:srgbClr val="E7E7E7">
                      <a:lumMod val="60000"/>
                      <a:lumOff val="40000"/>
                      <a:alpha val="73000"/>
                    </a:srgbClr>
                  </a:gs>
                </a:gsLst>
                <a:path path="circle">
                  <a:fillToRect l="100000" t="100000"/>
                </a:path>
                <a:tileRect r="-100000" b="-100000"/>
              </a:gradFill>
              <a:ln w="25400" cap="flat" cmpd="sng" algn="ctr">
                <a:noFill/>
                <a:prstDash val="solid"/>
              </a:ln>
              <a:effectLst/>
              <a:sp3d prstMaterial="matte">
                <a:bevelT w="908050" h="476250"/>
                <a:bevelB w="0" h="0"/>
              </a:sp3d>
            </p:spPr>
          </p:sp>
          <p:sp>
            <p:nvSpPr>
              <p:cNvPr id="67" name="Ellipse 4">
                <a:extLst>
                  <a:ext uri="{FF2B5EF4-FFF2-40B4-BE49-F238E27FC236}">
                    <a16:creationId xmlns:a16="http://schemas.microsoft.com/office/drawing/2014/main" id="{4C251396-7E45-52CB-03D3-5FDC473A2504}"/>
                  </a:ext>
                </a:extLst>
              </p:cNvPr>
              <p:cNvSpPr/>
              <p:nvPr/>
            </p:nvSpPr>
            <p:spPr>
              <a:xfrm>
                <a:off x="1272963" y="654712"/>
                <a:ext cx="1391134" cy="216592"/>
              </a:xfrm>
              <a:prstGeom prst="rect">
                <a:avLst/>
              </a:prstGeom>
              <a:noFill/>
              <a:ln>
                <a:noFill/>
              </a:ln>
              <a:effectLst/>
              <a:sp3d/>
            </p:spPr>
            <p:txBody>
              <a:bodyPr lIns="0" tIns="0" rIns="0" bIns="0" spcCol="1270"/>
              <a:lstStyle/>
              <a:p>
                <a:pPr algn="ctr" defTabSz="711200" eaLnBrk="1" fontAlgn="auto" hangingPunct="1">
                  <a:lnSpc>
                    <a:spcPct val="90000"/>
                  </a:lnSpc>
                  <a:spcAft>
                    <a:spcPct val="35000"/>
                  </a:spcAft>
                  <a:defRPr/>
                </a:pPr>
                <a:r>
                  <a:rPr lang="fr-FR" sz="1600" b="1" i="0" kern="0" dirty="0">
                    <a:solidFill>
                      <a:srgbClr val="C00000"/>
                    </a:solidFill>
                    <a:latin typeface="+mj-lt"/>
                    <a:cs typeface="+mn-cs"/>
                  </a:rPr>
                  <a:t>MATERIAUX</a:t>
                </a:r>
              </a:p>
            </p:txBody>
          </p:sp>
        </p:grpSp>
      </p:grpSp>
      <p:grpSp>
        <p:nvGrpSpPr>
          <p:cNvPr id="68" name="Diagram group">
            <a:extLst>
              <a:ext uri="{FF2B5EF4-FFF2-40B4-BE49-F238E27FC236}">
                <a16:creationId xmlns:a16="http://schemas.microsoft.com/office/drawing/2014/main" id="{9769FAA4-7092-DF92-919D-D55A61833F35}"/>
              </a:ext>
            </a:extLst>
          </p:cNvPr>
          <p:cNvGrpSpPr/>
          <p:nvPr/>
        </p:nvGrpSpPr>
        <p:grpSpPr>
          <a:xfrm>
            <a:off x="4264660" y="4378675"/>
            <a:ext cx="1619197" cy="1605156"/>
            <a:chOff x="2407733" y="1070103"/>
            <a:chExt cx="1619197" cy="1605156"/>
          </a:xfrm>
          <a:scene3d>
            <a:camera prst="orthographicFront"/>
            <a:lightRig rig="threePt" dir="t"/>
          </a:scene3d>
        </p:grpSpPr>
        <p:grpSp>
          <p:nvGrpSpPr>
            <p:cNvPr id="69" name="Groupe 68">
              <a:extLst>
                <a:ext uri="{FF2B5EF4-FFF2-40B4-BE49-F238E27FC236}">
                  <a16:creationId xmlns:a16="http://schemas.microsoft.com/office/drawing/2014/main" id="{7A3C16A7-1EA5-C7EC-802D-BF1FEE99462C}"/>
                </a:ext>
              </a:extLst>
            </p:cNvPr>
            <p:cNvGrpSpPr/>
            <p:nvPr/>
          </p:nvGrpSpPr>
          <p:grpSpPr>
            <a:xfrm>
              <a:off x="2407733" y="1070103"/>
              <a:ext cx="1619197" cy="1605156"/>
              <a:chOff x="2407733" y="1070103"/>
              <a:chExt cx="1619197" cy="1605156"/>
            </a:xfrm>
            <a:scene3d>
              <a:camera prst="orthographicFront"/>
              <a:lightRig rig="threePt" dir="t"/>
            </a:scene3d>
          </p:grpSpPr>
          <p:sp>
            <p:nvSpPr>
              <p:cNvPr id="70" name="Ellipse 69">
                <a:extLst>
                  <a:ext uri="{FF2B5EF4-FFF2-40B4-BE49-F238E27FC236}">
                    <a16:creationId xmlns:a16="http://schemas.microsoft.com/office/drawing/2014/main" id="{F60E7C86-7542-C1D7-109A-CC3BD26937E4}"/>
                  </a:ext>
                </a:extLst>
              </p:cNvPr>
              <p:cNvSpPr/>
              <p:nvPr/>
            </p:nvSpPr>
            <p:spPr>
              <a:xfrm>
                <a:off x="2407733" y="1070103"/>
                <a:ext cx="1605156" cy="1605156"/>
              </a:xfrm>
              <a:prstGeom prst="ellipse">
                <a:avLst/>
              </a:prstGeom>
              <a:gradFill rotWithShape="0">
                <a:gsLst>
                  <a:gs pos="0">
                    <a:srgbClr val="00FFFF"/>
                  </a:gs>
                  <a:gs pos="100000">
                    <a:srgbClr val="00FFFF">
                      <a:lumMod val="20000"/>
                      <a:lumOff val="80000"/>
                    </a:srgbClr>
                  </a:gs>
                  <a:gs pos="100000">
                    <a:srgbClr val="00FFFF">
                      <a:lumMod val="40000"/>
                      <a:lumOff val="60000"/>
                    </a:srgbClr>
                  </a:gs>
                </a:gsLst>
                <a:lin ang="0" scaled="1"/>
              </a:gradFill>
              <a:ln w="25400" cap="flat" cmpd="sng" algn="ctr">
                <a:noFill/>
                <a:prstDash val="solid"/>
              </a:ln>
              <a:effectLst/>
              <a:sp3d extrusionH="12700" prstMaterial="matte">
                <a:bevelT w="901700" h="469900"/>
                <a:bevelB/>
              </a:sp3d>
            </p:spPr>
          </p:sp>
          <p:sp>
            <p:nvSpPr>
              <p:cNvPr id="71" name="Ellipse 4">
                <a:extLst>
                  <a:ext uri="{FF2B5EF4-FFF2-40B4-BE49-F238E27FC236}">
                    <a16:creationId xmlns:a16="http://schemas.microsoft.com/office/drawing/2014/main" id="{85FCB7D1-818D-C462-E254-950696D5830A}"/>
                  </a:ext>
                </a:extLst>
              </p:cNvPr>
              <p:cNvSpPr/>
              <p:nvPr/>
            </p:nvSpPr>
            <p:spPr>
              <a:xfrm>
                <a:off x="2441834" y="1718961"/>
                <a:ext cx="1585096" cy="309521"/>
              </a:xfrm>
              <a:prstGeom prst="rect">
                <a:avLst/>
              </a:prstGeom>
              <a:noFill/>
              <a:ln>
                <a:noFill/>
              </a:ln>
              <a:effectLst/>
              <a:sp3d/>
            </p:spPr>
            <p:txBody>
              <a:bodyPr lIns="0" tIns="0" rIns="0" bIns="0" spcCol="1270" anchor="ctr"/>
              <a:lstStyle/>
              <a:p>
                <a:pPr algn="ctr" defTabSz="711200" eaLnBrk="1" fontAlgn="auto" hangingPunct="1">
                  <a:lnSpc>
                    <a:spcPct val="90000"/>
                  </a:lnSpc>
                  <a:spcAft>
                    <a:spcPct val="35000"/>
                  </a:spcAft>
                  <a:defRPr/>
                </a:pPr>
                <a:r>
                  <a:rPr lang="fr-FR" sz="1400" b="1" i="0" kern="0" dirty="0">
                    <a:solidFill>
                      <a:srgbClr val="0000FF">
                        <a:lumMod val="75000"/>
                      </a:srgbClr>
                    </a:solidFill>
                    <a:latin typeface="+mj-lt"/>
                    <a:cs typeface="+mn-cs"/>
                  </a:rPr>
                  <a:t>INFORMATION</a:t>
                </a:r>
              </a:p>
            </p:txBody>
          </p:sp>
        </p:grpSp>
      </p:grpSp>
      <p:pic>
        <p:nvPicPr>
          <p:cNvPr id="61453" name="Picture 10" descr="C:\Users\user\Documents\My Dropbox\03-Développements\STI2D\Illustrations\tronc-commun.png">
            <a:extLst>
              <a:ext uri="{FF2B5EF4-FFF2-40B4-BE49-F238E27FC236}">
                <a16:creationId xmlns:a16="http://schemas.microsoft.com/office/drawing/2014/main" id="{1FA40784-8AE6-FE4A-8DA8-5C3DC1A48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5559425"/>
            <a:ext cx="1501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4">
            <a:extLst>
              <a:ext uri="{FF2B5EF4-FFF2-40B4-BE49-F238E27FC236}">
                <a16:creationId xmlns:a16="http://schemas.microsoft.com/office/drawing/2014/main" id="{38E30BD5-A3EC-BEAF-A4A6-D645EC807E06}"/>
              </a:ext>
            </a:extLst>
          </p:cNvPr>
          <p:cNvSpPr>
            <a:spLocks noChangeArrowheads="1"/>
          </p:cNvSpPr>
          <p:nvPr/>
        </p:nvSpPr>
        <p:spPr bwMode="auto">
          <a:xfrm>
            <a:off x="395089" y="3192780"/>
            <a:ext cx="1776283" cy="609600"/>
          </a:xfrm>
          <a:prstGeom prst="rect">
            <a:avLst/>
          </a:prstGeom>
          <a:solidFill>
            <a:srgbClr val="10253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74" name="Rectangle 4">
            <a:extLst>
              <a:ext uri="{FF2B5EF4-FFF2-40B4-BE49-F238E27FC236}">
                <a16:creationId xmlns:a16="http://schemas.microsoft.com/office/drawing/2014/main" id="{BB30953F-01EC-E65C-936D-3CE41ADAF78A}"/>
              </a:ext>
            </a:extLst>
          </p:cNvPr>
          <p:cNvSpPr>
            <a:spLocks noChangeArrowheads="1"/>
          </p:cNvSpPr>
          <p:nvPr/>
        </p:nvSpPr>
        <p:spPr bwMode="auto">
          <a:xfrm>
            <a:off x="436725" y="5464446"/>
            <a:ext cx="1735224" cy="609600"/>
          </a:xfrm>
          <a:prstGeom prst="rect">
            <a:avLst/>
          </a:prstGeom>
          <a:solidFill>
            <a:srgbClr val="10253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75" name="Rectangle 4">
            <a:extLst>
              <a:ext uri="{FF2B5EF4-FFF2-40B4-BE49-F238E27FC236}">
                <a16:creationId xmlns:a16="http://schemas.microsoft.com/office/drawing/2014/main" id="{8DA08F0E-AA99-96D4-2887-D138D232AA87}"/>
              </a:ext>
            </a:extLst>
          </p:cNvPr>
          <p:cNvSpPr>
            <a:spLocks noChangeArrowheads="1"/>
          </p:cNvSpPr>
          <p:nvPr/>
        </p:nvSpPr>
        <p:spPr bwMode="auto">
          <a:xfrm>
            <a:off x="6175831" y="3285055"/>
            <a:ext cx="2619400" cy="609600"/>
          </a:xfrm>
          <a:prstGeom prst="rect">
            <a:avLst/>
          </a:prstGeom>
          <a:solidFill>
            <a:srgbClr val="10253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76" name="Rectangle 4">
            <a:extLst>
              <a:ext uri="{FF2B5EF4-FFF2-40B4-BE49-F238E27FC236}">
                <a16:creationId xmlns:a16="http://schemas.microsoft.com/office/drawing/2014/main" id="{32284B96-8D0C-6400-0755-1F074065EFA7}"/>
              </a:ext>
            </a:extLst>
          </p:cNvPr>
          <p:cNvSpPr>
            <a:spLocks noChangeArrowheads="1"/>
          </p:cNvSpPr>
          <p:nvPr/>
        </p:nvSpPr>
        <p:spPr bwMode="auto">
          <a:xfrm>
            <a:off x="6624300" y="4906564"/>
            <a:ext cx="2158403" cy="609600"/>
          </a:xfrm>
          <a:prstGeom prst="rect">
            <a:avLst/>
          </a:prstGeom>
          <a:solidFill>
            <a:srgbClr val="10253F"/>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eaLnBrk="1" fontAlgn="auto" hangingPunct="1">
              <a:spcBef>
                <a:spcPts val="0"/>
              </a:spcBef>
              <a:spcAft>
                <a:spcPts val="0"/>
              </a:spcAft>
              <a:defRPr/>
            </a:pPr>
            <a:endParaRPr lang="fr-FR" i="0" kern="0">
              <a:solidFill>
                <a:srgbClr val="FFFFFF"/>
              </a:solidFill>
              <a:latin typeface="Times New Roman"/>
              <a:cs typeface="+mn-cs"/>
            </a:endParaRPr>
          </a:p>
        </p:txBody>
      </p:sp>
      <p:sp>
        <p:nvSpPr>
          <p:cNvPr id="77" name="ZoneTexte 2">
            <a:extLst>
              <a:ext uri="{FF2B5EF4-FFF2-40B4-BE49-F238E27FC236}">
                <a16:creationId xmlns:a16="http://schemas.microsoft.com/office/drawing/2014/main" id="{8DFD1D16-1067-4153-D196-8CD0BF659124}"/>
              </a:ext>
            </a:extLst>
          </p:cNvPr>
          <p:cNvSpPr txBox="1">
            <a:spLocks noChangeArrowheads="1"/>
          </p:cNvSpPr>
          <p:nvPr/>
        </p:nvSpPr>
        <p:spPr bwMode="auto">
          <a:xfrm>
            <a:off x="6175375" y="3325813"/>
            <a:ext cx="2619375" cy="523875"/>
          </a:xfrm>
          <a:prstGeom prst="rect">
            <a:avLst/>
          </a:prstGeom>
          <a:noFill/>
          <a:ln>
            <a:noFill/>
          </a:ln>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algn="ctr" eaLnBrk="1" fontAlgn="auto" hangingPunct="1">
              <a:spcBef>
                <a:spcPts val="0"/>
              </a:spcBef>
              <a:spcAft>
                <a:spcPts val="0"/>
              </a:spcAft>
              <a:defRPr/>
            </a:pPr>
            <a:r>
              <a:rPr lang="fr-FR" sz="1400" b="1" i="0" kern="0" dirty="0">
                <a:solidFill>
                  <a:srgbClr val="FFFFFF"/>
                </a:solidFill>
                <a:latin typeface="+mj-lt"/>
                <a:cs typeface="Arial" charset="0"/>
              </a:rPr>
              <a:t>Innovation Technologique </a:t>
            </a:r>
            <a:br>
              <a:rPr lang="fr-FR" sz="1400" b="1" i="0" kern="0" dirty="0">
                <a:solidFill>
                  <a:srgbClr val="FFFFFF"/>
                </a:solidFill>
                <a:latin typeface="+mj-lt"/>
                <a:cs typeface="Arial" charset="0"/>
              </a:rPr>
            </a:br>
            <a:r>
              <a:rPr lang="fr-FR" sz="1400" b="1" i="0" kern="0" dirty="0">
                <a:solidFill>
                  <a:srgbClr val="FFFFFF"/>
                </a:solidFill>
                <a:latin typeface="+mj-lt"/>
                <a:cs typeface="Arial" charset="0"/>
              </a:rPr>
              <a:t>et Eco Conception</a:t>
            </a:r>
          </a:p>
        </p:txBody>
      </p:sp>
      <p:sp>
        <p:nvSpPr>
          <p:cNvPr id="78" name="ZoneTexte 77">
            <a:extLst>
              <a:ext uri="{FF2B5EF4-FFF2-40B4-BE49-F238E27FC236}">
                <a16:creationId xmlns:a16="http://schemas.microsoft.com/office/drawing/2014/main" id="{3C16FC3F-A78F-5F60-6031-1D52B1A1EC68}"/>
              </a:ext>
            </a:extLst>
          </p:cNvPr>
          <p:cNvSpPr txBox="1"/>
          <p:nvPr/>
        </p:nvSpPr>
        <p:spPr>
          <a:xfrm>
            <a:off x="395288" y="3235325"/>
            <a:ext cx="1776412" cy="523875"/>
          </a:xfrm>
          <a:prstGeom prst="rect">
            <a:avLst/>
          </a:prstGeom>
          <a:noFill/>
        </p:spPr>
        <p:txBody>
          <a:bodyPr>
            <a:spAutoFit/>
          </a:bodyPr>
          <a:lstStyle/>
          <a:p>
            <a:pPr algn="ctr" eaLnBrk="1" fontAlgn="auto" hangingPunct="1">
              <a:spcBef>
                <a:spcPts val="0"/>
              </a:spcBef>
              <a:spcAft>
                <a:spcPts val="0"/>
              </a:spcAft>
              <a:defRPr/>
            </a:pPr>
            <a:r>
              <a:rPr lang="fr-FR" sz="1400" b="1" i="0" kern="0" dirty="0">
                <a:solidFill>
                  <a:schemeClr val="bg1"/>
                </a:solidFill>
                <a:cs typeface="Arial" charset="0"/>
              </a:rPr>
              <a:t>Architecture et </a:t>
            </a:r>
          </a:p>
          <a:p>
            <a:pPr algn="ctr" eaLnBrk="1" fontAlgn="auto" hangingPunct="1">
              <a:spcBef>
                <a:spcPts val="0"/>
              </a:spcBef>
              <a:spcAft>
                <a:spcPts val="0"/>
              </a:spcAft>
              <a:defRPr/>
            </a:pPr>
            <a:r>
              <a:rPr lang="fr-FR" sz="1400" b="1" i="0" kern="0" dirty="0">
                <a:solidFill>
                  <a:schemeClr val="bg1"/>
                </a:solidFill>
                <a:cs typeface="Arial" charset="0"/>
              </a:rPr>
              <a:t>Construction</a:t>
            </a:r>
          </a:p>
        </p:txBody>
      </p:sp>
      <p:sp>
        <p:nvSpPr>
          <p:cNvPr id="79" name="ZoneTexte 32">
            <a:extLst>
              <a:ext uri="{FF2B5EF4-FFF2-40B4-BE49-F238E27FC236}">
                <a16:creationId xmlns:a16="http://schemas.microsoft.com/office/drawing/2014/main" id="{99646095-2C07-51F4-AFEF-1AC5C02927D6}"/>
              </a:ext>
            </a:extLst>
          </p:cNvPr>
          <p:cNvSpPr txBox="1">
            <a:spLocks noChangeArrowheads="1"/>
          </p:cNvSpPr>
          <p:nvPr/>
        </p:nvSpPr>
        <p:spPr bwMode="auto">
          <a:xfrm>
            <a:off x="595313" y="5543550"/>
            <a:ext cx="1417637" cy="738188"/>
          </a:xfrm>
          <a:prstGeom prst="rect">
            <a:avLst/>
          </a:prstGeom>
          <a:noFill/>
          <a:ln>
            <a:noFill/>
          </a:ln>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algn="ctr" eaLnBrk="1" fontAlgn="auto" hangingPunct="1">
              <a:spcAft>
                <a:spcPts val="0"/>
              </a:spcAft>
              <a:defRPr/>
            </a:pPr>
            <a:r>
              <a:rPr lang="fr-FR" sz="1400" b="1" i="0" kern="0" dirty="0">
                <a:solidFill>
                  <a:srgbClr val="FFFFFF"/>
                </a:solidFill>
                <a:latin typeface="+mn-lt"/>
                <a:cs typeface="Arial" charset="0"/>
              </a:rPr>
              <a:t>Énergie et</a:t>
            </a:r>
          </a:p>
          <a:p>
            <a:pPr algn="ctr" eaLnBrk="1" fontAlgn="auto" hangingPunct="1">
              <a:spcAft>
                <a:spcPts val="0"/>
              </a:spcAft>
              <a:defRPr/>
            </a:pPr>
            <a:r>
              <a:rPr lang="fr-FR" sz="1400" b="1" i="0" kern="0" dirty="0">
                <a:solidFill>
                  <a:srgbClr val="FFFFFF"/>
                </a:solidFill>
                <a:latin typeface="+mn-lt"/>
                <a:cs typeface="Arial" charset="0"/>
              </a:rPr>
              <a:t>Environnement</a:t>
            </a:r>
          </a:p>
        </p:txBody>
      </p:sp>
      <p:sp>
        <p:nvSpPr>
          <p:cNvPr id="80" name="ZoneTexte 33">
            <a:extLst>
              <a:ext uri="{FF2B5EF4-FFF2-40B4-BE49-F238E27FC236}">
                <a16:creationId xmlns:a16="http://schemas.microsoft.com/office/drawing/2014/main" id="{B7693992-D4E0-52DF-640F-DBFFCE52DD95}"/>
              </a:ext>
            </a:extLst>
          </p:cNvPr>
          <p:cNvSpPr txBox="1">
            <a:spLocks noChangeArrowheads="1"/>
          </p:cNvSpPr>
          <p:nvPr/>
        </p:nvSpPr>
        <p:spPr bwMode="auto">
          <a:xfrm>
            <a:off x="6624638" y="4951413"/>
            <a:ext cx="2159000" cy="523875"/>
          </a:xfrm>
          <a:prstGeom prst="rect">
            <a:avLst/>
          </a:prstGeom>
          <a:noFill/>
          <a:ln>
            <a:noFill/>
          </a:ln>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algn="ctr" eaLnBrk="1" fontAlgn="auto" hangingPunct="1">
              <a:spcAft>
                <a:spcPts val="0"/>
              </a:spcAft>
              <a:defRPr/>
            </a:pPr>
            <a:r>
              <a:rPr lang="fr-FR" sz="1400" b="1" i="0" kern="0" dirty="0">
                <a:solidFill>
                  <a:srgbClr val="FFFFFF"/>
                </a:solidFill>
                <a:latin typeface="+mj-lt"/>
                <a:cs typeface="Arial" charset="0"/>
              </a:rPr>
              <a:t>Systèmes d’information</a:t>
            </a:r>
            <a:br>
              <a:rPr lang="fr-FR" sz="1400" b="1" i="0" kern="0" dirty="0">
                <a:solidFill>
                  <a:srgbClr val="FFFFFF"/>
                </a:solidFill>
                <a:latin typeface="+mj-lt"/>
                <a:cs typeface="Arial" charset="0"/>
              </a:rPr>
            </a:br>
            <a:r>
              <a:rPr lang="fr-FR" sz="1400" b="1" i="0" kern="0" dirty="0">
                <a:solidFill>
                  <a:srgbClr val="FFFFFF"/>
                </a:solidFill>
                <a:latin typeface="+mj-lt"/>
                <a:cs typeface="Arial" charset="0"/>
              </a:rPr>
              <a:t> et Numériques</a:t>
            </a:r>
          </a:p>
        </p:txBody>
      </p:sp>
      <p:sp>
        <p:nvSpPr>
          <p:cNvPr id="81" name="Text Box 30">
            <a:extLst>
              <a:ext uri="{FF2B5EF4-FFF2-40B4-BE49-F238E27FC236}">
                <a16:creationId xmlns:a16="http://schemas.microsoft.com/office/drawing/2014/main" id="{3324EC06-C682-5CAA-E5E5-7FC01DF816FB}"/>
              </a:ext>
            </a:extLst>
          </p:cNvPr>
          <p:cNvSpPr txBox="1">
            <a:spLocks noChangeArrowheads="1"/>
          </p:cNvSpPr>
          <p:nvPr/>
        </p:nvSpPr>
        <p:spPr bwMode="auto">
          <a:xfrm>
            <a:off x="6175375" y="3894138"/>
            <a:ext cx="2620963" cy="831850"/>
          </a:xfrm>
          <a:prstGeom prst="rect">
            <a:avLst/>
          </a:prstGeom>
          <a:noFill/>
          <a:ln>
            <a:noFill/>
          </a:ln>
          <a:effectLst/>
        </p:spPr>
        <p:txBody>
          <a:bodyPr lIns="92075" tIns="46038" rIns="92075" bIns="4603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eaLnBrk="1" fontAlgn="auto" hangingPunct="1">
              <a:spcBef>
                <a:spcPct val="50000"/>
              </a:spcBef>
              <a:spcAft>
                <a:spcPts val="0"/>
              </a:spcAft>
              <a:defRPr/>
            </a:pPr>
            <a:r>
              <a:rPr lang="fr-FR" sz="1200" kern="0" dirty="0">
                <a:latin typeface="+mj-lt"/>
                <a:cs typeface="Arial" charset="0"/>
              </a:rPr>
              <a:t>Explorer des solutions technologiques innovantes et respectueuses de l’environnement, ergonomiques et design</a:t>
            </a:r>
            <a:r>
              <a:rPr lang="fr-FR" sz="1200" i="0" kern="0" dirty="0">
                <a:cs typeface="Arial" charset="0"/>
              </a:rPr>
              <a:t>.</a:t>
            </a:r>
          </a:p>
        </p:txBody>
      </p:sp>
      <p:sp>
        <p:nvSpPr>
          <p:cNvPr id="82" name="Text Box 31">
            <a:extLst>
              <a:ext uri="{FF2B5EF4-FFF2-40B4-BE49-F238E27FC236}">
                <a16:creationId xmlns:a16="http://schemas.microsoft.com/office/drawing/2014/main" id="{CB3C5A85-206A-F265-6FBF-1F413E18919F}"/>
              </a:ext>
            </a:extLst>
          </p:cNvPr>
          <p:cNvSpPr txBox="1">
            <a:spLocks noChangeArrowheads="1"/>
          </p:cNvSpPr>
          <p:nvPr/>
        </p:nvSpPr>
        <p:spPr bwMode="auto">
          <a:xfrm>
            <a:off x="6624638" y="5532438"/>
            <a:ext cx="2157412" cy="831850"/>
          </a:xfrm>
          <a:prstGeom prst="rect">
            <a:avLst/>
          </a:prstGeom>
          <a:noFill/>
          <a:ln>
            <a:noFill/>
          </a:ln>
          <a:effectLst/>
        </p:spPr>
        <p:txBody>
          <a:bodyPr lIns="92075" tIns="46038" rIns="92075" bIns="4603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eaLnBrk="1" fontAlgn="auto" hangingPunct="1">
              <a:spcBef>
                <a:spcPct val="50000"/>
              </a:spcBef>
              <a:spcAft>
                <a:spcPts val="0"/>
              </a:spcAft>
              <a:defRPr/>
            </a:pPr>
            <a:r>
              <a:rPr lang="fr-FR" sz="1200" kern="0" dirty="0">
                <a:latin typeface="+mj-lt"/>
                <a:cs typeface="Arial" charset="0"/>
              </a:rPr>
              <a:t>Explorer l’acquisition, le traitement, le transport, la gestion et la restitution de l’information.</a:t>
            </a:r>
          </a:p>
        </p:txBody>
      </p:sp>
      <p:sp>
        <p:nvSpPr>
          <p:cNvPr id="83" name="Text Box 32">
            <a:extLst>
              <a:ext uri="{FF2B5EF4-FFF2-40B4-BE49-F238E27FC236}">
                <a16:creationId xmlns:a16="http://schemas.microsoft.com/office/drawing/2014/main" id="{3330C5C6-B953-D023-BCCD-813986700327}"/>
              </a:ext>
            </a:extLst>
          </p:cNvPr>
          <p:cNvSpPr txBox="1">
            <a:spLocks noChangeArrowheads="1"/>
          </p:cNvSpPr>
          <p:nvPr/>
        </p:nvSpPr>
        <p:spPr bwMode="auto">
          <a:xfrm>
            <a:off x="436563" y="6081713"/>
            <a:ext cx="1735137" cy="647700"/>
          </a:xfrm>
          <a:prstGeom prst="rect">
            <a:avLst/>
          </a:prstGeom>
          <a:noFill/>
          <a:ln>
            <a:noFill/>
          </a:ln>
          <a:effectLst/>
        </p:spPr>
        <p:txBody>
          <a:bodyPr lIns="92075" tIns="46038" rIns="92075" bIns="4603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eaLnBrk="1" fontAlgn="auto" hangingPunct="1">
              <a:spcBef>
                <a:spcPct val="50000"/>
              </a:spcBef>
              <a:spcAft>
                <a:spcPts val="0"/>
              </a:spcAft>
              <a:defRPr/>
            </a:pPr>
            <a:r>
              <a:rPr lang="fr-FR" sz="1200" kern="0" dirty="0">
                <a:latin typeface="+mj-lt"/>
                <a:cs typeface="Arial" charset="0"/>
              </a:rPr>
              <a:t>Explorer la gestion, </a:t>
            </a:r>
            <a:br>
              <a:rPr lang="fr-FR" sz="1200" kern="0" dirty="0">
                <a:latin typeface="+mj-lt"/>
                <a:cs typeface="Arial" charset="0"/>
              </a:rPr>
            </a:br>
            <a:r>
              <a:rPr lang="fr-FR" sz="1200" kern="0" dirty="0">
                <a:latin typeface="+mj-lt"/>
                <a:cs typeface="Arial" charset="0"/>
              </a:rPr>
              <a:t>le transport et la</a:t>
            </a:r>
            <a:br>
              <a:rPr lang="fr-FR" sz="1200" kern="0" dirty="0">
                <a:latin typeface="+mj-lt"/>
                <a:cs typeface="Arial" charset="0"/>
              </a:rPr>
            </a:br>
            <a:r>
              <a:rPr lang="fr-FR" sz="1200" kern="0" dirty="0">
                <a:latin typeface="+mj-lt"/>
                <a:cs typeface="Arial" charset="0"/>
              </a:rPr>
              <a:t>distribution de l’énergie.</a:t>
            </a:r>
          </a:p>
        </p:txBody>
      </p:sp>
      <p:sp>
        <p:nvSpPr>
          <p:cNvPr id="84" name="Text Box 33">
            <a:extLst>
              <a:ext uri="{FF2B5EF4-FFF2-40B4-BE49-F238E27FC236}">
                <a16:creationId xmlns:a16="http://schemas.microsoft.com/office/drawing/2014/main" id="{B76D8B3E-EDBA-E9D0-B636-18E96FE40152}"/>
              </a:ext>
            </a:extLst>
          </p:cNvPr>
          <p:cNvSpPr txBox="1">
            <a:spLocks noChangeArrowheads="1"/>
          </p:cNvSpPr>
          <p:nvPr/>
        </p:nvSpPr>
        <p:spPr bwMode="auto">
          <a:xfrm>
            <a:off x="395288" y="3802063"/>
            <a:ext cx="1776412" cy="831850"/>
          </a:xfrm>
          <a:prstGeom prst="rect">
            <a:avLst/>
          </a:prstGeom>
          <a:noFill/>
          <a:ln>
            <a:noFill/>
          </a:ln>
          <a:effectLst/>
        </p:spPr>
        <p:txBody>
          <a:bodyPr lIns="92075" tIns="46038" rIns="92075" bIns="4603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eaLnBrk="1" fontAlgn="auto" hangingPunct="1">
              <a:spcBef>
                <a:spcPct val="50000"/>
              </a:spcBef>
              <a:spcAft>
                <a:spcPts val="0"/>
              </a:spcAft>
              <a:defRPr/>
            </a:pPr>
            <a:r>
              <a:rPr lang="fr-FR" sz="1200" kern="0" dirty="0">
                <a:latin typeface="+mn-lt"/>
                <a:cs typeface="Arial" charset="0"/>
              </a:rPr>
              <a:t>Explorer les solutions architecturales et techniques relatives aux bâtiments et ouvrages.</a:t>
            </a:r>
          </a:p>
        </p:txBody>
      </p:sp>
      <p:sp>
        <p:nvSpPr>
          <p:cNvPr id="61474" name="ZoneTexte 1">
            <a:extLst>
              <a:ext uri="{FF2B5EF4-FFF2-40B4-BE49-F238E27FC236}">
                <a16:creationId xmlns:a16="http://schemas.microsoft.com/office/drawing/2014/main" id="{177B32DF-05D7-EF66-5BEE-14968895A8E1}"/>
              </a:ext>
            </a:extLst>
          </p:cNvPr>
          <p:cNvSpPr txBox="1">
            <a:spLocks noChangeArrowheads="1"/>
          </p:cNvSpPr>
          <p:nvPr/>
        </p:nvSpPr>
        <p:spPr bwMode="auto">
          <a:xfrm>
            <a:off x="4529138" y="80963"/>
            <a:ext cx="5846762"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u="sng"/>
              <a:t>Menton </a:t>
            </a:r>
            <a:r>
              <a:rPr lang="fr-FR" altLang="fr-FR" sz="1600" b="1"/>
              <a:t>    </a:t>
            </a:r>
            <a:r>
              <a:rPr lang="fr-FR" altLang="fr-FR" sz="1600"/>
              <a:t>-Lycée Pierre et Marie Curie : EE</a:t>
            </a:r>
          </a:p>
          <a:p>
            <a:pPr eaLnBrk="1" hangingPunct="1">
              <a:spcBef>
                <a:spcPct val="0"/>
              </a:spcBef>
              <a:buFontTx/>
              <a:buNone/>
            </a:pPr>
            <a:r>
              <a:rPr lang="fr-FR" altLang="fr-FR" sz="1600" b="1" u="sng"/>
              <a:t>Nice </a:t>
            </a:r>
            <a:r>
              <a:rPr lang="fr-FR" altLang="fr-FR" sz="1600" b="1"/>
              <a:t>          </a:t>
            </a:r>
            <a:r>
              <a:rPr lang="fr-FR" altLang="fr-FR" sz="1600"/>
              <a:t>-Lycée Les Eucalyptus : EE, ITEC, SIN</a:t>
            </a:r>
          </a:p>
          <a:p>
            <a:pPr eaLnBrk="1" hangingPunct="1">
              <a:spcBef>
                <a:spcPct val="0"/>
              </a:spcBef>
              <a:buFontTx/>
              <a:buNone/>
            </a:pPr>
            <a:r>
              <a:rPr lang="fr-FR" altLang="fr-FR" sz="1600" b="1" u="sng"/>
              <a:t>Antibes </a:t>
            </a:r>
            <a:r>
              <a:rPr lang="fr-FR" altLang="fr-FR" sz="1600" b="1"/>
              <a:t>    </a:t>
            </a:r>
            <a:r>
              <a:rPr lang="fr-FR" altLang="fr-FR" sz="1600"/>
              <a:t>-Lycée Léonard de Vinci : EE, ITEC, SIN, A&amp;C</a:t>
            </a:r>
          </a:p>
          <a:p>
            <a:pPr eaLnBrk="1" hangingPunct="1">
              <a:spcBef>
                <a:spcPct val="0"/>
              </a:spcBef>
              <a:buFontTx/>
              <a:buNone/>
            </a:pPr>
            <a:r>
              <a:rPr lang="fr-FR" altLang="fr-FR" sz="1600" b="1" u="sng"/>
              <a:t>Cannes</a:t>
            </a:r>
            <a:r>
              <a:rPr lang="fr-FR" altLang="fr-FR" sz="1600"/>
              <a:t>     -Lycée Jules Ferry : EE, ITEC, SIN, A&amp;C</a:t>
            </a:r>
          </a:p>
          <a:p>
            <a:pPr eaLnBrk="1" hangingPunct="1">
              <a:spcBef>
                <a:spcPct val="0"/>
              </a:spcBef>
              <a:buFontTx/>
              <a:buNone/>
            </a:pPr>
            <a:r>
              <a:rPr lang="fr-FR" altLang="fr-FR" sz="1600" b="1" u="sng"/>
              <a:t>Grasse </a:t>
            </a:r>
            <a:r>
              <a:rPr lang="fr-FR" altLang="fr-FR" sz="1600" b="1"/>
              <a:t>      </a:t>
            </a:r>
            <a:r>
              <a:rPr lang="fr-FR" altLang="fr-FR" sz="1600"/>
              <a:t>-Lycée Tocqueville : ITEC,SIN</a:t>
            </a:r>
          </a:p>
          <a:p>
            <a:pPr eaLnBrk="1" hangingPunct="1">
              <a:spcBef>
                <a:spcPct val="0"/>
              </a:spcBef>
              <a:buFontTx/>
              <a:buNone/>
            </a:pPr>
            <a:r>
              <a:rPr lang="fr-FR" altLang="fr-FR" sz="1800"/>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A0E25-A918-1E90-5274-70905CD71464}"/>
              </a:ext>
            </a:extLst>
          </p:cNvPr>
          <p:cNvSpPr>
            <a:spLocks noGrp="1"/>
          </p:cNvSpPr>
          <p:nvPr>
            <p:ph type="title"/>
          </p:nvPr>
        </p:nvSpPr>
        <p:spPr>
          <a:xfrm>
            <a:off x="3492500" y="-100013"/>
            <a:ext cx="2232025" cy="728663"/>
          </a:xfrm>
        </p:spPr>
        <p:txBody>
          <a:bodyPr rtlCol="0">
            <a:normAutofit fontScale="90000"/>
          </a:bodyPr>
          <a:lstStyle/>
          <a:p>
            <a:pPr eaLnBrk="1" fontAlgn="auto" hangingPunct="1">
              <a:spcAft>
                <a:spcPts val="0"/>
              </a:spcAft>
              <a:defRPr/>
            </a:pPr>
            <a:r>
              <a:rPr lang="fr-FR" b="1" dirty="0">
                <a:solidFill>
                  <a:schemeClr val="accent1">
                    <a:lumMod val="75000"/>
                  </a:schemeClr>
                </a:solidFill>
              </a:rPr>
              <a:t>Bac ST2S</a:t>
            </a:r>
          </a:p>
        </p:txBody>
      </p:sp>
      <p:pic>
        <p:nvPicPr>
          <p:cNvPr id="63491" name="Image 4">
            <a:extLst>
              <a:ext uri="{FF2B5EF4-FFF2-40B4-BE49-F238E27FC236}">
                <a16:creationId xmlns:a16="http://schemas.microsoft.com/office/drawing/2014/main" id="{D65D9EAE-7EA5-2E90-3D1C-18F961E2A8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412875"/>
            <a:ext cx="4840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 6">
            <a:extLst>
              <a:ext uri="{FF2B5EF4-FFF2-40B4-BE49-F238E27FC236}">
                <a16:creationId xmlns:a16="http://schemas.microsoft.com/office/drawing/2014/main" id="{9F6DBED5-D9BF-81BC-EF5B-62CA05ED6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1849438"/>
            <a:ext cx="47625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1C0F235F-3848-EDBF-3E1A-3EC014178EDB}"/>
              </a:ext>
            </a:extLst>
          </p:cNvPr>
          <p:cNvSpPr txBox="1"/>
          <p:nvPr/>
        </p:nvSpPr>
        <p:spPr>
          <a:xfrm>
            <a:off x="107950" y="476250"/>
            <a:ext cx="3932238" cy="6494463"/>
          </a:xfrm>
          <a:prstGeom prst="rect">
            <a:avLst/>
          </a:prstGeom>
          <a:noFill/>
        </p:spPr>
        <p:txBody>
          <a:bodyPr>
            <a:spAutoFit/>
          </a:bodyPr>
          <a:lstStyle/>
          <a:p>
            <a:pPr eaLnBrk="1" hangingPunct="1">
              <a:defRPr/>
            </a:pPr>
            <a:r>
              <a:rPr lang="fr-FR" sz="2000" b="1" i="0" dirty="0">
                <a:solidFill>
                  <a:schemeClr val="bg1"/>
                </a:solidFill>
              </a:rPr>
              <a:t>Pour qui ?</a:t>
            </a:r>
          </a:p>
          <a:p>
            <a:pPr eaLnBrk="1" hangingPunct="1">
              <a:defRPr/>
            </a:pPr>
            <a:endParaRPr lang="fr-FR" b="1" dirty="0"/>
          </a:p>
          <a:p>
            <a:pPr eaLnBrk="1" hangingPunct="1">
              <a:defRPr/>
            </a:pPr>
            <a:r>
              <a:rPr lang="fr-FR" dirty="0"/>
              <a:t>Elèves intéressés </a:t>
            </a:r>
            <a:r>
              <a:rPr lang="fr-FR" dirty="0">
                <a:solidFill>
                  <a:schemeClr val="accent1">
                    <a:lumMod val="75000"/>
                  </a:schemeClr>
                </a:solidFill>
              </a:rPr>
              <a:t>par </a:t>
            </a:r>
            <a:r>
              <a:rPr lang="fr-FR" b="1" dirty="0">
                <a:solidFill>
                  <a:schemeClr val="accent1">
                    <a:lumMod val="75000"/>
                  </a:schemeClr>
                </a:solidFill>
              </a:rPr>
              <a:t>la biologie, les relations humaines et le travail sanitaire et social.</a:t>
            </a:r>
            <a:r>
              <a:rPr lang="fr-FR" dirty="0">
                <a:solidFill>
                  <a:schemeClr val="accent1">
                    <a:lumMod val="75000"/>
                  </a:schemeClr>
                </a:solidFill>
                <a:cs typeface="Arial" charset="0"/>
                <a:sym typeface="Wingdings" pitchFamily="2" charset="2"/>
              </a:rPr>
              <a:t> </a:t>
            </a:r>
          </a:p>
          <a:p>
            <a:pPr eaLnBrk="1" hangingPunct="1">
              <a:defRPr/>
            </a:pPr>
            <a:r>
              <a:rPr lang="fr-FR" dirty="0">
                <a:cs typeface="Arial" charset="0"/>
                <a:sym typeface="Wingdings" pitchFamily="2" charset="2"/>
              </a:rPr>
              <a:t>Sens du contact, altruisme, </a:t>
            </a:r>
            <a:r>
              <a:rPr lang="fr-FR" dirty="0">
                <a:cs typeface="Arial" charset="0"/>
              </a:rPr>
              <a:t>aptitudes à la communication, autonomie et esprit d’initiative</a:t>
            </a:r>
            <a:r>
              <a:rPr lang="fr-FR" dirty="0">
                <a:cs typeface="Arial" charset="0"/>
                <a:sym typeface="Wingdings" pitchFamily="2" charset="2"/>
              </a:rPr>
              <a:t>, goût pour le travail en équipe</a:t>
            </a:r>
          </a:p>
          <a:p>
            <a:pPr eaLnBrk="1" hangingPunct="1">
              <a:defRPr/>
            </a:pPr>
            <a:endParaRPr lang="fr-FR" dirty="0">
              <a:cs typeface="Arial" charset="0"/>
            </a:endParaRPr>
          </a:p>
          <a:p>
            <a:pPr eaLnBrk="1" hangingPunct="1">
              <a:defRPr/>
            </a:pPr>
            <a:r>
              <a:rPr lang="fr-FR" dirty="0"/>
              <a:t>Les </a:t>
            </a:r>
            <a:r>
              <a:rPr lang="fr-FR" b="1" dirty="0"/>
              <a:t>sciences et techniques sanitaires et sociales</a:t>
            </a:r>
            <a:r>
              <a:rPr lang="fr-FR" dirty="0"/>
              <a:t> (enseignement primordial dans l’emploi du temps) abordent l’état de santé et le bien-être social d’une population, les politiques sociales et de santé publique, les dispositifs et institutions sanitaires et sociaux …</a:t>
            </a:r>
          </a:p>
          <a:p>
            <a:pPr eaLnBrk="1" hangingPunct="1">
              <a:defRPr/>
            </a:pPr>
            <a:endParaRPr lang="fr-FR" dirty="0"/>
          </a:p>
          <a:p>
            <a:pPr eaLnBrk="1" hangingPunct="1">
              <a:defRPr/>
            </a:pPr>
            <a:r>
              <a:rPr lang="fr-FR" dirty="0"/>
              <a:t>Autres enseignements importants : les </a:t>
            </a:r>
            <a:r>
              <a:rPr lang="fr-FR" b="1" dirty="0"/>
              <a:t>matières générales</a:t>
            </a:r>
            <a:r>
              <a:rPr lang="fr-FR" dirty="0"/>
              <a:t>, et la </a:t>
            </a:r>
            <a:r>
              <a:rPr lang="fr-FR" b="1" dirty="0"/>
              <a:t>biologie </a:t>
            </a:r>
            <a:r>
              <a:rPr lang="fr-FR" dirty="0"/>
              <a:t>et la</a:t>
            </a:r>
            <a:r>
              <a:rPr lang="fr-FR" b="1" dirty="0"/>
              <a:t> physiopathologie humaines.</a:t>
            </a:r>
          </a:p>
          <a:p>
            <a:pPr eaLnBrk="1" hangingPunct="1">
              <a:defRPr/>
            </a:pPr>
            <a:endParaRPr lang="fr-FR" b="1" dirty="0"/>
          </a:p>
          <a:p>
            <a:pPr eaLnBrk="1" hangingPunct="1">
              <a:defRPr/>
            </a:pPr>
            <a:endParaRPr lang="fr-FR" dirty="0"/>
          </a:p>
        </p:txBody>
      </p:sp>
      <p:sp>
        <p:nvSpPr>
          <p:cNvPr id="63494" name="ZoneTexte 8">
            <a:extLst>
              <a:ext uri="{FF2B5EF4-FFF2-40B4-BE49-F238E27FC236}">
                <a16:creationId xmlns:a16="http://schemas.microsoft.com/office/drawing/2014/main" id="{8A7B4827-B203-9CA6-4C44-E997B4CA94C3}"/>
              </a:ext>
            </a:extLst>
          </p:cNvPr>
          <p:cNvSpPr txBox="1">
            <a:spLocks noChangeArrowheads="1"/>
          </p:cNvSpPr>
          <p:nvPr/>
        </p:nvSpPr>
        <p:spPr bwMode="auto">
          <a:xfrm>
            <a:off x="4237038" y="4594225"/>
            <a:ext cx="4762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Et après ?</a:t>
            </a:r>
          </a:p>
          <a:p>
            <a:pPr eaLnBrk="1" hangingPunct="1">
              <a:spcBef>
                <a:spcPct val="0"/>
              </a:spcBef>
              <a:buFontTx/>
              <a:buNone/>
            </a:pPr>
            <a:r>
              <a:rPr lang="fr-FR" altLang="fr-FR" sz="1800"/>
              <a:t>BTS, BUT, Concours des domaines paramédicaux et social, Licence ….</a:t>
            </a:r>
          </a:p>
        </p:txBody>
      </p:sp>
      <p:sp>
        <p:nvSpPr>
          <p:cNvPr id="63495" name="ZoneTexte 9">
            <a:extLst>
              <a:ext uri="{FF2B5EF4-FFF2-40B4-BE49-F238E27FC236}">
                <a16:creationId xmlns:a16="http://schemas.microsoft.com/office/drawing/2014/main" id="{CF0E4D82-30D4-9751-A3E5-4920CBCF4823}"/>
              </a:ext>
            </a:extLst>
          </p:cNvPr>
          <p:cNvSpPr txBox="1">
            <a:spLocks noChangeArrowheads="1"/>
          </p:cNvSpPr>
          <p:nvPr/>
        </p:nvSpPr>
        <p:spPr bwMode="auto">
          <a:xfrm>
            <a:off x="4244975" y="3789363"/>
            <a:ext cx="4914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Ou le préparer ?</a:t>
            </a:r>
          </a:p>
          <a:p>
            <a:pPr eaLnBrk="1" hangingPunct="1">
              <a:spcBef>
                <a:spcPct val="0"/>
              </a:spcBef>
              <a:buFontTx/>
              <a:buNone/>
            </a:pPr>
            <a:r>
              <a:rPr lang="fr-FR" altLang="fr-FR" sz="1800"/>
              <a:t>Lycée Bristol (Cannes)</a:t>
            </a:r>
          </a:p>
          <a:p>
            <a:pPr eaLnBrk="1" hangingPunct="1">
              <a:spcBef>
                <a:spcPct val="0"/>
              </a:spcBef>
              <a:buFontTx/>
              <a:buNone/>
            </a:pPr>
            <a:endParaRPr lang="fr-FR" altLang="fr-F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a:extLst>
              <a:ext uri="{FF2B5EF4-FFF2-40B4-BE49-F238E27FC236}">
                <a16:creationId xmlns:a16="http://schemas.microsoft.com/office/drawing/2014/main" id="{9AA79C82-0E61-6B2E-16BF-579CB476846A}"/>
              </a:ext>
            </a:extLst>
          </p:cNvPr>
          <p:cNvSpPr>
            <a:spLocks noChangeArrowheads="1"/>
          </p:cNvSpPr>
          <p:nvPr/>
        </p:nvSpPr>
        <p:spPr bwMode="auto">
          <a:xfrm>
            <a:off x="4773613" y="1417638"/>
            <a:ext cx="4370387" cy="5526087"/>
          </a:xfrm>
          <a:prstGeom prst="rect">
            <a:avLst/>
          </a:prstGeom>
          <a:noFill/>
          <a:ln>
            <a:noFill/>
          </a:ln>
          <a:effectLst/>
        </p:spPr>
        <p:txBody>
          <a:bodyPr lIns="92075" tIns="46038" rIns="92075" bIns="46038"/>
          <a:lstStyle/>
          <a:p>
            <a:pPr marL="342900" indent="-342900" eaLnBrk="1" hangingPunct="1">
              <a:buFont typeface="Wingdings" pitchFamily="2" charset="2"/>
              <a:buChar char="Ø"/>
              <a:defRPr/>
            </a:pPr>
            <a:r>
              <a:rPr lang="fr-FR" sz="1700" b="1" dirty="0">
                <a:cs typeface="Arial" charset="0"/>
              </a:rPr>
              <a:t>Formations technologiques courtes </a:t>
            </a:r>
            <a:br>
              <a:rPr lang="fr-FR" sz="1700" dirty="0">
                <a:cs typeface="Arial" charset="0"/>
              </a:rPr>
            </a:br>
            <a:r>
              <a:rPr lang="fr-FR" sz="1700" dirty="0">
                <a:cs typeface="Arial" charset="0"/>
              </a:rPr>
              <a:t>(BTS et DUT) </a:t>
            </a:r>
            <a:r>
              <a:rPr lang="fr-FR" sz="1600" dirty="0">
                <a:solidFill>
                  <a:schemeClr val="accent1">
                    <a:lumMod val="75000"/>
                  </a:schemeClr>
                </a:solidFill>
                <a:cs typeface="Arial" charset="0"/>
              </a:rPr>
              <a:t>économie sociale et familiale, service et prestations des services sanitaires et sociaux, analyse de biologie médicale, diététique, esthétique-cosmétique, carrières sociales (éducation spécialisée, assistance sociale, animation, etc.)…</a:t>
            </a:r>
            <a:br>
              <a:rPr lang="fr-FR" sz="1400" dirty="0">
                <a:solidFill>
                  <a:schemeClr val="accent1"/>
                </a:solidFill>
                <a:cs typeface="Arial" charset="0"/>
              </a:rPr>
            </a:br>
            <a:endParaRPr lang="fr-FR" sz="1200" dirty="0">
              <a:solidFill>
                <a:schemeClr val="accent1"/>
              </a:solidFill>
              <a:cs typeface="Arial" charset="0"/>
            </a:endParaRPr>
          </a:p>
          <a:p>
            <a:pPr marL="342900" indent="-342900" eaLnBrk="1" hangingPunct="1">
              <a:buFont typeface="Wingdings" pitchFamily="2" charset="2"/>
              <a:buChar char="Ø"/>
              <a:defRPr/>
            </a:pPr>
            <a:r>
              <a:rPr lang="fr-FR" sz="1700" b="1" dirty="0">
                <a:cs typeface="Arial" charset="0"/>
              </a:rPr>
              <a:t>Formations des écoles spécialisées </a:t>
            </a:r>
            <a:r>
              <a:rPr lang="fr-FR" sz="1700" dirty="0">
                <a:cs typeface="Arial" charset="0"/>
              </a:rPr>
              <a:t>du secteur paramédical et social </a:t>
            </a:r>
            <a:br>
              <a:rPr lang="fr-FR" sz="1700" dirty="0">
                <a:cs typeface="Arial" charset="0"/>
              </a:rPr>
            </a:br>
            <a:r>
              <a:rPr lang="fr-FR" sz="1600" dirty="0">
                <a:solidFill>
                  <a:schemeClr val="accent1">
                    <a:lumMod val="75000"/>
                  </a:schemeClr>
                </a:solidFill>
                <a:cs typeface="Arial" charset="0"/>
              </a:rPr>
              <a:t>éducation spécialisée, éducation de jeunes enfants, assistance de service social, infirmerie, etc.</a:t>
            </a:r>
          </a:p>
          <a:p>
            <a:pPr marL="342900" indent="-342900" eaLnBrk="1" hangingPunct="1">
              <a:buFont typeface="Wingdings" pitchFamily="2" charset="2"/>
              <a:buChar char="Ø"/>
              <a:defRPr/>
            </a:pPr>
            <a:endParaRPr lang="fr-FR" sz="1400" dirty="0">
              <a:solidFill>
                <a:schemeClr val="accent1"/>
              </a:solidFill>
              <a:cs typeface="Arial" charset="0"/>
            </a:endParaRPr>
          </a:p>
          <a:p>
            <a:pPr marL="342900" indent="-342900" eaLnBrk="1" hangingPunct="1">
              <a:buFont typeface="Wingdings" pitchFamily="2" charset="2"/>
              <a:buChar char="Ø"/>
              <a:defRPr/>
            </a:pPr>
            <a:r>
              <a:rPr lang="fr-FR" sz="1700" b="1" dirty="0">
                <a:cs typeface="Arial" charset="0"/>
              </a:rPr>
              <a:t>Formation et concours secrétaire médicale</a:t>
            </a:r>
            <a:br>
              <a:rPr lang="fr-FR" sz="1700" dirty="0">
                <a:solidFill>
                  <a:schemeClr val="accent1"/>
                </a:solidFill>
                <a:cs typeface="Arial" charset="0"/>
              </a:rPr>
            </a:br>
            <a:endParaRPr lang="fr-FR" sz="1700" dirty="0">
              <a:solidFill>
                <a:schemeClr val="accent1"/>
              </a:solidFill>
              <a:cs typeface="Arial" charset="0"/>
            </a:endParaRPr>
          </a:p>
          <a:p>
            <a:pPr marL="342900" indent="-342900" eaLnBrk="1" hangingPunct="1">
              <a:buFont typeface="Wingdings" pitchFamily="2" charset="2"/>
              <a:buChar char="Ø"/>
              <a:defRPr/>
            </a:pPr>
            <a:r>
              <a:rPr lang="fr-FR" sz="1700" dirty="0">
                <a:cs typeface="Arial" charset="0"/>
              </a:rPr>
              <a:t>Formations universitaires générales </a:t>
            </a:r>
            <a:br>
              <a:rPr lang="fr-FR" sz="1700" dirty="0">
                <a:cs typeface="Arial" charset="0"/>
              </a:rPr>
            </a:br>
            <a:r>
              <a:rPr lang="fr-FR" sz="1700" dirty="0">
                <a:cs typeface="Arial" charset="0"/>
              </a:rPr>
              <a:t>(1ère année licence) </a:t>
            </a:r>
            <a:r>
              <a:rPr lang="fr-FR" sz="1600" dirty="0">
                <a:solidFill>
                  <a:schemeClr val="accent1">
                    <a:lumMod val="75000"/>
                  </a:schemeClr>
                </a:solidFill>
                <a:cs typeface="Arial" charset="0"/>
              </a:rPr>
              <a:t>sanitaire et sociale, éventuellement psychologie, sociologie et administration économique et sociale.</a:t>
            </a:r>
          </a:p>
        </p:txBody>
      </p:sp>
      <p:sp>
        <p:nvSpPr>
          <p:cNvPr id="15" name="Ellipse 14">
            <a:extLst>
              <a:ext uri="{FF2B5EF4-FFF2-40B4-BE49-F238E27FC236}">
                <a16:creationId xmlns:a16="http://schemas.microsoft.com/office/drawing/2014/main" id="{32944A03-2761-F98C-FD80-2E1E402039DF}"/>
              </a:ext>
            </a:extLst>
          </p:cNvPr>
          <p:cNvSpPr/>
          <p:nvPr/>
        </p:nvSpPr>
        <p:spPr>
          <a:xfrm>
            <a:off x="700273" y="150813"/>
            <a:ext cx="2238003" cy="2052624"/>
          </a:xfrm>
          <a:prstGeom prst="ellipse">
            <a:avLst/>
          </a:prstGeom>
          <a:solidFill>
            <a:schemeClr val="bg1">
              <a:lumMod val="5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fr-FR" sz="3200" dirty="0">
                <a:solidFill>
                  <a:srgbClr val="EDD5D3"/>
                </a:solidFill>
              </a:rPr>
              <a:t>BAC </a:t>
            </a:r>
            <a:r>
              <a:rPr lang="fr-FR" sz="4800" b="1" dirty="0">
                <a:solidFill>
                  <a:srgbClr val="EDD5D3"/>
                </a:solidFill>
              </a:rPr>
              <a:t>ST2S</a:t>
            </a:r>
          </a:p>
        </p:txBody>
      </p:sp>
      <p:sp>
        <p:nvSpPr>
          <p:cNvPr id="64516" name="Rectangle 2">
            <a:extLst>
              <a:ext uri="{FF2B5EF4-FFF2-40B4-BE49-F238E27FC236}">
                <a16:creationId xmlns:a16="http://schemas.microsoft.com/office/drawing/2014/main" id="{48D5FF04-072A-24B0-A06E-C24EEC381C7A}"/>
              </a:ext>
            </a:extLst>
          </p:cNvPr>
          <p:cNvSpPr txBox="1">
            <a:spLocks noChangeArrowheads="1"/>
          </p:cNvSpPr>
          <p:nvPr/>
        </p:nvSpPr>
        <p:spPr bwMode="auto">
          <a:xfrm>
            <a:off x="458788" y="3206750"/>
            <a:ext cx="27209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b="1">
                <a:solidFill>
                  <a:srgbClr val="C00000"/>
                </a:solidFill>
              </a:rPr>
              <a:t>Exigences</a:t>
            </a:r>
          </a:p>
        </p:txBody>
      </p:sp>
      <p:sp>
        <p:nvSpPr>
          <p:cNvPr id="17" name="Rectangle 3">
            <a:extLst>
              <a:ext uri="{FF2B5EF4-FFF2-40B4-BE49-F238E27FC236}">
                <a16:creationId xmlns:a16="http://schemas.microsoft.com/office/drawing/2014/main" id="{E3477CEF-9CEB-DD91-A7A8-6F52CF4A16DC}"/>
              </a:ext>
            </a:extLst>
          </p:cNvPr>
          <p:cNvSpPr txBox="1">
            <a:spLocks noChangeArrowheads="1"/>
          </p:cNvSpPr>
          <p:nvPr/>
        </p:nvSpPr>
        <p:spPr bwMode="auto">
          <a:xfrm>
            <a:off x="0" y="3789363"/>
            <a:ext cx="3779838" cy="2663825"/>
          </a:xfrm>
          <a:prstGeom prst="rect">
            <a:avLst/>
          </a:prstGeom>
          <a:noFill/>
          <a:ln>
            <a:noFill/>
          </a:ln>
        </p:spPr>
        <p:txBody>
          <a:bodyPr/>
          <a:lstStyle>
            <a:lvl1pPr marL="342900" indent="-342900">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eaLnBrk="1" hangingPunct="1">
              <a:lnSpc>
                <a:spcPct val="150000"/>
              </a:lnSpc>
              <a:defRPr/>
            </a:pPr>
            <a:r>
              <a:rPr lang="fr-FR" sz="2000" dirty="0">
                <a:latin typeface="+mj-lt"/>
                <a:cs typeface="Arial" charset="0"/>
                <a:sym typeface="Wingdings" pitchFamily="2" charset="2"/>
              </a:rPr>
              <a:t> Sens du contact</a:t>
            </a:r>
          </a:p>
          <a:p>
            <a:pPr eaLnBrk="1" hangingPunct="1">
              <a:lnSpc>
                <a:spcPct val="150000"/>
              </a:lnSpc>
              <a:defRPr/>
            </a:pPr>
            <a:r>
              <a:rPr lang="fr-FR" sz="2000" dirty="0">
                <a:latin typeface="+mj-lt"/>
                <a:cs typeface="Arial" charset="0"/>
                <a:sym typeface="Wingdings" pitchFamily="2" charset="2"/>
              </a:rPr>
              <a:t> Altruisme</a:t>
            </a:r>
          </a:p>
          <a:p>
            <a:pPr eaLnBrk="1" hangingPunct="1">
              <a:lnSpc>
                <a:spcPct val="150000"/>
              </a:lnSpc>
              <a:defRPr/>
            </a:pPr>
            <a:r>
              <a:rPr lang="fr-FR" sz="2000" dirty="0">
                <a:latin typeface="+mj-lt"/>
                <a:cs typeface="Arial" charset="0"/>
                <a:sym typeface="Wingdings" pitchFamily="2" charset="2"/>
              </a:rPr>
              <a:t> </a:t>
            </a:r>
            <a:r>
              <a:rPr lang="fr-FR" sz="2000" dirty="0">
                <a:latin typeface="+mj-lt"/>
                <a:cs typeface="Arial" charset="0"/>
              </a:rPr>
              <a:t>Aptitudes à la communication</a:t>
            </a:r>
          </a:p>
          <a:p>
            <a:pPr eaLnBrk="1" hangingPunct="1">
              <a:lnSpc>
                <a:spcPct val="150000"/>
              </a:lnSpc>
              <a:defRPr/>
            </a:pPr>
            <a:r>
              <a:rPr lang="fr-FR" sz="2000" dirty="0">
                <a:latin typeface="+mj-lt"/>
                <a:cs typeface="Arial" charset="0"/>
                <a:sym typeface="Wingdings" pitchFamily="2" charset="2"/>
              </a:rPr>
              <a:t> </a:t>
            </a:r>
            <a:r>
              <a:rPr lang="fr-FR" sz="2000" dirty="0">
                <a:latin typeface="+mj-lt"/>
                <a:cs typeface="Arial" charset="0"/>
              </a:rPr>
              <a:t>Autonomie et esprit d’initiative</a:t>
            </a:r>
            <a:endParaRPr lang="fr-FR" sz="2000" dirty="0">
              <a:latin typeface="+mj-lt"/>
              <a:cs typeface="Arial" charset="0"/>
              <a:sym typeface="Wingdings" pitchFamily="2" charset="2"/>
            </a:endParaRPr>
          </a:p>
          <a:p>
            <a:pPr eaLnBrk="1" hangingPunct="1">
              <a:lnSpc>
                <a:spcPct val="150000"/>
              </a:lnSpc>
              <a:defRPr/>
            </a:pPr>
            <a:r>
              <a:rPr lang="fr-FR" sz="2000" dirty="0">
                <a:latin typeface="+mj-lt"/>
                <a:cs typeface="Arial" charset="0"/>
                <a:sym typeface="Wingdings" pitchFamily="2" charset="2"/>
              </a:rPr>
              <a:t> Goût pour le travail en équipe</a:t>
            </a:r>
            <a:endParaRPr lang="fr-FR" sz="2000" dirty="0">
              <a:latin typeface="+mj-lt"/>
              <a:cs typeface="Arial" charset="0"/>
            </a:endParaRPr>
          </a:p>
        </p:txBody>
      </p:sp>
      <p:sp>
        <p:nvSpPr>
          <p:cNvPr id="64518" name="Rectangle 2">
            <a:extLst>
              <a:ext uri="{FF2B5EF4-FFF2-40B4-BE49-F238E27FC236}">
                <a16:creationId xmlns:a16="http://schemas.microsoft.com/office/drawing/2014/main" id="{494F6262-5118-A02B-A5E8-8DEBA23FF34F}"/>
              </a:ext>
            </a:extLst>
          </p:cNvPr>
          <p:cNvSpPr txBox="1">
            <a:spLocks noChangeArrowheads="1"/>
          </p:cNvSpPr>
          <p:nvPr/>
        </p:nvSpPr>
        <p:spPr bwMode="auto">
          <a:xfrm>
            <a:off x="5148263" y="803275"/>
            <a:ext cx="369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b="1">
                <a:solidFill>
                  <a:srgbClr val="C00000"/>
                </a:solidFill>
              </a:rPr>
              <a:t>Poursuites d’études</a:t>
            </a:r>
          </a:p>
        </p:txBody>
      </p:sp>
      <p:sp>
        <p:nvSpPr>
          <p:cNvPr id="64519" name="Rectangle 1">
            <a:extLst>
              <a:ext uri="{FF2B5EF4-FFF2-40B4-BE49-F238E27FC236}">
                <a16:creationId xmlns:a16="http://schemas.microsoft.com/office/drawing/2014/main" id="{FB58E74B-8441-8F33-50B1-3AFD4A28C404}"/>
              </a:ext>
            </a:extLst>
          </p:cNvPr>
          <p:cNvSpPr>
            <a:spLocks noChangeArrowheads="1"/>
          </p:cNvSpPr>
          <p:nvPr/>
        </p:nvSpPr>
        <p:spPr bwMode="auto">
          <a:xfrm>
            <a:off x="6281738" y="150813"/>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u="sng"/>
              <a:t>Cannes</a:t>
            </a:r>
          </a:p>
          <a:p>
            <a:pPr eaLnBrk="1" hangingPunct="1">
              <a:spcBef>
                <a:spcPct val="0"/>
              </a:spcBef>
              <a:buFontTx/>
              <a:buNone/>
            </a:pPr>
            <a:r>
              <a:rPr lang="fr-FR" altLang="fr-FR" sz="1800"/>
              <a:t>-Lycée Bristol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1521B-B816-0C8D-5EB2-BE288850487E}"/>
              </a:ext>
            </a:extLst>
          </p:cNvPr>
          <p:cNvSpPr>
            <a:spLocks noGrp="1"/>
          </p:cNvSpPr>
          <p:nvPr>
            <p:ph type="title"/>
          </p:nvPr>
        </p:nvSpPr>
        <p:spPr>
          <a:xfrm>
            <a:off x="3167063" y="7938"/>
            <a:ext cx="2235200" cy="757237"/>
          </a:xfrm>
        </p:spPr>
        <p:txBody>
          <a:bodyPr rtlCol="0">
            <a:normAutofit fontScale="90000"/>
          </a:bodyPr>
          <a:lstStyle/>
          <a:p>
            <a:pPr eaLnBrk="1" fontAlgn="auto" hangingPunct="1">
              <a:spcAft>
                <a:spcPts val="0"/>
              </a:spcAft>
              <a:defRPr/>
            </a:pPr>
            <a:r>
              <a:rPr lang="fr-FR" b="1" dirty="0">
                <a:solidFill>
                  <a:schemeClr val="accent1">
                    <a:lumMod val="75000"/>
                  </a:schemeClr>
                </a:solidFill>
              </a:rPr>
              <a:t>Bac STL</a:t>
            </a:r>
          </a:p>
        </p:txBody>
      </p:sp>
      <p:pic>
        <p:nvPicPr>
          <p:cNvPr id="66563" name="Espace réservé du contenu 6">
            <a:extLst>
              <a:ext uri="{FF2B5EF4-FFF2-40B4-BE49-F238E27FC236}">
                <a16:creationId xmlns:a16="http://schemas.microsoft.com/office/drawing/2014/main" id="{4E9C725B-9754-2B35-CC18-033A78CCA8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8475" y="1481138"/>
            <a:ext cx="4768850" cy="1898650"/>
          </a:xfrm>
        </p:spPr>
      </p:pic>
      <p:pic>
        <p:nvPicPr>
          <p:cNvPr id="66564" name="Image 4">
            <a:extLst>
              <a:ext uri="{FF2B5EF4-FFF2-40B4-BE49-F238E27FC236}">
                <a16:creationId xmlns:a16="http://schemas.microsoft.com/office/drawing/2014/main" id="{00E602BE-C069-8D17-CC34-6A677A7ECA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231900"/>
            <a:ext cx="483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7">
            <a:extLst>
              <a:ext uri="{FF2B5EF4-FFF2-40B4-BE49-F238E27FC236}">
                <a16:creationId xmlns:a16="http://schemas.microsoft.com/office/drawing/2014/main" id="{74AE91AC-0703-560C-6035-5713339B4049}"/>
              </a:ext>
            </a:extLst>
          </p:cNvPr>
          <p:cNvSpPr>
            <a:spLocks noChangeArrowheads="1"/>
          </p:cNvSpPr>
          <p:nvPr/>
        </p:nvSpPr>
        <p:spPr bwMode="auto">
          <a:xfrm>
            <a:off x="4318000" y="3500438"/>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Où le préparer ?</a:t>
            </a:r>
          </a:p>
          <a:p>
            <a:pPr eaLnBrk="1" hangingPunct="1">
              <a:spcBef>
                <a:spcPct val="0"/>
              </a:spcBef>
              <a:buFontTx/>
              <a:buNone/>
            </a:pPr>
            <a:endParaRPr lang="fr-FR" altLang="fr-FR" sz="1400" b="1" u="sng">
              <a:solidFill>
                <a:srgbClr val="FF0000"/>
              </a:solidFill>
            </a:endParaRPr>
          </a:p>
          <a:p>
            <a:pPr eaLnBrk="1" hangingPunct="1">
              <a:spcBef>
                <a:spcPct val="0"/>
              </a:spcBef>
              <a:buFontTx/>
              <a:buNone/>
            </a:pPr>
            <a:r>
              <a:rPr lang="fr-FR" altLang="fr-FR" sz="1400" b="1" u="sng">
                <a:solidFill>
                  <a:srgbClr val="FF0000"/>
                </a:solidFill>
              </a:rPr>
              <a:t>Nice</a:t>
            </a:r>
          </a:p>
          <a:p>
            <a:pPr eaLnBrk="1" hangingPunct="1">
              <a:spcBef>
                <a:spcPct val="0"/>
              </a:spcBef>
              <a:buFontTx/>
              <a:buNone/>
            </a:pPr>
            <a:r>
              <a:rPr lang="fr-FR" altLang="fr-FR" sz="1400">
                <a:solidFill>
                  <a:srgbClr val="000000"/>
                </a:solidFill>
              </a:rPr>
              <a:t>-Lycée Thierry Maulnier : SP et CL </a:t>
            </a:r>
          </a:p>
          <a:p>
            <a:pPr eaLnBrk="1" hangingPunct="1">
              <a:spcBef>
                <a:spcPct val="0"/>
              </a:spcBef>
              <a:buFontTx/>
              <a:buNone/>
            </a:pPr>
            <a:r>
              <a:rPr lang="fr-FR" altLang="fr-FR" sz="1400" b="1" u="sng">
                <a:solidFill>
                  <a:srgbClr val="FF0000"/>
                </a:solidFill>
              </a:rPr>
              <a:t>Antibes</a:t>
            </a:r>
          </a:p>
          <a:p>
            <a:pPr eaLnBrk="1" hangingPunct="1">
              <a:spcBef>
                <a:spcPct val="0"/>
              </a:spcBef>
              <a:buFontTx/>
              <a:buNone/>
            </a:pPr>
            <a:r>
              <a:rPr lang="fr-FR" altLang="fr-FR" sz="1400">
                <a:solidFill>
                  <a:srgbClr val="000000"/>
                </a:solidFill>
              </a:rPr>
              <a:t>-Lycée Jacques Audiberti : SP et CL</a:t>
            </a:r>
          </a:p>
          <a:p>
            <a:pPr eaLnBrk="1" hangingPunct="1">
              <a:spcBef>
                <a:spcPct val="0"/>
              </a:spcBef>
              <a:buFontTx/>
              <a:buNone/>
            </a:pPr>
            <a:r>
              <a:rPr lang="fr-FR" altLang="fr-FR" sz="1400" b="1" u="sng">
                <a:solidFill>
                  <a:srgbClr val="FF0000"/>
                </a:solidFill>
              </a:rPr>
              <a:t>Cannes</a:t>
            </a:r>
          </a:p>
          <a:p>
            <a:pPr eaLnBrk="1" hangingPunct="1">
              <a:spcBef>
                <a:spcPct val="0"/>
              </a:spcBef>
              <a:buFontTx/>
              <a:buNone/>
            </a:pPr>
            <a:r>
              <a:rPr lang="fr-FR" altLang="fr-FR" sz="1400">
                <a:solidFill>
                  <a:srgbClr val="000000"/>
                </a:solidFill>
              </a:rPr>
              <a:t>-Lycée Jules Ferry : Biotechnologies</a:t>
            </a:r>
          </a:p>
          <a:p>
            <a:pPr eaLnBrk="1" hangingPunct="1">
              <a:spcBef>
                <a:spcPct val="0"/>
              </a:spcBef>
              <a:buFontTx/>
              <a:buNone/>
            </a:pPr>
            <a:r>
              <a:rPr lang="fr-FR" altLang="fr-FR" sz="1400" b="1" u="sng">
                <a:solidFill>
                  <a:srgbClr val="FF0000"/>
                </a:solidFill>
              </a:rPr>
              <a:t>Grasse</a:t>
            </a:r>
            <a:r>
              <a:rPr lang="fr-FR" altLang="fr-FR" sz="1400">
                <a:solidFill>
                  <a:srgbClr val="FF0000"/>
                </a:solidFill>
              </a:rPr>
              <a:t> </a:t>
            </a:r>
          </a:p>
          <a:p>
            <a:pPr eaLnBrk="1" hangingPunct="1">
              <a:spcBef>
                <a:spcPct val="0"/>
              </a:spcBef>
              <a:buFontTx/>
              <a:buNone/>
            </a:pPr>
            <a:r>
              <a:rPr lang="fr-FR" altLang="fr-FR" sz="1400">
                <a:solidFill>
                  <a:srgbClr val="000000"/>
                </a:solidFill>
              </a:rPr>
              <a:t>-Lycée Alexis de Tocqueville : Biotechnologies</a:t>
            </a:r>
          </a:p>
          <a:p>
            <a:pPr eaLnBrk="1" hangingPunct="1">
              <a:spcBef>
                <a:spcPct val="0"/>
              </a:spcBef>
              <a:buFontTx/>
              <a:buNone/>
            </a:pPr>
            <a:endParaRPr lang="fr-FR" altLang="fr-FR" sz="1800"/>
          </a:p>
          <a:p>
            <a:pPr eaLnBrk="1" hangingPunct="1">
              <a:spcBef>
                <a:spcPct val="0"/>
              </a:spcBef>
              <a:buFontTx/>
              <a:buNone/>
            </a:pPr>
            <a:r>
              <a:rPr lang="fr-FR" altLang="fr-FR" sz="1800" b="1"/>
              <a:t>Et après ? </a:t>
            </a:r>
            <a:r>
              <a:rPr lang="fr-FR" altLang="fr-FR" sz="1800"/>
              <a:t>BTS, DUT, Prépa TB, TPC, TSI, Licence, Ecoles spécialisées …</a:t>
            </a:r>
          </a:p>
        </p:txBody>
      </p:sp>
      <p:sp>
        <p:nvSpPr>
          <p:cNvPr id="9" name="ZoneTexte 8">
            <a:extLst>
              <a:ext uri="{FF2B5EF4-FFF2-40B4-BE49-F238E27FC236}">
                <a16:creationId xmlns:a16="http://schemas.microsoft.com/office/drawing/2014/main" id="{A59BE352-E7EF-FE36-4E45-866906D7A68D}"/>
              </a:ext>
            </a:extLst>
          </p:cNvPr>
          <p:cNvSpPr txBox="1"/>
          <p:nvPr/>
        </p:nvSpPr>
        <p:spPr>
          <a:xfrm>
            <a:off x="142875" y="765175"/>
            <a:ext cx="4032250" cy="4524375"/>
          </a:xfrm>
          <a:prstGeom prst="rect">
            <a:avLst/>
          </a:prstGeom>
          <a:noFill/>
        </p:spPr>
        <p:txBody>
          <a:bodyPr>
            <a:spAutoFit/>
          </a:bodyPr>
          <a:lstStyle/>
          <a:p>
            <a:pPr eaLnBrk="1" hangingPunct="1">
              <a:defRPr/>
            </a:pPr>
            <a:r>
              <a:rPr lang="fr-FR" b="1" i="0" dirty="0">
                <a:solidFill>
                  <a:schemeClr val="bg1"/>
                </a:solidFill>
              </a:rPr>
              <a:t>Pour qui ?</a:t>
            </a:r>
          </a:p>
          <a:p>
            <a:pPr eaLnBrk="1" hangingPunct="1">
              <a:defRPr/>
            </a:pPr>
            <a:endParaRPr lang="fr-FR" b="1" i="0" dirty="0">
              <a:solidFill>
                <a:schemeClr val="bg1"/>
              </a:solidFill>
            </a:endParaRPr>
          </a:p>
          <a:p>
            <a:pPr eaLnBrk="1" hangingPunct="1">
              <a:defRPr/>
            </a:pPr>
            <a:r>
              <a:rPr lang="fr-FR" dirty="0"/>
              <a:t>Pour les élèves qui ont un goût pour les </a:t>
            </a:r>
            <a:r>
              <a:rPr lang="fr-FR" b="1" dirty="0"/>
              <a:t>manipulations en laboratoire </a:t>
            </a:r>
            <a:r>
              <a:rPr lang="fr-FR" dirty="0"/>
              <a:t>et les </a:t>
            </a:r>
            <a:r>
              <a:rPr lang="fr-FR" b="1" dirty="0"/>
              <a:t>matières scientifiques.</a:t>
            </a:r>
          </a:p>
          <a:p>
            <a:pPr eaLnBrk="1" hangingPunct="1">
              <a:defRPr/>
            </a:pPr>
            <a:endParaRPr lang="fr-FR" dirty="0"/>
          </a:p>
          <a:p>
            <a:pPr eaLnBrk="1" hangingPunct="1">
              <a:defRPr/>
            </a:pPr>
            <a:r>
              <a:rPr lang="fr-FR" b="1" dirty="0">
                <a:solidFill>
                  <a:schemeClr val="accent1">
                    <a:lumMod val="75000"/>
                  </a:schemeClr>
                </a:solidFill>
              </a:rPr>
              <a:t>Ils vont acquérir :</a:t>
            </a:r>
          </a:p>
          <a:p>
            <a:pPr eaLnBrk="1" hangingPunct="1">
              <a:defRPr/>
            </a:pPr>
            <a:endParaRPr lang="fr-FR" dirty="0"/>
          </a:p>
          <a:p>
            <a:pPr marL="285750" indent="-285750" eaLnBrk="1" hangingPunct="1">
              <a:buFontTx/>
              <a:buChar char="-"/>
              <a:defRPr/>
            </a:pPr>
            <a:r>
              <a:rPr lang="fr-FR" dirty="0"/>
              <a:t>la </a:t>
            </a:r>
            <a:r>
              <a:rPr lang="fr-FR" b="1" dirty="0"/>
              <a:t>démarche expérimentale</a:t>
            </a:r>
          </a:p>
          <a:p>
            <a:pPr marL="285750" indent="-285750" eaLnBrk="1" hangingPunct="1">
              <a:buFontTx/>
              <a:buChar char="-"/>
              <a:defRPr/>
            </a:pPr>
            <a:r>
              <a:rPr lang="fr-FR" dirty="0"/>
              <a:t>la </a:t>
            </a:r>
            <a:r>
              <a:rPr lang="fr-FR" b="1" dirty="0"/>
              <a:t>démarche de projet</a:t>
            </a:r>
          </a:p>
          <a:p>
            <a:pPr marL="285750" indent="-285750" eaLnBrk="1" hangingPunct="1">
              <a:buFontTx/>
              <a:buChar char="-"/>
              <a:defRPr/>
            </a:pPr>
            <a:r>
              <a:rPr lang="fr-FR" dirty="0"/>
              <a:t>des </a:t>
            </a:r>
            <a:r>
              <a:rPr lang="fr-FR" b="1" dirty="0"/>
              <a:t>compétences</a:t>
            </a:r>
            <a:r>
              <a:rPr lang="fr-FR" dirty="0"/>
              <a:t> </a:t>
            </a:r>
            <a:r>
              <a:rPr lang="fr-FR" b="1" dirty="0"/>
              <a:t>d’analyse, d’observation et de fabrication </a:t>
            </a:r>
            <a:r>
              <a:rPr lang="fr-FR" dirty="0"/>
              <a:t>en chimie-biochimie et en sciences du vivant, de l'environnement, des bio-industries, des industries de la chimie, </a:t>
            </a:r>
            <a:r>
              <a:rPr lang="fr-FR" dirty="0" err="1"/>
              <a:t>etc</a:t>
            </a:r>
            <a:r>
              <a:rPr lang="fr-FR" dirty="0"/>
              <a:t> ….</a:t>
            </a:r>
          </a:p>
        </p:txBody>
      </p:sp>
      <p:sp>
        <p:nvSpPr>
          <p:cNvPr id="11" name="Text Box 25">
            <a:extLst>
              <a:ext uri="{FF2B5EF4-FFF2-40B4-BE49-F238E27FC236}">
                <a16:creationId xmlns:a16="http://schemas.microsoft.com/office/drawing/2014/main" id="{E7F7377A-A72D-D7E2-524B-6E4C787CF62C}"/>
              </a:ext>
            </a:extLst>
          </p:cNvPr>
          <p:cNvSpPr txBox="1">
            <a:spLocks noChangeArrowheads="1"/>
          </p:cNvSpPr>
          <p:nvPr/>
        </p:nvSpPr>
        <p:spPr bwMode="auto">
          <a:xfrm>
            <a:off x="395288" y="5327650"/>
            <a:ext cx="3311525" cy="339725"/>
          </a:xfrm>
          <a:prstGeom prst="rect">
            <a:avLst/>
          </a:prstGeom>
          <a:noFill/>
          <a:ln>
            <a:noFill/>
          </a:ln>
          <a:effectLst/>
        </p:spPr>
        <p:txBody>
          <a:bodyPr lIns="92075" tIns="46038" rIns="92075" bIns="4603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6pPr>
            <a:lvl7pPr marL="29718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7pPr>
            <a:lvl8pPr marL="34290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8pPr>
            <a:lvl9pPr marL="3886200" indent="-228600" algn="ctr" eaLnBrk="0" fontAlgn="base" hangingPunct="0">
              <a:spcBef>
                <a:spcPct val="20000"/>
              </a:spcBef>
              <a:spcAft>
                <a:spcPct val="0"/>
              </a:spcAft>
              <a:buClr>
                <a:schemeClr val="accent2"/>
              </a:buClr>
              <a:buSzPct val="75000"/>
              <a:buFont typeface="Monotype Sorts" pitchFamily="2" charset="2"/>
              <a:defRPr sz="4000">
                <a:solidFill>
                  <a:schemeClr val="tx1"/>
                </a:solidFill>
                <a:latin typeface="Arial" charset="0"/>
              </a:defRPr>
            </a:lvl9pPr>
          </a:lstStyle>
          <a:p>
            <a:pPr algn="ctr" eaLnBrk="1" hangingPunct="1">
              <a:spcBef>
                <a:spcPct val="50000"/>
              </a:spcBef>
              <a:defRPr/>
            </a:pPr>
            <a:r>
              <a:rPr lang="fr-FR" sz="1600" b="1" dirty="0">
                <a:latin typeface="+mj-lt"/>
                <a:cs typeface="Arial" charset="0"/>
              </a:rPr>
              <a:t>2 spécialités au choix dès la 1ère</a:t>
            </a:r>
          </a:p>
        </p:txBody>
      </p:sp>
      <p:cxnSp>
        <p:nvCxnSpPr>
          <p:cNvPr id="66568" name="Connecteur droit avec flèche 17">
            <a:extLst>
              <a:ext uri="{FF2B5EF4-FFF2-40B4-BE49-F238E27FC236}">
                <a16:creationId xmlns:a16="http://schemas.microsoft.com/office/drawing/2014/main" id="{3C66AB26-1D7B-E055-B6AD-B354F1C18273}"/>
              </a:ext>
            </a:extLst>
          </p:cNvPr>
          <p:cNvCxnSpPr>
            <a:cxnSpLocks noChangeShapeType="1"/>
          </p:cNvCxnSpPr>
          <p:nvPr/>
        </p:nvCxnSpPr>
        <p:spPr bwMode="auto">
          <a:xfrm>
            <a:off x="1887538" y="5667375"/>
            <a:ext cx="606425" cy="392113"/>
          </a:xfrm>
          <a:prstGeom prst="straightConnector1">
            <a:avLst/>
          </a:prstGeom>
          <a:noFill/>
          <a:ln w="317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9" name="Connecteur droit avec flèche 15">
            <a:extLst>
              <a:ext uri="{FF2B5EF4-FFF2-40B4-BE49-F238E27FC236}">
                <a16:creationId xmlns:a16="http://schemas.microsoft.com/office/drawing/2014/main" id="{5D24EA63-3334-F5C8-362C-5FD82300C90C}"/>
              </a:ext>
            </a:extLst>
          </p:cNvPr>
          <p:cNvCxnSpPr>
            <a:cxnSpLocks noChangeShapeType="1"/>
          </p:cNvCxnSpPr>
          <p:nvPr/>
        </p:nvCxnSpPr>
        <p:spPr bwMode="auto">
          <a:xfrm flipH="1">
            <a:off x="1244600" y="5667375"/>
            <a:ext cx="576263" cy="392113"/>
          </a:xfrm>
          <a:prstGeom prst="straightConnector1">
            <a:avLst/>
          </a:prstGeom>
          <a:noFill/>
          <a:ln w="3175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_s1039">
            <a:extLst>
              <a:ext uri="{FF2B5EF4-FFF2-40B4-BE49-F238E27FC236}">
                <a16:creationId xmlns:a16="http://schemas.microsoft.com/office/drawing/2014/main" id="{5C779151-FC5E-C224-CD59-37BB187BFD5C}"/>
              </a:ext>
            </a:extLst>
          </p:cNvPr>
          <p:cNvSpPr>
            <a:spLocks noChangeArrowheads="1"/>
          </p:cNvSpPr>
          <p:nvPr/>
        </p:nvSpPr>
        <p:spPr bwMode="auto">
          <a:xfrm>
            <a:off x="529347" y="6059019"/>
            <a:ext cx="1358191" cy="643582"/>
          </a:xfrm>
          <a:prstGeom prst="rect">
            <a:avLst/>
          </a:prstGeom>
          <a:solidFill>
            <a:schemeClr val="accent1">
              <a:lumMod val="60000"/>
              <a:lumOff val="40000"/>
            </a:schemeClr>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300" b="1" dirty="0">
                <a:solidFill>
                  <a:schemeClr val="accent1">
                    <a:lumMod val="50000"/>
                  </a:schemeClr>
                </a:solidFill>
                <a:cs typeface="Arial" charset="0"/>
              </a:rPr>
              <a:t>Biotechnologies</a:t>
            </a:r>
          </a:p>
        </p:txBody>
      </p:sp>
      <p:sp>
        <p:nvSpPr>
          <p:cNvPr id="15" name="_s1039">
            <a:extLst>
              <a:ext uri="{FF2B5EF4-FFF2-40B4-BE49-F238E27FC236}">
                <a16:creationId xmlns:a16="http://schemas.microsoft.com/office/drawing/2014/main" id="{10D3DE70-9398-0D8C-933D-30773B92C966}"/>
              </a:ext>
            </a:extLst>
          </p:cNvPr>
          <p:cNvSpPr>
            <a:spLocks noChangeArrowheads="1"/>
          </p:cNvSpPr>
          <p:nvPr/>
        </p:nvSpPr>
        <p:spPr bwMode="auto">
          <a:xfrm>
            <a:off x="2053793" y="6076480"/>
            <a:ext cx="1942063" cy="626121"/>
          </a:xfrm>
          <a:prstGeom prst="rect">
            <a:avLst/>
          </a:prstGeom>
          <a:solidFill>
            <a:schemeClr val="accent1">
              <a:lumMod val="60000"/>
              <a:lumOff val="40000"/>
            </a:schemeClr>
          </a:solidFill>
          <a:ln w="12700">
            <a:noFill/>
            <a:miter lim="800000"/>
            <a:headEnd/>
            <a:tailEnd/>
          </a:ln>
          <a:effectLst/>
          <a:scene3d>
            <a:camera prst="orthographicFront"/>
            <a:lightRig rig="threePt" dir="t"/>
          </a:scene3d>
          <a:sp3d>
            <a:bevelT/>
          </a:sp3d>
        </p:spPr>
        <p:txBody>
          <a:bodyPr wrap="none" lIns="55908" tIns="27955" rIns="55908" bIns="27955" anchor="ctr"/>
          <a:lstStyle/>
          <a:p>
            <a:pPr algn="ctr" eaLnBrk="1" hangingPunct="1">
              <a:defRPr/>
            </a:pPr>
            <a:r>
              <a:rPr lang="fr-FR" sz="1300" b="1" dirty="0">
                <a:solidFill>
                  <a:schemeClr val="accent1">
                    <a:lumMod val="50000"/>
                  </a:schemeClr>
                </a:solidFill>
                <a:cs typeface="Arial" charset="0"/>
              </a:rPr>
              <a:t>Sciences physiques et </a:t>
            </a:r>
            <a:br>
              <a:rPr lang="fr-FR" sz="1300" b="1" dirty="0">
                <a:solidFill>
                  <a:schemeClr val="accent1">
                    <a:lumMod val="50000"/>
                  </a:schemeClr>
                </a:solidFill>
                <a:cs typeface="Arial" charset="0"/>
              </a:rPr>
            </a:br>
            <a:r>
              <a:rPr lang="fr-FR" sz="1300" b="1" dirty="0">
                <a:solidFill>
                  <a:schemeClr val="accent1">
                    <a:lumMod val="50000"/>
                  </a:schemeClr>
                </a:solidFill>
                <a:cs typeface="Arial" charset="0"/>
              </a:rPr>
              <a:t>chimiques en laboratoire</a:t>
            </a:r>
          </a:p>
        </p:txBody>
      </p:sp>
      <p:cxnSp>
        <p:nvCxnSpPr>
          <p:cNvPr id="66576" name="Connecteur droit 13">
            <a:extLst>
              <a:ext uri="{FF2B5EF4-FFF2-40B4-BE49-F238E27FC236}">
                <a16:creationId xmlns:a16="http://schemas.microsoft.com/office/drawing/2014/main" id="{81D412D3-82BE-BF77-F3A6-7B7DEE61E969}"/>
              </a:ext>
            </a:extLst>
          </p:cNvPr>
          <p:cNvCxnSpPr>
            <a:cxnSpLocks noChangeShapeType="1"/>
          </p:cNvCxnSpPr>
          <p:nvPr/>
        </p:nvCxnSpPr>
        <p:spPr bwMode="auto">
          <a:xfrm>
            <a:off x="1562100" y="5667375"/>
            <a:ext cx="647700"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534EC-25DD-4578-A7B3-69FBF80B045A}"/>
              </a:ext>
            </a:extLst>
          </p:cNvPr>
          <p:cNvSpPr>
            <a:spLocks noGrp="1"/>
          </p:cNvSpPr>
          <p:nvPr>
            <p:ph type="title"/>
          </p:nvPr>
        </p:nvSpPr>
        <p:spPr>
          <a:xfrm>
            <a:off x="2916238" y="0"/>
            <a:ext cx="2951162" cy="738188"/>
          </a:xfrm>
        </p:spPr>
        <p:txBody>
          <a:bodyPr rtlCol="0">
            <a:normAutofit fontScale="90000"/>
          </a:bodyPr>
          <a:lstStyle/>
          <a:p>
            <a:pPr eaLnBrk="1" fontAlgn="auto" hangingPunct="1">
              <a:spcAft>
                <a:spcPts val="0"/>
              </a:spcAft>
              <a:defRPr/>
            </a:pPr>
            <a:r>
              <a:rPr lang="fr-FR" b="1" dirty="0">
                <a:solidFill>
                  <a:schemeClr val="accent1">
                    <a:lumMod val="75000"/>
                  </a:schemeClr>
                </a:solidFill>
              </a:rPr>
              <a:t>Bac STD2A</a:t>
            </a:r>
          </a:p>
        </p:txBody>
      </p:sp>
      <p:pic>
        <p:nvPicPr>
          <p:cNvPr id="67587" name="Image 3">
            <a:extLst>
              <a:ext uri="{FF2B5EF4-FFF2-40B4-BE49-F238E27FC236}">
                <a16:creationId xmlns:a16="http://schemas.microsoft.com/office/drawing/2014/main" id="{8ED1A506-929B-CD45-8551-3EFF8D16B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1463" y="1785938"/>
            <a:ext cx="475773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Image 4">
            <a:extLst>
              <a:ext uri="{FF2B5EF4-FFF2-40B4-BE49-F238E27FC236}">
                <a16:creationId xmlns:a16="http://schemas.microsoft.com/office/drawing/2014/main" id="{B24D508E-9281-4227-4434-FE9DE0032F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557338"/>
            <a:ext cx="483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C94EA349-61A9-E78C-4A4D-CE70BC2F2E02}"/>
              </a:ext>
            </a:extLst>
          </p:cNvPr>
          <p:cNvSpPr txBox="1"/>
          <p:nvPr/>
        </p:nvSpPr>
        <p:spPr>
          <a:xfrm>
            <a:off x="11113" y="692150"/>
            <a:ext cx="3671887" cy="5910263"/>
          </a:xfrm>
          <a:prstGeom prst="rect">
            <a:avLst/>
          </a:prstGeom>
          <a:noFill/>
        </p:spPr>
        <p:txBody>
          <a:bodyPr>
            <a:spAutoFit/>
          </a:bodyPr>
          <a:lstStyle/>
          <a:p>
            <a:pPr eaLnBrk="1" hangingPunct="1">
              <a:defRPr/>
            </a:pPr>
            <a:r>
              <a:rPr lang="fr-FR" b="1" i="0" dirty="0">
                <a:solidFill>
                  <a:schemeClr val="bg1"/>
                </a:solidFill>
              </a:rPr>
              <a:t>Pour qui ?</a:t>
            </a:r>
          </a:p>
          <a:p>
            <a:pPr eaLnBrk="1" hangingPunct="1">
              <a:defRPr/>
            </a:pPr>
            <a:r>
              <a:rPr lang="fr-FR" dirty="0"/>
              <a:t>Le bac STD2A s'adresse aux élèves désireux d'exercer dans les secteurs du design graphique, du design d'espace, du design de mode, du design de produits, des métiers d'art</a:t>
            </a:r>
          </a:p>
          <a:p>
            <a:pPr eaLnBrk="1" hangingPunct="1">
              <a:defRPr/>
            </a:pPr>
            <a:endParaRPr lang="fr-FR" dirty="0"/>
          </a:p>
          <a:p>
            <a:pPr eaLnBrk="1" hangingPunct="1">
              <a:defRPr/>
            </a:pPr>
            <a:r>
              <a:rPr lang="fr-FR" dirty="0"/>
              <a:t>Des </a:t>
            </a:r>
            <a:r>
              <a:rPr lang="fr-FR" b="1" dirty="0"/>
              <a:t>enseignements</a:t>
            </a:r>
            <a:r>
              <a:rPr lang="fr-FR" dirty="0"/>
              <a:t> </a:t>
            </a:r>
            <a:r>
              <a:rPr lang="fr-FR" b="1" dirty="0"/>
              <a:t>généraux  </a:t>
            </a:r>
            <a:r>
              <a:rPr lang="fr-FR" dirty="0"/>
              <a:t>: français, histoire-géographie, langues vivantes, EPS…</a:t>
            </a:r>
          </a:p>
          <a:p>
            <a:pPr eaLnBrk="1" hangingPunct="1">
              <a:defRPr/>
            </a:pPr>
            <a:r>
              <a:rPr lang="fr-FR" dirty="0"/>
              <a:t>Des </a:t>
            </a:r>
            <a:r>
              <a:rPr lang="fr-FR" b="1" dirty="0"/>
              <a:t>enseignements technologiques</a:t>
            </a:r>
            <a:r>
              <a:rPr lang="fr-FR" dirty="0"/>
              <a:t> qui s’appuient sur des démarches expérimentales, qui permettent d’appréhender les univers complexes du design et des métiers d’art.</a:t>
            </a:r>
          </a:p>
          <a:p>
            <a:pPr eaLnBrk="1" hangingPunct="1">
              <a:defRPr/>
            </a:pPr>
            <a:r>
              <a:rPr lang="fr-FR" b="1" dirty="0"/>
              <a:t>Quatre pôles disciplinaires :</a:t>
            </a:r>
          </a:p>
          <a:p>
            <a:pPr marL="285750" indent="-285750" eaLnBrk="1" hangingPunct="1">
              <a:buFontTx/>
              <a:buChar char="-"/>
              <a:defRPr/>
            </a:pPr>
            <a:r>
              <a:rPr lang="fr-FR" dirty="0"/>
              <a:t>Arts, techniques et civilisations</a:t>
            </a:r>
          </a:p>
          <a:p>
            <a:pPr marL="285750" indent="-285750" eaLnBrk="1" hangingPunct="1">
              <a:buFontTx/>
              <a:buChar char="-"/>
              <a:defRPr/>
            </a:pPr>
            <a:r>
              <a:rPr lang="fr-FR" dirty="0"/>
              <a:t>Démarche créative</a:t>
            </a:r>
          </a:p>
          <a:p>
            <a:pPr marL="285750" indent="-285750" eaLnBrk="1" hangingPunct="1">
              <a:buFontTx/>
              <a:buChar char="-"/>
              <a:defRPr/>
            </a:pPr>
            <a:r>
              <a:rPr lang="fr-FR" dirty="0"/>
              <a:t>Pratique en arts visuels</a:t>
            </a:r>
          </a:p>
          <a:p>
            <a:pPr marL="285750" indent="-285750" eaLnBrk="1" hangingPunct="1">
              <a:buFontTx/>
              <a:buChar char="-"/>
              <a:defRPr/>
            </a:pPr>
            <a:r>
              <a:rPr lang="fr-FR" dirty="0"/>
              <a:t>Technologie</a:t>
            </a:r>
          </a:p>
          <a:p>
            <a:pPr eaLnBrk="1" hangingPunct="1">
              <a:defRPr/>
            </a:pPr>
            <a:endParaRPr lang="fr-FR" dirty="0"/>
          </a:p>
        </p:txBody>
      </p:sp>
      <p:sp>
        <p:nvSpPr>
          <p:cNvPr id="67590" name="ZoneTexte 6">
            <a:extLst>
              <a:ext uri="{FF2B5EF4-FFF2-40B4-BE49-F238E27FC236}">
                <a16:creationId xmlns:a16="http://schemas.microsoft.com/office/drawing/2014/main" id="{9D2C522A-22D8-F5B2-98CF-FAD234093256}"/>
              </a:ext>
            </a:extLst>
          </p:cNvPr>
          <p:cNvSpPr txBox="1">
            <a:spLocks noChangeArrowheads="1"/>
          </p:cNvSpPr>
          <p:nvPr/>
        </p:nvSpPr>
        <p:spPr bwMode="auto">
          <a:xfrm>
            <a:off x="4070350" y="3860800"/>
            <a:ext cx="46942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t>Où le préparer ?</a:t>
            </a:r>
          </a:p>
          <a:p>
            <a:pPr eaLnBrk="1" hangingPunct="1">
              <a:spcBef>
                <a:spcPct val="0"/>
              </a:spcBef>
              <a:buFontTx/>
              <a:buNone/>
            </a:pPr>
            <a:r>
              <a:rPr lang="fr-FR" altLang="fr-FR" sz="1800"/>
              <a:t>Lycée Léonard de Vinci (Antibes)</a:t>
            </a:r>
          </a:p>
          <a:p>
            <a:pPr eaLnBrk="1" hangingPunct="1">
              <a:spcBef>
                <a:spcPct val="0"/>
              </a:spcBef>
              <a:buFontTx/>
              <a:buNone/>
            </a:pPr>
            <a:r>
              <a:rPr lang="fr-FR" altLang="fr-FR" sz="1800"/>
              <a:t>Lycée …. (Vence)</a:t>
            </a:r>
          </a:p>
          <a:p>
            <a:pPr eaLnBrk="1" hangingPunct="1">
              <a:spcBef>
                <a:spcPct val="0"/>
              </a:spcBef>
              <a:buFontTx/>
              <a:buNone/>
            </a:pPr>
            <a:r>
              <a:rPr lang="fr-FR" altLang="fr-FR" sz="1800"/>
              <a:t>Lycée René Goscinny (Drap)</a:t>
            </a:r>
          </a:p>
          <a:p>
            <a:pPr eaLnBrk="1" hangingPunct="1">
              <a:spcBef>
                <a:spcPct val="0"/>
              </a:spcBef>
              <a:buFontTx/>
              <a:buNone/>
            </a:pPr>
            <a:endParaRPr lang="fr-FR" altLang="fr-FR" sz="1800"/>
          </a:p>
          <a:p>
            <a:pPr eaLnBrk="1" hangingPunct="1">
              <a:spcBef>
                <a:spcPct val="0"/>
              </a:spcBef>
              <a:buFontTx/>
              <a:buNone/>
            </a:pPr>
            <a:r>
              <a:rPr lang="fr-FR" altLang="fr-FR" sz="1800" b="1"/>
              <a:t>Et après ? </a:t>
            </a:r>
            <a:r>
              <a:rPr lang="fr-FR" altLang="fr-FR" sz="1800"/>
              <a:t>DMA, DNMADE, Licence, Ecoles spécialisées, Ecole des Beaux-Arts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e 2">
            <a:extLst>
              <a:ext uri="{FF2B5EF4-FFF2-40B4-BE49-F238E27FC236}">
                <a16:creationId xmlns:a16="http://schemas.microsoft.com/office/drawing/2014/main" id="{0810E29C-7FC0-5C25-B00F-D9D48D37421F}"/>
              </a:ext>
            </a:extLst>
          </p:cNvPr>
          <p:cNvGrpSpPr>
            <a:grpSpLocks/>
          </p:cNvGrpSpPr>
          <p:nvPr/>
        </p:nvGrpSpPr>
        <p:grpSpPr bwMode="auto">
          <a:xfrm>
            <a:off x="0" y="0"/>
            <a:ext cx="3419475" cy="1208088"/>
            <a:chOff x="0" y="0"/>
            <a:chExt cx="3419872" cy="1208088"/>
          </a:xfrm>
        </p:grpSpPr>
        <p:sp>
          <p:nvSpPr>
            <p:cNvPr id="14" name="AutoShape 83">
              <a:extLst>
                <a:ext uri="{FF2B5EF4-FFF2-40B4-BE49-F238E27FC236}">
                  <a16:creationId xmlns:a16="http://schemas.microsoft.com/office/drawing/2014/main" id="{FE48CBDD-591B-001F-4EE5-AD7877D57BBF}"/>
                </a:ext>
              </a:extLst>
            </p:cNvPr>
            <p:cNvSpPr>
              <a:spLocks noChangeArrowheads="1"/>
            </p:cNvSpPr>
            <p:nvPr/>
          </p:nvSpPr>
          <p:spPr bwMode="auto">
            <a:xfrm>
              <a:off x="0" y="0"/>
              <a:ext cx="3419872" cy="1208088"/>
            </a:xfrm>
            <a:prstGeom prst="foldedCorner">
              <a:avLst>
                <a:gd name="adj" fmla="val 12500"/>
              </a:avLst>
            </a:prstGeom>
            <a:gradFill rotWithShape="1">
              <a:gsLst>
                <a:gs pos="0">
                  <a:srgbClr val="00003A"/>
                </a:gs>
                <a:gs pos="100000">
                  <a:srgbClr val="265A9A"/>
                </a:gs>
              </a:gsLst>
              <a:lin ang="5400000" scaled="1"/>
            </a:gradFill>
            <a:ln>
              <a:noFill/>
            </a:ln>
            <a:effectLst>
              <a:outerShdw blurRad="50800" dist="38100" dir="2700000" algn="tl" rotWithShape="0">
                <a:prstClr val="black">
                  <a:alpha val="40000"/>
                </a:prstClr>
              </a:outerShdw>
            </a:effectLst>
          </p:spPr>
          <p:txBody>
            <a:bodyPr wrap="none" lIns="82945" tIns="41473" rIns="82945" bIns="41473" anchor="ctr"/>
            <a:lstStyle/>
            <a:p>
              <a:pPr defTabSz="407988" eaLnBrk="1" hangingPunct="1">
                <a:defRPr/>
              </a:pPr>
              <a:endParaRPr lang="fr-FR" sz="1600" i="0">
                <a:latin typeface="Tahoma" pitchFamily="34" charset="0"/>
                <a:cs typeface="Arial" charset="0"/>
              </a:endParaRPr>
            </a:p>
          </p:txBody>
        </p:sp>
        <p:sp>
          <p:nvSpPr>
            <p:cNvPr id="15" name="Rectangle 76">
              <a:extLst>
                <a:ext uri="{FF2B5EF4-FFF2-40B4-BE49-F238E27FC236}">
                  <a16:creationId xmlns:a16="http://schemas.microsoft.com/office/drawing/2014/main" id="{9EA5C20C-36E0-C156-102F-4BA168E326BB}"/>
                </a:ext>
              </a:extLst>
            </p:cNvPr>
            <p:cNvSpPr>
              <a:spLocks noChangeArrowheads="1"/>
            </p:cNvSpPr>
            <p:nvPr/>
          </p:nvSpPr>
          <p:spPr bwMode="auto">
            <a:xfrm>
              <a:off x="195286" y="158750"/>
              <a:ext cx="3008661" cy="847725"/>
            </a:xfrm>
            <a:prstGeom prst="rect">
              <a:avLst/>
            </a:prstGeom>
            <a:noFill/>
            <a:ln>
              <a:noFill/>
            </a:ln>
            <a:effectLst/>
          </p:spPr>
          <p:txBody>
            <a:bodyPr lIns="0" tIns="0" rIns="0" bIns="0" anchor="ctr">
              <a:spAutoFit/>
            </a:bodyPr>
            <a:lstStyle/>
            <a:p>
              <a:pPr defTabSz="407988" eaLnBrk="1">
                <a:lnSpc>
                  <a:spcPct val="95000"/>
                </a:lnSpc>
                <a:buClr>
                  <a:srgbClr val="000000"/>
                </a:buClr>
                <a:buSzPct val="45000"/>
                <a:buFont typeface="StarSymbol" charset="0"/>
                <a:buNone/>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Comment choisir ?</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3075" name="Text Box 3">
            <a:extLst>
              <a:ext uri="{FF2B5EF4-FFF2-40B4-BE49-F238E27FC236}">
                <a16:creationId xmlns:a16="http://schemas.microsoft.com/office/drawing/2014/main" id="{1219F186-E686-5F9C-4302-9D8C74A8DDCE}"/>
              </a:ext>
            </a:extLst>
          </p:cNvPr>
          <p:cNvSpPr txBox="1">
            <a:spLocks noChangeArrowheads="1"/>
          </p:cNvSpPr>
          <p:nvPr/>
        </p:nvSpPr>
        <p:spPr bwMode="auto">
          <a:xfrm>
            <a:off x="611188" y="1393825"/>
            <a:ext cx="7921625" cy="830263"/>
          </a:xfrm>
          <a:prstGeom prst="rect">
            <a:avLst/>
          </a:prstGeom>
          <a:noFill/>
          <a:ln>
            <a:noFill/>
          </a:ln>
          <a:effectLst/>
        </p:spPr>
        <p:txBody>
          <a:bodyPr>
            <a:spAutoFit/>
          </a:bodyPr>
          <a:lstStyle>
            <a:lvl1pPr defTabSz="912813" eaLnBrk="0" hangingPunct="0">
              <a:defRPr i="1">
                <a:solidFill>
                  <a:schemeClr val="tx1"/>
                </a:solidFill>
                <a:latin typeface="Calibri" panose="020F0502020204030204" pitchFamily="34" charset="0"/>
                <a:cs typeface="Arial" panose="020B0604020202020204" pitchFamily="34" charset="0"/>
              </a:defRPr>
            </a:lvl1pPr>
            <a:lvl2pPr marL="742950" indent="-285750" defTabSz="912813" eaLnBrk="0" hangingPunct="0">
              <a:defRPr i="1">
                <a:solidFill>
                  <a:schemeClr val="tx1"/>
                </a:solidFill>
                <a:latin typeface="Calibri" panose="020F0502020204030204" pitchFamily="34" charset="0"/>
                <a:cs typeface="Arial" panose="020B0604020202020204" pitchFamily="34" charset="0"/>
              </a:defRPr>
            </a:lvl2pPr>
            <a:lvl3pPr marL="1143000" indent="-228600" defTabSz="912813" eaLnBrk="0" hangingPunct="0">
              <a:defRPr i="1">
                <a:solidFill>
                  <a:schemeClr val="tx1"/>
                </a:solidFill>
                <a:latin typeface="Calibri" panose="020F0502020204030204" pitchFamily="34" charset="0"/>
                <a:cs typeface="Arial" panose="020B0604020202020204" pitchFamily="34" charset="0"/>
              </a:defRPr>
            </a:lvl3pPr>
            <a:lvl4pPr marL="1600200" indent="-228600" defTabSz="912813" eaLnBrk="0" hangingPunct="0">
              <a:defRPr i="1">
                <a:solidFill>
                  <a:schemeClr val="tx1"/>
                </a:solidFill>
                <a:latin typeface="Calibri" panose="020F0502020204030204" pitchFamily="34" charset="0"/>
                <a:cs typeface="Arial" panose="020B0604020202020204" pitchFamily="34" charset="0"/>
              </a:defRPr>
            </a:lvl4pPr>
            <a:lvl5pPr marL="2057400" indent="-228600" defTabSz="912813" eaLnBrk="0" hangingPunct="0">
              <a:defRPr i="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r>
              <a:rPr lang="fr-FR" altLang="fr-FR" sz="2400" b="1" i="0" dirty="0">
                <a:solidFill>
                  <a:schemeClr val="tx2">
                    <a:lumMod val="60000"/>
                    <a:lumOff val="40000"/>
                  </a:schemeClr>
                </a:solidFill>
              </a:rPr>
              <a:t>Faire le bon choix d’orientation suppose que l’on ait vraiment réfléchi sur soi et que l’on se soit bien informé…</a:t>
            </a:r>
          </a:p>
        </p:txBody>
      </p:sp>
      <p:sp>
        <p:nvSpPr>
          <p:cNvPr id="10" name="AutoShape 7">
            <a:extLst>
              <a:ext uri="{FF2B5EF4-FFF2-40B4-BE49-F238E27FC236}">
                <a16:creationId xmlns:a16="http://schemas.microsoft.com/office/drawing/2014/main" id="{39C4738E-00DE-3C4D-D434-E582FD092533}"/>
              </a:ext>
            </a:extLst>
          </p:cNvPr>
          <p:cNvSpPr>
            <a:spLocks noChangeArrowheads="1"/>
          </p:cNvSpPr>
          <p:nvPr/>
        </p:nvSpPr>
        <p:spPr bwMode="auto">
          <a:xfrm rot="-5400000">
            <a:off x="1775619" y="5003006"/>
            <a:ext cx="863600" cy="287338"/>
          </a:xfrm>
          <a:prstGeom prst="leftArrow">
            <a:avLst>
              <a:gd name="adj1" fmla="val 50000"/>
              <a:gd name="adj2" fmla="val 75138"/>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11" name="AutoShape 7">
            <a:extLst>
              <a:ext uri="{FF2B5EF4-FFF2-40B4-BE49-F238E27FC236}">
                <a16:creationId xmlns:a16="http://schemas.microsoft.com/office/drawing/2014/main" id="{1E3DE87A-4905-B87C-27EF-322615192F15}"/>
              </a:ext>
            </a:extLst>
          </p:cNvPr>
          <p:cNvSpPr>
            <a:spLocks noChangeArrowheads="1"/>
          </p:cNvSpPr>
          <p:nvPr/>
        </p:nvSpPr>
        <p:spPr bwMode="auto">
          <a:xfrm rot="1913919">
            <a:off x="982663" y="3662363"/>
            <a:ext cx="863600" cy="287337"/>
          </a:xfrm>
          <a:prstGeom prst="leftArrow">
            <a:avLst>
              <a:gd name="adj1" fmla="val 50000"/>
              <a:gd name="adj2" fmla="val 75138"/>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12" name="AutoShape 8">
            <a:extLst>
              <a:ext uri="{FF2B5EF4-FFF2-40B4-BE49-F238E27FC236}">
                <a16:creationId xmlns:a16="http://schemas.microsoft.com/office/drawing/2014/main" id="{DA876FA7-51C4-FE93-9F49-0738A0006E33}"/>
              </a:ext>
            </a:extLst>
          </p:cNvPr>
          <p:cNvSpPr>
            <a:spLocks noChangeArrowheads="1"/>
          </p:cNvSpPr>
          <p:nvPr/>
        </p:nvSpPr>
        <p:spPr bwMode="auto">
          <a:xfrm rot="9119931">
            <a:off x="2644775" y="3654425"/>
            <a:ext cx="863600" cy="287338"/>
          </a:xfrm>
          <a:prstGeom prst="leftArrow">
            <a:avLst>
              <a:gd name="adj1" fmla="val 50000"/>
              <a:gd name="adj2" fmla="val 75138"/>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16" name="AutoShape 10">
            <a:extLst>
              <a:ext uri="{FF2B5EF4-FFF2-40B4-BE49-F238E27FC236}">
                <a16:creationId xmlns:a16="http://schemas.microsoft.com/office/drawing/2014/main" id="{0C1AF0AA-07D7-79A0-2F6C-F1490F1F23AF}"/>
              </a:ext>
            </a:extLst>
          </p:cNvPr>
          <p:cNvSpPr>
            <a:spLocks noChangeArrowheads="1"/>
          </p:cNvSpPr>
          <p:nvPr/>
        </p:nvSpPr>
        <p:spPr bwMode="auto">
          <a:xfrm rot="9037089">
            <a:off x="7138988" y="3598863"/>
            <a:ext cx="863600" cy="288925"/>
          </a:xfrm>
          <a:prstGeom prst="leftArrow">
            <a:avLst>
              <a:gd name="adj1" fmla="val 50000"/>
              <a:gd name="adj2" fmla="val 74725"/>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18" name="AutoShape 11">
            <a:extLst>
              <a:ext uri="{FF2B5EF4-FFF2-40B4-BE49-F238E27FC236}">
                <a16:creationId xmlns:a16="http://schemas.microsoft.com/office/drawing/2014/main" id="{AD7886CA-EBBF-0F17-E4A0-AB08EA32D7BD}"/>
              </a:ext>
            </a:extLst>
          </p:cNvPr>
          <p:cNvSpPr>
            <a:spLocks noChangeArrowheads="1"/>
          </p:cNvSpPr>
          <p:nvPr/>
        </p:nvSpPr>
        <p:spPr bwMode="auto">
          <a:xfrm rot="1752332">
            <a:off x="5589588" y="3598863"/>
            <a:ext cx="863600" cy="285750"/>
          </a:xfrm>
          <a:prstGeom prst="leftArrow">
            <a:avLst>
              <a:gd name="adj1" fmla="val 50000"/>
              <a:gd name="adj2" fmla="val 75556"/>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19" name="AutoShape 12">
            <a:extLst>
              <a:ext uri="{FF2B5EF4-FFF2-40B4-BE49-F238E27FC236}">
                <a16:creationId xmlns:a16="http://schemas.microsoft.com/office/drawing/2014/main" id="{5A73F56B-B83B-D6A1-85A4-2C8774951998}"/>
              </a:ext>
            </a:extLst>
          </p:cNvPr>
          <p:cNvSpPr>
            <a:spLocks noChangeArrowheads="1"/>
          </p:cNvSpPr>
          <p:nvPr/>
        </p:nvSpPr>
        <p:spPr bwMode="auto">
          <a:xfrm rot="-5400000">
            <a:off x="6380957" y="4868069"/>
            <a:ext cx="863600" cy="287337"/>
          </a:xfrm>
          <a:prstGeom prst="leftArrow">
            <a:avLst>
              <a:gd name="adj1" fmla="val 50000"/>
              <a:gd name="adj2" fmla="val 75138"/>
            </a:avLst>
          </a:prstGeom>
          <a:solidFill>
            <a:schemeClr val="accent1">
              <a:lumMod val="75000"/>
            </a:schemeClr>
          </a:solidFill>
          <a:ln>
            <a:noFill/>
          </a:ln>
        </p:spPr>
        <p:txBody>
          <a:bodyPr wrap="none" anchor="ctr"/>
          <a:lstStyle>
            <a:lvl1pPr eaLnBrk="0" hangingPunct="0">
              <a:defRPr i="1">
                <a:solidFill>
                  <a:schemeClr val="tx1"/>
                </a:solidFill>
                <a:latin typeface="Calibri" panose="020F0502020204030204" pitchFamily="34" charset="0"/>
                <a:cs typeface="Arial" panose="020B0604020202020204" pitchFamily="34" charset="0"/>
              </a:defRPr>
            </a:lvl1pPr>
            <a:lvl2pPr marL="742950" indent="-285750" eaLnBrk="0" hangingPunct="0">
              <a:defRPr i="1">
                <a:solidFill>
                  <a:schemeClr val="tx1"/>
                </a:solidFill>
                <a:latin typeface="Calibri" panose="020F0502020204030204" pitchFamily="34" charset="0"/>
                <a:cs typeface="Arial" panose="020B0604020202020204" pitchFamily="34" charset="0"/>
              </a:defRPr>
            </a:lvl2pPr>
            <a:lvl3pPr marL="1143000" indent="-228600" eaLnBrk="0" hangingPunct="0">
              <a:defRPr i="1">
                <a:solidFill>
                  <a:schemeClr val="tx1"/>
                </a:solidFill>
                <a:latin typeface="Calibri" panose="020F0502020204030204" pitchFamily="34" charset="0"/>
                <a:cs typeface="Arial" panose="020B0604020202020204" pitchFamily="34" charset="0"/>
              </a:defRPr>
            </a:lvl3pPr>
            <a:lvl4pPr marL="1600200" indent="-228600" eaLnBrk="0" hangingPunct="0">
              <a:defRPr i="1">
                <a:solidFill>
                  <a:schemeClr val="tx1"/>
                </a:solidFill>
                <a:latin typeface="Calibri" panose="020F0502020204030204" pitchFamily="34" charset="0"/>
                <a:cs typeface="Arial" panose="020B0604020202020204" pitchFamily="34" charset="0"/>
              </a:defRPr>
            </a:lvl4pPr>
            <a:lvl5pPr marL="2057400" indent="-228600" eaLnBrk="0" hangingPunct="0">
              <a:defRPr i="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cs typeface="Arial" panose="020B0604020202020204" pitchFamily="34" charset="0"/>
              </a:defRPr>
            </a:lvl9pPr>
          </a:lstStyle>
          <a:p>
            <a:pPr eaLnBrk="1" hangingPunct="1">
              <a:defRPr/>
            </a:pPr>
            <a:endParaRPr lang="fr-FR" altLang="fr-FR"/>
          </a:p>
        </p:txBody>
      </p:sp>
      <p:sp>
        <p:nvSpPr>
          <p:cNvPr id="21" name="Text Box 13">
            <a:extLst>
              <a:ext uri="{FF2B5EF4-FFF2-40B4-BE49-F238E27FC236}">
                <a16:creationId xmlns:a16="http://schemas.microsoft.com/office/drawing/2014/main" id="{E181F09F-6897-94DA-9F01-40361AEEF066}"/>
              </a:ext>
            </a:extLst>
          </p:cNvPr>
          <p:cNvSpPr txBox="1">
            <a:spLocks noChangeArrowheads="1"/>
          </p:cNvSpPr>
          <p:nvPr/>
        </p:nvSpPr>
        <p:spPr bwMode="auto">
          <a:xfrm>
            <a:off x="481013" y="5516563"/>
            <a:ext cx="3432175" cy="800100"/>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a:solidFill>
                  <a:srgbClr val="404040"/>
                </a:solidFill>
                <a:latin typeface="Calibri" pitchFamily="34" charset="0"/>
                <a:cs typeface="Arial" charset="0"/>
              </a:rPr>
              <a:t>Ses qualités * </a:t>
            </a:r>
            <a:br>
              <a:rPr lang="fr-FR" b="1" dirty="0">
                <a:solidFill>
                  <a:schemeClr val="tx1">
                    <a:lumMod val="85000"/>
                    <a:lumOff val="15000"/>
                  </a:schemeClr>
                </a:solidFill>
                <a:latin typeface="Calibri" pitchFamily="34" charset="0"/>
                <a:cs typeface="Arial" charset="0"/>
              </a:rPr>
            </a:br>
            <a:r>
              <a:rPr lang="fr-FR" sz="1400" dirty="0">
                <a:solidFill>
                  <a:srgbClr val="404040"/>
                </a:solidFill>
                <a:latin typeface="Calibri" pitchFamily="34" charset="0"/>
                <a:cs typeface="Arial" charset="0"/>
              </a:rPr>
              <a:t>(en cours et en dehors</a:t>
            </a:r>
            <a:br>
              <a:rPr lang="fr-FR" sz="1400" dirty="0">
                <a:solidFill>
                  <a:srgbClr val="404040"/>
                </a:solidFill>
                <a:latin typeface="Calibri" pitchFamily="34" charset="0"/>
                <a:cs typeface="Arial" charset="0"/>
              </a:rPr>
            </a:br>
            <a:r>
              <a:rPr lang="fr-FR" sz="1400" dirty="0">
                <a:solidFill>
                  <a:srgbClr val="404040"/>
                </a:solidFill>
                <a:latin typeface="Calibri" pitchFamily="34" charset="0"/>
                <a:cs typeface="Arial" charset="0"/>
              </a:rPr>
              <a:t> du contexte scolaire)</a:t>
            </a:r>
          </a:p>
        </p:txBody>
      </p:sp>
      <p:sp>
        <p:nvSpPr>
          <p:cNvPr id="44043" name="Text Box 14">
            <a:extLst>
              <a:ext uri="{FF2B5EF4-FFF2-40B4-BE49-F238E27FC236}">
                <a16:creationId xmlns:a16="http://schemas.microsoft.com/office/drawing/2014/main" id="{D00B16F6-98E7-2EFA-8AEB-D68AED3F67CA}"/>
              </a:ext>
            </a:extLst>
          </p:cNvPr>
          <p:cNvSpPr txBox="1">
            <a:spLocks noChangeArrowheads="1"/>
          </p:cNvSpPr>
          <p:nvPr/>
        </p:nvSpPr>
        <p:spPr bwMode="auto">
          <a:xfrm>
            <a:off x="2351088" y="2716213"/>
            <a:ext cx="21891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rgbClr val="404040"/>
                </a:solidFill>
              </a:rPr>
              <a:t>Ses compétences</a:t>
            </a:r>
            <a:r>
              <a:rPr lang="fr-FR" altLang="fr-FR" sz="1800">
                <a:solidFill>
                  <a:srgbClr val="404040"/>
                </a:solidFill>
              </a:rPr>
              <a:t> * </a:t>
            </a:r>
            <a:br>
              <a:rPr lang="fr-FR" altLang="fr-FR" sz="1800" b="1">
                <a:solidFill>
                  <a:srgbClr val="404040"/>
                </a:solidFill>
              </a:rPr>
            </a:br>
            <a:r>
              <a:rPr lang="fr-FR" altLang="fr-FR" sz="1400">
                <a:solidFill>
                  <a:srgbClr val="404040"/>
                </a:solidFill>
              </a:rPr>
              <a:t>(scolaires et</a:t>
            </a:r>
            <a:br>
              <a:rPr lang="fr-FR" altLang="fr-FR" sz="1400">
                <a:solidFill>
                  <a:srgbClr val="404040"/>
                </a:solidFill>
              </a:rPr>
            </a:br>
            <a:r>
              <a:rPr lang="fr-FR" altLang="fr-FR" sz="1400">
                <a:solidFill>
                  <a:srgbClr val="404040"/>
                </a:solidFill>
              </a:rPr>
              <a:t> extra-scolaires)</a:t>
            </a:r>
          </a:p>
        </p:txBody>
      </p:sp>
      <p:sp>
        <p:nvSpPr>
          <p:cNvPr id="44044" name="Text Box 16">
            <a:extLst>
              <a:ext uri="{FF2B5EF4-FFF2-40B4-BE49-F238E27FC236}">
                <a16:creationId xmlns:a16="http://schemas.microsoft.com/office/drawing/2014/main" id="{B6EBBA83-6BDB-FB70-9408-A35F56C80E73}"/>
              </a:ext>
            </a:extLst>
          </p:cNvPr>
          <p:cNvSpPr txBox="1">
            <a:spLocks noChangeArrowheads="1"/>
          </p:cNvSpPr>
          <p:nvPr/>
        </p:nvSpPr>
        <p:spPr bwMode="auto">
          <a:xfrm>
            <a:off x="4540250" y="2578100"/>
            <a:ext cx="24971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rgbClr val="404040"/>
                </a:solidFill>
              </a:rPr>
              <a:t>Objectifs des </a:t>
            </a:r>
            <a:br>
              <a:rPr lang="fr-FR" altLang="fr-FR" sz="1800" b="1">
                <a:solidFill>
                  <a:srgbClr val="404040"/>
                </a:solidFill>
              </a:rPr>
            </a:br>
            <a:r>
              <a:rPr lang="fr-FR" altLang="fr-FR" sz="1800" b="1">
                <a:solidFill>
                  <a:srgbClr val="404040"/>
                </a:solidFill>
              </a:rPr>
              <a:t>différentes séries </a:t>
            </a:r>
            <a:br>
              <a:rPr lang="fr-FR" altLang="fr-FR" sz="1800" b="1">
                <a:solidFill>
                  <a:srgbClr val="404040"/>
                </a:solidFill>
              </a:rPr>
            </a:br>
            <a:r>
              <a:rPr lang="fr-FR" altLang="fr-FR" sz="1800" b="1">
                <a:solidFill>
                  <a:srgbClr val="404040"/>
                </a:solidFill>
              </a:rPr>
              <a:t>de Bac.</a:t>
            </a:r>
          </a:p>
        </p:txBody>
      </p:sp>
      <p:sp>
        <p:nvSpPr>
          <p:cNvPr id="44045" name="Line 17">
            <a:extLst>
              <a:ext uri="{FF2B5EF4-FFF2-40B4-BE49-F238E27FC236}">
                <a16:creationId xmlns:a16="http://schemas.microsoft.com/office/drawing/2014/main" id="{8DBD0DA1-C560-AADA-8CF2-DEEFD7DF0DD0}"/>
              </a:ext>
            </a:extLst>
          </p:cNvPr>
          <p:cNvSpPr>
            <a:spLocks noChangeShapeType="1"/>
          </p:cNvSpPr>
          <p:nvPr/>
        </p:nvSpPr>
        <p:spPr bwMode="auto">
          <a:xfrm>
            <a:off x="4572000" y="2922588"/>
            <a:ext cx="0" cy="3311525"/>
          </a:xfrm>
          <a:prstGeom prst="line">
            <a:avLst/>
          </a:prstGeom>
          <a:noFill/>
          <a:ln w="127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6" name="Text Box 18">
            <a:extLst>
              <a:ext uri="{FF2B5EF4-FFF2-40B4-BE49-F238E27FC236}">
                <a16:creationId xmlns:a16="http://schemas.microsoft.com/office/drawing/2014/main" id="{66057D9D-AEC0-95A1-46D8-01CB30AF5F34}"/>
              </a:ext>
            </a:extLst>
          </p:cNvPr>
          <p:cNvSpPr txBox="1">
            <a:spLocks noChangeArrowheads="1"/>
          </p:cNvSpPr>
          <p:nvPr/>
        </p:nvSpPr>
        <p:spPr bwMode="auto">
          <a:xfrm>
            <a:off x="7013575" y="2686050"/>
            <a:ext cx="20637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rgbClr val="404040"/>
                </a:solidFill>
              </a:rPr>
              <a:t>Nature et contenu des enseignements</a:t>
            </a:r>
          </a:p>
        </p:txBody>
      </p:sp>
      <p:sp>
        <p:nvSpPr>
          <p:cNvPr id="27" name="Text Box 19">
            <a:extLst>
              <a:ext uri="{FF2B5EF4-FFF2-40B4-BE49-F238E27FC236}">
                <a16:creationId xmlns:a16="http://schemas.microsoft.com/office/drawing/2014/main" id="{9B2CE13C-E254-2842-5747-FEB4A49EE07A}"/>
              </a:ext>
            </a:extLst>
          </p:cNvPr>
          <p:cNvSpPr txBox="1">
            <a:spLocks noChangeArrowheads="1"/>
          </p:cNvSpPr>
          <p:nvPr/>
        </p:nvSpPr>
        <p:spPr bwMode="auto">
          <a:xfrm>
            <a:off x="5013325" y="5443538"/>
            <a:ext cx="3984625" cy="923925"/>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a:solidFill>
                  <a:srgbClr val="404040"/>
                </a:solidFill>
                <a:latin typeface="+mj-lt"/>
                <a:cs typeface="Arial" charset="0"/>
              </a:rPr>
              <a:t>Exigences </a:t>
            </a:r>
            <a:r>
              <a:rPr lang="fr-FR" dirty="0">
                <a:solidFill>
                  <a:srgbClr val="404040"/>
                </a:solidFill>
                <a:latin typeface="Calibri" pitchFamily="34" charset="0"/>
                <a:cs typeface="Arial" charset="0"/>
              </a:rPr>
              <a:t>*</a:t>
            </a:r>
            <a:br>
              <a:rPr lang="fr-FR" b="1" dirty="0">
                <a:solidFill>
                  <a:srgbClr val="404040"/>
                </a:solidFill>
                <a:latin typeface="+mj-lt"/>
                <a:cs typeface="Arial" charset="0"/>
              </a:rPr>
            </a:br>
            <a:r>
              <a:rPr lang="fr-FR" b="1" dirty="0">
                <a:solidFill>
                  <a:srgbClr val="404040"/>
                </a:solidFill>
                <a:latin typeface="+mj-lt"/>
                <a:cs typeface="Arial" charset="0"/>
              </a:rPr>
              <a:t>en termes d’intérêts, </a:t>
            </a:r>
            <a:br>
              <a:rPr lang="fr-FR" b="1" dirty="0">
                <a:solidFill>
                  <a:srgbClr val="404040"/>
                </a:solidFill>
                <a:latin typeface="+mj-lt"/>
                <a:cs typeface="Arial" charset="0"/>
              </a:rPr>
            </a:br>
            <a:r>
              <a:rPr lang="fr-FR" b="1" dirty="0">
                <a:solidFill>
                  <a:srgbClr val="404040"/>
                </a:solidFill>
                <a:latin typeface="+mj-lt"/>
                <a:cs typeface="Arial" charset="0"/>
              </a:rPr>
              <a:t>d’aptitudes et de qualités personnelles</a:t>
            </a:r>
          </a:p>
        </p:txBody>
      </p:sp>
      <p:sp>
        <p:nvSpPr>
          <p:cNvPr id="28" name="Oval 3">
            <a:extLst>
              <a:ext uri="{FF2B5EF4-FFF2-40B4-BE49-F238E27FC236}">
                <a16:creationId xmlns:a16="http://schemas.microsoft.com/office/drawing/2014/main" id="{8AC796E8-8724-E832-2E8E-ABF120BF9C48}"/>
              </a:ext>
            </a:extLst>
          </p:cNvPr>
          <p:cNvSpPr>
            <a:spLocks noChangeArrowheads="1"/>
          </p:cNvSpPr>
          <p:nvPr/>
        </p:nvSpPr>
        <p:spPr bwMode="auto">
          <a:xfrm>
            <a:off x="1415010" y="3490316"/>
            <a:ext cx="1584325" cy="1512888"/>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fr-FR">
              <a:solidFill>
                <a:srgbClr val="990000"/>
              </a:solidFill>
              <a:cs typeface="Arial" charset="0"/>
            </a:endParaRPr>
          </a:p>
        </p:txBody>
      </p:sp>
      <p:sp>
        <p:nvSpPr>
          <p:cNvPr id="44051" name="Text Box 4">
            <a:extLst>
              <a:ext uri="{FF2B5EF4-FFF2-40B4-BE49-F238E27FC236}">
                <a16:creationId xmlns:a16="http://schemas.microsoft.com/office/drawing/2014/main" id="{EE49AADB-4457-4B84-7D9D-6A41650FEC91}"/>
              </a:ext>
            </a:extLst>
          </p:cNvPr>
          <p:cNvSpPr txBox="1">
            <a:spLocks noChangeArrowheads="1"/>
          </p:cNvSpPr>
          <p:nvPr/>
        </p:nvSpPr>
        <p:spPr bwMode="auto">
          <a:xfrm>
            <a:off x="1414463" y="3932238"/>
            <a:ext cx="1584325" cy="646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chemeClr val="bg1"/>
                </a:solidFill>
              </a:rPr>
              <a:t>Réflexion </a:t>
            </a:r>
            <a:br>
              <a:rPr lang="fr-FR" altLang="fr-FR" sz="1800" b="1">
                <a:solidFill>
                  <a:schemeClr val="bg1"/>
                </a:solidFill>
              </a:rPr>
            </a:br>
            <a:r>
              <a:rPr lang="fr-FR" altLang="fr-FR" sz="1800" b="1">
                <a:solidFill>
                  <a:schemeClr val="bg1"/>
                </a:solidFill>
              </a:rPr>
              <a:t>sur soi</a:t>
            </a:r>
          </a:p>
        </p:txBody>
      </p:sp>
      <p:sp>
        <p:nvSpPr>
          <p:cNvPr id="30" name="Oval 5">
            <a:extLst>
              <a:ext uri="{FF2B5EF4-FFF2-40B4-BE49-F238E27FC236}">
                <a16:creationId xmlns:a16="http://schemas.microsoft.com/office/drawing/2014/main" id="{CF44745A-A40D-3239-1596-D4281F0052D3}"/>
              </a:ext>
            </a:extLst>
          </p:cNvPr>
          <p:cNvSpPr>
            <a:spLocks noChangeArrowheads="1"/>
          </p:cNvSpPr>
          <p:nvPr/>
        </p:nvSpPr>
        <p:spPr bwMode="auto">
          <a:xfrm>
            <a:off x="6021828" y="3427720"/>
            <a:ext cx="1560051" cy="1512888"/>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fr-FR">
              <a:solidFill>
                <a:srgbClr val="990000"/>
              </a:solidFill>
              <a:cs typeface="Arial" charset="0"/>
            </a:endParaRPr>
          </a:p>
        </p:txBody>
      </p:sp>
      <p:sp>
        <p:nvSpPr>
          <p:cNvPr id="44055" name="Text Box 6">
            <a:extLst>
              <a:ext uri="{FF2B5EF4-FFF2-40B4-BE49-F238E27FC236}">
                <a16:creationId xmlns:a16="http://schemas.microsoft.com/office/drawing/2014/main" id="{6C6EBFC7-CA34-CFF4-444D-78ADB84C6B7D}"/>
              </a:ext>
            </a:extLst>
          </p:cNvPr>
          <p:cNvSpPr txBox="1">
            <a:spLocks noChangeArrowheads="1"/>
          </p:cNvSpPr>
          <p:nvPr/>
        </p:nvSpPr>
        <p:spPr bwMode="auto">
          <a:xfrm>
            <a:off x="6038850" y="4014788"/>
            <a:ext cx="1549400" cy="3698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chemeClr val="bg1"/>
                </a:solidFill>
              </a:rPr>
              <a:t>Information</a:t>
            </a:r>
          </a:p>
        </p:txBody>
      </p:sp>
      <p:sp>
        <p:nvSpPr>
          <p:cNvPr id="44056" name="Text Box 14">
            <a:extLst>
              <a:ext uri="{FF2B5EF4-FFF2-40B4-BE49-F238E27FC236}">
                <a16:creationId xmlns:a16="http://schemas.microsoft.com/office/drawing/2014/main" id="{8FFD2023-3ACE-5492-0CFD-5FCD243F4B99}"/>
              </a:ext>
            </a:extLst>
          </p:cNvPr>
          <p:cNvSpPr txBox="1">
            <a:spLocks noChangeArrowheads="1"/>
          </p:cNvSpPr>
          <p:nvPr/>
        </p:nvSpPr>
        <p:spPr bwMode="auto">
          <a:xfrm>
            <a:off x="-17463" y="2716213"/>
            <a:ext cx="22145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fr-FR" altLang="fr-FR" sz="1800" b="1">
                <a:solidFill>
                  <a:srgbClr val="404040"/>
                </a:solidFill>
              </a:rPr>
              <a:t>Ses intérêts</a:t>
            </a:r>
            <a:r>
              <a:rPr lang="fr-FR" altLang="fr-FR" sz="1800">
                <a:solidFill>
                  <a:srgbClr val="404040"/>
                </a:solidFill>
              </a:rPr>
              <a:t> *</a:t>
            </a:r>
            <a:br>
              <a:rPr lang="fr-FR" altLang="fr-FR" sz="1800" b="1">
                <a:solidFill>
                  <a:srgbClr val="404040"/>
                </a:solidFill>
              </a:rPr>
            </a:br>
            <a:r>
              <a:rPr lang="fr-FR" altLang="fr-FR" sz="1400">
                <a:solidFill>
                  <a:srgbClr val="404040"/>
                </a:solidFill>
              </a:rPr>
              <a:t>(scolaires et </a:t>
            </a:r>
            <a:br>
              <a:rPr lang="fr-FR" altLang="fr-FR" sz="1400">
                <a:solidFill>
                  <a:srgbClr val="404040"/>
                </a:solidFill>
              </a:rPr>
            </a:br>
            <a:r>
              <a:rPr lang="fr-FR" altLang="fr-FR" sz="1400">
                <a:solidFill>
                  <a:srgbClr val="404040"/>
                </a:solidFill>
              </a:rPr>
              <a:t>extra-scolaires)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48533-CC09-FE2B-3F36-CE84C946A777}"/>
              </a:ext>
            </a:extLst>
          </p:cNvPr>
          <p:cNvSpPr>
            <a:spLocks noGrp="1"/>
          </p:cNvSpPr>
          <p:nvPr>
            <p:ph type="title"/>
          </p:nvPr>
        </p:nvSpPr>
        <p:spPr>
          <a:xfrm>
            <a:off x="3311525" y="9525"/>
            <a:ext cx="2520950" cy="635000"/>
          </a:xfrm>
        </p:spPr>
        <p:txBody>
          <a:bodyPr rtlCol="0">
            <a:normAutofit fontScale="90000"/>
          </a:bodyPr>
          <a:lstStyle/>
          <a:p>
            <a:pPr eaLnBrk="1" fontAlgn="auto" hangingPunct="1">
              <a:spcAft>
                <a:spcPts val="0"/>
              </a:spcAft>
              <a:defRPr/>
            </a:pPr>
            <a:r>
              <a:rPr lang="fr-FR" b="1" dirty="0">
                <a:solidFill>
                  <a:schemeClr val="accent1">
                    <a:lumMod val="75000"/>
                  </a:schemeClr>
                </a:solidFill>
              </a:rPr>
              <a:t>Bac STAV</a:t>
            </a:r>
          </a:p>
        </p:txBody>
      </p:sp>
      <p:pic>
        <p:nvPicPr>
          <p:cNvPr id="68611" name="Image 3">
            <a:extLst>
              <a:ext uri="{FF2B5EF4-FFF2-40B4-BE49-F238E27FC236}">
                <a16:creationId xmlns:a16="http://schemas.microsoft.com/office/drawing/2014/main" id="{64E2C5F3-78E5-435D-A7BA-3A20E13D29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739775"/>
            <a:ext cx="483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Image 4">
            <a:extLst>
              <a:ext uri="{FF2B5EF4-FFF2-40B4-BE49-F238E27FC236}">
                <a16:creationId xmlns:a16="http://schemas.microsoft.com/office/drawing/2014/main" id="{BB00A2A9-4A27-2D06-C473-CED35F096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927100"/>
            <a:ext cx="4756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A27B46B-CFE3-B20D-9E48-36980A6B8533}"/>
              </a:ext>
            </a:extLst>
          </p:cNvPr>
          <p:cNvSpPr txBox="1"/>
          <p:nvPr/>
        </p:nvSpPr>
        <p:spPr>
          <a:xfrm>
            <a:off x="179388" y="765175"/>
            <a:ext cx="3887787" cy="3878263"/>
          </a:xfrm>
          <a:prstGeom prst="rect">
            <a:avLst/>
          </a:prstGeom>
          <a:noFill/>
        </p:spPr>
        <p:txBody>
          <a:bodyPr>
            <a:spAutoFit/>
          </a:bodyPr>
          <a:lstStyle/>
          <a:p>
            <a:pPr eaLnBrk="1" hangingPunct="1">
              <a:defRPr/>
            </a:pPr>
            <a:r>
              <a:rPr lang="fr-FR" b="1" i="0" dirty="0">
                <a:solidFill>
                  <a:schemeClr val="bg1"/>
                </a:solidFill>
              </a:rPr>
              <a:t>Pour qui ?</a:t>
            </a:r>
          </a:p>
          <a:p>
            <a:pPr eaLnBrk="1" hangingPunct="1">
              <a:defRPr/>
            </a:pPr>
            <a:r>
              <a:rPr lang="fr-FR" sz="1400" dirty="0"/>
              <a:t>Préparé dans les lycées agricoles, le bac STAV s'adresse aux </a:t>
            </a:r>
            <a:r>
              <a:rPr lang="fr-FR" sz="1400" b="1" dirty="0"/>
              <a:t>élèves intéressés par l'agriculture, la biologie, l’écologie, l’environnement, l’agroalimentaire...</a:t>
            </a:r>
            <a:r>
              <a:rPr lang="fr-FR" sz="1400" b="1" i="0" dirty="0" err="1">
                <a:solidFill>
                  <a:schemeClr val="bg1"/>
                </a:solidFill>
              </a:rPr>
              <a:t>rogramme</a:t>
            </a:r>
            <a:endParaRPr lang="fr-FR" sz="1400" b="1" i="0" dirty="0">
              <a:solidFill>
                <a:schemeClr val="bg1"/>
              </a:solidFill>
            </a:endParaRPr>
          </a:p>
          <a:p>
            <a:pPr eaLnBrk="1" hangingPunct="1">
              <a:defRPr/>
            </a:pPr>
            <a:r>
              <a:rPr lang="fr-FR" sz="1400" b="1" dirty="0"/>
              <a:t>-      Des enseignements généraux</a:t>
            </a:r>
            <a:endParaRPr lang="fr-FR" sz="1400" dirty="0"/>
          </a:p>
          <a:p>
            <a:pPr marL="285750" indent="-285750" eaLnBrk="1" hangingPunct="1">
              <a:buFontTx/>
              <a:buChar char="-"/>
              <a:defRPr/>
            </a:pPr>
            <a:r>
              <a:rPr lang="fr-FR" sz="1400" dirty="0"/>
              <a:t>8 semaines de </a:t>
            </a:r>
            <a:r>
              <a:rPr lang="fr-FR" sz="1400" b="1" dirty="0"/>
              <a:t>stages.</a:t>
            </a:r>
          </a:p>
          <a:p>
            <a:pPr marL="285750" indent="-285750" eaLnBrk="1" hangingPunct="1">
              <a:buFontTx/>
              <a:buChar char="-"/>
              <a:defRPr/>
            </a:pPr>
            <a:r>
              <a:rPr lang="fr-FR" sz="1400" dirty="0"/>
              <a:t>Un large </a:t>
            </a:r>
            <a:r>
              <a:rPr lang="fr-FR" sz="1400" b="1" dirty="0"/>
              <a:t>tronc commun</a:t>
            </a:r>
            <a:r>
              <a:rPr lang="fr-FR" sz="1400" dirty="0"/>
              <a:t> qui développe une </a:t>
            </a:r>
            <a:r>
              <a:rPr lang="fr-FR" sz="1400" b="1" dirty="0"/>
              <a:t>culture scientifique et technologique</a:t>
            </a:r>
            <a:r>
              <a:rPr lang="fr-FR" sz="1400" dirty="0"/>
              <a:t>. </a:t>
            </a:r>
          </a:p>
          <a:p>
            <a:pPr eaLnBrk="1" hangingPunct="1">
              <a:defRPr/>
            </a:pPr>
            <a:r>
              <a:rPr lang="fr-FR" sz="1400" dirty="0"/>
              <a:t>       3 Axes : </a:t>
            </a:r>
          </a:p>
          <a:p>
            <a:pPr marL="285750" indent="-285750" eaLnBrk="1" hangingPunct="1">
              <a:buFont typeface="Arial" panose="020B0604020202020204" pitchFamily="34" charset="0"/>
              <a:buChar char="•"/>
              <a:defRPr/>
            </a:pPr>
            <a:r>
              <a:rPr lang="fr-FR" sz="1400" dirty="0"/>
              <a:t>agriculture, territoires et société </a:t>
            </a:r>
          </a:p>
          <a:p>
            <a:pPr marL="285750" indent="-285750" eaLnBrk="1" hangingPunct="1">
              <a:buFont typeface="Arial" panose="020B0604020202020204" pitchFamily="34" charset="0"/>
              <a:buChar char="•"/>
              <a:defRPr/>
            </a:pPr>
            <a:r>
              <a:rPr lang="fr-FR" sz="1400" dirty="0"/>
              <a:t>fait alimentaire</a:t>
            </a:r>
          </a:p>
          <a:p>
            <a:pPr marL="285750" indent="-285750" eaLnBrk="1" hangingPunct="1">
              <a:buFont typeface="Arial" panose="020B0604020202020204" pitchFamily="34" charset="0"/>
              <a:buChar char="•"/>
              <a:defRPr/>
            </a:pPr>
            <a:r>
              <a:rPr lang="fr-FR" sz="1400" dirty="0"/>
              <a:t>gestion du vivant, des ressources durables et non durables</a:t>
            </a:r>
          </a:p>
          <a:p>
            <a:pPr eaLnBrk="1" hangingPunct="1">
              <a:defRPr/>
            </a:pPr>
            <a:r>
              <a:rPr lang="fr-FR" sz="1400" b="1" dirty="0"/>
              <a:t>Un approfondissement technologique est proposé dans 5 domaines spécifiques selon les lycées</a:t>
            </a:r>
            <a:endParaRPr lang="fr-FR" sz="1400" dirty="0"/>
          </a:p>
          <a:p>
            <a:pPr eaLnBrk="1" hangingPunct="1">
              <a:defRPr/>
            </a:pPr>
            <a:endParaRPr lang="fr-FR" dirty="0"/>
          </a:p>
        </p:txBody>
      </p:sp>
      <p:sp>
        <p:nvSpPr>
          <p:cNvPr id="68614" name="ZoneTexte 6">
            <a:extLst>
              <a:ext uri="{FF2B5EF4-FFF2-40B4-BE49-F238E27FC236}">
                <a16:creationId xmlns:a16="http://schemas.microsoft.com/office/drawing/2014/main" id="{EE66B52D-5A11-FE47-7309-CA22F0905D85}"/>
              </a:ext>
            </a:extLst>
          </p:cNvPr>
          <p:cNvSpPr txBox="1">
            <a:spLocks noChangeArrowheads="1"/>
          </p:cNvSpPr>
          <p:nvPr/>
        </p:nvSpPr>
        <p:spPr bwMode="auto">
          <a:xfrm>
            <a:off x="3995738" y="3500438"/>
            <a:ext cx="4987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b="1"/>
              <a:t>Ou le préparer ?</a:t>
            </a:r>
          </a:p>
          <a:p>
            <a:pPr eaLnBrk="1" hangingPunct="1">
              <a:spcBef>
                <a:spcPct val="0"/>
              </a:spcBef>
              <a:buFontTx/>
              <a:buNone/>
            </a:pPr>
            <a:r>
              <a:rPr lang="fr-FR" altLang="fr-FR" sz="1400"/>
              <a:t>Lycée Agricole Vert d’Azur (Antibes)</a:t>
            </a:r>
          </a:p>
          <a:p>
            <a:pPr eaLnBrk="1" hangingPunct="1">
              <a:spcBef>
                <a:spcPct val="0"/>
              </a:spcBef>
              <a:buFontTx/>
              <a:buNone/>
            </a:pPr>
            <a:endParaRPr lang="fr-FR" altLang="fr-FR" sz="1800"/>
          </a:p>
          <a:p>
            <a:pPr eaLnBrk="1" hangingPunct="1">
              <a:spcBef>
                <a:spcPct val="0"/>
              </a:spcBef>
              <a:buFontTx/>
              <a:buNone/>
            </a:pPr>
            <a:endParaRPr lang="fr-FR" altLang="fr-FR" sz="1800"/>
          </a:p>
        </p:txBody>
      </p:sp>
      <p:sp>
        <p:nvSpPr>
          <p:cNvPr id="68615" name="ZoneTexte 7">
            <a:extLst>
              <a:ext uri="{FF2B5EF4-FFF2-40B4-BE49-F238E27FC236}">
                <a16:creationId xmlns:a16="http://schemas.microsoft.com/office/drawing/2014/main" id="{6A57C427-2B71-B271-D615-2FA3BC8BB05D}"/>
              </a:ext>
            </a:extLst>
          </p:cNvPr>
          <p:cNvSpPr txBox="1">
            <a:spLocks noChangeArrowheads="1"/>
          </p:cNvSpPr>
          <p:nvPr/>
        </p:nvSpPr>
        <p:spPr bwMode="auto">
          <a:xfrm>
            <a:off x="3995738" y="3933825"/>
            <a:ext cx="5148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b="1"/>
              <a:t>Et après ?</a:t>
            </a:r>
          </a:p>
          <a:p>
            <a:pPr eaLnBrk="1" hangingPunct="1">
              <a:spcBef>
                <a:spcPct val="0"/>
              </a:spcBef>
              <a:buFontTx/>
              <a:buNone/>
            </a:pPr>
            <a:r>
              <a:rPr lang="fr-FR" altLang="fr-FR" sz="1400"/>
              <a:t>BTS, DUT, Concours des domaines paramédicaux et social, Licence ….</a:t>
            </a:r>
          </a:p>
        </p:txBody>
      </p:sp>
      <p:pic>
        <p:nvPicPr>
          <p:cNvPr id="68616" name="Picture 2">
            <a:extLst>
              <a:ext uri="{FF2B5EF4-FFF2-40B4-BE49-F238E27FC236}">
                <a16:creationId xmlns:a16="http://schemas.microsoft.com/office/drawing/2014/main" id="{CD40F263-25DF-1018-1CF4-6573D90D5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437063"/>
            <a:ext cx="87852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à coins arrondis 23">
            <a:extLst>
              <a:ext uri="{FF2B5EF4-FFF2-40B4-BE49-F238E27FC236}">
                <a16:creationId xmlns:a16="http://schemas.microsoft.com/office/drawing/2014/main" id="{13EB5DD5-DA9E-C0F8-D279-93F2470BC13E}"/>
              </a:ext>
            </a:extLst>
          </p:cNvPr>
          <p:cNvSpPr/>
          <p:nvPr/>
        </p:nvSpPr>
        <p:spPr>
          <a:xfrm>
            <a:off x="5878513" y="1747838"/>
            <a:ext cx="3103562" cy="3063875"/>
          </a:xfrm>
          <a:prstGeom prst="wedgeRoundRectCallout">
            <a:avLst>
              <a:gd name="adj1" fmla="val -58589"/>
              <a:gd name="adj2" fmla="val -7501"/>
              <a:gd name="adj3" fmla="val 16667"/>
            </a:avLst>
          </a:prstGeom>
          <a:solidFill>
            <a:srgbClr val="66CCFF"/>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fr-FR" sz="1350" i="0">
              <a:solidFill>
                <a:prstClr val="black"/>
              </a:solidFill>
            </a:endParaRPr>
          </a:p>
        </p:txBody>
      </p:sp>
      <p:sp>
        <p:nvSpPr>
          <p:cNvPr id="5" name="object 5">
            <a:extLst>
              <a:ext uri="{FF2B5EF4-FFF2-40B4-BE49-F238E27FC236}">
                <a16:creationId xmlns:a16="http://schemas.microsoft.com/office/drawing/2014/main" id="{C65A2306-FE04-DFD6-BB39-6C42F3953F37}"/>
              </a:ext>
            </a:extLst>
          </p:cNvPr>
          <p:cNvSpPr txBox="1">
            <a:spLocks noGrp="1"/>
          </p:cNvSpPr>
          <p:nvPr>
            <p:ph type="title"/>
          </p:nvPr>
        </p:nvSpPr>
        <p:spPr>
          <a:xfrm>
            <a:off x="1449388" y="469900"/>
            <a:ext cx="6245225" cy="441325"/>
          </a:xfrm>
        </p:spPr>
        <p:style>
          <a:lnRef idx="1">
            <a:schemeClr val="accent1"/>
          </a:lnRef>
          <a:fillRef idx="3">
            <a:schemeClr val="accent1"/>
          </a:fillRef>
          <a:effectRef idx="2">
            <a:schemeClr val="accent1"/>
          </a:effectRef>
          <a:fontRef idx="minor">
            <a:schemeClr val="lt1"/>
          </a:fontRef>
        </p:style>
        <p:txBody>
          <a:bodyPr tIns="10478" rtlCol="0" anchor="ctr"/>
          <a:lstStyle/>
          <a:p>
            <a:pPr marL="340043" eaLnBrk="1" fontAlgn="auto" hangingPunct="1">
              <a:spcBef>
                <a:spcPts val="83"/>
              </a:spcBef>
              <a:spcAft>
                <a:spcPts val="0"/>
              </a:spcAft>
              <a:defRPr/>
            </a:pPr>
            <a:r>
              <a:rPr lang="fr-FR" spc="4" dirty="0"/>
              <a:t>Les épreuves du baccalauréat</a:t>
            </a:r>
            <a:endParaRPr dirty="0"/>
          </a:p>
        </p:txBody>
      </p:sp>
      <p:sp>
        <p:nvSpPr>
          <p:cNvPr id="13" name="object 13">
            <a:extLst>
              <a:ext uri="{FF2B5EF4-FFF2-40B4-BE49-F238E27FC236}">
                <a16:creationId xmlns:a16="http://schemas.microsoft.com/office/drawing/2014/main" id="{5892BA2C-B7D0-50ED-1B38-42A03224184E}"/>
              </a:ext>
            </a:extLst>
          </p:cNvPr>
          <p:cNvSpPr/>
          <p:nvPr/>
        </p:nvSpPr>
        <p:spPr>
          <a:xfrm>
            <a:off x="3116263" y="2559050"/>
            <a:ext cx="2630487" cy="2189163"/>
          </a:xfrm>
          <a:prstGeom prst="rect">
            <a:avLst/>
          </a:prstGeom>
          <a:blipFill>
            <a:blip r:embed="rId3" cstate="print"/>
            <a:stretch>
              <a:fillRect/>
            </a:stretch>
          </a:blipFill>
        </p:spPr>
        <p:txBody>
          <a:bodyPr lIns="0" tIns="0" rIns="0" bIns="0"/>
          <a:lstStyle/>
          <a:p>
            <a:pPr eaLnBrk="1" fontAlgn="auto" hangingPunct="1">
              <a:spcBef>
                <a:spcPts val="0"/>
              </a:spcBef>
              <a:spcAft>
                <a:spcPts val="0"/>
              </a:spcAft>
              <a:defRPr/>
            </a:pPr>
            <a:endParaRPr sz="1350" i="0" dirty="0">
              <a:solidFill>
                <a:prstClr val="black"/>
              </a:solidFill>
              <a:latin typeface="Calibri"/>
              <a:cs typeface="+mn-cs"/>
            </a:endParaRPr>
          </a:p>
        </p:txBody>
      </p:sp>
      <p:sp>
        <p:nvSpPr>
          <p:cNvPr id="17" name="object 17">
            <a:extLst>
              <a:ext uri="{FF2B5EF4-FFF2-40B4-BE49-F238E27FC236}">
                <a16:creationId xmlns:a16="http://schemas.microsoft.com/office/drawing/2014/main" id="{3EEB0FA0-B6DA-6744-75A9-FEB7F8BBD87D}"/>
              </a:ext>
            </a:extLst>
          </p:cNvPr>
          <p:cNvSpPr txBox="1"/>
          <p:nvPr/>
        </p:nvSpPr>
        <p:spPr>
          <a:xfrm>
            <a:off x="6035675" y="1808163"/>
            <a:ext cx="2946400" cy="3151187"/>
          </a:xfrm>
          <a:prstGeom prst="rect">
            <a:avLst/>
          </a:prstGeom>
        </p:spPr>
        <p:txBody>
          <a:bodyPr lIns="0" tIns="10953" rIns="0" bIns="0">
            <a:spAutoFit/>
          </a:bodyPr>
          <a:lstStyle/>
          <a:p>
            <a:pPr marL="225029" indent="-21431" eaLnBrk="1" fontAlgn="auto" hangingPunct="1">
              <a:lnSpc>
                <a:spcPts val="1800"/>
              </a:lnSpc>
              <a:spcBef>
                <a:spcPts val="86"/>
              </a:spcBef>
              <a:spcAft>
                <a:spcPts val="0"/>
              </a:spcAft>
              <a:buFont typeface="Wingdings"/>
              <a:buChar char=""/>
              <a:tabLst>
                <a:tab pos="225266" algn="l"/>
                <a:tab pos="225743" algn="l"/>
              </a:tabLst>
              <a:defRPr/>
            </a:pPr>
            <a:r>
              <a:rPr lang="fr-FR" sz="1200" b="1" i="0" spc="-4" dirty="0">
                <a:solidFill>
                  <a:srgbClr val="FF0000"/>
                </a:solidFill>
                <a:latin typeface="Calibri"/>
                <a:cs typeface="Calibri"/>
              </a:rPr>
              <a:t> 40% en c</a:t>
            </a:r>
            <a:r>
              <a:rPr sz="1200" b="1" i="0" spc="-4" dirty="0" err="1">
                <a:solidFill>
                  <a:srgbClr val="FF0000"/>
                </a:solidFill>
                <a:latin typeface="Calibri"/>
                <a:cs typeface="Calibri"/>
              </a:rPr>
              <a:t>ontrôle</a:t>
            </a:r>
            <a:r>
              <a:rPr sz="1200" b="1" i="0" spc="-4" dirty="0">
                <a:solidFill>
                  <a:srgbClr val="FF0000"/>
                </a:solidFill>
                <a:latin typeface="Calibri"/>
                <a:cs typeface="Calibri"/>
              </a:rPr>
              <a:t> </a:t>
            </a:r>
            <a:r>
              <a:rPr sz="1200" b="1" i="0" spc="-4" dirty="0" err="1">
                <a:solidFill>
                  <a:srgbClr val="FF0000"/>
                </a:solidFill>
                <a:latin typeface="Calibri"/>
                <a:cs typeface="Calibri"/>
              </a:rPr>
              <a:t>continu</a:t>
            </a:r>
            <a:endParaRPr lang="fr-FR" sz="1200" b="1" i="0" spc="-4" dirty="0">
              <a:solidFill>
                <a:srgbClr val="FF0000"/>
              </a:solidFill>
              <a:latin typeface="Calibri"/>
              <a:cs typeface="Calibri"/>
            </a:endParaRPr>
          </a:p>
          <a:p>
            <a:pPr marL="402431" lvl="1" indent="-129779" eaLnBrk="1" fontAlgn="auto" hangingPunct="1">
              <a:spcBef>
                <a:spcPts val="0"/>
              </a:spcBef>
              <a:spcAft>
                <a:spcPts val="0"/>
              </a:spcAft>
              <a:buFont typeface="Arial"/>
              <a:buChar char="•"/>
              <a:tabLst>
                <a:tab pos="402431" algn="l"/>
              </a:tabLst>
              <a:defRPr/>
            </a:pPr>
            <a:r>
              <a:rPr lang="fr-FR" sz="1050" b="1" i="0" spc="-8" dirty="0">
                <a:solidFill>
                  <a:prstClr val="black"/>
                </a:solidFill>
                <a:latin typeface="Calibri"/>
                <a:cs typeface="Calibri"/>
              </a:rPr>
              <a:t>Résultats de 1</a:t>
            </a:r>
            <a:r>
              <a:rPr lang="fr-FR" sz="1050" b="1" i="0" spc="-8" baseline="30000" dirty="0">
                <a:solidFill>
                  <a:prstClr val="black"/>
                </a:solidFill>
                <a:latin typeface="Calibri"/>
                <a:cs typeface="Calibri"/>
              </a:rPr>
              <a:t>re</a:t>
            </a:r>
            <a:r>
              <a:rPr lang="fr-FR" sz="1050" b="1" i="0" spc="-8" dirty="0">
                <a:solidFill>
                  <a:prstClr val="black"/>
                </a:solidFill>
                <a:latin typeface="Calibri"/>
                <a:cs typeface="Calibri"/>
              </a:rPr>
              <a:t> :</a:t>
            </a:r>
          </a:p>
          <a:p>
            <a:pPr marL="408385" lvl="1" indent="-136922" eaLnBrk="1" fontAlgn="auto" hangingPunct="1">
              <a:spcBef>
                <a:spcPts val="0"/>
              </a:spcBef>
              <a:spcAft>
                <a:spcPts val="0"/>
              </a:spcAft>
              <a:buFont typeface="Wingdings" panose="05000000000000000000" pitchFamily="2" charset="2"/>
              <a:buChar char="ü"/>
              <a:tabLst>
                <a:tab pos="329804" algn="l"/>
              </a:tabLst>
              <a:defRPr/>
            </a:pPr>
            <a:r>
              <a:rPr lang="fr-FR" sz="1050" i="0" spc="-8" dirty="0">
                <a:solidFill>
                  <a:prstClr val="black"/>
                </a:solidFill>
                <a:latin typeface="Calibri"/>
                <a:cs typeface="Calibri"/>
              </a:rPr>
              <a:t>Moyenne des bulletins de 1</a:t>
            </a:r>
            <a:r>
              <a:rPr lang="fr-FR" sz="1050" i="0" spc="-8" baseline="30000" dirty="0">
                <a:solidFill>
                  <a:prstClr val="black"/>
                </a:solidFill>
                <a:latin typeface="Calibri"/>
                <a:cs typeface="Calibri"/>
              </a:rPr>
              <a:t>r e </a:t>
            </a:r>
            <a:r>
              <a:rPr lang="fr-FR" sz="1050" i="0" spc="-8" dirty="0">
                <a:solidFill>
                  <a:prstClr val="black"/>
                </a:solidFill>
                <a:latin typeface="Calibri"/>
                <a:cs typeface="Calibri"/>
              </a:rPr>
              <a:t> (tous les </a:t>
            </a:r>
          </a:p>
          <a:p>
            <a:pPr marL="271463" lvl="1" eaLnBrk="1" fontAlgn="auto" hangingPunct="1">
              <a:spcBef>
                <a:spcPts val="0"/>
              </a:spcBef>
              <a:spcAft>
                <a:spcPts val="0"/>
              </a:spcAft>
              <a:tabLst>
                <a:tab pos="329804" algn="l"/>
              </a:tabLst>
              <a:defRPr/>
            </a:pPr>
            <a:r>
              <a:rPr lang="fr-FR" sz="1050" i="0" spc="-8" dirty="0">
                <a:solidFill>
                  <a:prstClr val="black"/>
                </a:solidFill>
                <a:latin typeface="Calibri"/>
                <a:cs typeface="Calibri"/>
              </a:rPr>
              <a:t>     enseignements et options) : coef. 5</a:t>
            </a:r>
            <a:endParaRPr lang="fr-FR" sz="1050" i="0" spc="-8" baseline="30000" dirty="0">
              <a:solidFill>
                <a:prstClr val="black"/>
              </a:solidFill>
              <a:latin typeface="Calibri"/>
              <a:cs typeface="Calibri"/>
            </a:endParaRPr>
          </a:p>
          <a:p>
            <a:pPr marL="408385" lvl="1" indent="-136922" eaLnBrk="1" fontAlgn="auto" hangingPunct="1">
              <a:spcBef>
                <a:spcPts val="0"/>
              </a:spcBef>
              <a:spcAft>
                <a:spcPts val="0"/>
              </a:spcAft>
              <a:buFont typeface="Wingdings" panose="05000000000000000000" pitchFamily="2" charset="2"/>
              <a:buChar char="ü"/>
              <a:tabLst>
                <a:tab pos="402431" algn="l"/>
              </a:tabLst>
              <a:defRPr/>
            </a:pPr>
            <a:r>
              <a:rPr lang="fr-FR" sz="1050" i="0" spc="-8" dirty="0">
                <a:solidFill>
                  <a:prstClr val="black"/>
                </a:solidFill>
                <a:latin typeface="Calibri"/>
                <a:cs typeface="Calibri"/>
              </a:rPr>
              <a:t>Enseignement de spécialité </a:t>
            </a:r>
          </a:p>
          <a:p>
            <a:pPr marL="271463" lvl="1" eaLnBrk="1" fontAlgn="auto" hangingPunct="1">
              <a:spcBef>
                <a:spcPts val="0"/>
              </a:spcBef>
              <a:spcAft>
                <a:spcPts val="0"/>
              </a:spcAft>
              <a:tabLst>
                <a:tab pos="402431" algn="l"/>
              </a:tabLst>
              <a:defRPr/>
            </a:pPr>
            <a:r>
              <a:rPr lang="fr-FR" sz="1050" i="0" spc="-8" dirty="0">
                <a:solidFill>
                  <a:prstClr val="black"/>
                </a:solidFill>
                <a:latin typeface="Calibri"/>
                <a:cs typeface="Calibri"/>
              </a:rPr>
              <a:t>     suivi uniquement en 1</a:t>
            </a:r>
            <a:r>
              <a:rPr lang="fr-FR" sz="1050" i="0" spc="-8" baseline="30000" dirty="0">
                <a:solidFill>
                  <a:prstClr val="black"/>
                </a:solidFill>
                <a:latin typeface="Calibri"/>
                <a:cs typeface="Calibri"/>
              </a:rPr>
              <a:t>re  </a:t>
            </a:r>
            <a:r>
              <a:rPr lang="fr-FR" sz="1050" i="0" spc="-8" dirty="0">
                <a:solidFill>
                  <a:prstClr val="black"/>
                </a:solidFill>
                <a:latin typeface="Calibri"/>
                <a:cs typeface="Calibri"/>
              </a:rPr>
              <a:t>:  coef. 5</a:t>
            </a:r>
          </a:p>
          <a:p>
            <a:pPr marL="486965" lvl="1" indent="-214313" eaLnBrk="1" fontAlgn="auto" hangingPunct="1">
              <a:spcBef>
                <a:spcPts val="0"/>
              </a:spcBef>
              <a:spcAft>
                <a:spcPts val="0"/>
              </a:spcAft>
              <a:buFont typeface="Wingdings" panose="05000000000000000000" pitchFamily="2" charset="2"/>
              <a:buChar char="ü"/>
              <a:tabLst>
                <a:tab pos="402431" algn="l"/>
              </a:tabLst>
              <a:defRPr/>
            </a:pPr>
            <a:endParaRPr sz="1050" i="0" spc="-8" dirty="0">
              <a:solidFill>
                <a:prstClr val="black"/>
              </a:solidFill>
              <a:latin typeface="Calibri"/>
              <a:cs typeface="Calibri"/>
            </a:endParaRPr>
          </a:p>
          <a:p>
            <a:pPr marL="402431" lvl="1" indent="-129779" eaLnBrk="1" fontAlgn="auto" hangingPunct="1">
              <a:spcBef>
                <a:spcPts val="0"/>
              </a:spcBef>
              <a:spcAft>
                <a:spcPts val="0"/>
              </a:spcAft>
              <a:buFont typeface="Arial"/>
              <a:buChar char="•"/>
              <a:tabLst>
                <a:tab pos="336947" algn="l"/>
                <a:tab pos="402431" algn="l"/>
              </a:tabLst>
              <a:defRPr/>
            </a:pPr>
            <a:r>
              <a:rPr lang="fr-FR" sz="1050" b="1" i="0" dirty="0">
                <a:solidFill>
                  <a:prstClr val="black"/>
                </a:solidFill>
                <a:latin typeface="Calibri"/>
                <a:cs typeface="Calibri"/>
              </a:rPr>
              <a:t>Résultats de 1</a:t>
            </a:r>
            <a:r>
              <a:rPr lang="fr-FR" sz="1050" b="1" i="0" baseline="30000" dirty="0">
                <a:solidFill>
                  <a:prstClr val="black"/>
                </a:solidFill>
                <a:latin typeface="Calibri"/>
                <a:cs typeface="Calibri"/>
              </a:rPr>
              <a:t>re</a:t>
            </a:r>
            <a:r>
              <a:rPr lang="fr-FR" sz="1050" b="1" i="0" dirty="0">
                <a:solidFill>
                  <a:prstClr val="black"/>
                </a:solidFill>
                <a:latin typeface="Calibri"/>
                <a:cs typeface="Calibri"/>
              </a:rPr>
              <a:t> et terminale :</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Histoire-Géographie : coef. 6,33</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LVA  :  coef. 6,33</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LVB ; coef. 6,33</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EPS : coef. 5</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Enseignement scientifique (bac général)</a:t>
            </a:r>
          </a:p>
          <a:p>
            <a:pPr marL="271463" lvl="1" eaLnBrk="1" fontAlgn="auto" hangingPunct="1">
              <a:spcBef>
                <a:spcPts val="0"/>
              </a:spcBef>
              <a:spcAft>
                <a:spcPts val="0"/>
              </a:spcAft>
              <a:tabLst>
                <a:tab pos="329804" algn="l"/>
                <a:tab pos="336947" algn="l"/>
              </a:tabLst>
              <a:defRPr/>
            </a:pPr>
            <a:r>
              <a:rPr lang="fr-FR" sz="1050" i="0" dirty="0">
                <a:solidFill>
                  <a:prstClr val="black"/>
                </a:solidFill>
                <a:latin typeface="Calibri"/>
                <a:cs typeface="Calibri"/>
              </a:rPr>
              <a:t>     ou Mathématiques (bac techno)  : coef. 5</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endParaRPr lang="fr-FR" sz="1050" i="0" dirty="0">
              <a:solidFill>
                <a:prstClr val="black"/>
              </a:solidFill>
              <a:latin typeface="Calibri"/>
              <a:cs typeface="Calibri"/>
            </a:endParaRP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b="1" i="0" dirty="0">
                <a:solidFill>
                  <a:prstClr val="black"/>
                </a:solidFill>
                <a:latin typeface="Calibri"/>
                <a:cs typeface="Calibri"/>
              </a:rPr>
              <a:t>Résultats de terminale </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Enseignement moral et civique : coef. 1</a:t>
            </a:r>
          </a:p>
          <a:p>
            <a:pPr marL="408385" lvl="1" indent="-136922" eaLnBrk="1" fontAlgn="auto" hangingPunct="1">
              <a:spcBef>
                <a:spcPts val="0"/>
              </a:spcBef>
              <a:spcAft>
                <a:spcPts val="0"/>
              </a:spcAft>
              <a:buFont typeface="Wingdings" panose="05000000000000000000" pitchFamily="2" charset="2"/>
              <a:buChar char="ü"/>
              <a:tabLst>
                <a:tab pos="329804" algn="l"/>
                <a:tab pos="336947" algn="l"/>
              </a:tabLst>
              <a:defRPr/>
            </a:pPr>
            <a:r>
              <a:rPr lang="fr-FR" sz="1050" i="0" dirty="0">
                <a:solidFill>
                  <a:prstClr val="black"/>
                </a:solidFill>
                <a:latin typeface="Calibri"/>
                <a:cs typeface="Calibri"/>
              </a:rPr>
              <a:t>Enseignements optionnels : coef. 2 supp.</a:t>
            </a:r>
          </a:p>
          <a:p>
            <a:pPr marL="402431" lvl="1" indent="-129779" eaLnBrk="1" fontAlgn="auto" hangingPunct="1">
              <a:spcBef>
                <a:spcPts val="0"/>
              </a:spcBef>
              <a:spcAft>
                <a:spcPts val="0"/>
              </a:spcAft>
              <a:buFont typeface="Arial"/>
              <a:buChar char="•"/>
              <a:tabLst>
                <a:tab pos="336947" algn="l"/>
                <a:tab pos="402431" algn="l"/>
              </a:tabLst>
              <a:defRPr/>
            </a:pPr>
            <a:endParaRPr sz="1050" i="0" dirty="0">
              <a:solidFill>
                <a:prstClr val="black"/>
              </a:solidFill>
              <a:latin typeface="Calibri"/>
              <a:cs typeface="Calibri"/>
            </a:endParaRPr>
          </a:p>
        </p:txBody>
      </p:sp>
      <p:sp>
        <p:nvSpPr>
          <p:cNvPr id="18" name="Bulle narrative : rectangle à coins arrondis 6">
            <a:extLst>
              <a:ext uri="{FF2B5EF4-FFF2-40B4-BE49-F238E27FC236}">
                <a16:creationId xmlns:a16="http://schemas.microsoft.com/office/drawing/2014/main" id="{66D2F263-0277-76D0-9ADC-8F08E54EAF9C}"/>
              </a:ext>
            </a:extLst>
          </p:cNvPr>
          <p:cNvSpPr/>
          <p:nvPr/>
        </p:nvSpPr>
        <p:spPr>
          <a:xfrm>
            <a:off x="460375" y="4748213"/>
            <a:ext cx="2655888" cy="1385887"/>
          </a:xfrm>
          <a:prstGeom prst="wedgeRoundRectCallout">
            <a:avLst>
              <a:gd name="adj1" fmla="val 13856"/>
              <a:gd name="adj2" fmla="val -49554"/>
              <a:gd name="adj3" fmla="val 16667"/>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350" i="0">
              <a:solidFill>
                <a:prstClr val="white"/>
              </a:solidFill>
            </a:endParaRPr>
          </a:p>
        </p:txBody>
      </p:sp>
      <p:sp>
        <p:nvSpPr>
          <p:cNvPr id="20" name="ZoneTexte 7">
            <a:extLst>
              <a:ext uri="{FF2B5EF4-FFF2-40B4-BE49-F238E27FC236}">
                <a16:creationId xmlns:a16="http://schemas.microsoft.com/office/drawing/2014/main" id="{9AF94698-74F2-0143-B647-1197F7EF353D}"/>
              </a:ext>
            </a:extLst>
          </p:cNvPr>
          <p:cNvSpPr txBox="1">
            <a:spLocks noChangeArrowheads="1"/>
          </p:cNvSpPr>
          <p:nvPr/>
        </p:nvSpPr>
        <p:spPr bwMode="auto">
          <a:xfrm>
            <a:off x="585788" y="4811713"/>
            <a:ext cx="2368550" cy="1223962"/>
          </a:xfrm>
          <a:prstGeom prst="rect">
            <a:avLst/>
          </a:prstGeom>
          <a:solidFill>
            <a:schemeClr val="accent5">
              <a:lumMod val="40000"/>
              <a:lumOff val="60000"/>
            </a:schemeClr>
          </a:solidFill>
          <a:ln>
            <a:noFill/>
          </a:ln>
        </p:spPr>
        <p:txBody>
          <a:bodyPr>
            <a:spAutoFit/>
          </a:bodyPr>
          <a:lstStyle/>
          <a:p>
            <a:pPr eaLnBrk="1" fontAlgn="auto" hangingPunct="1">
              <a:spcBef>
                <a:spcPts val="0"/>
              </a:spcBef>
              <a:spcAft>
                <a:spcPts val="0"/>
              </a:spcAft>
              <a:defRPr/>
            </a:pPr>
            <a:r>
              <a:rPr lang="fr-FR" altLang="fr-FR" sz="1050" b="1" i="0" u="sng" dirty="0">
                <a:solidFill>
                  <a:prstClr val="black"/>
                </a:solidFill>
              </a:rPr>
              <a:t>COEFFICIENTS EN BAC TECHNOLOGIQUE </a:t>
            </a:r>
            <a:endParaRPr lang="fr-FR" altLang="fr-FR" sz="1050" i="0" dirty="0">
              <a:solidFill>
                <a:prstClr val="black"/>
              </a:solidFill>
            </a:endParaRP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Français écrit : 5</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Français oral : 5</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Philosophie : 4</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Grand oral : 14</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Épreuves de spécialité : 16 X 2</a:t>
            </a:r>
          </a:p>
        </p:txBody>
      </p:sp>
      <p:sp>
        <p:nvSpPr>
          <p:cNvPr id="21" name="Bulle narrative : rectangle à coins arrondis 4">
            <a:extLst>
              <a:ext uri="{FF2B5EF4-FFF2-40B4-BE49-F238E27FC236}">
                <a16:creationId xmlns:a16="http://schemas.microsoft.com/office/drawing/2014/main" id="{B42B9EAC-4A85-FC27-111B-CBAFB2844F4D}"/>
              </a:ext>
            </a:extLst>
          </p:cNvPr>
          <p:cNvSpPr/>
          <p:nvPr/>
        </p:nvSpPr>
        <p:spPr>
          <a:xfrm>
            <a:off x="700088" y="3362325"/>
            <a:ext cx="2011362" cy="1122363"/>
          </a:xfrm>
          <a:prstGeom prst="wedgeRoundRectCallout">
            <a:avLst>
              <a:gd name="adj1" fmla="val 49901"/>
              <a:gd name="adj2" fmla="val 16918"/>
              <a:gd name="adj3" fmla="val 16667"/>
            </a:avLst>
          </a:prstGeom>
          <a:solidFill>
            <a:schemeClr val="accent5">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050" i="0" dirty="0">
              <a:solidFill>
                <a:prstClr val="white"/>
              </a:solidFill>
            </a:endParaRPr>
          </a:p>
        </p:txBody>
      </p:sp>
      <p:sp>
        <p:nvSpPr>
          <p:cNvPr id="22" name="ZoneTexte 5">
            <a:extLst>
              <a:ext uri="{FF2B5EF4-FFF2-40B4-BE49-F238E27FC236}">
                <a16:creationId xmlns:a16="http://schemas.microsoft.com/office/drawing/2014/main" id="{076B233E-7FD3-B2D8-F764-4FDAFEFEC957}"/>
              </a:ext>
            </a:extLst>
          </p:cNvPr>
          <p:cNvSpPr txBox="1">
            <a:spLocks noChangeArrowheads="1"/>
          </p:cNvSpPr>
          <p:nvPr/>
        </p:nvSpPr>
        <p:spPr bwMode="auto">
          <a:xfrm>
            <a:off x="744538" y="3376613"/>
            <a:ext cx="2011362" cy="1062037"/>
          </a:xfrm>
          <a:prstGeom prst="rect">
            <a:avLst/>
          </a:prstGeom>
          <a:noFill/>
          <a:ln>
            <a:noFill/>
          </a:ln>
        </p:spPr>
        <p:txBody>
          <a:bodyPr>
            <a:spAutoFit/>
          </a:bodyPr>
          <a:lstStyle/>
          <a:p>
            <a:pPr eaLnBrk="1" fontAlgn="auto" hangingPunct="1">
              <a:spcBef>
                <a:spcPts val="0"/>
              </a:spcBef>
              <a:spcAft>
                <a:spcPts val="0"/>
              </a:spcAft>
              <a:defRPr/>
            </a:pPr>
            <a:r>
              <a:rPr lang="fr-FR" altLang="fr-FR" sz="1050" b="1" i="0" u="sng" dirty="0">
                <a:solidFill>
                  <a:prstClr val="black"/>
                </a:solidFill>
              </a:rPr>
              <a:t>COEFFICIENTS EN BAC GÉNÉRAL</a:t>
            </a:r>
            <a:endParaRPr lang="fr-FR" altLang="fr-FR" sz="1050" i="0" dirty="0">
              <a:solidFill>
                <a:prstClr val="black"/>
              </a:solidFill>
            </a:endParaRP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Français écrit : 5</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Français oral : 5</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Philosophie : 8</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Grand oral : 10</a:t>
            </a:r>
          </a:p>
          <a:p>
            <a:pPr eaLnBrk="1" fontAlgn="auto" hangingPunct="1">
              <a:spcBef>
                <a:spcPts val="0"/>
              </a:spcBef>
              <a:spcAft>
                <a:spcPts val="0"/>
              </a:spcAft>
              <a:buFont typeface="Arial" panose="020B0604020202020204" pitchFamily="34" charset="0"/>
              <a:buChar char="•"/>
              <a:defRPr/>
            </a:pPr>
            <a:r>
              <a:rPr lang="fr-FR" altLang="fr-FR" sz="1050" i="0" dirty="0">
                <a:solidFill>
                  <a:prstClr val="black"/>
                </a:solidFill>
              </a:rPr>
              <a:t> Épreuves de spécialité : 16 X 2</a:t>
            </a:r>
          </a:p>
        </p:txBody>
      </p:sp>
      <p:pic>
        <p:nvPicPr>
          <p:cNvPr id="69642" name="Image 9">
            <a:extLst>
              <a:ext uri="{FF2B5EF4-FFF2-40B4-BE49-F238E27FC236}">
                <a16:creationId xmlns:a16="http://schemas.microsoft.com/office/drawing/2014/main" id="{829A4339-4971-0C1B-695F-BB94EB6E61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6134100"/>
            <a:ext cx="5626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23">
            <a:extLst>
              <a:ext uri="{FF2B5EF4-FFF2-40B4-BE49-F238E27FC236}">
                <a16:creationId xmlns:a16="http://schemas.microsoft.com/office/drawing/2014/main" id="{8A70EF1A-9F2F-944D-9CDD-7A17C6E2B5AF}"/>
              </a:ext>
            </a:extLst>
          </p:cNvPr>
          <p:cNvSpPr/>
          <p:nvPr/>
        </p:nvSpPr>
        <p:spPr>
          <a:xfrm>
            <a:off x="390525" y="1565275"/>
            <a:ext cx="2779713" cy="1630363"/>
          </a:xfrm>
          <a:prstGeom prst="wedgeRoundRectCallout">
            <a:avLst>
              <a:gd name="adj1" fmla="val -44077"/>
              <a:gd name="adj2" fmla="val -9928"/>
              <a:gd name="adj3" fmla="val 16667"/>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fr-FR" sz="1350" i="0">
              <a:solidFill>
                <a:prstClr val="black"/>
              </a:solidFill>
            </a:endParaRPr>
          </a:p>
        </p:txBody>
      </p:sp>
      <p:sp>
        <p:nvSpPr>
          <p:cNvPr id="12" name="object 17">
            <a:extLst>
              <a:ext uri="{FF2B5EF4-FFF2-40B4-BE49-F238E27FC236}">
                <a16:creationId xmlns:a16="http://schemas.microsoft.com/office/drawing/2014/main" id="{6F571DD5-9198-D4C6-D34D-56FB954FFE91}"/>
              </a:ext>
            </a:extLst>
          </p:cNvPr>
          <p:cNvSpPr txBox="1"/>
          <p:nvPr/>
        </p:nvSpPr>
        <p:spPr>
          <a:xfrm>
            <a:off x="407988" y="1592263"/>
            <a:ext cx="2762250" cy="1371600"/>
          </a:xfrm>
          <a:prstGeom prst="rect">
            <a:avLst/>
          </a:prstGeom>
        </p:spPr>
        <p:txBody>
          <a:bodyPr lIns="0" tIns="10953" rIns="0" bIns="0">
            <a:spAutoFit/>
          </a:bodyPr>
          <a:lstStyle/>
          <a:p>
            <a:pPr marL="225029" indent="-21431" eaLnBrk="1" fontAlgn="auto" hangingPunct="1">
              <a:lnSpc>
                <a:spcPts val="1800"/>
              </a:lnSpc>
              <a:spcBef>
                <a:spcPts val="0"/>
              </a:spcBef>
              <a:spcAft>
                <a:spcPts val="0"/>
              </a:spcAft>
              <a:buFont typeface="Wingdings"/>
              <a:buChar char=""/>
              <a:tabLst>
                <a:tab pos="225266" algn="l"/>
                <a:tab pos="225743" algn="l"/>
              </a:tabLst>
              <a:defRPr/>
            </a:pPr>
            <a:r>
              <a:rPr lang="fr-FR" sz="1200" b="1" i="0" spc="-4" dirty="0">
                <a:solidFill>
                  <a:srgbClr val="FF0000"/>
                </a:solidFill>
                <a:latin typeface="Calibri"/>
                <a:cs typeface="Calibri"/>
              </a:rPr>
              <a:t> 60%  en contrôle terminal</a:t>
            </a:r>
            <a:endParaRPr lang="fr-FR" sz="600" b="1" i="0" dirty="0">
              <a:solidFill>
                <a:prstClr val="black"/>
              </a:solidFill>
              <a:latin typeface="Calibri"/>
              <a:cs typeface="Calibri"/>
            </a:endParaRPr>
          </a:p>
          <a:p>
            <a:pPr marL="402431" lvl="1" indent="-129779" eaLnBrk="1" fontAlgn="auto" hangingPunct="1">
              <a:spcBef>
                <a:spcPts val="0"/>
              </a:spcBef>
              <a:spcAft>
                <a:spcPts val="0"/>
              </a:spcAft>
              <a:buFont typeface="Arial"/>
              <a:buChar char="•"/>
              <a:tabLst>
                <a:tab pos="336947" algn="l"/>
                <a:tab pos="402431" algn="l"/>
              </a:tabLst>
              <a:defRPr/>
            </a:pPr>
            <a:r>
              <a:rPr lang="fr-FR" sz="1050" b="1" i="0" spc="-8" dirty="0">
                <a:solidFill>
                  <a:prstClr val="black"/>
                </a:solidFill>
                <a:latin typeface="Calibri"/>
                <a:cs typeface="Calibri"/>
              </a:rPr>
              <a:t>Epreuves anticipées </a:t>
            </a:r>
            <a:r>
              <a:rPr lang="fr-FR" sz="1050" b="1" i="0" dirty="0">
                <a:solidFill>
                  <a:prstClr val="black"/>
                </a:solidFill>
                <a:latin typeface="Calibri"/>
                <a:cs typeface="Calibri"/>
              </a:rPr>
              <a:t>en </a:t>
            </a:r>
            <a:r>
              <a:rPr lang="fr-FR" sz="1050" b="1" i="0" spc="-15" dirty="0">
                <a:solidFill>
                  <a:prstClr val="black"/>
                </a:solidFill>
                <a:latin typeface="Calibri"/>
                <a:cs typeface="Calibri"/>
              </a:rPr>
              <a:t>première </a:t>
            </a:r>
            <a:r>
              <a:rPr lang="fr-FR" sz="1050" i="0" dirty="0">
                <a:solidFill>
                  <a:prstClr val="black"/>
                </a:solidFill>
                <a:latin typeface="Calibri"/>
                <a:cs typeface="Calibri"/>
              </a:rPr>
              <a:t>:</a:t>
            </a:r>
            <a:r>
              <a:rPr lang="fr-FR" sz="1050" i="0" spc="-131" dirty="0">
                <a:solidFill>
                  <a:prstClr val="black"/>
                </a:solidFill>
                <a:latin typeface="Calibri"/>
                <a:cs typeface="Calibri"/>
              </a:rPr>
              <a:t> </a:t>
            </a:r>
          </a:p>
          <a:p>
            <a:pPr marL="485775" lvl="1" indent="-77391" eaLnBrk="1" fontAlgn="auto" hangingPunct="1">
              <a:spcBef>
                <a:spcPts val="0"/>
              </a:spcBef>
              <a:spcAft>
                <a:spcPts val="0"/>
              </a:spcAft>
              <a:buFont typeface="Wingdings" panose="05000000000000000000" pitchFamily="2" charset="2"/>
              <a:buChar char="ü"/>
              <a:tabLst>
                <a:tab pos="336947" algn="l"/>
                <a:tab pos="475060" algn="l"/>
              </a:tabLst>
              <a:defRPr/>
            </a:pPr>
            <a:r>
              <a:rPr lang="fr-FR" sz="1050" i="0" spc="-11" dirty="0">
                <a:solidFill>
                  <a:prstClr val="black"/>
                </a:solidFill>
                <a:latin typeface="Calibri"/>
                <a:cs typeface="Calibri"/>
              </a:rPr>
              <a:t> Français</a:t>
            </a:r>
            <a:r>
              <a:rPr lang="fr-FR" sz="1050" i="0" dirty="0">
                <a:solidFill>
                  <a:prstClr val="black"/>
                </a:solidFill>
                <a:latin typeface="Calibri"/>
                <a:cs typeface="Calibri"/>
              </a:rPr>
              <a:t> </a:t>
            </a:r>
            <a:r>
              <a:rPr lang="fr-FR" sz="1050" i="0" spc="-8" dirty="0">
                <a:solidFill>
                  <a:prstClr val="black"/>
                </a:solidFill>
                <a:latin typeface="Calibri"/>
                <a:cs typeface="Calibri"/>
              </a:rPr>
              <a:t>écrit </a:t>
            </a:r>
            <a:r>
              <a:rPr lang="fr-FR" sz="1050" i="0" dirty="0">
                <a:solidFill>
                  <a:prstClr val="black"/>
                </a:solidFill>
                <a:latin typeface="Calibri"/>
                <a:cs typeface="Calibri"/>
              </a:rPr>
              <a:t>et</a:t>
            </a:r>
            <a:r>
              <a:rPr lang="fr-FR" sz="1050" i="0" spc="23" dirty="0">
                <a:solidFill>
                  <a:prstClr val="black"/>
                </a:solidFill>
                <a:latin typeface="Calibri"/>
                <a:cs typeface="Calibri"/>
              </a:rPr>
              <a:t> </a:t>
            </a:r>
            <a:r>
              <a:rPr lang="fr-FR" sz="1050" i="0" spc="-15" dirty="0">
                <a:solidFill>
                  <a:prstClr val="black"/>
                </a:solidFill>
                <a:latin typeface="Calibri"/>
                <a:cs typeface="Calibri"/>
              </a:rPr>
              <a:t>oral</a:t>
            </a:r>
          </a:p>
          <a:p>
            <a:pPr marL="272653" lvl="1" eaLnBrk="1" fontAlgn="auto" hangingPunct="1">
              <a:spcBef>
                <a:spcPts val="0"/>
              </a:spcBef>
              <a:spcAft>
                <a:spcPts val="0"/>
              </a:spcAft>
              <a:tabLst>
                <a:tab pos="336947" algn="l"/>
                <a:tab pos="402431" algn="l"/>
              </a:tabLst>
              <a:defRPr/>
            </a:pPr>
            <a:endParaRPr lang="fr-FR" sz="1050" b="1" i="0" spc="-15" dirty="0">
              <a:solidFill>
                <a:prstClr val="black"/>
              </a:solidFill>
              <a:latin typeface="Calibri"/>
              <a:cs typeface="Calibri"/>
            </a:endParaRPr>
          </a:p>
          <a:p>
            <a:pPr marL="486965" lvl="1" indent="-214313" eaLnBrk="1" fontAlgn="auto" hangingPunct="1">
              <a:spcBef>
                <a:spcPts val="0"/>
              </a:spcBef>
              <a:spcAft>
                <a:spcPts val="0"/>
              </a:spcAft>
              <a:buFont typeface="Arial" panose="020B0604020202020204" pitchFamily="34" charset="0"/>
              <a:buChar char="•"/>
              <a:tabLst>
                <a:tab pos="336947" algn="l"/>
                <a:tab pos="402431" algn="l"/>
              </a:tabLst>
              <a:defRPr/>
            </a:pPr>
            <a:r>
              <a:rPr lang="fr-FR" sz="1050" b="1" i="0" dirty="0">
                <a:solidFill>
                  <a:prstClr val="black"/>
                </a:solidFill>
                <a:latin typeface="Calibri"/>
                <a:cs typeface="Calibri"/>
              </a:rPr>
              <a:t>4 </a:t>
            </a:r>
            <a:r>
              <a:rPr lang="fr-FR" sz="1050" b="1" i="0" spc="-8" dirty="0">
                <a:solidFill>
                  <a:prstClr val="black"/>
                </a:solidFill>
                <a:latin typeface="Calibri"/>
                <a:cs typeface="Calibri"/>
              </a:rPr>
              <a:t>épreuves finales </a:t>
            </a:r>
            <a:r>
              <a:rPr lang="fr-FR" sz="1050" b="1" i="0" dirty="0">
                <a:solidFill>
                  <a:prstClr val="black"/>
                </a:solidFill>
                <a:latin typeface="Calibri"/>
                <a:cs typeface="Calibri"/>
              </a:rPr>
              <a:t>en </a:t>
            </a:r>
            <a:r>
              <a:rPr lang="fr-FR" sz="1050" b="1" i="0" spc="-11" dirty="0">
                <a:solidFill>
                  <a:prstClr val="black"/>
                </a:solidFill>
                <a:latin typeface="Calibri"/>
                <a:cs typeface="Calibri"/>
              </a:rPr>
              <a:t>terminale</a:t>
            </a:r>
            <a:r>
              <a:rPr lang="fr-FR" sz="1050" b="1" i="0" spc="124" dirty="0">
                <a:solidFill>
                  <a:prstClr val="black"/>
                </a:solidFill>
                <a:latin typeface="Calibri"/>
                <a:cs typeface="Calibri"/>
              </a:rPr>
              <a:t> </a:t>
            </a:r>
            <a:r>
              <a:rPr lang="fr-FR" sz="1050" b="1" i="0" dirty="0">
                <a:solidFill>
                  <a:prstClr val="black"/>
                </a:solidFill>
                <a:latin typeface="Calibri"/>
                <a:cs typeface="Calibri"/>
              </a:rPr>
              <a:t>:</a:t>
            </a:r>
          </a:p>
          <a:p>
            <a:pPr marL="533400" lvl="2" indent="-130969" eaLnBrk="1" fontAlgn="auto" hangingPunct="1">
              <a:spcBef>
                <a:spcPts val="4"/>
              </a:spcBef>
              <a:spcAft>
                <a:spcPts val="0"/>
              </a:spcAft>
              <a:buFont typeface="Wingdings"/>
              <a:buChar char=""/>
              <a:tabLst>
                <a:tab pos="952500" algn="l"/>
                <a:tab pos="952976" algn="l"/>
              </a:tabLst>
              <a:defRPr/>
            </a:pPr>
            <a:r>
              <a:rPr lang="fr-FR" sz="1050" i="0" spc="-4" dirty="0">
                <a:solidFill>
                  <a:prstClr val="black"/>
                </a:solidFill>
                <a:latin typeface="Calibri"/>
                <a:cs typeface="Calibri"/>
              </a:rPr>
              <a:t>2 enseignements </a:t>
            </a:r>
            <a:r>
              <a:rPr lang="fr-FR" sz="1050" i="0" spc="-8" dirty="0">
                <a:solidFill>
                  <a:prstClr val="black"/>
                </a:solidFill>
                <a:latin typeface="Calibri"/>
                <a:cs typeface="Calibri"/>
              </a:rPr>
              <a:t>de spécialité poursuivis</a:t>
            </a:r>
          </a:p>
          <a:p>
            <a:pPr marL="533400" lvl="2" indent="-130969" eaLnBrk="1" fontAlgn="auto" hangingPunct="1">
              <a:spcBef>
                <a:spcPts val="4"/>
              </a:spcBef>
              <a:spcAft>
                <a:spcPts val="0"/>
              </a:spcAft>
              <a:buFont typeface="Wingdings"/>
              <a:buChar char=""/>
              <a:tabLst>
                <a:tab pos="952500" algn="l"/>
                <a:tab pos="952976" algn="l"/>
              </a:tabLst>
              <a:defRPr/>
            </a:pPr>
            <a:r>
              <a:rPr lang="fr-FR" sz="1050" i="0" spc="-8" dirty="0">
                <a:solidFill>
                  <a:prstClr val="black"/>
                </a:solidFill>
                <a:latin typeface="Calibri"/>
                <a:cs typeface="Calibri"/>
              </a:rPr>
              <a:t>Philosophie</a:t>
            </a:r>
            <a:endParaRPr lang="fr-FR" sz="1050" i="0" dirty="0">
              <a:solidFill>
                <a:prstClr val="black"/>
              </a:solidFill>
              <a:latin typeface="Calibri"/>
              <a:cs typeface="Calibri"/>
            </a:endParaRPr>
          </a:p>
          <a:p>
            <a:pPr marL="533400" lvl="2" indent="-130969" eaLnBrk="1" fontAlgn="auto" hangingPunct="1">
              <a:spcBef>
                <a:spcPts val="0"/>
              </a:spcBef>
              <a:spcAft>
                <a:spcPts val="0"/>
              </a:spcAft>
              <a:buFont typeface="Wingdings"/>
              <a:buChar char=""/>
              <a:tabLst>
                <a:tab pos="952500" algn="l"/>
                <a:tab pos="952976" algn="l"/>
              </a:tabLst>
              <a:defRPr/>
            </a:pPr>
            <a:r>
              <a:rPr lang="fr-FR" sz="1050" i="0" spc="-15" dirty="0">
                <a:solidFill>
                  <a:prstClr val="black"/>
                </a:solidFill>
                <a:latin typeface="Calibri"/>
                <a:cs typeface="Calibri"/>
              </a:rPr>
              <a:t>Grand oral</a:t>
            </a:r>
            <a:endParaRPr sz="1050" i="0" dirty="0">
              <a:solidFill>
                <a:prstClr val="black"/>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C86405-F083-60F0-00AF-CE42CCE5B116}"/>
              </a:ext>
            </a:extLst>
          </p:cNvPr>
          <p:cNvSpPr txBox="1">
            <a:spLocks noChangeArrowheads="1"/>
          </p:cNvSpPr>
          <p:nvPr/>
        </p:nvSpPr>
        <p:spPr bwMode="auto">
          <a:xfrm>
            <a:off x="539750" y="2305050"/>
            <a:ext cx="8161338" cy="1323975"/>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a:latin typeface="+mj-lt"/>
              </a:rPr>
              <a:t>Le Bac professionnel peut être envisagé à l’issue de la 2</a:t>
            </a:r>
            <a:r>
              <a:rPr lang="fr-FR" sz="2000" baseline="30000" dirty="0">
                <a:latin typeface="+mj-lt"/>
              </a:rPr>
              <a:t>nde</a:t>
            </a:r>
            <a:r>
              <a:rPr lang="fr-FR" sz="2000" dirty="0">
                <a:latin typeface="+mj-lt"/>
              </a:rPr>
              <a:t> GT. Dans ce cas, il s’agit d’une </a:t>
            </a:r>
            <a:r>
              <a:rPr lang="fr-FR" sz="2000" b="1" dirty="0">
                <a:latin typeface="+mj-lt"/>
              </a:rPr>
              <a:t>réorientation</a:t>
            </a:r>
            <a:r>
              <a:rPr lang="fr-FR" sz="2000" dirty="0">
                <a:latin typeface="+mj-lt"/>
              </a:rPr>
              <a:t> pour être préparé, non plus exclusivement à une poursuite d’études dans le supérieur, mais à une </a:t>
            </a:r>
            <a:r>
              <a:rPr lang="fr-FR" sz="2000" b="1" dirty="0">
                <a:latin typeface="+mj-lt"/>
              </a:rPr>
              <a:t>insertion professionnelle plus rapide</a:t>
            </a:r>
            <a:r>
              <a:rPr lang="fr-FR" sz="2000" dirty="0">
                <a:latin typeface="+mj-lt"/>
              </a:rPr>
              <a:t>. </a:t>
            </a:r>
          </a:p>
        </p:txBody>
      </p:sp>
      <p:grpSp>
        <p:nvGrpSpPr>
          <p:cNvPr id="71683" name="Groupe 17">
            <a:extLst>
              <a:ext uri="{FF2B5EF4-FFF2-40B4-BE49-F238E27FC236}">
                <a16:creationId xmlns:a16="http://schemas.microsoft.com/office/drawing/2014/main" id="{896748B9-EB9E-451D-8D1A-BB736DE70678}"/>
              </a:ext>
            </a:extLst>
          </p:cNvPr>
          <p:cNvGrpSpPr>
            <a:grpSpLocks/>
          </p:cNvGrpSpPr>
          <p:nvPr/>
        </p:nvGrpSpPr>
        <p:grpSpPr bwMode="auto">
          <a:xfrm>
            <a:off x="0" y="4438650"/>
            <a:ext cx="9144000" cy="1655763"/>
            <a:chOff x="0" y="4293096"/>
            <a:chExt cx="9144000" cy="1656184"/>
          </a:xfrm>
        </p:grpSpPr>
        <p:sp>
          <p:nvSpPr>
            <p:cNvPr id="5" name="Rectangle 4">
              <a:extLst>
                <a:ext uri="{FF2B5EF4-FFF2-40B4-BE49-F238E27FC236}">
                  <a16:creationId xmlns:a16="http://schemas.microsoft.com/office/drawing/2014/main" id="{54C1EA4E-49A1-3B56-BB55-4398EC90E920}"/>
                </a:ext>
              </a:extLst>
            </p:cNvPr>
            <p:cNvSpPr/>
            <p:nvPr/>
          </p:nvSpPr>
          <p:spPr>
            <a:xfrm>
              <a:off x="0" y="4509051"/>
              <a:ext cx="9144000" cy="1224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nvGrpSpPr>
            <p:cNvPr id="71707" name="Groupe 14">
              <a:extLst>
                <a:ext uri="{FF2B5EF4-FFF2-40B4-BE49-F238E27FC236}">
                  <a16:creationId xmlns:a16="http://schemas.microsoft.com/office/drawing/2014/main" id="{614AA715-911D-214E-2244-9B10EF523D06}"/>
                </a:ext>
              </a:extLst>
            </p:cNvPr>
            <p:cNvGrpSpPr>
              <a:grpSpLocks/>
            </p:cNvGrpSpPr>
            <p:nvPr/>
          </p:nvGrpSpPr>
          <p:grpSpPr bwMode="auto">
            <a:xfrm>
              <a:off x="0" y="4293096"/>
              <a:ext cx="9144000" cy="216024"/>
              <a:chOff x="0" y="4293096"/>
              <a:chExt cx="9144000" cy="216024"/>
            </a:xfrm>
          </p:grpSpPr>
          <p:grpSp>
            <p:nvGrpSpPr>
              <p:cNvPr id="71782" name="Groupe 10">
                <a:extLst>
                  <a:ext uri="{FF2B5EF4-FFF2-40B4-BE49-F238E27FC236}">
                    <a16:creationId xmlns:a16="http://schemas.microsoft.com/office/drawing/2014/main" id="{4C74ECB6-21B6-6194-6815-CA2D5F008149}"/>
                  </a:ext>
                </a:extLst>
              </p:cNvPr>
              <p:cNvGrpSpPr>
                <a:grpSpLocks/>
              </p:cNvGrpSpPr>
              <p:nvPr/>
            </p:nvGrpSpPr>
            <p:grpSpPr bwMode="auto">
              <a:xfrm>
                <a:off x="0" y="4293096"/>
                <a:ext cx="2741783" cy="216024"/>
                <a:chOff x="0" y="4293096"/>
                <a:chExt cx="2741783" cy="216024"/>
              </a:xfrm>
            </p:grpSpPr>
            <p:grpSp>
              <p:nvGrpSpPr>
                <p:cNvPr id="71834" name="Groupe 9">
                  <a:extLst>
                    <a:ext uri="{FF2B5EF4-FFF2-40B4-BE49-F238E27FC236}">
                      <a16:creationId xmlns:a16="http://schemas.microsoft.com/office/drawing/2014/main" id="{EE2614B0-3A46-53A1-E1DE-6C418DF1A419}"/>
                    </a:ext>
                  </a:extLst>
                </p:cNvPr>
                <p:cNvGrpSpPr>
                  <a:grpSpLocks/>
                </p:cNvGrpSpPr>
                <p:nvPr/>
              </p:nvGrpSpPr>
              <p:grpSpPr bwMode="auto">
                <a:xfrm>
                  <a:off x="0" y="4293096"/>
                  <a:ext cx="395536" cy="216024"/>
                  <a:chOff x="0" y="4293096"/>
                  <a:chExt cx="395536" cy="216024"/>
                </a:xfrm>
              </p:grpSpPr>
              <p:sp>
                <p:nvSpPr>
                  <p:cNvPr id="19" name="Rectangle 18">
                    <a:extLst>
                      <a:ext uri="{FF2B5EF4-FFF2-40B4-BE49-F238E27FC236}">
                        <a16:creationId xmlns:a16="http://schemas.microsoft.com/office/drawing/2014/main" id="{17A05293-CEA4-8397-6B7B-F7973B941FA6}"/>
                      </a:ext>
                    </a:extLst>
                  </p:cNvPr>
                  <p:cNvSpPr/>
                  <p:nvPr/>
                </p:nvSpPr>
                <p:spPr>
                  <a:xfrm>
                    <a:off x="0"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 name="Rectangle 5">
                    <a:extLst>
                      <a:ext uri="{FF2B5EF4-FFF2-40B4-BE49-F238E27FC236}">
                        <a16:creationId xmlns:a16="http://schemas.microsoft.com/office/drawing/2014/main" id="{70D90C64-C1D8-E906-3CB4-B33FF946E399}"/>
                      </a:ext>
                    </a:extLst>
                  </p:cNvPr>
                  <p:cNvSpPr/>
                  <p:nvPr/>
                </p:nvSpPr>
                <p:spPr>
                  <a:xfrm>
                    <a:off x="150813"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35" name="Groupe 63">
                  <a:extLst>
                    <a:ext uri="{FF2B5EF4-FFF2-40B4-BE49-F238E27FC236}">
                      <a16:creationId xmlns:a16="http://schemas.microsoft.com/office/drawing/2014/main" id="{C19A6D70-9569-FE31-26AA-6616BEEE1111}"/>
                    </a:ext>
                  </a:extLst>
                </p:cNvPr>
                <p:cNvGrpSpPr>
                  <a:grpSpLocks/>
                </p:cNvGrpSpPr>
                <p:nvPr/>
              </p:nvGrpSpPr>
              <p:grpSpPr bwMode="auto">
                <a:xfrm>
                  <a:off x="385566" y="4293096"/>
                  <a:ext cx="395536" cy="216024"/>
                  <a:chOff x="0" y="4293096"/>
                  <a:chExt cx="395536" cy="216024"/>
                </a:xfrm>
              </p:grpSpPr>
              <p:sp>
                <p:nvSpPr>
                  <p:cNvPr id="65" name="Rectangle 64">
                    <a:extLst>
                      <a:ext uri="{FF2B5EF4-FFF2-40B4-BE49-F238E27FC236}">
                        <a16:creationId xmlns:a16="http://schemas.microsoft.com/office/drawing/2014/main" id="{F77D3B08-C23A-E86C-539B-ADF0B9CED5D2}"/>
                      </a:ext>
                    </a:extLst>
                  </p:cNvPr>
                  <p:cNvSpPr/>
                  <p:nvPr/>
                </p:nvSpPr>
                <p:spPr>
                  <a:xfrm>
                    <a:off x="197"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6" name="Rectangle 65">
                    <a:extLst>
                      <a:ext uri="{FF2B5EF4-FFF2-40B4-BE49-F238E27FC236}">
                        <a16:creationId xmlns:a16="http://schemas.microsoft.com/office/drawing/2014/main" id="{42A48E34-81CC-018B-8286-26D53104F85D}"/>
                      </a:ext>
                    </a:extLst>
                  </p:cNvPr>
                  <p:cNvSpPr/>
                  <p:nvPr/>
                </p:nvSpPr>
                <p:spPr>
                  <a:xfrm>
                    <a:off x="151009"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36" name="Groupe 66">
                  <a:extLst>
                    <a:ext uri="{FF2B5EF4-FFF2-40B4-BE49-F238E27FC236}">
                      <a16:creationId xmlns:a16="http://schemas.microsoft.com/office/drawing/2014/main" id="{E6521DF3-B068-9671-A126-431C413FD973}"/>
                    </a:ext>
                  </a:extLst>
                </p:cNvPr>
                <p:cNvGrpSpPr>
                  <a:grpSpLocks/>
                </p:cNvGrpSpPr>
                <p:nvPr/>
              </p:nvGrpSpPr>
              <p:grpSpPr bwMode="auto">
                <a:xfrm>
                  <a:off x="1950711" y="4293096"/>
                  <a:ext cx="395536" cy="216024"/>
                  <a:chOff x="0" y="4293096"/>
                  <a:chExt cx="395536" cy="216024"/>
                </a:xfrm>
              </p:grpSpPr>
              <p:sp>
                <p:nvSpPr>
                  <p:cNvPr id="68" name="Rectangle 67">
                    <a:extLst>
                      <a:ext uri="{FF2B5EF4-FFF2-40B4-BE49-F238E27FC236}">
                        <a16:creationId xmlns:a16="http://schemas.microsoft.com/office/drawing/2014/main" id="{C29E510C-3771-5AE7-84F3-5092DFCD803A}"/>
                      </a:ext>
                    </a:extLst>
                  </p:cNvPr>
                  <p:cNvSpPr/>
                  <p:nvPr/>
                </p:nvSpPr>
                <p:spPr>
                  <a:xfrm>
                    <a:off x="327"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69" name="Rectangle 68">
                    <a:extLst>
                      <a:ext uri="{FF2B5EF4-FFF2-40B4-BE49-F238E27FC236}">
                        <a16:creationId xmlns:a16="http://schemas.microsoft.com/office/drawing/2014/main" id="{85FE359A-B495-5E31-9673-3D23312546CC}"/>
                      </a:ext>
                    </a:extLst>
                  </p:cNvPr>
                  <p:cNvSpPr/>
                  <p:nvPr/>
                </p:nvSpPr>
                <p:spPr>
                  <a:xfrm>
                    <a:off x="151139"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37" name="Groupe 69">
                  <a:extLst>
                    <a:ext uri="{FF2B5EF4-FFF2-40B4-BE49-F238E27FC236}">
                      <a16:creationId xmlns:a16="http://schemas.microsoft.com/office/drawing/2014/main" id="{892B200A-F110-57B7-28B9-133A5D22F482}"/>
                    </a:ext>
                  </a:extLst>
                </p:cNvPr>
                <p:cNvGrpSpPr>
                  <a:grpSpLocks/>
                </p:cNvGrpSpPr>
                <p:nvPr/>
              </p:nvGrpSpPr>
              <p:grpSpPr bwMode="auto">
                <a:xfrm>
                  <a:off x="1159639" y="4293096"/>
                  <a:ext cx="395536" cy="216024"/>
                  <a:chOff x="0" y="4293096"/>
                  <a:chExt cx="395536" cy="216024"/>
                </a:xfrm>
              </p:grpSpPr>
              <p:sp>
                <p:nvSpPr>
                  <p:cNvPr id="71" name="Rectangle 70">
                    <a:extLst>
                      <a:ext uri="{FF2B5EF4-FFF2-40B4-BE49-F238E27FC236}">
                        <a16:creationId xmlns:a16="http://schemas.microsoft.com/office/drawing/2014/main" id="{2BE62251-E0DE-B09E-5EEA-0095855E4256}"/>
                      </a:ext>
                    </a:extLst>
                  </p:cNvPr>
                  <p:cNvSpPr/>
                  <p:nvPr/>
                </p:nvSpPr>
                <p:spPr>
                  <a:xfrm>
                    <a:off x="-764" y="4293096"/>
                    <a:ext cx="396875"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2" name="Rectangle 71">
                    <a:extLst>
                      <a:ext uri="{FF2B5EF4-FFF2-40B4-BE49-F238E27FC236}">
                        <a16:creationId xmlns:a16="http://schemas.microsoft.com/office/drawing/2014/main" id="{C34198BA-2282-032E-E7BD-61EF2BF4D134}"/>
                      </a:ext>
                    </a:extLst>
                  </p:cNvPr>
                  <p:cNvSpPr/>
                  <p:nvPr/>
                </p:nvSpPr>
                <p:spPr>
                  <a:xfrm>
                    <a:off x="150049" y="4348673"/>
                    <a:ext cx="153987"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38" name="Groupe 72">
                  <a:extLst>
                    <a:ext uri="{FF2B5EF4-FFF2-40B4-BE49-F238E27FC236}">
                      <a16:creationId xmlns:a16="http://schemas.microsoft.com/office/drawing/2014/main" id="{8833845F-D657-B358-94F5-3499DF3C5C56}"/>
                    </a:ext>
                  </a:extLst>
                </p:cNvPr>
                <p:cNvGrpSpPr>
                  <a:grpSpLocks/>
                </p:cNvGrpSpPr>
                <p:nvPr/>
              </p:nvGrpSpPr>
              <p:grpSpPr bwMode="auto">
                <a:xfrm>
                  <a:off x="1555175" y="4293096"/>
                  <a:ext cx="395536" cy="216024"/>
                  <a:chOff x="0" y="4293096"/>
                  <a:chExt cx="395536" cy="216024"/>
                </a:xfrm>
              </p:grpSpPr>
              <p:sp>
                <p:nvSpPr>
                  <p:cNvPr id="74" name="Rectangle 73">
                    <a:extLst>
                      <a:ext uri="{FF2B5EF4-FFF2-40B4-BE49-F238E27FC236}">
                        <a16:creationId xmlns:a16="http://schemas.microsoft.com/office/drawing/2014/main" id="{A596579D-0BE6-978A-0DD6-FDC4FA65CD9E}"/>
                      </a:ext>
                    </a:extLst>
                  </p:cNvPr>
                  <p:cNvSpPr/>
                  <p:nvPr/>
                </p:nvSpPr>
                <p:spPr>
                  <a:xfrm>
                    <a:off x="575"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5" name="Rectangle 74">
                    <a:extLst>
                      <a:ext uri="{FF2B5EF4-FFF2-40B4-BE49-F238E27FC236}">
                        <a16:creationId xmlns:a16="http://schemas.microsoft.com/office/drawing/2014/main" id="{E673C578-3213-9777-9058-F04650E4F787}"/>
                      </a:ext>
                    </a:extLst>
                  </p:cNvPr>
                  <p:cNvSpPr/>
                  <p:nvPr/>
                </p:nvSpPr>
                <p:spPr>
                  <a:xfrm>
                    <a:off x="151388"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39" name="Groupe 75">
                  <a:extLst>
                    <a:ext uri="{FF2B5EF4-FFF2-40B4-BE49-F238E27FC236}">
                      <a16:creationId xmlns:a16="http://schemas.microsoft.com/office/drawing/2014/main" id="{FF238C3B-B692-D5EF-29CD-82BADCD41D2C}"/>
                    </a:ext>
                  </a:extLst>
                </p:cNvPr>
                <p:cNvGrpSpPr>
                  <a:grpSpLocks/>
                </p:cNvGrpSpPr>
                <p:nvPr/>
              </p:nvGrpSpPr>
              <p:grpSpPr bwMode="auto">
                <a:xfrm>
                  <a:off x="764103" y="4293096"/>
                  <a:ext cx="395536" cy="216024"/>
                  <a:chOff x="0" y="4293096"/>
                  <a:chExt cx="395536" cy="216024"/>
                </a:xfrm>
              </p:grpSpPr>
              <p:sp>
                <p:nvSpPr>
                  <p:cNvPr id="77" name="Rectangle 76">
                    <a:extLst>
                      <a:ext uri="{FF2B5EF4-FFF2-40B4-BE49-F238E27FC236}">
                        <a16:creationId xmlns:a16="http://schemas.microsoft.com/office/drawing/2014/main" id="{058C8DD9-3F18-4470-74D2-E65255B38A89}"/>
                      </a:ext>
                    </a:extLst>
                  </p:cNvPr>
                  <p:cNvSpPr/>
                  <p:nvPr/>
                </p:nvSpPr>
                <p:spPr>
                  <a:xfrm>
                    <a:off x="-515"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8" name="Rectangle 77">
                    <a:extLst>
                      <a:ext uri="{FF2B5EF4-FFF2-40B4-BE49-F238E27FC236}">
                        <a16:creationId xmlns:a16="http://schemas.microsoft.com/office/drawing/2014/main" id="{3F7EC011-2591-14E9-A0FB-9C45A580CC5A}"/>
                      </a:ext>
                    </a:extLst>
                  </p:cNvPr>
                  <p:cNvSpPr/>
                  <p:nvPr/>
                </p:nvSpPr>
                <p:spPr>
                  <a:xfrm>
                    <a:off x="150297"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40" name="Groupe 78">
                  <a:extLst>
                    <a:ext uri="{FF2B5EF4-FFF2-40B4-BE49-F238E27FC236}">
                      <a16:creationId xmlns:a16="http://schemas.microsoft.com/office/drawing/2014/main" id="{657E416D-1A3C-3E6B-0D8C-185E0E8B2382}"/>
                    </a:ext>
                  </a:extLst>
                </p:cNvPr>
                <p:cNvGrpSpPr>
                  <a:grpSpLocks/>
                </p:cNvGrpSpPr>
                <p:nvPr/>
              </p:nvGrpSpPr>
              <p:grpSpPr bwMode="auto">
                <a:xfrm>
                  <a:off x="2346247" y="4293096"/>
                  <a:ext cx="395536" cy="216024"/>
                  <a:chOff x="0" y="4293096"/>
                  <a:chExt cx="395536" cy="216024"/>
                </a:xfrm>
              </p:grpSpPr>
              <p:sp>
                <p:nvSpPr>
                  <p:cNvPr id="80" name="Rectangle 79">
                    <a:extLst>
                      <a:ext uri="{FF2B5EF4-FFF2-40B4-BE49-F238E27FC236}">
                        <a16:creationId xmlns:a16="http://schemas.microsoft.com/office/drawing/2014/main" id="{C84D8509-F83F-D491-CA44-F362CAE7D190}"/>
                      </a:ext>
                    </a:extLst>
                  </p:cNvPr>
                  <p:cNvSpPr/>
                  <p:nvPr/>
                </p:nvSpPr>
                <p:spPr>
                  <a:xfrm>
                    <a:off x="78"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1" name="Rectangle 80">
                    <a:extLst>
                      <a:ext uri="{FF2B5EF4-FFF2-40B4-BE49-F238E27FC236}">
                        <a16:creationId xmlns:a16="http://schemas.microsoft.com/office/drawing/2014/main" id="{81A24C4F-2444-2137-F98F-3242FDFEFCE2}"/>
                      </a:ext>
                    </a:extLst>
                  </p:cNvPr>
                  <p:cNvSpPr/>
                  <p:nvPr/>
                </p:nvSpPr>
                <p:spPr>
                  <a:xfrm>
                    <a:off x="150891"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83" name="Groupe 81">
                <a:extLst>
                  <a:ext uri="{FF2B5EF4-FFF2-40B4-BE49-F238E27FC236}">
                    <a16:creationId xmlns:a16="http://schemas.microsoft.com/office/drawing/2014/main" id="{82D49995-BFF4-A68F-644D-9B60BB026D58}"/>
                  </a:ext>
                </a:extLst>
              </p:cNvPr>
              <p:cNvGrpSpPr>
                <a:grpSpLocks/>
              </p:cNvGrpSpPr>
              <p:nvPr/>
            </p:nvGrpSpPr>
            <p:grpSpPr bwMode="auto">
              <a:xfrm>
                <a:off x="2739458" y="4293096"/>
                <a:ext cx="2741783" cy="216024"/>
                <a:chOff x="0" y="4293096"/>
                <a:chExt cx="2741783" cy="216024"/>
              </a:xfrm>
            </p:grpSpPr>
            <p:grpSp>
              <p:nvGrpSpPr>
                <p:cNvPr id="71813" name="Groupe 82">
                  <a:extLst>
                    <a:ext uri="{FF2B5EF4-FFF2-40B4-BE49-F238E27FC236}">
                      <a16:creationId xmlns:a16="http://schemas.microsoft.com/office/drawing/2014/main" id="{BD7730BB-D21B-91F1-5973-A245F75C8FC8}"/>
                    </a:ext>
                  </a:extLst>
                </p:cNvPr>
                <p:cNvGrpSpPr>
                  <a:grpSpLocks/>
                </p:cNvGrpSpPr>
                <p:nvPr/>
              </p:nvGrpSpPr>
              <p:grpSpPr bwMode="auto">
                <a:xfrm>
                  <a:off x="0" y="4293096"/>
                  <a:ext cx="395536" cy="216024"/>
                  <a:chOff x="0" y="4293096"/>
                  <a:chExt cx="395536" cy="216024"/>
                </a:xfrm>
              </p:grpSpPr>
              <p:sp>
                <p:nvSpPr>
                  <p:cNvPr id="102" name="Rectangle 101">
                    <a:extLst>
                      <a:ext uri="{FF2B5EF4-FFF2-40B4-BE49-F238E27FC236}">
                        <a16:creationId xmlns:a16="http://schemas.microsoft.com/office/drawing/2014/main" id="{33BD5B6F-37CF-8602-88CB-865A80DC0752}"/>
                      </a:ext>
                    </a:extLst>
                  </p:cNvPr>
                  <p:cNvSpPr/>
                  <p:nvPr/>
                </p:nvSpPr>
                <p:spPr>
                  <a:xfrm>
                    <a:off x="567"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3" name="Rectangle 102">
                    <a:extLst>
                      <a:ext uri="{FF2B5EF4-FFF2-40B4-BE49-F238E27FC236}">
                        <a16:creationId xmlns:a16="http://schemas.microsoft.com/office/drawing/2014/main" id="{B90D34DF-984C-F135-380D-9E30951B8252}"/>
                      </a:ext>
                    </a:extLst>
                  </p:cNvPr>
                  <p:cNvSpPr/>
                  <p:nvPr/>
                </p:nvSpPr>
                <p:spPr>
                  <a:xfrm>
                    <a:off x="151380"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4" name="Groupe 83">
                  <a:extLst>
                    <a:ext uri="{FF2B5EF4-FFF2-40B4-BE49-F238E27FC236}">
                      <a16:creationId xmlns:a16="http://schemas.microsoft.com/office/drawing/2014/main" id="{D7D6221C-E9E5-CCBD-3EE7-BE15B3EEDCDD}"/>
                    </a:ext>
                  </a:extLst>
                </p:cNvPr>
                <p:cNvGrpSpPr>
                  <a:grpSpLocks/>
                </p:cNvGrpSpPr>
                <p:nvPr/>
              </p:nvGrpSpPr>
              <p:grpSpPr bwMode="auto">
                <a:xfrm>
                  <a:off x="385566" y="4293096"/>
                  <a:ext cx="395536" cy="216024"/>
                  <a:chOff x="0" y="4293096"/>
                  <a:chExt cx="395536" cy="216024"/>
                </a:xfrm>
              </p:grpSpPr>
              <p:sp>
                <p:nvSpPr>
                  <p:cNvPr id="100" name="Rectangle 99">
                    <a:extLst>
                      <a:ext uri="{FF2B5EF4-FFF2-40B4-BE49-F238E27FC236}">
                        <a16:creationId xmlns:a16="http://schemas.microsoft.com/office/drawing/2014/main" id="{68396841-604B-9C71-6AC0-822AF0ADF2BB}"/>
                      </a:ext>
                    </a:extLst>
                  </p:cNvPr>
                  <p:cNvSpPr/>
                  <p:nvPr/>
                </p:nvSpPr>
                <p:spPr>
                  <a:xfrm>
                    <a:off x="764"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1" name="Rectangle 100">
                    <a:extLst>
                      <a:ext uri="{FF2B5EF4-FFF2-40B4-BE49-F238E27FC236}">
                        <a16:creationId xmlns:a16="http://schemas.microsoft.com/office/drawing/2014/main" id="{8057848E-741D-DFAB-39C1-94BB7D99FB22}"/>
                      </a:ext>
                    </a:extLst>
                  </p:cNvPr>
                  <p:cNvSpPr/>
                  <p:nvPr/>
                </p:nvSpPr>
                <p:spPr>
                  <a:xfrm>
                    <a:off x="151576"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5" name="Groupe 84">
                  <a:extLst>
                    <a:ext uri="{FF2B5EF4-FFF2-40B4-BE49-F238E27FC236}">
                      <a16:creationId xmlns:a16="http://schemas.microsoft.com/office/drawing/2014/main" id="{04083A34-F7CC-E25D-B779-418DA835CB6A}"/>
                    </a:ext>
                  </a:extLst>
                </p:cNvPr>
                <p:cNvGrpSpPr>
                  <a:grpSpLocks/>
                </p:cNvGrpSpPr>
                <p:nvPr/>
              </p:nvGrpSpPr>
              <p:grpSpPr bwMode="auto">
                <a:xfrm>
                  <a:off x="1950711" y="4293096"/>
                  <a:ext cx="395536" cy="216024"/>
                  <a:chOff x="0" y="4293096"/>
                  <a:chExt cx="395536" cy="216024"/>
                </a:xfrm>
              </p:grpSpPr>
              <p:sp>
                <p:nvSpPr>
                  <p:cNvPr id="98" name="Rectangle 97">
                    <a:extLst>
                      <a:ext uri="{FF2B5EF4-FFF2-40B4-BE49-F238E27FC236}">
                        <a16:creationId xmlns:a16="http://schemas.microsoft.com/office/drawing/2014/main" id="{677D09D2-1655-6BBB-78B0-4D40852BF7C9}"/>
                      </a:ext>
                    </a:extLst>
                  </p:cNvPr>
                  <p:cNvSpPr/>
                  <p:nvPr/>
                </p:nvSpPr>
                <p:spPr>
                  <a:xfrm>
                    <a:off x="21531" y="4293096"/>
                    <a:ext cx="374650"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9" name="Rectangle 98">
                    <a:extLst>
                      <a:ext uri="{FF2B5EF4-FFF2-40B4-BE49-F238E27FC236}">
                        <a16:creationId xmlns:a16="http://schemas.microsoft.com/office/drawing/2014/main" id="{2AE247C7-5508-C282-BA38-CCA378D8F8F3}"/>
                      </a:ext>
                    </a:extLst>
                  </p:cNvPr>
                  <p:cNvSpPr/>
                  <p:nvPr/>
                </p:nvSpPr>
                <p:spPr>
                  <a:xfrm>
                    <a:off x="159644" y="4348673"/>
                    <a:ext cx="144462"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6" name="Groupe 85">
                  <a:extLst>
                    <a:ext uri="{FF2B5EF4-FFF2-40B4-BE49-F238E27FC236}">
                      <a16:creationId xmlns:a16="http://schemas.microsoft.com/office/drawing/2014/main" id="{FDD8B31B-94B0-D1A0-DB00-C279C93DA4F9}"/>
                    </a:ext>
                  </a:extLst>
                </p:cNvPr>
                <p:cNvGrpSpPr>
                  <a:grpSpLocks/>
                </p:cNvGrpSpPr>
                <p:nvPr/>
              </p:nvGrpSpPr>
              <p:grpSpPr bwMode="auto">
                <a:xfrm>
                  <a:off x="1159639" y="4293096"/>
                  <a:ext cx="395536" cy="216024"/>
                  <a:chOff x="0" y="4293096"/>
                  <a:chExt cx="395536" cy="216024"/>
                </a:xfrm>
              </p:grpSpPr>
              <p:sp>
                <p:nvSpPr>
                  <p:cNvPr id="96" name="Rectangle 95">
                    <a:extLst>
                      <a:ext uri="{FF2B5EF4-FFF2-40B4-BE49-F238E27FC236}">
                        <a16:creationId xmlns:a16="http://schemas.microsoft.com/office/drawing/2014/main" id="{D0EA1B67-6276-C0EA-EB36-35BA45F20522}"/>
                      </a:ext>
                    </a:extLst>
                  </p:cNvPr>
                  <p:cNvSpPr/>
                  <p:nvPr/>
                </p:nvSpPr>
                <p:spPr>
                  <a:xfrm>
                    <a:off x="-197" y="4293096"/>
                    <a:ext cx="417513"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7" name="Rectangle 96">
                    <a:extLst>
                      <a:ext uri="{FF2B5EF4-FFF2-40B4-BE49-F238E27FC236}">
                        <a16:creationId xmlns:a16="http://schemas.microsoft.com/office/drawing/2014/main" id="{792C50E8-3683-F772-79D4-1649E783DD25}"/>
                      </a:ext>
                    </a:extLst>
                  </p:cNvPr>
                  <p:cNvSpPr/>
                  <p:nvPr/>
                </p:nvSpPr>
                <p:spPr>
                  <a:xfrm>
                    <a:off x="150616" y="4348673"/>
                    <a:ext cx="174625"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7" name="Groupe 86">
                  <a:extLst>
                    <a:ext uri="{FF2B5EF4-FFF2-40B4-BE49-F238E27FC236}">
                      <a16:creationId xmlns:a16="http://schemas.microsoft.com/office/drawing/2014/main" id="{E7F4D2FE-55ED-CF30-C966-F3252FD9C393}"/>
                    </a:ext>
                  </a:extLst>
                </p:cNvPr>
                <p:cNvGrpSpPr>
                  <a:grpSpLocks/>
                </p:cNvGrpSpPr>
                <p:nvPr/>
              </p:nvGrpSpPr>
              <p:grpSpPr bwMode="auto">
                <a:xfrm>
                  <a:off x="1555175" y="4293096"/>
                  <a:ext cx="395536" cy="216024"/>
                  <a:chOff x="0" y="4293096"/>
                  <a:chExt cx="395536" cy="216024"/>
                </a:xfrm>
              </p:grpSpPr>
              <p:sp>
                <p:nvSpPr>
                  <p:cNvPr id="94" name="Rectangle 93">
                    <a:extLst>
                      <a:ext uri="{FF2B5EF4-FFF2-40B4-BE49-F238E27FC236}">
                        <a16:creationId xmlns:a16="http://schemas.microsoft.com/office/drawing/2014/main" id="{5894BC75-8159-9720-ED65-C41835B6D94E}"/>
                      </a:ext>
                    </a:extLst>
                  </p:cNvPr>
                  <p:cNvSpPr/>
                  <p:nvPr/>
                </p:nvSpPr>
                <p:spPr>
                  <a:xfrm>
                    <a:off x="21780"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5" name="Rectangle 94">
                    <a:extLst>
                      <a:ext uri="{FF2B5EF4-FFF2-40B4-BE49-F238E27FC236}">
                        <a16:creationId xmlns:a16="http://schemas.microsoft.com/office/drawing/2014/main" id="{AC79E37B-EEF4-888C-FE37-DBF18065D2A6}"/>
                      </a:ext>
                    </a:extLst>
                  </p:cNvPr>
                  <p:cNvSpPr/>
                  <p:nvPr/>
                </p:nvSpPr>
                <p:spPr>
                  <a:xfrm>
                    <a:off x="172592"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8" name="Groupe 87">
                  <a:extLst>
                    <a:ext uri="{FF2B5EF4-FFF2-40B4-BE49-F238E27FC236}">
                      <a16:creationId xmlns:a16="http://schemas.microsoft.com/office/drawing/2014/main" id="{968C3C9F-8219-4ECC-5174-100D1C54A0CD}"/>
                    </a:ext>
                  </a:extLst>
                </p:cNvPr>
                <p:cNvGrpSpPr>
                  <a:grpSpLocks/>
                </p:cNvGrpSpPr>
                <p:nvPr/>
              </p:nvGrpSpPr>
              <p:grpSpPr bwMode="auto">
                <a:xfrm>
                  <a:off x="764103" y="4293096"/>
                  <a:ext cx="395536" cy="216024"/>
                  <a:chOff x="0" y="4293096"/>
                  <a:chExt cx="395536" cy="216024"/>
                </a:xfrm>
              </p:grpSpPr>
              <p:sp>
                <p:nvSpPr>
                  <p:cNvPr id="92" name="Rectangle 91">
                    <a:extLst>
                      <a:ext uri="{FF2B5EF4-FFF2-40B4-BE49-F238E27FC236}">
                        <a16:creationId xmlns:a16="http://schemas.microsoft.com/office/drawing/2014/main" id="{876FE736-A37B-C4FF-5EE2-8CFDDBA451D5}"/>
                      </a:ext>
                    </a:extLst>
                  </p:cNvPr>
                  <p:cNvSpPr/>
                  <p:nvPr/>
                </p:nvSpPr>
                <p:spPr>
                  <a:xfrm>
                    <a:off x="52"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3" name="Rectangle 92">
                    <a:extLst>
                      <a:ext uri="{FF2B5EF4-FFF2-40B4-BE49-F238E27FC236}">
                        <a16:creationId xmlns:a16="http://schemas.microsoft.com/office/drawing/2014/main" id="{6F851DB0-7D2A-4FBB-E30D-BE8C2B3F87C8}"/>
                      </a:ext>
                    </a:extLst>
                  </p:cNvPr>
                  <p:cNvSpPr/>
                  <p:nvPr/>
                </p:nvSpPr>
                <p:spPr>
                  <a:xfrm>
                    <a:off x="150864"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819" name="Groupe 88">
                  <a:extLst>
                    <a:ext uri="{FF2B5EF4-FFF2-40B4-BE49-F238E27FC236}">
                      <a16:creationId xmlns:a16="http://schemas.microsoft.com/office/drawing/2014/main" id="{B6BA12A9-8BED-5F38-2A9F-52286D7AC1C3}"/>
                    </a:ext>
                  </a:extLst>
                </p:cNvPr>
                <p:cNvGrpSpPr>
                  <a:grpSpLocks/>
                </p:cNvGrpSpPr>
                <p:nvPr/>
              </p:nvGrpSpPr>
              <p:grpSpPr bwMode="auto">
                <a:xfrm>
                  <a:off x="2346247" y="4293096"/>
                  <a:ext cx="395536" cy="216024"/>
                  <a:chOff x="0" y="4293096"/>
                  <a:chExt cx="395536" cy="216024"/>
                </a:xfrm>
              </p:grpSpPr>
              <p:sp>
                <p:nvSpPr>
                  <p:cNvPr id="90" name="Rectangle 89">
                    <a:extLst>
                      <a:ext uri="{FF2B5EF4-FFF2-40B4-BE49-F238E27FC236}">
                        <a16:creationId xmlns:a16="http://schemas.microsoft.com/office/drawing/2014/main" id="{E9E6A62C-33D2-8B24-8254-5FD15E85D2D4}"/>
                      </a:ext>
                    </a:extLst>
                  </p:cNvPr>
                  <p:cNvSpPr/>
                  <p:nvPr/>
                </p:nvSpPr>
                <p:spPr>
                  <a:xfrm>
                    <a:off x="645"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1" name="Rectangle 90">
                    <a:extLst>
                      <a:ext uri="{FF2B5EF4-FFF2-40B4-BE49-F238E27FC236}">
                        <a16:creationId xmlns:a16="http://schemas.microsoft.com/office/drawing/2014/main" id="{41C094AD-D923-35F7-1298-1A466F2A07AD}"/>
                      </a:ext>
                    </a:extLst>
                  </p:cNvPr>
                  <p:cNvSpPr/>
                  <p:nvPr/>
                </p:nvSpPr>
                <p:spPr>
                  <a:xfrm>
                    <a:off x="151458"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84" name="Groupe 104">
                <a:extLst>
                  <a:ext uri="{FF2B5EF4-FFF2-40B4-BE49-F238E27FC236}">
                    <a16:creationId xmlns:a16="http://schemas.microsoft.com/office/drawing/2014/main" id="{A9905A97-95A5-867B-BCEA-EBDEB45E50AA}"/>
                  </a:ext>
                </a:extLst>
              </p:cNvPr>
              <p:cNvGrpSpPr>
                <a:grpSpLocks/>
              </p:cNvGrpSpPr>
              <p:nvPr/>
            </p:nvGrpSpPr>
            <p:grpSpPr bwMode="auto">
              <a:xfrm>
                <a:off x="5481241" y="4293096"/>
                <a:ext cx="395536" cy="216024"/>
                <a:chOff x="0" y="4293096"/>
                <a:chExt cx="395536" cy="216024"/>
              </a:xfrm>
            </p:grpSpPr>
            <p:sp>
              <p:nvSpPr>
                <p:cNvPr id="124" name="Rectangle 123">
                  <a:extLst>
                    <a:ext uri="{FF2B5EF4-FFF2-40B4-BE49-F238E27FC236}">
                      <a16:creationId xmlns:a16="http://schemas.microsoft.com/office/drawing/2014/main" id="{33F9AB1A-EC0C-8C49-42E7-DF368922EF39}"/>
                    </a:ext>
                  </a:extLst>
                </p:cNvPr>
                <p:cNvSpPr/>
                <p:nvPr/>
              </p:nvSpPr>
              <p:spPr>
                <a:xfrm>
                  <a:off x="397"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5" name="Rectangle 124">
                  <a:extLst>
                    <a:ext uri="{FF2B5EF4-FFF2-40B4-BE49-F238E27FC236}">
                      <a16:creationId xmlns:a16="http://schemas.microsoft.com/office/drawing/2014/main" id="{D97471A6-2AFE-A2E4-1F63-08E7CF0458EF}"/>
                    </a:ext>
                  </a:extLst>
                </p:cNvPr>
                <p:cNvSpPr/>
                <p:nvPr/>
              </p:nvSpPr>
              <p:spPr>
                <a:xfrm>
                  <a:off x="151209"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85" name="Groupe 105">
                <a:extLst>
                  <a:ext uri="{FF2B5EF4-FFF2-40B4-BE49-F238E27FC236}">
                    <a16:creationId xmlns:a16="http://schemas.microsoft.com/office/drawing/2014/main" id="{AF6E8F39-C937-EFCE-6256-47B35F3B3AF9}"/>
                  </a:ext>
                </a:extLst>
              </p:cNvPr>
              <p:cNvGrpSpPr>
                <a:grpSpLocks/>
              </p:cNvGrpSpPr>
              <p:nvPr/>
            </p:nvGrpSpPr>
            <p:grpSpPr bwMode="auto">
              <a:xfrm>
                <a:off x="5866807" y="4293096"/>
                <a:ext cx="395536" cy="216024"/>
                <a:chOff x="0" y="4293096"/>
                <a:chExt cx="395536" cy="216024"/>
              </a:xfrm>
            </p:grpSpPr>
            <p:sp>
              <p:nvSpPr>
                <p:cNvPr id="122" name="Rectangle 121">
                  <a:extLst>
                    <a:ext uri="{FF2B5EF4-FFF2-40B4-BE49-F238E27FC236}">
                      <a16:creationId xmlns:a16="http://schemas.microsoft.com/office/drawing/2014/main" id="{816702E1-A3C0-501F-803C-BD5471B1D26B}"/>
                    </a:ext>
                  </a:extLst>
                </p:cNvPr>
                <p:cNvSpPr/>
                <p:nvPr/>
              </p:nvSpPr>
              <p:spPr>
                <a:xfrm>
                  <a:off x="593"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3" name="Rectangle 122">
                  <a:extLst>
                    <a:ext uri="{FF2B5EF4-FFF2-40B4-BE49-F238E27FC236}">
                      <a16:creationId xmlns:a16="http://schemas.microsoft.com/office/drawing/2014/main" id="{3216E12E-0CC4-B00D-2BDB-D76CC3EA10C3}"/>
                    </a:ext>
                  </a:extLst>
                </p:cNvPr>
                <p:cNvSpPr/>
                <p:nvPr/>
              </p:nvSpPr>
              <p:spPr>
                <a:xfrm>
                  <a:off x="151406"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86" name="Groupe 107">
                <a:extLst>
                  <a:ext uri="{FF2B5EF4-FFF2-40B4-BE49-F238E27FC236}">
                    <a16:creationId xmlns:a16="http://schemas.microsoft.com/office/drawing/2014/main" id="{2057EE0A-876E-5B79-B0B7-3C52F2AB8AAA}"/>
                  </a:ext>
                </a:extLst>
              </p:cNvPr>
              <p:cNvGrpSpPr>
                <a:grpSpLocks/>
              </p:cNvGrpSpPr>
              <p:nvPr/>
            </p:nvGrpSpPr>
            <p:grpSpPr bwMode="auto">
              <a:xfrm>
                <a:off x="6640880" y="4293096"/>
                <a:ext cx="395536" cy="216024"/>
                <a:chOff x="0" y="4293096"/>
                <a:chExt cx="395536" cy="216024"/>
              </a:xfrm>
            </p:grpSpPr>
            <p:sp>
              <p:nvSpPr>
                <p:cNvPr id="118" name="Rectangle 117">
                  <a:extLst>
                    <a:ext uri="{FF2B5EF4-FFF2-40B4-BE49-F238E27FC236}">
                      <a16:creationId xmlns:a16="http://schemas.microsoft.com/office/drawing/2014/main" id="{F66ACEDC-6F3D-6C85-9C87-38CB539DB626}"/>
                    </a:ext>
                  </a:extLst>
                </p:cNvPr>
                <p:cNvSpPr/>
                <p:nvPr/>
              </p:nvSpPr>
              <p:spPr>
                <a:xfrm>
                  <a:off x="-367"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9" name="Rectangle 118">
                  <a:extLst>
                    <a:ext uri="{FF2B5EF4-FFF2-40B4-BE49-F238E27FC236}">
                      <a16:creationId xmlns:a16="http://schemas.microsoft.com/office/drawing/2014/main" id="{284CE1A6-C31C-216C-3843-44C7AFEA8D15}"/>
                    </a:ext>
                  </a:extLst>
                </p:cNvPr>
                <p:cNvSpPr/>
                <p:nvPr/>
              </p:nvSpPr>
              <p:spPr>
                <a:xfrm>
                  <a:off x="150445"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87" name="Groupe 109">
                <a:extLst>
                  <a:ext uri="{FF2B5EF4-FFF2-40B4-BE49-F238E27FC236}">
                    <a16:creationId xmlns:a16="http://schemas.microsoft.com/office/drawing/2014/main" id="{0461FEDC-4EEA-72DF-39A0-FA5B95658912}"/>
                  </a:ext>
                </a:extLst>
              </p:cNvPr>
              <p:cNvGrpSpPr>
                <a:grpSpLocks/>
              </p:cNvGrpSpPr>
              <p:nvPr/>
            </p:nvGrpSpPr>
            <p:grpSpPr bwMode="auto">
              <a:xfrm>
                <a:off x="6245344" y="4293096"/>
                <a:ext cx="395536" cy="216024"/>
                <a:chOff x="0" y="4293096"/>
                <a:chExt cx="395536" cy="216024"/>
              </a:xfrm>
            </p:grpSpPr>
            <p:sp>
              <p:nvSpPr>
                <p:cNvPr id="114" name="Rectangle 113">
                  <a:extLst>
                    <a:ext uri="{FF2B5EF4-FFF2-40B4-BE49-F238E27FC236}">
                      <a16:creationId xmlns:a16="http://schemas.microsoft.com/office/drawing/2014/main" id="{D95369E8-65C6-1170-7950-46885A667E8E}"/>
                    </a:ext>
                  </a:extLst>
                </p:cNvPr>
                <p:cNvSpPr/>
                <p:nvPr/>
              </p:nvSpPr>
              <p:spPr>
                <a:xfrm>
                  <a:off x="-119"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5" name="Rectangle 114">
                  <a:extLst>
                    <a:ext uri="{FF2B5EF4-FFF2-40B4-BE49-F238E27FC236}">
                      <a16:creationId xmlns:a16="http://schemas.microsoft.com/office/drawing/2014/main" id="{29577BC9-545C-75FA-0152-4516C3741018}"/>
                    </a:ext>
                  </a:extLst>
                </p:cNvPr>
                <p:cNvSpPr/>
                <p:nvPr/>
              </p:nvSpPr>
              <p:spPr>
                <a:xfrm>
                  <a:off x="150694"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88" name="Groupe 13">
                <a:extLst>
                  <a:ext uri="{FF2B5EF4-FFF2-40B4-BE49-F238E27FC236}">
                    <a16:creationId xmlns:a16="http://schemas.microsoft.com/office/drawing/2014/main" id="{56E5824C-013F-CF38-0FE8-F5A56D3E9DC3}"/>
                  </a:ext>
                </a:extLst>
              </p:cNvPr>
              <p:cNvGrpSpPr>
                <a:grpSpLocks/>
              </p:cNvGrpSpPr>
              <p:nvPr/>
            </p:nvGrpSpPr>
            <p:grpSpPr bwMode="auto">
              <a:xfrm>
                <a:off x="7036416" y="4293096"/>
                <a:ext cx="1186608" cy="216024"/>
                <a:chOff x="7036416" y="4293096"/>
                <a:chExt cx="1186608" cy="216024"/>
              </a:xfrm>
            </p:grpSpPr>
            <p:grpSp>
              <p:nvGrpSpPr>
                <p:cNvPr id="71796" name="Groupe 106">
                  <a:extLst>
                    <a:ext uri="{FF2B5EF4-FFF2-40B4-BE49-F238E27FC236}">
                      <a16:creationId xmlns:a16="http://schemas.microsoft.com/office/drawing/2014/main" id="{DE397EF2-AE64-A150-10CC-D90BEC2CDAA9}"/>
                    </a:ext>
                  </a:extLst>
                </p:cNvPr>
                <p:cNvGrpSpPr>
                  <a:grpSpLocks/>
                </p:cNvGrpSpPr>
                <p:nvPr/>
              </p:nvGrpSpPr>
              <p:grpSpPr bwMode="auto">
                <a:xfrm>
                  <a:off x="7431952" y="4293096"/>
                  <a:ext cx="395536" cy="216024"/>
                  <a:chOff x="0" y="4293096"/>
                  <a:chExt cx="395536" cy="216024"/>
                </a:xfrm>
              </p:grpSpPr>
              <p:sp>
                <p:nvSpPr>
                  <p:cNvPr id="120" name="Rectangle 119">
                    <a:extLst>
                      <a:ext uri="{FF2B5EF4-FFF2-40B4-BE49-F238E27FC236}">
                        <a16:creationId xmlns:a16="http://schemas.microsoft.com/office/drawing/2014/main" id="{C1CEFB9B-4D19-6FEC-3EA2-246EFCBB7A12}"/>
                      </a:ext>
                    </a:extLst>
                  </p:cNvPr>
                  <p:cNvSpPr/>
                  <p:nvPr/>
                </p:nvSpPr>
                <p:spPr>
                  <a:xfrm>
                    <a:off x="-21502" y="4293096"/>
                    <a:ext cx="417513"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1" name="Rectangle 120">
                    <a:extLst>
                      <a:ext uri="{FF2B5EF4-FFF2-40B4-BE49-F238E27FC236}">
                        <a16:creationId xmlns:a16="http://schemas.microsoft.com/office/drawing/2014/main" id="{F9E5CAA0-9A67-8A20-C589-B391E9479A3E}"/>
                      </a:ext>
                    </a:extLst>
                  </p:cNvPr>
                  <p:cNvSpPr/>
                  <p:nvPr/>
                </p:nvSpPr>
                <p:spPr>
                  <a:xfrm>
                    <a:off x="149948" y="4348673"/>
                    <a:ext cx="153988"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97" name="Groupe 108">
                  <a:extLst>
                    <a:ext uri="{FF2B5EF4-FFF2-40B4-BE49-F238E27FC236}">
                      <a16:creationId xmlns:a16="http://schemas.microsoft.com/office/drawing/2014/main" id="{2CFDF106-ED2A-4A89-1C15-635A9417637B}"/>
                    </a:ext>
                  </a:extLst>
                </p:cNvPr>
                <p:cNvGrpSpPr>
                  <a:grpSpLocks/>
                </p:cNvGrpSpPr>
                <p:nvPr/>
              </p:nvGrpSpPr>
              <p:grpSpPr bwMode="auto">
                <a:xfrm>
                  <a:off x="7036416" y="4293096"/>
                  <a:ext cx="395536" cy="216024"/>
                  <a:chOff x="0" y="4293096"/>
                  <a:chExt cx="395536" cy="216024"/>
                </a:xfrm>
              </p:grpSpPr>
              <p:sp>
                <p:nvSpPr>
                  <p:cNvPr id="116" name="Rectangle 115">
                    <a:extLst>
                      <a:ext uri="{FF2B5EF4-FFF2-40B4-BE49-F238E27FC236}">
                        <a16:creationId xmlns:a16="http://schemas.microsoft.com/office/drawing/2014/main" id="{90E857D6-75F1-2DDE-4AF6-E6D27BC9834A}"/>
                      </a:ext>
                    </a:extLst>
                  </p:cNvPr>
                  <p:cNvSpPr/>
                  <p:nvPr/>
                </p:nvSpPr>
                <p:spPr>
                  <a:xfrm>
                    <a:off x="-616" y="4293096"/>
                    <a:ext cx="374650"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7" name="Rectangle 116">
                    <a:extLst>
                      <a:ext uri="{FF2B5EF4-FFF2-40B4-BE49-F238E27FC236}">
                        <a16:creationId xmlns:a16="http://schemas.microsoft.com/office/drawing/2014/main" id="{9334F9C5-D09F-8677-825B-399E86019622}"/>
                      </a:ext>
                    </a:extLst>
                  </p:cNvPr>
                  <p:cNvSpPr/>
                  <p:nvPr/>
                </p:nvSpPr>
                <p:spPr>
                  <a:xfrm>
                    <a:off x="150197" y="4348673"/>
                    <a:ext cx="13335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98" name="Groupe 110">
                  <a:extLst>
                    <a:ext uri="{FF2B5EF4-FFF2-40B4-BE49-F238E27FC236}">
                      <a16:creationId xmlns:a16="http://schemas.microsoft.com/office/drawing/2014/main" id="{714D452D-A0D9-8172-F066-B2DB27758F0D}"/>
                    </a:ext>
                  </a:extLst>
                </p:cNvPr>
                <p:cNvGrpSpPr>
                  <a:grpSpLocks/>
                </p:cNvGrpSpPr>
                <p:nvPr/>
              </p:nvGrpSpPr>
              <p:grpSpPr bwMode="auto">
                <a:xfrm>
                  <a:off x="7827488" y="4293096"/>
                  <a:ext cx="395536" cy="216024"/>
                  <a:chOff x="0" y="4293096"/>
                  <a:chExt cx="395536" cy="216024"/>
                </a:xfrm>
              </p:grpSpPr>
              <p:sp>
                <p:nvSpPr>
                  <p:cNvPr id="112" name="Rectangle 111">
                    <a:extLst>
                      <a:ext uri="{FF2B5EF4-FFF2-40B4-BE49-F238E27FC236}">
                        <a16:creationId xmlns:a16="http://schemas.microsoft.com/office/drawing/2014/main" id="{3AE74596-045F-6AB4-73D2-8CEF00EDD2A0}"/>
                      </a:ext>
                    </a:extLst>
                  </p:cNvPr>
                  <p:cNvSpPr/>
                  <p:nvPr/>
                </p:nvSpPr>
                <p:spPr>
                  <a:xfrm>
                    <a:off x="475"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3" name="Rectangle 112">
                    <a:extLst>
                      <a:ext uri="{FF2B5EF4-FFF2-40B4-BE49-F238E27FC236}">
                        <a16:creationId xmlns:a16="http://schemas.microsoft.com/office/drawing/2014/main" id="{9321911D-2E8D-AED4-BF6A-1F98BD654FEE}"/>
                      </a:ext>
                    </a:extLst>
                  </p:cNvPr>
                  <p:cNvSpPr/>
                  <p:nvPr/>
                </p:nvSpPr>
                <p:spPr>
                  <a:xfrm>
                    <a:off x="151287"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89" name="Groupe 127">
                <a:extLst>
                  <a:ext uri="{FF2B5EF4-FFF2-40B4-BE49-F238E27FC236}">
                    <a16:creationId xmlns:a16="http://schemas.microsoft.com/office/drawing/2014/main" id="{8A62E332-AEDB-8AB2-CDCD-0818989C957F}"/>
                  </a:ext>
                </a:extLst>
              </p:cNvPr>
              <p:cNvGrpSpPr>
                <a:grpSpLocks/>
              </p:cNvGrpSpPr>
              <p:nvPr/>
            </p:nvGrpSpPr>
            <p:grpSpPr bwMode="auto">
              <a:xfrm>
                <a:off x="8598394" y="4293096"/>
                <a:ext cx="395536" cy="216024"/>
                <a:chOff x="0" y="4293096"/>
                <a:chExt cx="395536" cy="216024"/>
              </a:xfrm>
            </p:grpSpPr>
            <p:sp>
              <p:nvSpPr>
                <p:cNvPr id="135" name="Rectangle 134">
                  <a:extLst>
                    <a:ext uri="{FF2B5EF4-FFF2-40B4-BE49-F238E27FC236}">
                      <a16:creationId xmlns:a16="http://schemas.microsoft.com/office/drawing/2014/main" id="{233A1F30-6542-627C-08FD-881DA20CEFA6}"/>
                    </a:ext>
                  </a:extLst>
                </p:cNvPr>
                <p:cNvSpPr/>
                <p:nvPr/>
              </p:nvSpPr>
              <p:spPr>
                <a:xfrm>
                  <a:off x="-494" y="4293096"/>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36" name="Rectangle 135">
                  <a:extLst>
                    <a:ext uri="{FF2B5EF4-FFF2-40B4-BE49-F238E27FC236}">
                      <a16:creationId xmlns:a16="http://schemas.microsoft.com/office/drawing/2014/main" id="{4AAC3139-A376-1B3B-DE4A-71DDE319ECD8}"/>
                    </a:ext>
                  </a:extLst>
                </p:cNvPr>
                <p:cNvSpPr/>
                <p:nvPr/>
              </p:nvSpPr>
              <p:spPr>
                <a:xfrm>
                  <a:off x="150319"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90" name="Groupe 128">
                <a:extLst>
                  <a:ext uri="{FF2B5EF4-FFF2-40B4-BE49-F238E27FC236}">
                    <a16:creationId xmlns:a16="http://schemas.microsoft.com/office/drawing/2014/main" id="{82992849-8588-BF71-8D50-B1B8D8801428}"/>
                  </a:ext>
                </a:extLst>
              </p:cNvPr>
              <p:cNvGrpSpPr>
                <a:grpSpLocks/>
              </p:cNvGrpSpPr>
              <p:nvPr/>
            </p:nvGrpSpPr>
            <p:grpSpPr bwMode="auto">
              <a:xfrm>
                <a:off x="8202858" y="4293096"/>
                <a:ext cx="395536" cy="216024"/>
                <a:chOff x="0" y="4293096"/>
                <a:chExt cx="395536" cy="216024"/>
              </a:xfrm>
            </p:grpSpPr>
            <p:sp>
              <p:nvSpPr>
                <p:cNvPr id="133" name="Rectangle 132">
                  <a:extLst>
                    <a:ext uri="{FF2B5EF4-FFF2-40B4-BE49-F238E27FC236}">
                      <a16:creationId xmlns:a16="http://schemas.microsoft.com/office/drawing/2014/main" id="{45D0A3B4-6077-BBEB-79F0-2AD8BC862EA3}"/>
                    </a:ext>
                  </a:extLst>
                </p:cNvPr>
                <p:cNvSpPr/>
                <p:nvPr/>
              </p:nvSpPr>
              <p:spPr>
                <a:xfrm>
                  <a:off x="-245" y="4293096"/>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34" name="Rectangle 133">
                  <a:extLst>
                    <a:ext uri="{FF2B5EF4-FFF2-40B4-BE49-F238E27FC236}">
                      <a16:creationId xmlns:a16="http://schemas.microsoft.com/office/drawing/2014/main" id="{8E74BA0B-DF15-A125-25B7-A20C8D85247B}"/>
                    </a:ext>
                  </a:extLst>
                </p:cNvPr>
                <p:cNvSpPr/>
                <p:nvPr/>
              </p:nvSpPr>
              <p:spPr>
                <a:xfrm>
                  <a:off x="150567" y="4348673"/>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sp>
            <p:nvSpPr>
              <p:cNvPr id="131" name="Rectangle 130">
                <a:extLst>
                  <a:ext uri="{FF2B5EF4-FFF2-40B4-BE49-F238E27FC236}">
                    <a16:creationId xmlns:a16="http://schemas.microsoft.com/office/drawing/2014/main" id="{50F27E42-D8D5-BBB8-A6DD-9960E3FFDDC2}"/>
                  </a:ext>
                </a:extLst>
              </p:cNvPr>
              <p:cNvSpPr/>
              <p:nvPr/>
            </p:nvSpPr>
            <p:spPr>
              <a:xfrm>
                <a:off x="8993188" y="4293096"/>
                <a:ext cx="150812"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08" name="Groupe 137">
              <a:extLst>
                <a:ext uri="{FF2B5EF4-FFF2-40B4-BE49-F238E27FC236}">
                  <a16:creationId xmlns:a16="http://schemas.microsoft.com/office/drawing/2014/main" id="{B0CBFAF2-5574-330E-2468-76E29CE2119B}"/>
                </a:ext>
              </a:extLst>
            </p:cNvPr>
            <p:cNvGrpSpPr>
              <a:grpSpLocks/>
            </p:cNvGrpSpPr>
            <p:nvPr/>
          </p:nvGrpSpPr>
          <p:grpSpPr bwMode="auto">
            <a:xfrm>
              <a:off x="0" y="5733256"/>
              <a:ext cx="9144000" cy="216024"/>
              <a:chOff x="0" y="4293096"/>
              <a:chExt cx="9144000" cy="216024"/>
            </a:xfrm>
          </p:grpSpPr>
          <p:grpSp>
            <p:nvGrpSpPr>
              <p:cNvPr id="71709" name="Groupe 138">
                <a:extLst>
                  <a:ext uri="{FF2B5EF4-FFF2-40B4-BE49-F238E27FC236}">
                    <a16:creationId xmlns:a16="http://schemas.microsoft.com/office/drawing/2014/main" id="{3A68FE7E-B2A1-FD3C-6154-C99E16F5E2E4}"/>
                  </a:ext>
                </a:extLst>
              </p:cNvPr>
              <p:cNvGrpSpPr>
                <a:grpSpLocks/>
              </p:cNvGrpSpPr>
              <p:nvPr/>
            </p:nvGrpSpPr>
            <p:grpSpPr bwMode="auto">
              <a:xfrm>
                <a:off x="0" y="4293096"/>
                <a:ext cx="2741783" cy="216024"/>
                <a:chOff x="0" y="4293096"/>
                <a:chExt cx="2741783" cy="216024"/>
              </a:xfrm>
            </p:grpSpPr>
            <p:grpSp>
              <p:nvGrpSpPr>
                <p:cNvPr id="71761" name="Groupe 190">
                  <a:extLst>
                    <a:ext uri="{FF2B5EF4-FFF2-40B4-BE49-F238E27FC236}">
                      <a16:creationId xmlns:a16="http://schemas.microsoft.com/office/drawing/2014/main" id="{4E72AA2A-22E1-E719-94CC-0CFD74CBBE05}"/>
                    </a:ext>
                  </a:extLst>
                </p:cNvPr>
                <p:cNvGrpSpPr>
                  <a:grpSpLocks/>
                </p:cNvGrpSpPr>
                <p:nvPr/>
              </p:nvGrpSpPr>
              <p:grpSpPr bwMode="auto">
                <a:xfrm>
                  <a:off x="0" y="4293096"/>
                  <a:ext cx="395536" cy="216024"/>
                  <a:chOff x="0" y="4293096"/>
                  <a:chExt cx="395536" cy="216024"/>
                </a:xfrm>
              </p:grpSpPr>
              <p:sp>
                <p:nvSpPr>
                  <p:cNvPr id="210" name="Rectangle 209">
                    <a:extLst>
                      <a:ext uri="{FF2B5EF4-FFF2-40B4-BE49-F238E27FC236}">
                        <a16:creationId xmlns:a16="http://schemas.microsoft.com/office/drawing/2014/main" id="{6C1AA827-210D-9EDA-224F-3664E22B69BA}"/>
                      </a:ext>
                    </a:extLst>
                  </p:cNvPr>
                  <p:cNvSpPr/>
                  <p:nvPr/>
                </p:nvSpPr>
                <p:spPr>
                  <a:xfrm>
                    <a:off x="0"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1" name="Rectangle 210">
                    <a:extLst>
                      <a:ext uri="{FF2B5EF4-FFF2-40B4-BE49-F238E27FC236}">
                        <a16:creationId xmlns:a16="http://schemas.microsoft.com/office/drawing/2014/main" id="{B0E86CFC-6B79-B161-BCF8-695CED65F627}"/>
                      </a:ext>
                    </a:extLst>
                  </p:cNvPr>
                  <p:cNvSpPr/>
                  <p:nvPr/>
                </p:nvSpPr>
                <p:spPr>
                  <a:xfrm>
                    <a:off x="150813"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2" name="Groupe 191">
                  <a:extLst>
                    <a:ext uri="{FF2B5EF4-FFF2-40B4-BE49-F238E27FC236}">
                      <a16:creationId xmlns:a16="http://schemas.microsoft.com/office/drawing/2014/main" id="{78CF7BAA-5302-26C1-84B1-6B7D122915FD}"/>
                    </a:ext>
                  </a:extLst>
                </p:cNvPr>
                <p:cNvGrpSpPr>
                  <a:grpSpLocks/>
                </p:cNvGrpSpPr>
                <p:nvPr/>
              </p:nvGrpSpPr>
              <p:grpSpPr bwMode="auto">
                <a:xfrm>
                  <a:off x="385566" y="4293096"/>
                  <a:ext cx="395536" cy="216024"/>
                  <a:chOff x="0" y="4293096"/>
                  <a:chExt cx="395536" cy="216024"/>
                </a:xfrm>
              </p:grpSpPr>
              <p:sp>
                <p:nvSpPr>
                  <p:cNvPr id="208" name="Rectangle 207">
                    <a:extLst>
                      <a:ext uri="{FF2B5EF4-FFF2-40B4-BE49-F238E27FC236}">
                        <a16:creationId xmlns:a16="http://schemas.microsoft.com/office/drawing/2014/main" id="{C4F1B463-730A-82A4-904F-7A2B92DE9F44}"/>
                      </a:ext>
                    </a:extLst>
                  </p:cNvPr>
                  <p:cNvSpPr/>
                  <p:nvPr/>
                </p:nvSpPr>
                <p:spPr>
                  <a:xfrm>
                    <a:off x="197"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9" name="Rectangle 208">
                    <a:extLst>
                      <a:ext uri="{FF2B5EF4-FFF2-40B4-BE49-F238E27FC236}">
                        <a16:creationId xmlns:a16="http://schemas.microsoft.com/office/drawing/2014/main" id="{CB799609-285E-BFA2-A2B1-DED87445A0E6}"/>
                      </a:ext>
                    </a:extLst>
                  </p:cNvPr>
                  <p:cNvSpPr/>
                  <p:nvPr/>
                </p:nvSpPr>
                <p:spPr>
                  <a:xfrm>
                    <a:off x="151009"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3" name="Groupe 192">
                  <a:extLst>
                    <a:ext uri="{FF2B5EF4-FFF2-40B4-BE49-F238E27FC236}">
                      <a16:creationId xmlns:a16="http://schemas.microsoft.com/office/drawing/2014/main" id="{3D7D97A5-D5BA-A9E7-FD34-E40F8D2CC774}"/>
                    </a:ext>
                  </a:extLst>
                </p:cNvPr>
                <p:cNvGrpSpPr>
                  <a:grpSpLocks/>
                </p:cNvGrpSpPr>
                <p:nvPr/>
              </p:nvGrpSpPr>
              <p:grpSpPr bwMode="auto">
                <a:xfrm>
                  <a:off x="1950711" y="4293096"/>
                  <a:ext cx="395536" cy="216024"/>
                  <a:chOff x="0" y="4293096"/>
                  <a:chExt cx="395536" cy="216024"/>
                </a:xfrm>
              </p:grpSpPr>
              <p:sp>
                <p:nvSpPr>
                  <p:cNvPr id="206" name="Rectangle 205">
                    <a:extLst>
                      <a:ext uri="{FF2B5EF4-FFF2-40B4-BE49-F238E27FC236}">
                        <a16:creationId xmlns:a16="http://schemas.microsoft.com/office/drawing/2014/main" id="{FA31182C-4D8B-D97B-A386-0D645BE4BBBC}"/>
                      </a:ext>
                    </a:extLst>
                  </p:cNvPr>
                  <p:cNvSpPr/>
                  <p:nvPr/>
                </p:nvSpPr>
                <p:spPr>
                  <a:xfrm>
                    <a:off x="327"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7" name="Rectangle 206">
                    <a:extLst>
                      <a:ext uri="{FF2B5EF4-FFF2-40B4-BE49-F238E27FC236}">
                        <a16:creationId xmlns:a16="http://schemas.microsoft.com/office/drawing/2014/main" id="{8CA96085-9FCF-356D-EF8E-0A6EF1ECECB3}"/>
                      </a:ext>
                    </a:extLst>
                  </p:cNvPr>
                  <p:cNvSpPr/>
                  <p:nvPr/>
                </p:nvSpPr>
                <p:spPr>
                  <a:xfrm>
                    <a:off x="151139"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4" name="Groupe 193">
                  <a:extLst>
                    <a:ext uri="{FF2B5EF4-FFF2-40B4-BE49-F238E27FC236}">
                      <a16:creationId xmlns:a16="http://schemas.microsoft.com/office/drawing/2014/main" id="{DF60EF01-7BE8-9CF4-1DD9-8C2053BC696D}"/>
                    </a:ext>
                  </a:extLst>
                </p:cNvPr>
                <p:cNvGrpSpPr>
                  <a:grpSpLocks/>
                </p:cNvGrpSpPr>
                <p:nvPr/>
              </p:nvGrpSpPr>
              <p:grpSpPr bwMode="auto">
                <a:xfrm>
                  <a:off x="1159639" y="4293096"/>
                  <a:ext cx="395536" cy="216024"/>
                  <a:chOff x="0" y="4293096"/>
                  <a:chExt cx="395536" cy="216024"/>
                </a:xfrm>
              </p:grpSpPr>
              <p:sp>
                <p:nvSpPr>
                  <p:cNvPr id="204" name="Rectangle 203">
                    <a:extLst>
                      <a:ext uri="{FF2B5EF4-FFF2-40B4-BE49-F238E27FC236}">
                        <a16:creationId xmlns:a16="http://schemas.microsoft.com/office/drawing/2014/main" id="{E9879496-9591-0926-99DF-A53E4B8C4B69}"/>
                      </a:ext>
                    </a:extLst>
                  </p:cNvPr>
                  <p:cNvSpPr/>
                  <p:nvPr/>
                </p:nvSpPr>
                <p:spPr>
                  <a:xfrm>
                    <a:off x="-764" y="4293165"/>
                    <a:ext cx="396875"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5" name="Rectangle 204">
                    <a:extLst>
                      <a:ext uri="{FF2B5EF4-FFF2-40B4-BE49-F238E27FC236}">
                        <a16:creationId xmlns:a16="http://schemas.microsoft.com/office/drawing/2014/main" id="{CAA576CC-180E-3CF1-709B-2240ACB9D62A}"/>
                      </a:ext>
                    </a:extLst>
                  </p:cNvPr>
                  <p:cNvSpPr/>
                  <p:nvPr/>
                </p:nvSpPr>
                <p:spPr>
                  <a:xfrm>
                    <a:off x="150049" y="4348741"/>
                    <a:ext cx="153987"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5" name="Groupe 194">
                  <a:extLst>
                    <a:ext uri="{FF2B5EF4-FFF2-40B4-BE49-F238E27FC236}">
                      <a16:creationId xmlns:a16="http://schemas.microsoft.com/office/drawing/2014/main" id="{50EA50DD-516A-3A5D-3A15-BD98E6976890}"/>
                    </a:ext>
                  </a:extLst>
                </p:cNvPr>
                <p:cNvGrpSpPr>
                  <a:grpSpLocks/>
                </p:cNvGrpSpPr>
                <p:nvPr/>
              </p:nvGrpSpPr>
              <p:grpSpPr bwMode="auto">
                <a:xfrm>
                  <a:off x="1555175" y="4293096"/>
                  <a:ext cx="395536" cy="216024"/>
                  <a:chOff x="0" y="4293096"/>
                  <a:chExt cx="395536" cy="216024"/>
                </a:xfrm>
              </p:grpSpPr>
              <p:sp>
                <p:nvSpPr>
                  <p:cNvPr id="202" name="Rectangle 201">
                    <a:extLst>
                      <a:ext uri="{FF2B5EF4-FFF2-40B4-BE49-F238E27FC236}">
                        <a16:creationId xmlns:a16="http://schemas.microsoft.com/office/drawing/2014/main" id="{2BFC6E4B-08F9-8CED-BA00-FF530E035D24}"/>
                      </a:ext>
                    </a:extLst>
                  </p:cNvPr>
                  <p:cNvSpPr/>
                  <p:nvPr/>
                </p:nvSpPr>
                <p:spPr>
                  <a:xfrm>
                    <a:off x="575"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3" name="Rectangle 202">
                    <a:extLst>
                      <a:ext uri="{FF2B5EF4-FFF2-40B4-BE49-F238E27FC236}">
                        <a16:creationId xmlns:a16="http://schemas.microsoft.com/office/drawing/2014/main" id="{0BC2FFF2-40B1-4615-9BCD-FC85895D9024}"/>
                      </a:ext>
                    </a:extLst>
                  </p:cNvPr>
                  <p:cNvSpPr/>
                  <p:nvPr/>
                </p:nvSpPr>
                <p:spPr>
                  <a:xfrm>
                    <a:off x="151388"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6" name="Groupe 195">
                  <a:extLst>
                    <a:ext uri="{FF2B5EF4-FFF2-40B4-BE49-F238E27FC236}">
                      <a16:creationId xmlns:a16="http://schemas.microsoft.com/office/drawing/2014/main" id="{1C530BC1-485A-109A-F7AD-BAC7B85ED307}"/>
                    </a:ext>
                  </a:extLst>
                </p:cNvPr>
                <p:cNvGrpSpPr>
                  <a:grpSpLocks/>
                </p:cNvGrpSpPr>
                <p:nvPr/>
              </p:nvGrpSpPr>
              <p:grpSpPr bwMode="auto">
                <a:xfrm>
                  <a:off x="764103" y="4293096"/>
                  <a:ext cx="395536" cy="216024"/>
                  <a:chOff x="0" y="4293096"/>
                  <a:chExt cx="395536" cy="216024"/>
                </a:xfrm>
              </p:grpSpPr>
              <p:sp>
                <p:nvSpPr>
                  <p:cNvPr id="200" name="Rectangle 199">
                    <a:extLst>
                      <a:ext uri="{FF2B5EF4-FFF2-40B4-BE49-F238E27FC236}">
                        <a16:creationId xmlns:a16="http://schemas.microsoft.com/office/drawing/2014/main" id="{7995BE26-2AB1-85A9-0035-0884537FB8A7}"/>
                      </a:ext>
                    </a:extLst>
                  </p:cNvPr>
                  <p:cNvSpPr/>
                  <p:nvPr/>
                </p:nvSpPr>
                <p:spPr>
                  <a:xfrm>
                    <a:off x="-515"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1" name="Rectangle 200">
                    <a:extLst>
                      <a:ext uri="{FF2B5EF4-FFF2-40B4-BE49-F238E27FC236}">
                        <a16:creationId xmlns:a16="http://schemas.microsoft.com/office/drawing/2014/main" id="{D8BDFCCF-9E2E-8506-A336-03DFBBBF3654}"/>
                      </a:ext>
                    </a:extLst>
                  </p:cNvPr>
                  <p:cNvSpPr/>
                  <p:nvPr/>
                </p:nvSpPr>
                <p:spPr>
                  <a:xfrm>
                    <a:off x="150297"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67" name="Groupe 196">
                  <a:extLst>
                    <a:ext uri="{FF2B5EF4-FFF2-40B4-BE49-F238E27FC236}">
                      <a16:creationId xmlns:a16="http://schemas.microsoft.com/office/drawing/2014/main" id="{69882C67-AC2D-A5F4-86CB-F50B049E8F31}"/>
                    </a:ext>
                  </a:extLst>
                </p:cNvPr>
                <p:cNvGrpSpPr>
                  <a:grpSpLocks/>
                </p:cNvGrpSpPr>
                <p:nvPr/>
              </p:nvGrpSpPr>
              <p:grpSpPr bwMode="auto">
                <a:xfrm>
                  <a:off x="2346247" y="4293096"/>
                  <a:ext cx="395536" cy="216024"/>
                  <a:chOff x="0" y="4293096"/>
                  <a:chExt cx="395536" cy="216024"/>
                </a:xfrm>
              </p:grpSpPr>
              <p:sp>
                <p:nvSpPr>
                  <p:cNvPr id="198" name="Rectangle 197">
                    <a:extLst>
                      <a:ext uri="{FF2B5EF4-FFF2-40B4-BE49-F238E27FC236}">
                        <a16:creationId xmlns:a16="http://schemas.microsoft.com/office/drawing/2014/main" id="{90B09BAE-EFA1-B9DA-6189-9104316B55F5}"/>
                      </a:ext>
                    </a:extLst>
                  </p:cNvPr>
                  <p:cNvSpPr/>
                  <p:nvPr/>
                </p:nvSpPr>
                <p:spPr>
                  <a:xfrm>
                    <a:off x="78"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9" name="Rectangle 198">
                    <a:extLst>
                      <a:ext uri="{FF2B5EF4-FFF2-40B4-BE49-F238E27FC236}">
                        <a16:creationId xmlns:a16="http://schemas.microsoft.com/office/drawing/2014/main" id="{85D86348-29AE-1D02-98E6-ACD45B62928A}"/>
                      </a:ext>
                    </a:extLst>
                  </p:cNvPr>
                  <p:cNvSpPr/>
                  <p:nvPr/>
                </p:nvSpPr>
                <p:spPr>
                  <a:xfrm>
                    <a:off x="150891"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10" name="Groupe 139">
                <a:extLst>
                  <a:ext uri="{FF2B5EF4-FFF2-40B4-BE49-F238E27FC236}">
                    <a16:creationId xmlns:a16="http://schemas.microsoft.com/office/drawing/2014/main" id="{85A4F9BC-D639-55C9-8580-DFC4ED069CDE}"/>
                  </a:ext>
                </a:extLst>
              </p:cNvPr>
              <p:cNvGrpSpPr>
                <a:grpSpLocks/>
              </p:cNvGrpSpPr>
              <p:nvPr/>
            </p:nvGrpSpPr>
            <p:grpSpPr bwMode="auto">
              <a:xfrm>
                <a:off x="2739458" y="4293096"/>
                <a:ext cx="2741783" cy="216024"/>
                <a:chOff x="0" y="4293096"/>
                <a:chExt cx="2741783" cy="216024"/>
              </a:xfrm>
            </p:grpSpPr>
            <p:grpSp>
              <p:nvGrpSpPr>
                <p:cNvPr id="71740" name="Groupe 169">
                  <a:extLst>
                    <a:ext uri="{FF2B5EF4-FFF2-40B4-BE49-F238E27FC236}">
                      <a16:creationId xmlns:a16="http://schemas.microsoft.com/office/drawing/2014/main" id="{132C638F-88E9-9C00-6B17-342664998CBE}"/>
                    </a:ext>
                  </a:extLst>
                </p:cNvPr>
                <p:cNvGrpSpPr>
                  <a:grpSpLocks/>
                </p:cNvGrpSpPr>
                <p:nvPr/>
              </p:nvGrpSpPr>
              <p:grpSpPr bwMode="auto">
                <a:xfrm>
                  <a:off x="0" y="4293096"/>
                  <a:ext cx="395536" cy="216024"/>
                  <a:chOff x="0" y="4293096"/>
                  <a:chExt cx="395536" cy="216024"/>
                </a:xfrm>
              </p:grpSpPr>
              <p:sp>
                <p:nvSpPr>
                  <p:cNvPr id="189" name="Rectangle 188">
                    <a:extLst>
                      <a:ext uri="{FF2B5EF4-FFF2-40B4-BE49-F238E27FC236}">
                        <a16:creationId xmlns:a16="http://schemas.microsoft.com/office/drawing/2014/main" id="{A7623DDB-3388-A31C-7783-ECC65B6EB233}"/>
                      </a:ext>
                    </a:extLst>
                  </p:cNvPr>
                  <p:cNvSpPr/>
                  <p:nvPr/>
                </p:nvSpPr>
                <p:spPr>
                  <a:xfrm>
                    <a:off x="567"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0" name="Rectangle 189">
                    <a:extLst>
                      <a:ext uri="{FF2B5EF4-FFF2-40B4-BE49-F238E27FC236}">
                        <a16:creationId xmlns:a16="http://schemas.microsoft.com/office/drawing/2014/main" id="{433C5038-551A-598C-3E81-240758DCF422}"/>
                      </a:ext>
                    </a:extLst>
                  </p:cNvPr>
                  <p:cNvSpPr/>
                  <p:nvPr/>
                </p:nvSpPr>
                <p:spPr>
                  <a:xfrm>
                    <a:off x="151380"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1" name="Groupe 170">
                  <a:extLst>
                    <a:ext uri="{FF2B5EF4-FFF2-40B4-BE49-F238E27FC236}">
                      <a16:creationId xmlns:a16="http://schemas.microsoft.com/office/drawing/2014/main" id="{F5E58F9E-6C47-3919-C98B-D36BAB1AC16E}"/>
                    </a:ext>
                  </a:extLst>
                </p:cNvPr>
                <p:cNvGrpSpPr>
                  <a:grpSpLocks/>
                </p:cNvGrpSpPr>
                <p:nvPr/>
              </p:nvGrpSpPr>
              <p:grpSpPr bwMode="auto">
                <a:xfrm>
                  <a:off x="385566" y="4293096"/>
                  <a:ext cx="395536" cy="216024"/>
                  <a:chOff x="0" y="4293096"/>
                  <a:chExt cx="395536" cy="216024"/>
                </a:xfrm>
              </p:grpSpPr>
              <p:sp>
                <p:nvSpPr>
                  <p:cNvPr id="187" name="Rectangle 186">
                    <a:extLst>
                      <a:ext uri="{FF2B5EF4-FFF2-40B4-BE49-F238E27FC236}">
                        <a16:creationId xmlns:a16="http://schemas.microsoft.com/office/drawing/2014/main" id="{0DE3375C-202D-4501-F05C-23A8B1DD46BA}"/>
                      </a:ext>
                    </a:extLst>
                  </p:cNvPr>
                  <p:cNvSpPr/>
                  <p:nvPr/>
                </p:nvSpPr>
                <p:spPr>
                  <a:xfrm>
                    <a:off x="764"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8" name="Rectangle 187">
                    <a:extLst>
                      <a:ext uri="{FF2B5EF4-FFF2-40B4-BE49-F238E27FC236}">
                        <a16:creationId xmlns:a16="http://schemas.microsoft.com/office/drawing/2014/main" id="{A1B07C0D-7AD8-9235-E8BB-A4E7788E2D6C}"/>
                      </a:ext>
                    </a:extLst>
                  </p:cNvPr>
                  <p:cNvSpPr/>
                  <p:nvPr/>
                </p:nvSpPr>
                <p:spPr>
                  <a:xfrm>
                    <a:off x="151576"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2" name="Groupe 171">
                  <a:extLst>
                    <a:ext uri="{FF2B5EF4-FFF2-40B4-BE49-F238E27FC236}">
                      <a16:creationId xmlns:a16="http://schemas.microsoft.com/office/drawing/2014/main" id="{56C8EB46-45DD-B578-4A50-B0CF000AD342}"/>
                    </a:ext>
                  </a:extLst>
                </p:cNvPr>
                <p:cNvGrpSpPr>
                  <a:grpSpLocks/>
                </p:cNvGrpSpPr>
                <p:nvPr/>
              </p:nvGrpSpPr>
              <p:grpSpPr bwMode="auto">
                <a:xfrm>
                  <a:off x="1950711" y="4293096"/>
                  <a:ext cx="395536" cy="216024"/>
                  <a:chOff x="0" y="4293096"/>
                  <a:chExt cx="395536" cy="216024"/>
                </a:xfrm>
              </p:grpSpPr>
              <p:sp>
                <p:nvSpPr>
                  <p:cNvPr id="185" name="Rectangle 184">
                    <a:extLst>
                      <a:ext uri="{FF2B5EF4-FFF2-40B4-BE49-F238E27FC236}">
                        <a16:creationId xmlns:a16="http://schemas.microsoft.com/office/drawing/2014/main" id="{58E887C2-F05D-711D-6081-006BE79323AF}"/>
                      </a:ext>
                    </a:extLst>
                  </p:cNvPr>
                  <p:cNvSpPr/>
                  <p:nvPr/>
                </p:nvSpPr>
                <p:spPr>
                  <a:xfrm>
                    <a:off x="21531" y="4293165"/>
                    <a:ext cx="374650"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6" name="Rectangle 185">
                    <a:extLst>
                      <a:ext uri="{FF2B5EF4-FFF2-40B4-BE49-F238E27FC236}">
                        <a16:creationId xmlns:a16="http://schemas.microsoft.com/office/drawing/2014/main" id="{52A21D71-9A01-185D-D0FF-15C6F6B892BA}"/>
                      </a:ext>
                    </a:extLst>
                  </p:cNvPr>
                  <p:cNvSpPr/>
                  <p:nvPr/>
                </p:nvSpPr>
                <p:spPr>
                  <a:xfrm>
                    <a:off x="159644" y="4348741"/>
                    <a:ext cx="144462"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3" name="Groupe 172">
                  <a:extLst>
                    <a:ext uri="{FF2B5EF4-FFF2-40B4-BE49-F238E27FC236}">
                      <a16:creationId xmlns:a16="http://schemas.microsoft.com/office/drawing/2014/main" id="{C5763700-ADFA-CA92-B4A3-2C7F3390B86F}"/>
                    </a:ext>
                  </a:extLst>
                </p:cNvPr>
                <p:cNvGrpSpPr>
                  <a:grpSpLocks/>
                </p:cNvGrpSpPr>
                <p:nvPr/>
              </p:nvGrpSpPr>
              <p:grpSpPr bwMode="auto">
                <a:xfrm>
                  <a:off x="1159639" y="4293096"/>
                  <a:ext cx="395536" cy="216024"/>
                  <a:chOff x="0" y="4293096"/>
                  <a:chExt cx="395536" cy="216024"/>
                </a:xfrm>
              </p:grpSpPr>
              <p:sp>
                <p:nvSpPr>
                  <p:cNvPr id="183" name="Rectangle 182">
                    <a:extLst>
                      <a:ext uri="{FF2B5EF4-FFF2-40B4-BE49-F238E27FC236}">
                        <a16:creationId xmlns:a16="http://schemas.microsoft.com/office/drawing/2014/main" id="{AC13DA55-A8E6-F00B-62D9-51CADB52F915}"/>
                      </a:ext>
                    </a:extLst>
                  </p:cNvPr>
                  <p:cNvSpPr/>
                  <p:nvPr/>
                </p:nvSpPr>
                <p:spPr>
                  <a:xfrm>
                    <a:off x="-197" y="4293165"/>
                    <a:ext cx="417513"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4" name="Rectangle 183">
                    <a:extLst>
                      <a:ext uri="{FF2B5EF4-FFF2-40B4-BE49-F238E27FC236}">
                        <a16:creationId xmlns:a16="http://schemas.microsoft.com/office/drawing/2014/main" id="{ECE9D039-2F60-98DD-B6B5-EBB479E95CB6}"/>
                      </a:ext>
                    </a:extLst>
                  </p:cNvPr>
                  <p:cNvSpPr/>
                  <p:nvPr/>
                </p:nvSpPr>
                <p:spPr>
                  <a:xfrm>
                    <a:off x="150616" y="4348741"/>
                    <a:ext cx="174625"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4" name="Groupe 173">
                  <a:extLst>
                    <a:ext uri="{FF2B5EF4-FFF2-40B4-BE49-F238E27FC236}">
                      <a16:creationId xmlns:a16="http://schemas.microsoft.com/office/drawing/2014/main" id="{AF6373E8-B5D2-0997-FC67-6434FF68379B}"/>
                    </a:ext>
                  </a:extLst>
                </p:cNvPr>
                <p:cNvGrpSpPr>
                  <a:grpSpLocks/>
                </p:cNvGrpSpPr>
                <p:nvPr/>
              </p:nvGrpSpPr>
              <p:grpSpPr bwMode="auto">
                <a:xfrm>
                  <a:off x="1555175" y="4293096"/>
                  <a:ext cx="395536" cy="216024"/>
                  <a:chOff x="0" y="4293096"/>
                  <a:chExt cx="395536" cy="216024"/>
                </a:xfrm>
              </p:grpSpPr>
              <p:sp>
                <p:nvSpPr>
                  <p:cNvPr id="181" name="Rectangle 180">
                    <a:extLst>
                      <a:ext uri="{FF2B5EF4-FFF2-40B4-BE49-F238E27FC236}">
                        <a16:creationId xmlns:a16="http://schemas.microsoft.com/office/drawing/2014/main" id="{FF862341-567A-222B-05C3-2CFB3C780F42}"/>
                      </a:ext>
                    </a:extLst>
                  </p:cNvPr>
                  <p:cNvSpPr/>
                  <p:nvPr/>
                </p:nvSpPr>
                <p:spPr>
                  <a:xfrm>
                    <a:off x="21780"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2" name="Rectangle 181">
                    <a:extLst>
                      <a:ext uri="{FF2B5EF4-FFF2-40B4-BE49-F238E27FC236}">
                        <a16:creationId xmlns:a16="http://schemas.microsoft.com/office/drawing/2014/main" id="{3459EA30-3CC9-E34D-018C-377F60034FD3}"/>
                      </a:ext>
                    </a:extLst>
                  </p:cNvPr>
                  <p:cNvSpPr/>
                  <p:nvPr/>
                </p:nvSpPr>
                <p:spPr>
                  <a:xfrm>
                    <a:off x="172592"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5" name="Groupe 174">
                  <a:extLst>
                    <a:ext uri="{FF2B5EF4-FFF2-40B4-BE49-F238E27FC236}">
                      <a16:creationId xmlns:a16="http://schemas.microsoft.com/office/drawing/2014/main" id="{3794DD5C-DA77-D8F6-72C6-38C2B432F024}"/>
                    </a:ext>
                  </a:extLst>
                </p:cNvPr>
                <p:cNvGrpSpPr>
                  <a:grpSpLocks/>
                </p:cNvGrpSpPr>
                <p:nvPr/>
              </p:nvGrpSpPr>
              <p:grpSpPr bwMode="auto">
                <a:xfrm>
                  <a:off x="764103" y="4293096"/>
                  <a:ext cx="395536" cy="216024"/>
                  <a:chOff x="0" y="4293096"/>
                  <a:chExt cx="395536" cy="216024"/>
                </a:xfrm>
              </p:grpSpPr>
              <p:sp>
                <p:nvSpPr>
                  <p:cNvPr id="179" name="Rectangle 178">
                    <a:extLst>
                      <a:ext uri="{FF2B5EF4-FFF2-40B4-BE49-F238E27FC236}">
                        <a16:creationId xmlns:a16="http://schemas.microsoft.com/office/drawing/2014/main" id="{A9D0E6A3-5DEF-C9D3-F1D3-75ACA880FC9C}"/>
                      </a:ext>
                    </a:extLst>
                  </p:cNvPr>
                  <p:cNvSpPr/>
                  <p:nvPr/>
                </p:nvSpPr>
                <p:spPr>
                  <a:xfrm>
                    <a:off x="52"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0" name="Rectangle 179">
                    <a:extLst>
                      <a:ext uri="{FF2B5EF4-FFF2-40B4-BE49-F238E27FC236}">
                        <a16:creationId xmlns:a16="http://schemas.microsoft.com/office/drawing/2014/main" id="{3898754B-3A96-BD98-4712-8ECDA6052AB5}"/>
                      </a:ext>
                    </a:extLst>
                  </p:cNvPr>
                  <p:cNvSpPr/>
                  <p:nvPr/>
                </p:nvSpPr>
                <p:spPr>
                  <a:xfrm>
                    <a:off x="150864"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46" name="Groupe 175">
                  <a:extLst>
                    <a:ext uri="{FF2B5EF4-FFF2-40B4-BE49-F238E27FC236}">
                      <a16:creationId xmlns:a16="http://schemas.microsoft.com/office/drawing/2014/main" id="{EE219BB5-602C-4878-B23A-9CD1E35A047D}"/>
                    </a:ext>
                  </a:extLst>
                </p:cNvPr>
                <p:cNvGrpSpPr>
                  <a:grpSpLocks/>
                </p:cNvGrpSpPr>
                <p:nvPr/>
              </p:nvGrpSpPr>
              <p:grpSpPr bwMode="auto">
                <a:xfrm>
                  <a:off x="2346247" y="4293096"/>
                  <a:ext cx="395536" cy="216024"/>
                  <a:chOff x="0" y="4293096"/>
                  <a:chExt cx="395536" cy="216024"/>
                </a:xfrm>
              </p:grpSpPr>
              <p:sp>
                <p:nvSpPr>
                  <p:cNvPr id="177" name="Rectangle 176">
                    <a:extLst>
                      <a:ext uri="{FF2B5EF4-FFF2-40B4-BE49-F238E27FC236}">
                        <a16:creationId xmlns:a16="http://schemas.microsoft.com/office/drawing/2014/main" id="{9ED5AA46-9A13-C5F4-2CC4-69E0745BCA85}"/>
                      </a:ext>
                    </a:extLst>
                  </p:cNvPr>
                  <p:cNvSpPr/>
                  <p:nvPr/>
                </p:nvSpPr>
                <p:spPr>
                  <a:xfrm>
                    <a:off x="645"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8" name="Rectangle 177">
                    <a:extLst>
                      <a:ext uri="{FF2B5EF4-FFF2-40B4-BE49-F238E27FC236}">
                        <a16:creationId xmlns:a16="http://schemas.microsoft.com/office/drawing/2014/main" id="{9F8C50C5-BA1B-137B-85B7-369C0DB87972}"/>
                      </a:ext>
                    </a:extLst>
                  </p:cNvPr>
                  <p:cNvSpPr/>
                  <p:nvPr/>
                </p:nvSpPr>
                <p:spPr>
                  <a:xfrm>
                    <a:off x="151458"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11" name="Groupe 140">
                <a:extLst>
                  <a:ext uri="{FF2B5EF4-FFF2-40B4-BE49-F238E27FC236}">
                    <a16:creationId xmlns:a16="http://schemas.microsoft.com/office/drawing/2014/main" id="{4E4DC2ED-AB16-3303-CA5D-11A8DC9C04F2}"/>
                  </a:ext>
                </a:extLst>
              </p:cNvPr>
              <p:cNvGrpSpPr>
                <a:grpSpLocks/>
              </p:cNvGrpSpPr>
              <p:nvPr/>
            </p:nvGrpSpPr>
            <p:grpSpPr bwMode="auto">
              <a:xfrm>
                <a:off x="5481241" y="4293096"/>
                <a:ext cx="395536" cy="216024"/>
                <a:chOff x="0" y="4293096"/>
                <a:chExt cx="395536" cy="216024"/>
              </a:xfrm>
            </p:grpSpPr>
            <p:sp>
              <p:nvSpPr>
                <p:cNvPr id="168" name="Rectangle 167">
                  <a:extLst>
                    <a:ext uri="{FF2B5EF4-FFF2-40B4-BE49-F238E27FC236}">
                      <a16:creationId xmlns:a16="http://schemas.microsoft.com/office/drawing/2014/main" id="{43963D7A-ED47-BBA8-69E1-B912005A5CD1}"/>
                    </a:ext>
                  </a:extLst>
                </p:cNvPr>
                <p:cNvSpPr/>
                <p:nvPr/>
              </p:nvSpPr>
              <p:spPr>
                <a:xfrm>
                  <a:off x="397"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9" name="Rectangle 168">
                  <a:extLst>
                    <a:ext uri="{FF2B5EF4-FFF2-40B4-BE49-F238E27FC236}">
                      <a16:creationId xmlns:a16="http://schemas.microsoft.com/office/drawing/2014/main" id="{96F0D4D6-41BE-9A9F-1A5C-D0902887F4F8}"/>
                    </a:ext>
                  </a:extLst>
                </p:cNvPr>
                <p:cNvSpPr/>
                <p:nvPr/>
              </p:nvSpPr>
              <p:spPr>
                <a:xfrm>
                  <a:off x="151209"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12" name="Groupe 141">
                <a:extLst>
                  <a:ext uri="{FF2B5EF4-FFF2-40B4-BE49-F238E27FC236}">
                    <a16:creationId xmlns:a16="http://schemas.microsoft.com/office/drawing/2014/main" id="{EE226B04-2541-BDB5-F5BF-4FC624CDECE0}"/>
                  </a:ext>
                </a:extLst>
              </p:cNvPr>
              <p:cNvGrpSpPr>
                <a:grpSpLocks/>
              </p:cNvGrpSpPr>
              <p:nvPr/>
            </p:nvGrpSpPr>
            <p:grpSpPr bwMode="auto">
              <a:xfrm>
                <a:off x="5866807" y="4293096"/>
                <a:ext cx="395536" cy="216024"/>
                <a:chOff x="0" y="4293096"/>
                <a:chExt cx="395536" cy="216024"/>
              </a:xfrm>
            </p:grpSpPr>
            <p:sp>
              <p:nvSpPr>
                <p:cNvPr id="166" name="Rectangle 165">
                  <a:extLst>
                    <a:ext uri="{FF2B5EF4-FFF2-40B4-BE49-F238E27FC236}">
                      <a16:creationId xmlns:a16="http://schemas.microsoft.com/office/drawing/2014/main" id="{A21E206C-F6B9-E6E3-A1BB-E3F9F99EF0B2}"/>
                    </a:ext>
                  </a:extLst>
                </p:cNvPr>
                <p:cNvSpPr/>
                <p:nvPr/>
              </p:nvSpPr>
              <p:spPr>
                <a:xfrm>
                  <a:off x="593"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7" name="Rectangle 166">
                  <a:extLst>
                    <a:ext uri="{FF2B5EF4-FFF2-40B4-BE49-F238E27FC236}">
                      <a16:creationId xmlns:a16="http://schemas.microsoft.com/office/drawing/2014/main" id="{84D724A3-21E2-140E-025C-C9F451433DBC}"/>
                    </a:ext>
                  </a:extLst>
                </p:cNvPr>
                <p:cNvSpPr/>
                <p:nvPr/>
              </p:nvSpPr>
              <p:spPr>
                <a:xfrm>
                  <a:off x="151406"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13" name="Groupe 142">
                <a:extLst>
                  <a:ext uri="{FF2B5EF4-FFF2-40B4-BE49-F238E27FC236}">
                    <a16:creationId xmlns:a16="http://schemas.microsoft.com/office/drawing/2014/main" id="{97E56A44-0A13-D820-D4F5-AEBF0785A11B}"/>
                  </a:ext>
                </a:extLst>
              </p:cNvPr>
              <p:cNvGrpSpPr>
                <a:grpSpLocks/>
              </p:cNvGrpSpPr>
              <p:nvPr/>
            </p:nvGrpSpPr>
            <p:grpSpPr bwMode="auto">
              <a:xfrm>
                <a:off x="6640880" y="4293096"/>
                <a:ext cx="395536" cy="216024"/>
                <a:chOff x="0" y="4293096"/>
                <a:chExt cx="395536" cy="216024"/>
              </a:xfrm>
            </p:grpSpPr>
            <p:sp>
              <p:nvSpPr>
                <p:cNvPr id="164" name="Rectangle 163">
                  <a:extLst>
                    <a:ext uri="{FF2B5EF4-FFF2-40B4-BE49-F238E27FC236}">
                      <a16:creationId xmlns:a16="http://schemas.microsoft.com/office/drawing/2014/main" id="{6CE7AF0E-D2CA-A5E5-6801-3A2BFF52F025}"/>
                    </a:ext>
                  </a:extLst>
                </p:cNvPr>
                <p:cNvSpPr/>
                <p:nvPr/>
              </p:nvSpPr>
              <p:spPr>
                <a:xfrm>
                  <a:off x="-367"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5" name="Rectangle 164">
                  <a:extLst>
                    <a:ext uri="{FF2B5EF4-FFF2-40B4-BE49-F238E27FC236}">
                      <a16:creationId xmlns:a16="http://schemas.microsoft.com/office/drawing/2014/main" id="{080D7040-5613-E50A-8C55-478C42AC2A5D}"/>
                    </a:ext>
                  </a:extLst>
                </p:cNvPr>
                <p:cNvSpPr/>
                <p:nvPr/>
              </p:nvSpPr>
              <p:spPr>
                <a:xfrm>
                  <a:off x="150445"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14" name="Groupe 143">
                <a:extLst>
                  <a:ext uri="{FF2B5EF4-FFF2-40B4-BE49-F238E27FC236}">
                    <a16:creationId xmlns:a16="http://schemas.microsoft.com/office/drawing/2014/main" id="{2E87C5A6-9F41-1B85-73FE-623B429D8EC2}"/>
                  </a:ext>
                </a:extLst>
              </p:cNvPr>
              <p:cNvGrpSpPr>
                <a:grpSpLocks/>
              </p:cNvGrpSpPr>
              <p:nvPr/>
            </p:nvGrpSpPr>
            <p:grpSpPr bwMode="auto">
              <a:xfrm>
                <a:off x="6245344" y="4293096"/>
                <a:ext cx="395536" cy="216024"/>
                <a:chOff x="0" y="4293096"/>
                <a:chExt cx="395536" cy="216024"/>
              </a:xfrm>
            </p:grpSpPr>
            <p:sp>
              <p:nvSpPr>
                <p:cNvPr id="162" name="Rectangle 161">
                  <a:extLst>
                    <a:ext uri="{FF2B5EF4-FFF2-40B4-BE49-F238E27FC236}">
                      <a16:creationId xmlns:a16="http://schemas.microsoft.com/office/drawing/2014/main" id="{D7BAFF5F-64D2-D230-040F-99EF9C1AD789}"/>
                    </a:ext>
                  </a:extLst>
                </p:cNvPr>
                <p:cNvSpPr/>
                <p:nvPr/>
              </p:nvSpPr>
              <p:spPr>
                <a:xfrm>
                  <a:off x="-119"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3" name="Rectangle 162">
                  <a:extLst>
                    <a:ext uri="{FF2B5EF4-FFF2-40B4-BE49-F238E27FC236}">
                      <a16:creationId xmlns:a16="http://schemas.microsoft.com/office/drawing/2014/main" id="{AA75FDC6-479F-FC8C-3A11-6AA3F88F5633}"/>
                    </a:ext>
                  </a:extLst>
                </p:cNvPr>
                <p:cNvSpPr/>
                <p:nvPr/>
              </p:nvSpPr>
              <p:spPr>
                <a:xfrm>
                  <a:off x="150694"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15" name="Groupe 144">
                <a:extLst>
                  <a:ext uri="{FF2B5EF4-FFF2-40B4-BE49-F238E27FC236}">
                    <a16:creationId xmlns:a16="http://schemas.microsoft.com/office/drawing/2014/main" id="{F4C06BCF-3D5E-23A5-E120-8D48ADE5392D}"/>
                  </a:ext>
                </a:extLst>
              </p:cNvPr>
              <p:cNvGrpSpPr>
                <a:grpSpLocks/>
              </p:cNvGrpSpPr>
              <p:nvPr/>
            </p:nvGrpSpPr>
            <p:grpSpPr bwMode="auto">
              <a:xfrm>
                <a:off x="7036416" y="4293096"/>
                <a:ext cx="1186608" cy="216024"/>
                <a:chOff x="7036416" y="4293096"/>
                <a:chExt cx="1186608" cy="216024"/>
              </a:xfrm>
            </p:grpSpPr>
            <p:grpSp>
              <p:nvGrpSpPr>
                <p:cNvPr id="71723" name="Groupe 152">
                  <a:extLst>
                    <a:ext uri="{FF2B5EF4-FFF2-40B4-BE49-F238E27FC236}">
                      <a16:creationId xmlns:a16="http://schemas.microsoft.com/office/drawing/2014/main" id="{C8A1DED8-B96A-5AC6-B6A3-454D2FAA3A02}"/>
                    </a:ext>
                  </a:extLst>
                </p:cNvPr>
                <p:cNvGrpSpPr>
                  <a:grpSpLocks/>
                </p:cNvGrpSpPr>
                <p:nvPr/>
              </p:nvGrpSpPr>
              <p:grpSpPr bwMode="auto">
                <a:xfrm>
                  <a:off x="7431952" y="4293096"/>
                  <a:ext cx="395536" cy="216024"/>
                  <a:chOff x="0" y="4293096"/>
                  <a:chExt cx="395536" cy="216024"/>
                </a:xfrm>
              </p:grpSpPr>
              <p:sp>
                <p:nvSpPr>
                  <p:cNvPr id="160" name="Rectangle 159">
                    <a:extLst>
                      <a:ext uri="{FF2B5EF4-FFF2-40B4-BE49-F238E27FC236}">
                        <a16:creationId xmlns:a16="http://schemas.microsoft.com/office/drawing/2014/main" id="{7AACE95C-67A2-CDE5-B7F0-19C9B33CA29E}"/>
                      </a:ext>
                    </a:extLst>
                  </p:cNvPr>
                  <p:cNvSpPr/>
                  <p:nvPr/>
                </p:nvSpPr>
                <p:spPr>
                  <a:xfrm>
                    <a:off x="-21502" y="4293165"/>
                    <a:ext cx="417513"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1" name="Rectangle 160">
                    <a:extLst>
                      <a:ext uri="{FF2B5EF4-FFF2-40B4-BE49-F238E27FC236}">
                        <a16:creationId xmlns:a16="http://schemas.microsoft.com/office/drawing/2014/main" id="{A98EE3F3-0135-F459-E3F4-45A916A0303A}"/>
                      </a:ext>
                    </a:extLst>
                  </p:cNvPr>
                  <p:cNvSpPr/>
                  <p:nvPr/>
                </p:nvSpPr>
                <p:spPr>
                  <a:xfrm>
                    <a:off x="149948" y="4348741"/>
                    <a:ext cx="153988"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24" name="Groupe 153">
                  <a:extLst>
                    <a:ext uri="{FF2B5EF4-FFF2-40B4-BE49-F238E27FC236}">
                      <a16:creationId xmlns:a16="http://schemas.microsoft.com/office/drawing/2014/main" id="{09D87389-48FD-1B3E-4408-428E17CCA361}"/>
                    </a:ext>
                  </a:extLst>
                </p:cNvPr>
                <p:cNvGrpSpPr>
                  <a:grpSpLocks/>
                </p:cNvGrpSpPr>
                <p:nvPr/>
              </p:nvGrpSpPr>
              <p:grpSpPr bwMode="auto">
                <a:xfrm>
                  <a:off x="7036416" y="4293096"/>
                  <a:ext cx="395536" cy="216024"/>
                  <a:chOff x="0" y="4293096"/>
                  <a:chExt cx="395536" cy="216024"/>
                </a:xfrm>
              </p:grpSpPr>
              <p:sp>
                <p:nvSpPr>
                  <p:cNvPr id="158" name="Rectangle 157">
                    <a:extLst>
                      <a:ext uri="{FF2B5EF4-FFF2-40B4-BE49-F238E27FC236}">
                        <a16:creationId xmlns:a16="http://schemas.microsoft.com/office/drawing/2014/main" id="{3B38B006-7E06-CFAA-B766-D26E19B3FB5A}"/>
                      </a:ext>
                    </a:extLst>
                  </p:cNvPr>
                  <p:cNvSpPr/>
                  <p:nvPr/>
                </p:nvSpPr>
                <p:spPr>
                  <a:xfrm>
                    <a:off x="-616" y="4293165"/>
                    <a:ext cx="374650"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9" name="Rectangle 158">
                    <a:extLst>
                      <a:ext uri="{FF2B5EF4-FFF2-40B4-BE49-F238E27FC236}">
                        <a16:creationId xmlns:a16="http://schemas.microsoft.com/office/drawing/2014/main" id="{78CAAF29-3C62-20FF-C4A0-4823E46C9D54}"/>
                      </a:ext>
                    </a:extLst>
                  </p:cNvPr>
                  <p:cNvSpPr/>
                  <p:nvPr/>
                </p:nvSpPr>
                <p:spPr>
                  <a:xfrm>
                    <a:off x="150197" y="4348741"/>
                    <a:ext cx="13335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25" name="Groupe 154">
                  <a:extLst>
                    <a:ext uri="{FF2B5EF4-FFF2-40B4-BE49-F238E27FC236}">
                      <a16:creationId xmlns:a16="http://schemas.microsoft.com/office/drawing/2014/main" id="{E369703B-677F-1B05-CAE9-8E10D2190097}"/>
                    </a:ext>
                  </a:extLst>
                </p:cNvPr>
                <p:cNvGrpSpPr>
                  <a:grpSpLocks/>
                </p:cNvGrpSpPr>
                <p:nvPr/>
              </p:nvGrpSpPr>
              <p:grpSpPr bwMode="auto">
                <a:xfrm>
                  <a:off x="7827488" y="4293096"/>
                  <a:ext cx="395536" cy="216024"/>
                  <a:chOff x="0" y="4293096"/>
                  <a:chExt cx="395536" cy="216024"/>
                </a:xfrm>
              </p:grpSpPr>
              <p:sp>
                <p:nvSpPr>
                  <p:cNvPr id="156" name="Rectangle 155">
                    <a:extLst>
                      <a:ext uri="{FF2B5EF4-FFF2-40B4-BE49-F238E27FC236}">
                        <a16:creationId xmlns:a16="http://schemas.microsoft.com/office/drawing/2014/main" id="{333F3878-FCC5-4AA6-22E5-C0385C4DCD65}"/>
                      </a:ext>
                    </a:extLst>
                  </p:cNvPr>
                  <p:cNvSpPr/>
                  <p:nvPr/>
                </p:nvSpPr>
                <p:spPr>
                  <a:xfrm>
                    <a:off x="475"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7" name="Rectangle 156">
                    <a:extLst>
                      <a:ext uri="{FF2B5EF4-FFF2-40B4-BE49-F238E27FC236}">
                        <a16:creationId xmlns:a16="http://schemas.microsoft.com/office/drawing/2014/main" id="{C7D18A6D-EAA5-FC12-D9E9-88F7AE597E4B}"/>
                      </a:ext>
                    </a:extLst>
                  </p:cNvPr>
                  <p:cNvSpPr/>
                  <p:nvPr/>
                </p:nvSpPr>
                <p:spPr>
                  <a:xfrm>
                    <a:off x="151287"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716" name="Groupe 145">
                <a:extLst>
                  <a:ext uri="{FF2B5EF4-FFF2-40B4-BE49-F238E27FC236}">
                    <a16:creationId xmlns:a16="http://schemas.microsoft.com/office/drawing/2014/main" id="{F89C456A-3308-77B6-1AC7-F111310B8671}"/>
                  </a:ext>
                </a:extLst>
              </p:cNvPr>
              <p:cNvGrpSpPr>
                <a:grpSpLocks/>
              </p:cNvGrpSpPr>
              <p:nvPr/>
            </p:nvGrpSpPr>
            <p:grpSpPr bwMode="auto">
              <a:xfrm>
                <a:off x="8598394" y="4293096"/>
                <a:ext cx="395536" cy="216024"/>
                <a:chOff x="0" y="4293096"/>
                <a:chExt cx="395536" cy="216024"/>
              </a:xfrm>
            </p:grpSpPr>
            <p:sp>
              <p:nvSpPr>
                <p:cNvPr id="151" name="Rectangle 150">
                  <a:extLst>
                    <a:ext uri="{FF2B5EF4-FFF2-40B4-BE49-F238E27FC236}">
                      <a16:creationId xmlns:a16="http://schemas.microsoft.com/office/drawing/2014/main" id="{1D65D10B-93E2-0DA1-79AF-12948732503C}"/>
                    </a:ext>
                  </a:extLst>
                </p:cNvPr>
                <p:cNvSpPr/>
                <p:nvPr/>
              </p:nvSpPr>
              <p:spPr>
                <a:xfrm>
                  <a:off x="-494" y="4293165"/>
                  <a:ext cx="395288"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2" name="Rectangle 151">
                  <a:extLst>
                    <a:ext uri="{FF2B5EF4-FFF2-40B4-BE49-F238E27FC236}">
                      <a16:creationId xmlns:a16="http://schemas.microsoft.com/office/drawing/2014/main" id="{5CE36DD1-8C87-0A69-039A-38F78A24DCBB}"/>
                    </a:ext>
                  </a:extLst>
                </p:cNvPr>
                <p:cNvSpPr/>
                <p:nvPr/>
              </p:nvSpPr>
              <p:spPr>
                <a:xfrm>
                  <a:off x="150319"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nvGrpSpPr>
              <p:cNvPr id="71717" name="Groupe 146">
                <a:extLst>
                  <a:ext uri="{FF2B5EF4-FFF2-40B4-BE49-F238E27FC236}">
                    <a16:creationId xmlns:a16="http://schemas.microsoft.com/office/drawing/2014/main" id="{1346AA22-EF2F-7BA7-F3F9-F0322B9DE90F}"/>
                  </a:ext>
                </a:extLst>
              </p:cNvPr>
              <p:cNvGrpSpPr>
                <a:grpSpLocks/>
              </p:cNvGrpSpPr>
              <p:nvPr/>
            </p:nvGrpSpPr>
            <p:grpSpPr bwMode="auto">
              <a:xfrm>
                <a:off x="8202858" y="4293096"/>
                <a:ext cx="395536" cy="216024"/>
                <a:chOff x="0" y="4293096"/>
                <a:chExt cx="395536" cy="216024"/>
              </a:xfrm>
            </p:grpSpPr>
            <p:sp>
              <p:nvSpPr>
                <p:cNvPr id="149" name="Rectangle 148">
                  <a:extLst>
                    <a:ext uri="{FF2B5EF4-FFF2-40B4-BE49-F238E27FC236}">
                      <a16:creationId xmlns:a16="http://schemas.microsoft.com/office/drawing/2014/main" id="{17E8B5DC-BF5D-A090-AA19-B5C39642331D}"/>
                    </a:ext>
                  </a:extLst>
                </p:cNvPr>
                <p:cNvSpPr/>
                <p:nvPr/>
              </p:nvSpPr>
              <p:spPr>
                <a:xfrm>
                  <a:off x="-245" y="4293165"/>
                  <a:ext cx="395287"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50" name="Rectangle 149">
                  <a:extLst>
                    <a:ext uri="{FF2B5EF4-FFF2-40B4-BE49-F238E27FC236}">
                      <a16:creationId xmlns:a16="http://schemas.microsoft.com/office/drawing/2014/main" id="{4C7F0EA1-2FB8-8620-9277-76C8101A71AA}"/>
                    </a:ext>
                  </a:extLst>
                </p:cNvPr>
                <p:cNvSpPr/>
                <p:nvPr/>
              </p:nvSpPr>
              <p:spPr>
                <a:xfrm>
                  <a:off x="150567" y="4348741"/>
                  <a:ext cx="152400" cy="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sp>
            <p:nvSpPr>
              <p:cNvPr id="148" name="Rectangle 147">
                <a:extLst>
                  <a:ext uri="{FF2B5EF4-FFF2-40B4-BE49-F238E27FC236}">
                    <a16:creationId xmlns:a16="http://schemas.microsoft.com/office/drawing/2014/main" id="{EB3FD770-E355-F798-E5C1-77546BA00F07}"/>
                  </a:ext>
                </a:extLst>
              </p:cNvPr>
              <p:cNvSpPr/>
              <p:nvPr/>
            </p:nvSpPr>
            <p:spPr>
              <a:xfrm>
                <a:off x="8993188" y="4293165"/>
                <a:ext cx="150812" cy="215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grpSp>
      <p:grpSp>
        <p:nvGrpSpPr>
          <p:cNvPr id="71684" name="Groupe 2">
            <a:extLst>
              <a:ext uri="{FF2B5EF4-FFF2-40B4-BE49-F238E27FC236}">
                <a16:creationId xmlns:a16="http://schemas.microsoft.com/office/drawing/2014/main" id="{BFB78DAC-B0BC-3AB0-5C7E-727799DBC2A8}"/>
              </a:ext>
            </a:extLst>
          </p:cNvPr>
          <p:cNvGrpSpPr>
            <a:grpSpLocks/>
          </p:cNvGrpSpPr>
          <p:nvPr/>
        </p:nvGrpSpPr>
        <p:grpSpPr bwMode="auto">
          <a:xfrm>
            <a:off x="0" y="0"/>
            <a:ext cx="3995738" cy="1208088"/>
            <a:chOff x="0" y="0"/>
            <a:chExt cx="3996399" cy="1208088"/>
          </a:xfrm>
        </p:grpSpPr>
        <p:sp>
          <p:nvSpPr>
            <p:cNvPr id="23" name="AutoShape 83">
              <a:extLst>
                <a:ext uri="{FF2B5EF4-FFF2-40B4-BE49-F238E27FC236}">
                  <a16:creationId xmlns:a16="http://schemas.microsoft.com/office/drawing/2014/main" id="{8FE5ADBF-A784-2EBF-69DA-1D86AA40C324}"/>
                </a:ext>
              </a:extLst>
            </p:cNvPr>
            <p:cNvSpPr>
              <a:spLocks noChangeArrowheads="1"/>
            </p:cNvSpPr>
            <p:nvPr/>
          </p:nvSpPr>
          <p:spPr bwMode="auto">
            <a:xfrm>
              <a:off x="0" y="0"/>
              <a:ext cx="3996399" cy="1208088"/>
            </a:xfrm>
            <a:prstGeom prst="foldedCorner">
              <a:avLst>
                <a:gd name="adj" fmla="val 12500"/>
              </a:avLst>
            </a:prstGeom>
            <a:gradFill rotWithShape="1">
              <a:gsLst>
                <a:gs pos="11000">
                  <a:schemeClr val="tx1"/>
                </a:gs>
                <a:gs pos="100000">
                  <a:schemeClr val="bg1">
                    <a:lumMod val="85000"/>
                  </a:schemeClr>
                </a:gs>
              </a:gsLst>
              <a:lin ang="5400000" scaled="1"/>
            </a:gradFill>
            <a:ln>
              <a:noFill/>
            </a:ln>
            <a:effectLst>
              <a:outerShdw blurRad="50800" dist="38100" dir="2700000" algn="tl" rotWithShape="0">
                <a:prstClr val="black">
                  <a:alpha val="40000"/>
                </a:prstClr>
              </a:outerShdw>
            </a:effectLst>
          </p:spPr>
          <p:txBody>
            <a:bodyPr wrap="none" lIns="82945" tIns="41473" rIns="82945" bIns="41473" anchor="ctr"/>
            <a:lstStyle/>
            <a:p>
              <a:pPr defTabSz="407988" eaLnBrk="1" hangingPunct="1">
                <a:defRPr/>
              </a:pPr>
              <a:endParaRPr lang="fr-FR" sz="1600" i="0">
                <a:latin typeface="Tahoma" pitchFamily="34" charset="0"/>
                <a:cs typeface="Arial" charset="0"/>
              </a:endParaRPr>
            </a:p>
          </p:txBody>
        </p:sp>
        <p:sp>
          <p:nvSpPr>
            <p:cNvPr id="24" name="Rectangle 76">
              <a:extLst>
                <a:ext uri="{FF2B5EF4-FFF2-40B4-BE49-F238E27FC236}">
                  <a16:creationId xmlns:a16="http://schemas.microsoft.com/office/drawing/2014/main" id="{38AFD69F-3FB6-CE3D-D9AE-E600B0896147}"/>
                </a:ext>
              </a:extLst>
            </p:cNvPr>
            <p:cNvSpPr>
              <a:spLocks noChangeArrowheads="1"/>
            </p:cNvSpPr>
            <p:nvPr/>
          </p:nvSpPr>
          <p:spPr bwMode="auto">
            <a:xfrm>
              <a:off x="195295" y="158750"/>
              <a:ext cx="3729654" cy="847725"/>
            </a:xfrm>
            <a:prstGeom prst="rect">
              <a:avLst/>
            </a:prstGeom>
            <a:noFill/>
            <a:ln>
              <a:noFill/>
            </a:ln>
            <a:effectLst/>
          </p:spPr>
          <p:txBody>
            <a:bodyPr lIns="0" tIns="0" rIns="0" bIns="0" anchor="ctr">
              <a:spAutoFit/>
            </a:bodyPr>
            <a:lstStyle/>
            <a:p>
              <a:pPr defTabSz="407988" eaLnBrk="1">
                <a:lnSpc>
                  <a:spcPct val="95000"/>
                </a:lnSpc>
                <a:buClr>
                  <a:srgbClr val="000000"/>
                </a:buClr>
                <a:buSzPct val="45000"/>
                <a:buFont typeface="StarSymbol" charset="0"/>
                <a:buNone/>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L’ enseignement professionnel</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71685" name="Rectangle 2">
            <a:extLst>
              <a:ext uri="{FF2B5EF4-FFF2-40B4-BE49-F238E27FC236}">
                <a16:creationId xmlns:a16="http://schemas.microsoft.com/office/drawing/2014/main" id="{E3BE3BD1-CDB6-F158-37FC-A72C4FC08C37}"/>
              </a:ext>
            </a:extLst>
          </p:cNvPr>
          <p:cNvSpPr txBox="1">
            <a:spLocks noChangeArrowheads="1"/>
          </p:cNvSpPr>
          <p:nvPr/>
        </p:nvSpPr>
        <p:spPr bwMode="auto">
          <a:xfrm>
            <a:off x="233363" y="1704975"/>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800" b="1">
                <a:solidFill>
                  <a:srgbClr val="C00000"/>
                </a:solidFill>
              </a:rPr>
              <a:t>Le baccalauréat professionnel : une autre possibilité…</a:t>
            </a:r>
          </a:p>
        </p:txBody>
      </p:sp>
      <p:grpSp>
        <p:nvGrpSpPr>
          <p:cNvPr id="71686" name="Groupe 71682">
            <a:extLst>
              <a:ext uri="{FF2B5EF4-FFF2-40B4-BE49-F238E27FC236}">
                <a16:creationId xmlns:a16="http://schemas.microsoft.com/office/drawing/2014/main" id="{C43802EF-E04E-60AA-A50A-BBDEC6ED980D}"/>
              </a:ext>
            </a:extLst>
          </p:cNvPr>
          <p:cNvGrpSpPr>
            <a:grpSpLocks/>
          </p:cNvGrpSpPr>
          <p:nvPr/>
        </p:nvGrpSpPr>
        <p:grpSpPr bwMode="auto">
          <a:xfrm>
            <a:off x="631825" y="4667250"/>
            <a:ext cx="7851775" cy="1255713"/>
            <a:chOff x="631284" y="4759690"/>
            <a:chExt cx="7851694" cy="1255281"/>
          </a:xfrm>
        </p:grpSpPr>
        <p:sp>
          <p:nvSpPr>
            <p:cNvPr id="9" name="Ellipse 4">
              <a:extLst>
                <a:ext uri="{FF2B5EF4-FFF2-40B4-BE49-F238E27FC236}">
                  <a16:creationId xmlns:a16="http://schemas.microsoft.com/office/drawing/2014/main" id="{F56D1F91-4A0A-183A-8A1B-21735CF2B160}"/>
                </a:ext>
              </a:extLst>
            </p:cNvPr>
            <p:cNvSpPr/>
            <p:nvPr/>
          </p:nvSpPr>
          <p:spPr>
            <a:xfrm>
              <a:off x="680993" y="5798379"/>
              <a:ext cx="1417273" cy="185447"/>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tx1"/>
            </a:fontRef>
          </p:style>
          <p:txBody>
            <a:bodyPr lIns="0" tIns="0" rIns="0" bIns="0" spcCol="1270"/>
            <a:lstStyle/>
            <a:p>
              <a:pPr algn="ctr" defTabSz="711200" eaLnBrk="1" hangingPunct="1">
                <a:lnSpc>
                  <a:spcPct val="90000"/>
                </a:lnSpc>
                <a:spcAft>
                  <a:spcPct val="35000"/>
                </a:spcAft>
                <a:defRPr/>
              </a:pPr>
              <a:r>
                <a:rPr lang="fr-FR" sz="1400" b="1" dirty="0">
                  <a:solidFill>
                    <a:schemeClr val="bg2"/>
                  </a:solidFill>
                  <a:latin typeface="+mj-lt"/>
                </a:rPr>
                <a:t>BATIMENT</a:t>
              </a:r>
            </a:p>
          </p:txBody>
        </p:sp>
        <p:sp>
          <p:nvSpPr>
            <p:cNvPr id="13" name="Ellipse 4">
              <a:extLst>
                <a:ext uri="{FF2B5EF4-FFF2-40B4-BE49-F238E27FC236}">
                  <a16:creationId xmlns:a16="http://schemas.microsoft.com/office/drawing/2014/main" id="{A417C245-B890-512E-D396-D7AB5A874144}"/>
                </a:ext>
              </a:extLst>
            </p:cNvPr>
            <p:cNvSpPr/>
            <p:nvPr/>
          </p:nvSpPr>
          <p:spPr>
            <a:xfrm>
              <a:off x="2756679" y="5798379"/>
              <a:ext cx="1466893" cy="216592"/>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tx1"/>
            </a:fontRef>
          </p:style>
          <p:txBody>
            <a:bodyPr lIns="0" tIns="0" rIns="0" bIns="0" spcCol="1270"/>
            <a:lstStyle/>
            <a:p>
              <a:pPr algn="ctr" defTabSz="711200" eaLnBrk="1" hangingPunct="1">
                <a:lnSpc>
                  <a:spcPct val="90000"/>
                </a:lnSpc>
                <a:spcAft>
                  <a:spcPct val="35000"/>
                </a:spcAft>
                <a:defRPr/>
              </a:pPr>
              <a:r>
                <a:rPr lang="fr-FR" sz="1400" b="1" dirty="0">
                  <a:solidFill>
                    <a:schemeClr val="bg2"/>
                  </a:solidFill>
                  <a:latin typeface="+mj-lt"/>
                </a:rPr>
                <a:t>SERVICES</a:t>
              </a:r>
            </a:p>
          </p:txBody>
        </p:sp>
        <p:sp>
          <p:nvSpPr>
            <p:cNvPr id="17" name="Ellipse 4">
              <a:extLst>
                <a:ext uri="{FF2B5EF4-FFF2-40B4-BE49-F238E27FC236}">
                  <a16:creationId xmlns:a16="http://schemas.microsoft.com/office/drawing/2014/main" id="{BCFED4BB-2714-645E-F1F3-41356F87A859}"/>
                </a:ext>
              </a:extLst>
            </p:cNvPr>
            <p:cNvSpPr/>
            <p:nvPr/>
          </p:nvSpPr>
          <p:spPr>
            <a:xfrm>
              <a:off x="4972791" y="5798379"/>
              <a:ext cx="1387211" cy="21659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tx1"/>
            </a:fontRef>
          </p:style>
          <p:txBody>
            <a:bodyPr lIns="0" tIns="0" rIns="0" bIns="0" spcCol="1270"/>
            <a:lstStyle/>
            <a:p>
              <a:pPr algn="ctr" defTabSz="711200" eaLnBrk="1" hangingPunct="1">
                <a:lnSpc>
                  <a:spcPct val="90000"/>
                </a:lnSpc>
                <a:spcAft>
                  <a:spcPct val="35000"/>
                </a:spcAft>
                <a:defRPr/>
              </a:pPr>
              <a:r>
                <a:rPr lang="fr-FR" sz="1400" b="1" dirty="0">
                  <a:solidFill>
                    <a:schemeClr val="bg2"/>
                  </a:solidFill>
                  <a:latin typeface="+mj-lt"/>
                </a:rPr>
                <a:t>INDUSTRIE</a:t>
              </a:r>
            </a:p>
          </p:txBody>
        </p:sp>
        <p:sp>
          <p:nvSpPr>
            <p:cNvPr id="21" name="Ellipse 4">
              <a:extLst>
                <a:ext uri="{FF2B5EF4-FFF2-40B4-BE49-F238E27FC236}">
                  <a16:creationId xmlns:a16="http://schemas.microsoft.com/office/drawing/2014/main" id="{5B2DCAD4-9885-58E7-1B04-8DDC835E1AC6}"/>
                </a:ext>
              </a:extLst>
            </p:cNvPr>
            <p:cNvSpPr/>
            <p:nvPr/>
          </p:nvSpPr>
          <p:spPr>
            <a:xfrm>
              <a:off x="7013884" y="5782806"/>
              <a:ext cx="1426990" cy="21659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tx1"/>
            </a:fontRef>
          </p:style>
          <p:txBody>
            <a:bodyPr lIns="0" tIns="0" rIns="0" bIns="0" spcCol="1270"/>
            <a:lstStyle/>
            <a:p>
              <a:pPr algn="ctr" defTabSz="711200" eaLnBrk="1" hangingPunct="1">
                <a:lnSpc>
                  <a:spcPct val="90000"/>
                </a:lnSpc>
                <a:spcAft>
                  <a:spcPct val="35000"/>
                </a:spcAft>
                <a:defRPr/>
              </a:pPr>
              <a:r>
                <a:rPr lang="fr-FR" sz="1400" b="1" dirty="0">
                  <a:solidFill>
                    <a:schemeClr val="bg2"/>
                  </a:solidFill>
                  <a:latin typeface="+mj-lt"/>
                </a:rPr>
                <a:t>AGRICOLE</a:t>
              </a:r>
            </a:p>
          </p:txBody>
        </p:sp>
        <p:pic>
          <p:nvPicPr>
            <p:cNvPr id="71700" name="Image 215">
              <a:extLst>
                <a:ext uri="{FF2B5EF4-FFF2-40B4-BE49-F238E27FC236}">
                  <a16:creationId xmlns:a16="http://schemas.microsoft.com/office/drawing/2014/main" id="{71F56A91-8428-728A-C7F2-9E194B76A1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284" y="4759690"/>
              <a:ext cx="1516690"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Image 216">
              <a:extLst>
                <a:ext uri="{FF2B5EF4-FFF2-40B4-BE49-F238E27FC236}">
                  <a16:creationId xmlns:a16="http://schemas.microsoft.com/office/drawing/2014/main" id="{ED579194-D7A6-282A-655E-8204A8BE42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3962" y="4771275"/>
              <a:ext cx="1544764"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Image 217">
              <a:extLst>
                <a:ext uri="{FF2B5EF4-FFF2-40B4-BE49-F238E27FC236}">
                  <a16:creationId xmlns:a16="http://schemas.microsoft.com/office/drawing/2014/main" id="{CB95FB1A-4A3C-BCFC-C032-46F8D3D717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8214" y="4759690"/>
              <a:ext cx="1544764" cy="9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Image 218">
              <a:extLst>
                <a:ext uri="{FF2B5EF4-FFF2-40B4-BE49-F238E27FC236}">
                  <a16:creationId xmlns:a16="http://schemas.microsoft.com/office/drawing/2014/main" id="{F3F96A6B-3B40-5A68-E9E2-CCBAC7645B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0671" y="4773534"/>
              <a:ext cx="1544764" cy="10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1" name="ZoneTexte 220">
            <a:extLst>
              <a:ext uri="{FF2B5EF4-FFF2-40B4-BE49-F238E27FC236}">
                <a16:creationId xmlns:a16="http://schemas.microsoft.com/office/drawing/2014/main" id="{E8BE666D-C7AF-EF27-81EF-9F8C4C7729C9}"/>
              </a:ext>
            </a:extLst>
          </p:cNvPr>
          <p:cNvSpPr txBox="1">
            <a:spLocks noChangeArrowheads="1"/>
          </p:cNvSpPr>
          <p:nvPr/>
        </p:nvSpPr>
        <p:spPr bwMode="auto">
          <a:xfrm>
            <a:off x="584200" y="3683000"/>
            <a:ext cx="8408988" cy="400050"/>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a:latin typeface="+mj-lt"/>
              </a:rPr>
              <a:t>Les lycées professionnels proposent des spécialités dans de nombreux secteurs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a:extLst>
              <a:ext uri="{FF2B5EF4-FFF2-40B4-BE49-F238E27FC236}">
                <a16:creationId xmlns:a16="http://schemas.microsoft.com/office/drawing/2014/main" id="{ECF1F3B1-06AA-9FB6-A1CD-D86A1D28559C}"/>
              </a:ext>
            </a:extLst>
          </p:cNvPr>
          <p:cNvSpPr>
            <a:spLocks noChangeArrowheads="1"/>
          </p:cNvSpPr>
          <p:nvPr/>
        </p:nvSpPr>
        <p:spPr bwMode="auto">
          <a:xfrm>
            <a:off x="1672962" y="3865256"/>
            <a:ext cx="2471279" cy="682365"/>
          </a:xfrm>
          <a:prstGeom prst="rect">
            <a:avLst/>
          </a:prstGeom>
          <a:solidFill>
            <a:srgbClr val="61AD63"/>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defRPr/>
            </a:pPr>
            <a:endParaRPr lang="fr-FR"/>
          </a:p>
        </p:txBody>
      </p:sp>
      <p:sp>
        <p:nvSpPr>
          <p:cNvPr id="31" name="ZoneTexte 30">
            <a:extLst>
              <a:ext uri="{FF2B5EF4-FFF2-40B4-BE49-F238E27FC236}">
                <a16:creationId xmlns:a16="http://schemas.microsoft.com/office/drawing/2014/main" id="{E8263934-5EEB-CA8D-3ECE-AE5B0BA5F1C8}"/>
              </a:ext>
            </a:extLst>
          </p:cNvPr>
          <p:cNvSpPr txBox="1">
            <a:spLocks noChangeArrowheads="1"/>
          </p:cNvSpPr>
          <p:nvPr/>
        </p:nvSpPr>
        <p:spPr bwMode="auto">
          <a:xfrm>
            <a:off x="1673225" y="3994150"/>
            <a:ext cx="2471738" cy="400050"/>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a:solidFill>
                  <a:schemeClr val="bg1"/>
                </a:solidFill>
                <a:latin typeface="+mj-lt"/>
              </a:rPr>
              <a:t>1</a:t>
            </a:r>
            <a:r>
              <a:rPr lang="fr-FR" sz="2000" b="1" baseline="30000" dirty="0">
                <a:solidFill>
                  <a:schemeClr val="bg1"/>
                </a:solidFill>
                <a:latin typeface="+mj-lt"/>
              </a:rPr>
              <a:t>re</a:t>
            </a:r>
            <a:r>
              <a:rPr lang="fr-FR" sz="2000" b="1" dirty="0">
                <a:solidFill>
                  <a:schemeClr val="bg1"/>
                </a:solidFill>
                <a:latin typeface="+mj-lt"/>
              </a:rPr>
              <a:t> Professionnelle</a:t>
            </a:r>
          </a:p>
        </p:txBody>
      </p:sp>
      <p:sp>
        <p:nvSpPr>
          <p:cNvPr id="33" name="Rectangle 4">
            <a:extLst>
              <a:ext uri="{FF2B5EF4-FFF2-40B4-BE49-F238E27FC236}">
                <a16:creationId xmlns:a16="http://schemas.microsoft.com/office/drawing/2014/main" id="{91403391-2242-B0A9-3121-124ACA6489DF}"/>
              </a:ext>
            </a:extLst>
          </p:cNvPr>
          <p:cNvSpPr>
            <a:spLocks noChangeArrowheads="1"/>
          </p:cNvSpPr>
          <p:nvPr/>
        </p:nvSpPr>
        <p:spPr bwMode="auto">
          <a:xfrm>
            <a:off x="5087946" y="3883490"/>
            <a:ext cx="2471279" cy="664131"/>
          </a:xfrm>
          <a:prstGeom prst="rect">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defRPr/>
            </a:pPr>
            <a:endParaRPr lang="fr-FR"/>
          </a:p>
        </p:txBody>
      </p:sp>
      <p:sp>
        <p:nvSpPr>
          <p:cNvPr id="34" name="ZoneTexte 33">
            <a:extLst>
              <a:ext uri="{FF2B5EF4-FFF2-40B4-BE49-F238E27FC236}">
                <a16:creationId xmlns:a16="http://schemas.microsoft.com/office/drawing/2014/main" id="{A51F1E2C-7EED-FA34-9551-AFB829414420}"/>
              </a:ext>
            </a:extLst>
          </p:cNvPr>
          <p:cNvSpPr txBox="1">
            <a:spLocks noChangeArrowheads="1"/>
          </p:cNvSpPr>
          <p:nvPr/>
        </p:nvSpPr>
        <p:spPr bwMode="auto">
          <a:xfrm>
            <a:off x="5111750" y="4014788"/>
            <a:ext cx="2447925" cy="400050"/>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a:solidFill>
                  <a:schemeClr val="bg1"/>
                </a:solidFill>
                <a:latin typeface="+mn-lt"/>
              </a:rPr>
              <a:t>2</a:t>
            </a:r>
            <a:r>
              <a:rPr lang="fr-FR" sz="2000" b="1" baseline="30000" dirty="0">
                <a:solidFill>
                  <a:schemeClr val="bg1"/>
                </a:solidFill>
                <a:latin typeface="+mn-lt"/>
              </a:rPr>
              <a:t>e</a:t>
            </a:r>
            <a:r>
              <a:rPr lang="fr-FR" sz="2000" b="1" dirty="0">
                <a:solidFill>
                  <a:schemeClr val="bg1"/>
                </a:solidFill>
                <a:latin typeface="+mn-lt"/>
              </a:rPr>
              <a:t> Professionnelle</a:t>
            </a:r>
          </a:p>
        </p:txBody>
      </p:sp>
      <p:sp>
        <p:nvSpPr>
          <p:cNvPr id="42" name="ZoneTexte 41">
            <a:extLst>
              <a:ext uri="{FF2B5EF4-FFF2-40B4-BE49-F238E27FC236}">
                <a16:creationId xmlns:a16="http://schemas.microsoft.com/office/drawing/2014/main" id="{ABDA0B42-95EC-68CB-063D-036BCEBEE8C9}"/>
              </a:ext>
            </a:extLst>
          </p:cNvPr>
          <p:cNvSpPr txBox="1">
            <a:spLocks noChangeArrowheads="1"/>
          </p:cNvSpPr>
          <p:nvPr/>
        </p:nvSpPr>
        <p:spPr bwMode="auto">
          <a:xfrm>
            <a:off x="1403350" y="5264150"/>
            <a:ext cx="3001963" cy="400050"/>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a:latin typeface="+mn-lt"/>
              </a:rPr>
              <a:t>Procédure passerelle</a:t>
            </a:r>
          </a:p>
        </p:txBody>
      </p:sp>
      <p:sp>
        <p:nvSpPr>
          <p:cNvPr id="44" name="ZoneTexte 43">
            <a:extLst>
              <a:ext uri="{FF2B5EF4-FFF2-40B4-BE49-F238E27FC236}">
                <a16:creationId xmlns:a16="http://schemas.microsoft.com/office/drawing/2014/main" id="{8ABFDC44-EE65-F078-992D-E6998108D281}"/>
              </a:ext>
            </a:extLst>
          </p:cNvPr>
          <p:cNvSpPr txBox="1">
            <a:spLocks noChangeArrowheads="1"/>
          </p:cNvSpPr>
          <p:nvPr/>
        </p:nvSpPr>
        <p:spPr bwMode="auto">
          <a:xfrm>
            <a:off x="5132388" y="5264150"/>
            <a:ext cx="2413000" cy="708025"/>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a:latin typeface="+mn-lt"/>
              </a:rPr>
              <a:t>Procédure post-3ème</a:t>
            </a:r>
          </a:p>
        </p:txBody>
      </p:sp>
      <p:grpSp>
        <p:nvGrpSpPr>
          <p:cNvPr id="73740" name="Groupe 2">
            <a:extLst>
              <a:ext uri="{FF2B5EF4-FFF2-40B4-BE49-F238E27FC236}">
                <a16:creationId xmlns:a16="http://schemas.microsoft.com/office/drawing/2014/main" id="{57A26E59-5133-4247-E92E-DA108069891B}"/>
              </a:ext>
            </a:extLst>
          </p:cNvPr>
          <p:cNvGrpSpPr>
            <a:grpSpLocks/>
          </p:cNvGrpSpPr>
          <p:nvPr/>
        </p:nvGrpSpPr>
        <p:grpSpPr bwMode="auto">
          <a:xfrm>
            <a:off x="0" y="0"/>
            <a:ext cx="3995738" cy="1208088"/>
            <a:chOff x="0" y="0"/>
            <a:chExt cx="3996399" cy="1208088"/>
          </a:xfrm>
        </p:grpSpPr>
        <p:sp>
          <p:nvSpPr>
            <p:cNvPr id="18" name="AutoShape 83">
              <a:extLst>
                <a:ext uri="{FF2B5EF4-FFF2-40B4-BE49-F238E27FC236}">
                  <a16:creationId xmlns:a16="http://schemas.microsoft.com/office/drawing/2014/main" id="{05C24CA4-FF1F-EEAD-DDCE-693118A097D0}"/>
                </a:ext>
              </a:extLst>
            </p:cNvPr>
            <p:cNvSpPr>
              <a:spLocks noChangeArrowheads="1"/>
            </p:cNvSpPr>
            <p:nvPr/>
          </p:nvSpPr>
          <p:spPr bwMode="auto">
            <a:xfrm>
              <a:off x="0" y="0"/>
              <a:ext cx="3996399" cy="1208088"/>
            </a:xfrm>
            <a:prstGeom prst="foldedCorner">
              <a:avLst>
                <a:gd name="adj" fmla="val 12500"/>
              </a:avLst>
            </a:prstGeom>
            <a:gradFill rotWithShape="1">
              <a:gsLst>
                <a:gs pos="11000">
                  <a:schemeClr val="tx1"/>
                </a:gs>
                <a:gs pos="100000">
                  <a:schemeClr val="bg1">
                    <a:lumMod val="85000"/>
                  </a:schemeClr>
                </a:gs>
              </a:gsLst>
              <a:lin ang="5400000" scaled="1"/>
            </a:gradFill>
            <a:ln>
              <a:noFill/>
            </a:ln>
            <a:effectLst>
              <a:outerShdw blurRad="50800" dist="38100" dir="2700000" algn="tl" rotWithShape="0">
                <a:prstClr val="black">
                  <a:alpha val="40000"/>
                </a:prstClr>
              </a:outerShdw>
            </a:effectLst>
          </p:spPr>
          <p:txBody>
            <a:bodyPr wrap="none" lIns="82945" tIns="41473" rIns="82945" bIns="41473" anchor="ctr"/>
            <a:lstStyle/>
            <a:p>
              <a:pPr defTabSz="407988" eaLnBrk="1" hangingPunct="1">
                <a:defRPr/>
              </a:pPr>
              <a:endParaRPr lang="fr-FR" sz="1600" i="0">
                <a:latin typeface="Tahoma" pitchFamily="34" charset="0"/>
                <a:cs typeface="Arial" charset="0"/>
              </a:endParaRPr>
            </a:p>
          </p:txBody>
        </p:sp>
        <p:sp>
          <p:nvSpPr>
            <p:cNvPr id="19" name="Rectangle 76">
              <a:extLst>
                <a:ext uri="{FF2B5EF4-FFF2-40B4-BE49-F238E27FC236}">
                  <a16:creationId xmlns:a16="http://schemas.microsoft.com/office/drawing/2014/main" id="{183847D0-D8B9-F46F-3B17-3C780C5BDEF7}"/>
                </a:ext>
              </a:extLst>
            </p:cNvPr>
            <p:cNvSpPr>
              <a:spLocks noChangeArrowheads="1"/>
            </p:cNvSpPr>
            <p:nvPr/>
          </p:nvSpPr>
          <p:spPr bwMode="auto">
            <a:xfrm>
              <a:off x="195295" y="158750"/>
              <a:ext cx="3729654" cy="847725"/>
            </a:xfrm>
            <a:prstGeom prst="rect">
              <a:avLst/>
            </a:prstGeom>
            <a:noFill/>
            <a:ln>
              <a:noFill/>
            </a:ln>
            <a:effectLst/>
          </p:spPr>
          <p:txBody>
            <a:bodyPr lIns="0" tIns="0" rIns="0" bIns="0" anchor="ctr">
              <a:spAutoFit/>
            </a:bodyPr>
            <a:lstStyle/>
            <a:p>
              <a:pPr defTabSz="407988" eaLnBrk="1">
                <a:lnSpc>
                  <a:spcPct val="95000"/>
                </a:lnSpc>
                <a:buClr>
                  <a:srgbClr val="000000"/>
                </a:buClr>
                <a:buSzPct val="45000"/>
                <a:buFont typeface="StarSymbol" charset="0"/>
                <a:buNone/>
                <a:defRPr/>
              </a:pPr>
              <a:r>
                <a:rPr lang="fr-FR" sz="2900" b="1" dirty="0">
                  <a:solidFill>
                    <a:schemeClr val="bg1">
                      <a:lumMod val="95000"/>
                    </a:schemeClr>
                  </a:solidFill>
                  <a:effectLst>
                    <a:outerShdw blurRad="38100" dist="38100" dir="2700000" algn="tl">
                      <a:srgbClr val="C0C0C0"/>
                    </a:outerShdw>
                  </a:effectLst>
                  <a:latin typeface="Tahoma" pitchFamily="34" charset="0"/>
                  <a:cs typeface="Arial" charset="0"/>
                </a:rPr>
                <a:t>L’ enseignement professionnel</a:t>
              </a:r>
              <a:endParaRPr lang="fr-FR" sz="2900" dirty="0">
                <a:solidFill>
                  <a:schemeClr val="bg1">
                    <a:lumMod val="95000"/>
                  </a:schemeClr>
                </a:solidFill>
                <a:effectLst>
                  <a:outerShdw blurRad="38100" dist="38100" dir="2700000" algn="tl">
                    <a:srgbClr val="C0C0C0"/>
                  </a:outerShdw>
                </a:effectLst>
                <a:latin typeface="Tahoma" pitchFamily="34" charset="0"/>
                <a:cs typeface="Arial" charset="0"/>
              </a:endParaRPr>
            </a:p>
          </p:txBody>
        </p:sp>
      </p:grpSp>
      <p:sp>
        <p:nvSpPr>
          <p:cNvPr id="73741" name="Rectangle 2">
            <a:extLst>
              <a:ext uri="{FF2B5EF4-FFF2-40B4-BE49-F238E27FC236}">
                <a16:creationId xmlns:a16="http://schemas.microsoft.com/office/drawing/2014/main" id="{90D38165-1DCD-BF78-2210-6B4E862616E1}"/>
              </a:ext>
            </a:extLst>
          </p:cNvPr>
          <p:cNvSpPr txBox="1">
            <a:spLocks noChangeArrowheads="1"/>
          </p:cNvSpPr>
          <p:nvPr/>
        </p:nvSpPr>
        <p:spPr bwMode="auto">
          <a:xfrm>
            <a:off x="233363" y="1704975"/>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800" b="1">
                <a:solidFill>
                  <a:srgbClr val="C00000"/>
                </a:solidFill>
              </a:rPr>
              <a:t>Comment entrer en baccalauréat professionnel ?</a:t>
            </a:r>
          </a:p>
        </p:txBody>
      </p:sp>
      <p:sp>
        <p:nvSpPr>
          <p:cNvPr id="73742" name="AutoShape 8">
            <a:extLst>
              <a:ext uri="{FF2B5EF4-FFF2-40B4-BE49-F238E27FC236}">
                <a16:creationId xmlns:a16="http://schemas.microsoft.com/office/drawing/2014/main" id="{5D5FB3EB-FBB9-E706-FACA-9518634FD1FE}"/>
              </a:ext>
            </a:extLst>
          </p:cNvPr>
          <p:cNvSpPr>
            <a:spLocks noChangeArrowheads="1"/>
          </p:cNvSpPr>
          <p:nvPr/>
        </p:nvSpPr>
        <p:spPr bwMode="auto">
          <a:xfrm rot="-5400000">
            <a:off x="5991225" y="3486150"/>
            <a:ext cx="685800" cy="107950"/>
          </a:xfrm>
          <a:prstGeom prst="leftArrow">
            <a:avLst>
              <a:gd name="adj1" fmla="val 50000"/>
              <a:gd name="adj2" fmla="val 7491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73743" name="AutoShape 7">
            <a:extLst>
              <a:ext uri="{FF2B5EF4-FFF2-40B4-BE49-F238E27FC236}">
                <a16:creationId xmlns:a16="http://schemas.microsoft.com/office/drawing/2014/main" id="{7C9F052C-3990-0B4A-1A84-98D60AB1FA1E}"/>
              </a:ext>
            </a:extLst>
          </p:cNvPr>
          <p:cNvSpPr>
            <a:spLocks noChangeArrowheads="1"/>
          </p:cNvSpPr>
          <p:nvPr/>
        </p:nvSpPr>
        <p:spPr bwMode="auto">
          <a:xfrm rot="-5400000">
            <a:off x="2521744" y="3483769"/>
            <a:ext cx="655638" cy="107950"/>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73744" name="Rectangle 27">
            <a:extLst>
              <a:ext uri="{FF2B5EF4-FFF2-40B4-BE49-F238E27FC236}">
                <a16:creationId xmlns:a16="http://schemas.microsoft.com/office/drawing/2014/main" id="{222B3717-5D2A-39AF-60C0-70F53108AF87}"/>
              </a:ext>
            </a:extLst>
          </p:cNvPr>
          <p:cNvSpPr>
            <a:spLocks noChangeArrowheads="1"/>
          </p:cNvSpPr>
          <p:nvPr/>
        </p:nvSpPr>
        <p:spPr bwMode="auto">
          <a:xfrm>
            <a:off x="2849563" y="3206750"/>
            <a:ext cx="1098550"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73745" name="Rectangle 29">
            <a:extLst>
              <a:ext uri="{FF2B5EF4-FFF2-40B4-BE49-F238E27FC236}">
                <a16:creationId xmlns:a16="http://schemas.microsoft.com/office/drawing/2014/main" id="{CF13A8D9-7DDD-3FA2-D1AF-EBE505C70771}"/>
              </a:ext>
            </a:extLst>
          </p:cNvPr>
          <p:cNvSpPr>
            <a:spLocks noChangeArrowheads="1"/>
          </p:cNvSpPr>
          <p:nvPr/>
        </p:nvSpPr>
        <p:spPr bwMode="auto">
          <a:xfrm>
            <a:off x="5367338" y="3190875"/>
            <a:ext cx="990600"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grpSp>
        <p:nvGrpSpPr>
          <p:cNvPr id="73746" name="Groupe 26">
            <a:extLst>
              <a:ext uri="{FF2B5EF4-FFF2-40B4-BE49-F238E27FC236}">
                <a16:creationId xmlns:a16="http://schemas.microsoft.com/office/drawing/2014/main" id="{336E2E73-E19B-4F6C-AD2F-9FE5AA559D09}"/>
              </a:ext>
            </a:extLst>
          </p:cNvPr>
          <p:cNvGrpSpPr>
            <a:grpSpLocks/>
          </p:cNvGrpSpPr>
          <p:nvPr/>
        </p:nvGrpSpPr>
        <p:grpSpPr bwMode="auto">
          <a:xfrm>
            <a:off x="3824288" y="2928938"/>
            <a:ext cx="1550987" cy="596900"/>
            <a:chOff x="2262776" y="5097240"/>
            <a:chExt cx="5082661" cy="596900"/>
          </a:xfrm>
        </p:grpSpPr>
        <p:sp>
          <p:nvSpPr>
            <p:cNvPr id="36" name="Rectangle 5">
              <a:extLst>
                <a:ext uri="{FF2B5EF4-FFF2-40B4-BE49-F238E27FC236}">
                  <a16:creationId xmlns:a16="http://schemas.microsoft.com/office/drawing/2014/main" id="{A3A47B05-32DB-BB1F-C776-A254AF3D6222}"/>
                </a:ext>
              </a:extLst>
            </p:cNvPr>
            <p:cNvSpPr>
              <a:spLocks noChangeArrowheads="1"/>
            </p:cNvSpPr>
            <p:nvPr/>
          </p:nvSpPr>
          <p:spPr bwMode="auto">
            <a:xfrm>
              <a:off x="2262776" y="5097240"/>
              <a:ext cx="5082661" cy="596900"/>
            </a:xfrm>
            <a:prstGeom prst="rect">
              <a:avLst/>
            </a:prstGeom>
            <a:solidFill>
              <a:srgbClr val="8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eaLnBrk="1" hangingPunct="1">
                <a:buFont typeface="Monotype Sorts" pitchFamily="2" charset="2"/>
                <a:buNone/>
                <a:defRPr/>
              </a:pPr>
              <a:endParaRPr lang="fr-FR"/>
            </a:p>
          </p:txBody>
        </p:sp>
        <p:sp>
          <p:nvSpPr>
            <p:cNvPr id="73752" name="Rectangle 17">
              <a:extLst>
                <a:ext uri="{FF2B5EF4-FFF2-40B4-BE49-F238E27FC236}">
                  <a16:creationId xmlns:a16="http://schemas.microsoft.com/office/drawing/2014/main" id="{E3FFABC0-8DED-09F4-25F1-27E1A2914915}"/>
                </a:ext>
              </a:extLst>
            </p:cNvPr>
            <p:cNvSpPr>
              <a:spLocks noChangeArrowheads="1"/>
            </p:cNvSpPr>
            <p:nvPr/>
          </p:nvSpPr>
          <p:spPr bwMode="auto">
            <a:xfrm>
              <a:off x="3310134" y="5164857"/>
              <a:ext cx="298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r-FR" sz="2400" b="1" i="0">
                  <a:solidFill>
                    <a:schemeClr val="bg1"/>
                  </a:solidFill>
                </a:rPr>
                <a:t>2e GT</a:t>
              </a:r>
              <a:endParaRPr lang="en-GB" altLang="fr-FR" sz="2400" i="0">
                <a:solidFill>
                  <a:schemeClr val="bg1"/>
                </a:solidFill>
              </a:endParaRPr>
            </a:p>
          </p:txBody>
        </p:sp>
      </p:grpSp>
      <p:sp>
        <p:nvSpPr>
          <p:cNvPr id="73747" name="AutoShape 7">
            <a:extLst>
              <a:ext uri="{FF2B5EF4-FFF2-40B4-BE49-F238E27FC236}">
                <a16:creationId xmlns:a16="http://schemas.microsoft.com/office/drawing/2014/main" id="{DF8171B4-25D8-CC29-6A87-352D86D6D7E4}"/>
              </a:ext>
            </a:extLst>
          </p:cNvPr>
          <p:cNvSpPr>
            <a:spLocks noChangeArrowheads="1"/>
          </p:cNvSpPr>
          <p:nvPr/>
        </p:nvSpPr>
        <p:spPr bwMode="auto">
          <a:xfrm rot="-5400000">
            <a:off x="2522538" y="4821238"/>
            <a:ext cx="654050" cy="107950"/>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73748" name="AutoShape 7">
            <a:extLst>
              <a:ext uri="{FF2B5EF4-FFF2-40B4-BE49-F238E27FC236}">
                <a16:creationId xmlns:a16="http://schemas.microsoft.com/office/drawing/2014/main" id="{D61AC87F-8AEC-76CB-A67B-7D74AB21E6B2}"/>
              </a:ext>
            </a:extLst>
          </p:cNvPr>
          <p:cNvSpPr>
            <a:spLocks noChangeArrowheads="1"/>
          </p:cNvSpPr>
          <p:nvPr/>
        </p:nvSpPr>
        <p:spPr bwMode="auto">
          <a:xfrm rot="-5400000">
            <a:off x="6008688" y="4821238"/>
            <a:ext cx="654050" cy="107950"/>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08C5D2A5-620B-8A2E-095C-41329E4E9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200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4E420D66-466E-0E1C-4344-5343BC978B8D}"/>
              </a:ext>
            </a:extLst>
          </p:cNvPr>
          <p:cNvSpPr txBox="1"/>
          <p:nvPr/>
        </p:nvSpPr>
        <p:spPr>
          <a:xfrm>
            <a:off x="6300788" y="3933825"/>
            <a:ext cx="719137" cy="276225"/>
          </a:xfrm>
          <a:prstGeom prst="rect">
            <a:avLst/>
          </a:prstGeom>
          <a:solidFill>
            <a:srgbClr val="FFCCFF"/>
          </a:solidFill>
        </p:spPr>
        <p:txBody>
          <a:bodyPr>
            <a:spAutoFit/>
          </a:bodyPr>
          <a:lstStyle/>
          <a:p>
            <a:pPr>
              <a:defRPr/>
            </a:pPr>
            <a:r>
              <a:rPr lang="fr-FR" sz="1200" b="1" dirty="0">
                <a:solidFill>
                  <a:schemeClr val="tx2">
                    <a:lumMod val="75000"/>
                  </a:schemeClr>
                </a:solidFill>
              </a:rPr>
              <a:t>45 jours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E35DA7B-CA9E-1580-B9CE-A9FA6679DFBB}"/>
              </a:ext>
            </a:extLst>
          </p:cNvPr>
          <p:cNvGraphicFramePr>
            <a:graphicFrameLocks noGrp="1"/>
          </p:cNvGraphicFramePr>
          <p:nvPr/>
        </p:nvGraphicFramePr>
        <p:xfrm>
          <a:off x="34925" y="1052513"/>
          <a:ext cx="8874128" cy="5368929"/>
        </p:xfrm>
        <a:graphic>
          <a:graphicData uri="http://schemas.openxmlformats.org/drawingml/2006/table">
            <a:tbl>
              <a:tblPr firstRow="1" bandRow="1">
                <a:tableStyleId>{2D5ABB26-0587-4C30-8999-92F81FD0307C}</a:tableStyleId>
              </a:tblPr>
              <a:tblGrid>
                <a:gridCol w="180027">
                  <a:extLst>
                    <a:ext uri="{9D8B030D-6E8A-4147-A177-3AD203B41FA5}">
                      <a16:colId xmlns:a16="http://schemas.microsoft.com/office/drawing/2014/main" val="20000"/>
                    </a:ext>
                  </a:extLst>
                </a:gridCol>
                <a:gridCol w="108048">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64810">
                  <a:extLst>
                    <a:ext uri="{9D8B030D-6E8A-4147-A177-3AD203B41FA5}">
                      <a16:colId xmlns:a16="http://schemas.microsoft.com/office/drawing/2014/main" val="20003"/>
                    </a:ext>
                  </a:extLst>
                </a:gridCol>
                <a:gridCol w="510396">
                  <a:extLst>
                    <a:ext uri="{9D8B030D-6E8A-4147-A177-3AD203B41FA5}">
                      <a16:colId xmlns:a16="http://schemas.microsoft.com/office/drawing/2014/main" val="20004"/>
                    </a:ext>
                  </a:extLst>
                </a:gridCol>
                <a:gridCol w="57609">
                  <a:extLst>
                    <a:ext uri="{9D8B030D-6E8A-4147-A177-3AD203B41FA5}">
                      <a16:colId xmlns:a16="http://schemas.microsoft.com/office/drawing/2014/main" val="20005"/>
                    </a:ext>
                  </a:extLst>
                </a:gridCol>
                <a:gridCol w="565285">
                  <a:extLst>
                    <a:ext uri="{9D8B030D-6E8A-4147-A177-3AD203B41FA5}">
                      <a16:colId xmlns:a16="http://schemas.microsoft.com/office/drawing/2014/main" val="20006"/>
                    </a:ext>
                  </a:extLst>
                </a:gridCol>
                <a:gridCol w="57609">
                  <a:extLst>
                    <a:ext uri="{9D8B030D-6E8A-4147-A177-3AD203B41FA5}">
                      <a16:colId xmlns:a16="http://schemas.microsoft.com/office/drawing/2014/main" val="20007"/>
                    </a:ext>
                  </a:extLst>
                </a:gridCol>
                <a:gridCol w="633594">
                  <a:extLst>
                    <a:ext uri="{9D8B030D-6E8A-4147-A177-3AD203B41FA5}">
                      <a16:colId xmlns:a16="http://schemas.microsoft.com/office/drawing/2014/main" val="20008"/>
                    </a:ext>
                  </a:extLst>
                </a:gridCol>
                <a:gridCol w="61409">
                  <a:extLst>
                    <a:ext uri="{9D8B030D-6E8A-4147-A177-3AD203B41FA5}">
                      <a16:colId xmlns:a16="http://schemas.microsoft.com/office/drawing/2014/main" val="20009"/>
                    </a:ext>
                  </a:extLst>
                </a:gridCol>
                <a:gridCol w="457597">
                  <a:extLst>
                    <a:ext uri="{9D8B030D-6E8A-4147-A177-3AD203B41FA5}">
                      <a16:colId xmlns:a16="http://schemas.microsoft.com/office/drawing/2014/main" val="20010"/>
                    </a:ext>
                  </a:extLst>
                </a:gridCol>
                <a:gridCol w="61409">
                  <a:extLst>
                    <a:ext uri="{9D8B030D-6E8A-4147-A177-3AD203B41FA5}">
                      <a16:colId xmlns:a16="http://schemas.microsoft.com/office/drawing/2014/main" val="20011"/>
                    </a:ext>
                  </a:extLst>
                </a:gridCol>
                <a:gridCol w="324049">
                  <a:extLst>
                    <a:ext uri="{9D8B030D-6E8A-4147-A177-3AD203B41FA5}">
                      <a16:colId xmlns:a16="http://schemas.microsoft.com/office/drawing/2014/main" val="20012"/>
                    </a:ext>
                  </a:extLst>
                </a:gridCol>
                <a:gridCol w="57609">
                  <a:extLst>
                    <a:ext uri="{9D8B030D-6E8A-4147-A177-3AD203B41FA5}">
                      <a16:colId xmlns:a16="http://schemas.microsoft.com/office/drawing/2014/main" val="20013"/>
                    </a:ext>
                  </a:extLst>
                </a:gridCol>
                <a:gridCol w="396059">
                  <a:extLst>
                    <a:ext uri="{9D8B030D-6E8A-4147-A177-3AD203B41FA5}">
                      <a16:colId xmlns:a16="http://schemas.microsoft.com/office/drawing/2014/main" val="20014"/>
                    </a:ext>
                  </a:extLst>
                </a:gridCol>
                <a:gridCol w="504076">
                  <a:extLst>
                    <a:ext uri="{9D8B030D-6E8A-4147-A177-3AD203B41FA5}">
                      <a16:colId xmlns:a16="http://schemas.microsoft.com/office/drawing/2014/main" val="20015"/>
                    </a:ext>
                  </a:extLst>
                </a:gridCol>
                <a:gridCol w="540081">
                  <a:extLst>
                    <a:ext uri="{9D8B030D-6E8A-4147-A177-3AD203B41FA5}">
                      <a16:colId xmlns:a16="http://schemas.microsoft.com/office/drawing/2014/main" val="20016"/>
                    </a:ext>
                  </a:extLst>
                </a:gridCol>
                <a:gridCol w="461723">
                  <a:extLst>
                    <a:ext uri="{9D8B030D-6E8A-4147-A177-3AD203B41FA5}">
                      <a16:colId xmlns:a16="http://schemas.microsoft.com/office/drawing/2014/main" val="20017"/>
                    </a:ext>
                  </a:extLst>
                </a:gridCol>
                <a:gridCol w="25404">
                  <a:extLst>
                    <a:ext uri="{9D8B030D-6E8A-4147-A177-3AD203B41FA5}">
                      <a16:colId xmlns:a16="http://schemas.microsoft.com/office/drawing/2014/main" val="20018"/>
                    </a:ext>
                  </a:extLst>
                </a:gridCol>
                <a:gridCol w="25404">
                  <a:extLst>
                    <a:ext uri="{9D8B030D-6E8A-4147-A177-3AD203B41FA5}">
                      <a16:colId xmlns:a16="http://schemas.microsoft.com/office/drawing/2014/main" val="20019"/>
                    </a:ext>
                  </a:extLst>
                </a:gridCol>
                <a:gridCol w="442666">
                  <a:extLst>
                    <a:ext uri="{9D8B030D-6E8A-4147-A177-3AD203B41FA5}">
                      <a16:colId xmlns:a16="http://schemas.microsoft.com/office/drawing/2014/main" val="20020"/>
                    </a:ext>
                  </a:extLst>
                </a:gridCol>
                <a:gridCol w="144022">
                  <a:extLst>
                    <a:ext uri="{9D8B030D-6E8A-4147-A177-3AD203B41FA5}">
                      <a16:colId xmlns:a16="http://schemas.microsoft.com/office/drawing/2014/main" val="20021"/>
                    </a:ext>
                  </a:extLst>
                </a:gridCol>
                <a:gridCol w="504076">
                  <a:extLst>
                    <a:ext uri="{9D8B030D-6E8A-4147-A177-3AD203B41FA5}">
                      <a16:colId xmlns:a16="http://schemas.microsoft.com/office/drawing/2014/main" val="20022"/>
                    </a:ext>
                  </a:extLst>
                </a:gridCol>
                <a:gridCol w="54008">
                  <a:extLst>
                    <a:ext uri="{9D8B030D-6E8A-4147-A177-3AD203B41FA5}">
                      <a16:colId xmlns:a16="http://schemas.microsoft.com/office/drawing/2014/main" val="20023"/>
                    </a:ext>
                  </a:extLst>
                </a:gridCol>
                <a:gridCol w="250811">
                  <a:extLst>
                    <a:ext uri="{9D8B030D-6E8A-4147-A177-3AD203B41FA5}">
                      <a16:colId xmlns:a16="http://schemas.microsoft.com/office/drawing/2014/main" val="20024"/>
                    </a:ext>
                  </a:extLst>
                </a:gridCol>
                <a:gridCol w="54008">
                  <a:extLst>
                    <a:ext uri="{9D8B030D-6E8A-4147-A177-3AD203B41FA5}">
                      <a16:colId xmlns:a16="http://schemas.microsoft.com/office/drawing/2014/main" val="20025"/>
                    </a:ext>
                  </a:extLst>
                </a:gridCol>
                <a:gridCol w="250811">
                  <a:extLst>
                    <a:ext uri="{9D8B030D-6E8A-4147-A177-3AD203B41FA5}">
                      <a16:colId xmlns:a16="http://schemas.microsoft.com/office/drawing/2014/main" val="20026"/>
                    </a:ext>
                  </a:extLst>
                </a:gridCol>
                <a:gridCol w="144022">
                  <a:extLst>
                    <a:ext uri="{9D8B030D-6E8A-4147-A177-3AD203B41FA5}">
                      <a16:colId xmlns:a16="http://schemas.microsoft.com/office/drawing/2014/main" val="20027"/>
                    </a:ext>
                  </a:extLst>
                </a:gridCol>
                <a:gridCol w="214981">
                  <a:extLst>
                    <a:ext uri="{9D8B030D-6E8A-4147-A177-3AD203B41FA5}">
                      <a16:colId xmlns:a16="http://schemas.microsoft.com/office/drawing/2014/main" val="20028"/>
                    </a:ext>
                  </a:extLst>
                </a:gridCol>
                <a:gridCol w="64810">
                  <a:extLst>
                    <a:ext uri="{9D8B030D-6E8A-4147-A177-3AD203B41FA5}">
                      <a16:colId xmlns:a16="http://schemas.microsoft.com/office/drawing/2014/main" val="20029"/>
                    </a:ext>
                  </a:extLst>
                </a:gridCol>
                <a:gridCol w="214981">
                  <a:extLst>
                    <a:ext uri="{9D8B030D-6E8A-4147-A177-3AD203B41FA5}">
                      <a16:colId xmlns:a16="http://schemas.microsoft.com/office/drawing/2014/main" val="20030"/>
                    </a:ext>
                  </a:extLst>
                </a:gridCol>
                <a:gridCol w="64810">
                  <a:extLst>
                    <a:ext uri="{9D8B030D-6E8A-4147-A177-3AD203B41FA5}">
                      <a16:colId xmlns:a16="http://schemas.microsoft.com/office/drawing/2014/main" val="20031"/>
                    </a:ext>
                  </a:extLst>
                </a:gridCol>
                <a:gridCol w="214981">
                  <a:extLst>
                    <a:ext uri="{9D8B030D-6E8A-4147-A177-3AD203B41FA5}">
                      <a16:colId xmlns:a16="http://schemas.microsoft.com/office/drawing/2014/main" val="20032"/>
                    </a:ext>
                  </a:extLst>
                </a:gridCol>
                <a:gridCol w="64810">
                  <a:extLst>
                    <a:ext uri="{9D8B030D-6E8A-4147-A177-3AD203B41FA5}">
                      <a16:colId xmlns:a16="http://schemas.microsoft.com/office/drawing/2014/main" val="20033"/>
                    </a:ext>
                  </a:extLst>
                </a:gridCol>
                <a:gridCol w="450068">
                  <a:extLst>
                    <a:ext uri="{9D8B030D-6E8A-4147-A177-3AD203B41FA5}">
                      <a16:colId xmlns:a16="http://schemas.microsoft.com/office/drawing/2014/main" val="20034"/>
                    </a:ext>
                  </a:extLst>
                </a:gridCol>
                <a:gridCol w="108016">
                  <a:extLst>
                    <a:ext uri="{9D8B030D-6E8A-4147-A177-3AD203B41FA5}">
                      <a16:colId xmlns:a16="http://schemas.microsoft.com/office/drawing/2014/main" val="20035"/>
                    </a:ext>
                  </a:extLst>
                </a:gridCol>
                <a:gridCol w="180027">
                  <a:extLst>
                    <a:ext uri="{9D8B030D-6E8A-4147-A177-3AD203B41FA5}">
                      <a16:colId xmlns:a16="http://schemas.microsoft.com/office/drawing/2014/main" val="20036"/>
                    </a:ext>
                  </a:extLst>
                </a:gridCol>
              </a:tblGrid>
              <a:tr h="274354">
                <a:tc>
                  <a:txBody>
                    <a:bodyPr/>
                    <a:lstStyle/>
                    <a:p>
                      <a:pPr algn="l"/>
                      <a:endParaRPr lang="fr-FR" sz="1100" dirty="0">
                        <a:latin typeface="+mn-lt"/>
                      </a:endParaRPr>
                    </a:p>
                  </a:txBody>
                  <a:tcPr marL="0" marR="0" marT="45726" marB="4572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15">
                  <a:txBody>
                    <a:bodyPr/>
                    <a:lstStyle/>
                    <a:p>
                      <a:pPr algn="ctr"/>
                      <a:endParaRPr lang="fr-FR" sz="1200" dirty="0">
                        <a:latin typeface="Arial Black" panose="020B0A04020102020204" pitchFamily="34" charset="0"/>
                      </a:endParaRPr>
                    </a:p>
                  </a:txBody>
                  <a:tcPr marL="18003"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54">
                <a:tc>
                  <a:txBody>
                    <a:bodyPr/>
                    <a:lstStyle/>
                    <a:p>
                      <a:pPr algn="ctr"/>
                      <a:r>
                        <a:rPr lang="fr-FR" sz="1100" dirty="0">
                          <a:latin typeface="+mn-lt"/>
                        </a:rPr>
                        <a:t>12</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r>
                        <a:rPr lang="fr-FR" sz="500" dirty="0">
                          <a:latin typeface="+mn-lt"/>
                        </a:rPr>
                        <a:t>Médecin</a:t>
                      </a:r>
                      <a:r>
                        <a:rPr lang="fr-FR" sz="500" baseline="0" dirty="0">
                          <a:latin typeface="+mn-lt"/>
                        </a:rPr>
                        <a:t> spécialiste</a:t>
                      </a:r>
                      <a:endParaRPr lang="fr-FR" sz="500" dirty="0">
                        <a:latin typeface="+mn-lt"/>
                      </a:endParaRPr>
                    </a:p>
                  </a:txBody>
                  <a:tcPr marL="0" marR="1800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500" dirty="0">
                        <a:latin typeface="+mn-lt"/>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n-lt"/>
                          <a:ea typeface="+mn-ea"/>
                          <a:cs typeface="+mn-cs"/>
                        </a:rPr>
                        <a:t>12</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6015">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5" marR="36005" marT="0"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54">
                <a:tc>
                  <a:txBody>
                    <a:bodyPr/>
                    <a:lstStyle/>
                    <a:p>
                      <a:pPr algn="ctr"/>
                      <a:r>
                        <a:rPr lang="fr-FR" sz="1100" dirty="0">
                          <a:latin typeface="+mn-lt"/>
                        </a:rPr>
                        <a:t>11</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r>
                        <a:rPr lang="fr-FR" sz="500" dirty="0">
                          <a:latin typeface="+mn-lt"/>
                        </a:rPr>
                        <a:t>Médecin</a:t>
                      </a:r>
                      <a:r>
                        <a:rPr lang="fr-FR" sz="500" baseline="0" dirty="0">
                          <a:latin typeface="+mn-lt"/>
                        </a:rPr>
                        <a:t> spécialiste</a:t>
                      </a:r>
                      <a:endParaRPr lang="fr-FR" sz="500" dirty="0">
                        <a:latin typeface="+mn-lt"/>
                      </a:endParaRPr>
                    </a:p>
                  </a:txBody>
                  <a:tcPr marL="0" marR="1800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11</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6015">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5" marR="36005" marT="0"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079">
                <a:tc>
                  <a:txBody>
                    <a:bodyPr/>
                    <a:lstStyle/>
                    <a:p>
                      <a:pPr algn="ctr"/>
                      <a:r>
                        <a:rPr lang="fr-FR" sz="1100" dirty="0">
                          <a:latin typeface="+mn-lt"/>
                        </a:rPr>
                        <a:t>10</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r>
                        <a:rPr lang="fr-FR" sz="500" dirty="0">
                          <a:latin typeface="+mn-lt"/>
                        </a:rPr>
                        <a:t>Dentiste</a:t>
                      </a:r>
                      <a:r>
                        <a:rPr lang="fr-FR" sz="500" baseline="0" dirty="0">
                          <a:latin typeface="+mn-lt"/>
                        </a:rPr>
                        <a:t> spécialiste</a:t>
                      </a:r>
                      <a:endParaRPr lang="fr-FR" sz="500" dirty="0">
                        <a:latin typeface="+mn-lt"/>
                      </a:endParaRPr>
                    </a:p>
                    <a:p>
                      <a:pPr algn="r"/>
                      <a:r>
                        <a:rPr lang="fr-FR" sz="500" dirty="0">
                          <a:latin typeface="+mn-lt"/>
                        </a:rPr>
                        <a:t>Médecin spécialiste</a:t>
                      </a:r>
                    </a:p>
                    <a:p>
                      <a:pPr algn="r"/>
                      <a:r>
                        <a:rPr lang="fr-FR" sz="500" dirty="0">
                          <a:latin typeface="+mn-lt"/>
                        </a:rPr>
                        <a:t>Médecin généraliste</a:t>
                      </a:r>
                    </a:p>
                  </a:txBody>
                  <a:tcPr marL="0" marR="1800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10</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6015">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5" marR="36005" marT="0"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0079">
                <a:tc>
                  <a:txBody>
                    <a:bodyPr/>
                    <a:lstStyle/>
                    <a:p>
                      <a:pPr algn="ctr"/>
                      <a:r>
                        <a:rPr lang="fr-FR" sz="1100" dirty="0">
                          <a:latin typeface="+mn-lt"/>
                        </a:rPr>
                        <a:t>9</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500" b="0" i="0" u="none" strike="noStrike" kern="1200" cap="none" spc="0" normalizeH="0" baseline="0" noProof="0" dirty="0">
                          <a:ln>
                            <a:noFill/>
                          </a:ln>
                          <a:solidFill>
                            <a:prstClr val="black"/>
                          </a:solidFill>
                          <a:effectLst/>
                          <a:uLnTx/>
                          <a:uFillTx/>
                          <a:latin typeface="+mn-lt"/>
                          <a:ea typeface="+mn-ea"/>
                          <a:cs typeface="+mn-cs"/>
                        </a:rPr>
                        <a:t>Dentiste spécialiste</a:t>
                      </a:r>
                    </a:p>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500" b="0" i="0" u="none" strike="noStrike" kern="1200" cap="none" spc="0" normalizeH="0" baseline="0" noProof="0" dirty="0">
                          <a:ln>
                            <a:noFill/>
                          </a:ln>
                          <a:solidFill>
                            <a:prstClr val="black"/>
                          </a:solidFill>
                          <a:effectLst/>
                          <a:uLnTx/>
                          <a:uFillTx/>
                          <a:latin typeface="+mn-lt"/>
                          <a:ea typeface="+mn-ea"/>
                          <a:cs typeface="+mn-cs"/>
                        </a:rPr>
                        <a:t>Médecin spécialiste</a:t>
                      </a:r>
                    </a:p>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500" b="0" i="0" u="none" strike="noStrike" kern="1200" cap="none" spc="0" normalizeH="0" baseline="0" noProof="0" dirty="0">
                          <a:ln>
                            <a:noFill/>
                          </a:ln>
                          <a:solidFill>
                            <a:prstClr val="black"/>
                          </a:solidFill>
                          <a:effectLst/>
                          <a:uLnTx/>
                          <a:uFillTx/>
                          <a:latin typeface="+mn-lt"/>
                          <a:ea typeface="+mn-ea"/>
                          <a:cs typeface="+mn-cs"/>
                        </a:rPr>
                        <a:t>Médecin généraliste</a:t>
                      </a:r>
                    </a:p>
                  </a:txBody>
                  <a:tcPr marL="0" marR="1800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9</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4651">
                <a:tc>
                  <a:txBody>
                    <a:bodyPr/>
                    <a:lstStyle/>
                    <a:p>
                      <a:pPr algn="ctr"/>
                      <a:endParaRPr lang="fr-FR" sz="400" dirty="0">
                        <a:latin typeface="+mn-lt"/>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DOCTORAT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2" marB="25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mn-lt"/>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54">
                <a:tc>
                  <a:txBody>
                    <a:bodyPr/>
                    <a:lstStyle/>
                    <a:p>
                      <a:pPr algn="ctr"/>
                      <a:r>
                        <a:rPr lang="fr-FR" sz="1100" dirty="0">
                          <a:latin typeface="+mn-lt"/>
                        </a:rPr>
                        <a:t>8</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000" b="0" dirty="0">
                          <a:solidFill>
                            <a:schemeClr val="bg1"/>
                          </a:solidFill>
                          <a:latin typeface="Arial Black" panose="020B0A04020102020204" pitchFamily="34" charset="0"/>
                        </a:rPr>
                        <a:t>D3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r>
                        <a:rPr lang="fr-FR" sz="500" dirty="0">
                          <a:latin typeface="+mn-lt"/>
                        </a:rPr>
                        <a:t>Dentiste spécialiste</a:t>
                      </a:r>
                    </a:p>
                  </a:txBody>
                  <a:tcPr marL="0" marR="1800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8</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7434">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5" marR="36005" marT="0"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mn-lt"/>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54">
                <a:tc>
                  <a:txBody>
                    <a:bodyPr/>
                    <a:lstStyle/>
                    <a:p>
                      <a:pPr algn="ctr"/>
                      <a:r>
                        <a:rPr lang="fr-FR" sz="1100" dirty="0">
                          <a:latin typeface="+mn-lt"/>
                        </a:rPr>
                        <a:t>7</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000" dirty="0">
                          <a:solidFill>
                            <a:schemeClr val="bg1"/>
                          </a:solidFill>
                          <a:latin typeface="Arial Black" panose="020B0A04020102020204" pitchFamily="34" charset="0"/>
                        </a:rPr>
                        <a:t>D2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endParaRPr lang="fr-FR" sz="1200" dirty="0">
                        <a:latin typeface="Arial Black" panose="020B0A04020102020204" pitchFamily="34" charset="0"/>
                      </a:endParaRPr>
                    </a:p>
                  </a:txBody>
                  <a:tcPr marL="36005" marR="36005" marT="0"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 D’ÉCOLES</a:t>
                      </a: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7</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6015">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 dirty="0">
                        <a:latin typeface="Arial Black" panose="020B0A04020102020204" pitchFamily="34" charset="0"/>
                      </a:endParaRPr>
                    </a:p>
                  </a:txBody>
                  <a:tcPr marL="36005" marR="360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6">
                  <a:txBody>
                    <a:bodyPr/>
                    <a:lstStyle/>
                    <a:p>
                      <a:pPr algn="ctr"/>
                      <a:endParaRPr lang="fr-FR" sz="100" dirty="0">
                        <a:latin typeface="Arial Black" panose="020B0A04020102020204" pitchFamily="34" charset="0"/>
                      </a:endParaRPr>
                    </a:p>
                  </a:txBody>
                  <a:tcPr marL="0" marR="0" marT="0" marB="36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54">
                <a:tc>
                  <a:txBody>
                    <a:bodyPr/>
                    <a:lstStyle/>
                    <a:p>
                      <a:pPr algn="ctr"/>
                      <a:r>
                        <a:rPr lang="fr-FR" sz="1100" dirty="0">
                          <a:latin typeface="+mn-lt"/>
                        </a:rPr>
                        <a:t>6</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000" dirty="0">
                          <a:solidFill>
                            <a:schemeClr val="bg1"/>
                          </a:solidFill>
                          <a:latin typeface="Arial Black" panose="020B0A04020102020204" pitchFamily="34" charset="0"/>
                        </a:rPr>
                        <a:t>D1</a:t>
                      </a:r>
                    </a:p>
                  </a:txBody>
                  <a:tcPr marL="0" marR="0"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r>
                        <a:rPr lang="fr-FR" sz="500" dirty="0">
                          <a:latin typeface="+mn-lt"/>
                        </a:rPr>
                        <a:t>Dentiste</a:t>
                      </a:r>
                    </a:p>
                    <a:p>
                      <a:pPr algn="r"/>
                      <a:r>
                        <a:rPr lang="fr-FR" sz="500" dirty="0">
                          <a:latin typeface="+mn-lt"/>
                        </a:rPr>
                        <a:t>Pharmacien</a:t>
                      </a:r>
                    </a:p>
                  </a:txBody>
                  <a:tcPr marL="36005" marR="180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gridSpan="2">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DIPLÔMESD’ÉCOLES</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36005"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fr-FR" sz="1200" dirty="0">
                        <a:latin typeface="Arial Black" panose="020B0A04020102020204" pitchFamily="34" charset="0"/>
                      </a:endParaRPr>
                    </a:p>
                  </a:txBody>
                  <a:tcPr marL="0" marR="0" marT="0"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6</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8896">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600" b="1" dirty="0">
                          <a:latin typeface="Arial Black" panose="020B0A04020102020204" pitchFamily="34" charset="0"/>
                        </a:rPr>
                        <a:t>MASTER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MASTER</a:t>
                      </a:r>
                      <a:endParaRPr lang="fr-FR" sz="6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400" dirty="0">
                        <a:latin typeface="Arial Black" panose="020B0A04020102020204" pitchFamily="34" charset="0"/>
                      </a:endParaRPr>
                    </a:p>
                  </a:txBody>
                  <a:tcPr marL="36005" marR="360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tc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3">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MASTER</a:t>
                      </a:r>
                      <a:endParaRPr lang="fr-FR" sz="400" dirty="0">
                        <a:latin typeface="Arial Black" panose="020B0A04020102020204" pitchFamily="34" charset="0"/>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54">
                <a:tc>
                  <a:txBody>
                    <a:bodyPr/>
                    <a:lstStyle/>
                    <a:p>
                      <a:pPr algn="ctr"/>
                      <a:r>
                        <a:rPr lang="fr-FR" sz="1100" dirty="0">
                          <a:latin typeface="+mn-lt"/>
                        </a:rPr>
                        <a:t>5</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000" dirty="0">
                          <a:solidFill>
                            <a:schemeClr val="bg1"/>
                          </a:solidFill>
                          <a:latin typeface="Arial Black" panose="020B0A04020102020204" pitchFamily="34" charset="0"/>
                        </a:rPr>
                        <a:t>M2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500" b="0" i="0" u="none" strike="noStrike" kern="1200" cap="none" spc="0" normalizeH="0" baseline="0" noProof="0" dirty="0">
                          <a:ln>
                            <a:noFill/>
                          </a:ln>
                          <a:solidFill>
                            <a:prstClr val="black"/>
                          </a:solidFill>
                          <a:effectLst/>
                          <a:uLnTx/>
                          <a:uFillTx/>
                          <a:latin typeface="+mn-lt"/>
                          <a:ea typeface="+mn-ea"/>
                          <a:cs typeface="+mn-cs"/>
                        </a:rPr>
                        <a:t>Sage femme</a:t>
                      </a:r>
                    </a:p>
                  </a:txBody>
                  <a:tcPr marL="36005" marR="180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500" dirty="0">
                        <a:latin typeface="+mn-lt"/>
                      </a:endParaRPr>
                    </a:p>
                  </a:txBody>
                  <a:tcPr marL="36005" marR="360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fr-FR" sz="500" dirty="0">
                          <a:latin typeface="+mn-lt"/>
                        </a:rPr>
                        <a:t>Kinésithérapeute</a:t>
                      </a:r>
                    </a:p>
                    <a:p>
                      <a:pPr algn="l"/>
                      <a:r>
                        <a:rPr lang="fr-FR" sz="500" dirty="0">
                          <a:latin typeface="+mn-lt"/>
                        </a:rPr>
                        <a:t>Orthophoniste</a:t>
                      </a:r>
                    </a:p>
                  </a:txBody>
                  <a:tcPr marL="18003"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36005" marR="360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5</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6015">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3">
                  <a:txBody>
                    <a:bodyPr/>
                    <a:lstStyle/>
                    <a:p>
                      <a:pPr algn="ctr"/>
                      <a:endParaRPr lang="fr-FR" sz="400" dirty="0">
                        <a:latin typeface="Arial Black" panose="020B0A04020102020204" pitchFamily="34" charset="0"/>
                      </a:endParaRPr>
                    </a:p>
                  </a:txBody>
                  <a:tcPr marL="18003"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4354">
                <a:tc>
                  <a:txBody>
                    <a:bodyPr/>
                    <a:lstStyle/>
                    <a:p>
                      <a:pPr algn="ctr"/>
                      <a:r>
                        <a:rPr lang="fr-FR" sz="1100" dirty="0">
                          <a:latin typeface="+mn-lt"/>
                        </a:rPr>
                        <a:t>4</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000" dirty="0">
                          <a:solidFill>
                            <a:schemeClr val="bg1"/>
                          </a:solidFill>
                          <a:latin typeface="Arial Black" panose="020B0A04020102020204" pitchFamily="34" charset="0"/>
                        </a:rPr>
                        <a:t>M1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tc rowSpan="2"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30" normalizeH="0" baseline="0" noProof="0" dirty="0">
                          <a:ln>
                            <a:noFill/>
                          </a:ln>
                          <a:solidFill>
                            <a:prstClr val="black"/>
                          </a:solidFill>
                          <a:effectLst/>
                          <a:uLnTx/>
                          <a:uFillTx/>
                          <a:latin typeface="Arial Black" panose="020B0A04020102020204" pitchFamily="34" charset="0"/>
                          <a:ea typeface="+mn-ea"/>
                          <a:cs typeface="+mn-cs"/>
                        </a:rPr>
                        <a:t>LICENCE </a:t>
                      </a:r>
                      <a:r>
                        <a:rPr kumimoji="0" lang="fr-FR" sz="500" b="1" i="0" u="none" strike="noStrike" kern="1200" cap="none" spc="-30" normalizeH="0" baseline="0" noProof="0" dirty="0">
                          <a:ln>
                            <a:noFill/>
                          </a:ln>
                          <a:solidFill>
                            <a:prstClr val="black"/>
                          </a:solidFill>
                          <a:effectLst/>
                          <a:uLnTx/>
                          <a:uFillTx/>
                          <a:latin typeface="Arial Black" panose="020B0A04020102020204" pitchFamily="34" charset="0"/>
                          <a:ea typeface="+mn-ea"/>
                          <a:cs typeface="+mn-cs"/>
                        </a:rPr>
                        <a:t>PROFESSIONNELLE</a:t>
                      </a:r>
                      <a:endParaRPr kumimoji="0" lang="fr-FR" sz="500" b="0" i="0" u="none" strike="noStrike" kern="1200" cap="none" spc="-3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4</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5452">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 PROFESSIONNELLE</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BUT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gridSpan="3"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600" dirty="0">
                          <a:latin typeface="Arial Black" panose="020B0A04020102020204" pitchFamily="34" charset="0"/>
                        </a:rPr>
                        <a:t>DCG</a:t>
                      </a:r>
                    </a:p>
                  </a:txBody>
                  <a:tcPr marL="0" marR="0" marT="18002" marB="36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r>
                        <a:rPr lang="fr-FR" sz="600" dirty="0">
                          <a:latin typeface="Arial Black" panose="020B0A04020102020204" pitchFamily="34" charset="0"/>
                        </a:rPr>
                        <a:t>DN MADE</a:t>
                      </a:r>
                    </a:p>
                  </a:txBody>
                  <a:tcPr marL="0" marR="0" marT="18002" marB="36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55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4354">
                <a:tc>
                  <a:txBody>
                    <a:bodyPr/>
                    <a:lstStyle/>
                    <a:p>
                      <a:pPr algn="ctr"/>
                      <a:r>
                        <a:rPr lang="fr-FR" sz="1100" dirty="0">
                          <a:latin typeface="+mn-lt"/>
                        </a:rPr>
                        <a:t>3</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fr-FR" sz="1000" dirty="0">
                          <a:solidFill>
                            <a:schemeClr val="bg1"/>
                          </a:solidFill>
                          <a:latin typeface="Arial Black" panose="020B0A04020102020204" pitchFamily="34" charset="0"/>
                        </a:rPr>
                        <a:t>L3</a:t>
                      </a:r>
                    </a:p>
                  </a:txBody>
                  <a:tcPr marL="0" marR="0"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fr-FR" sz="500" dirty="0">
                          <a:latin typeface="+mn-lt"/>
                        </a:rPr>
                        <a:t>Audioprothésiste</a:t>
                      </a:r>
                    </a:p>
                    <a:p>
                      <a:pPr algn="l"/>
                      <a:r>
                        <a:rPr lang="fr-FR" sz="500" dirty="0">
                          <a:latin typeface="+mn-lt"/>
                        </a:rPr>
                        <a:t>Orthoptiste</a:t>
                      </a:r>
                    </a:p>
                  </a:txBody>
                  <a:tcPr marL="18003"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r"/>
                      <a:r>
                        <a:rPr lang="fr-FR" sz="500" dirty="0">
                          <a:latin typeface="+mn-lt"/>
                        </a:rPr>
                        <a:t>Assistant</a:t>
                      </a:r>
                      <a:r>
                        <a:rPr lang="fr-FR" sz="500" baseline="0" dirty="0">
                          <a:latin typeface="+mn-lt"/>
                        </a:rPr>
                        <a:t> de</a:t>
                      </a:r>
                    </a:p>
                    <a:p>
                      <a:pPr algn="r"/>
                      <a:r>
                        <a:rPr lang="fr-FR" sz="500" baseline="0" dirty="0">
                          <a:latin typeface="+mn-lt"/>
                        </a:rPr>
                        <a:t>service social</a:t>
                      </a:r>
                    </a:p>
                    <a:p>
                      <a:pPr algn="r"/>
                      <a:r>
                        <a:rPr lang="fr-FR" sz="500" baseline="0" dirty="0">
                          <a:latin typeface="+mn-lt"/>
                        </a:rPr>
                        <a:t>Educateurs…</a:t>
                      </a:r>
                    </a:p>
                    <a:p>
                      <a:pPr algn="r"/>
                      <a:r>
                        <a:rPr lang="fr-FR" sz="500" baseline="0" dirty="0">
                          <a:latin typeface="+mn-lt"/>
                        </a:rPr>
                        <a:t>Infirmiers</a:t>
                      </a:r>
                    </a:p>
                    <a:p>
                      <a:pPr algn="r"/>
                      <a:r>
                        <a:rPr lang="fr-FR" sz="500" baseline="0" dirty="0">
                          <a:latin typeface="+mn-lt"/>
                        </a:rPr>
                        <a:t>Manipulateur radio</a:t>
                      </a:r>
                    </a:p>
                    <a:p>
                      <a:pPr algn="r"/>
                      <a:r>
                        <a:rPr lang="fr-FR" sz="500" baseline="0" dirty="0">
                          <a:latin typeface="+mn-lt"/>
                        </a:rPr>
                        <a:t>Technicien de laboratoire</a:t>
                      </a:r>
                    </a:p>
                  </a:txBody>
                  <a:tcPr marL="0" marR="180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3</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5452">
                <a:tc>
                  <a:txBody>
                    <a:bodyPr/>
                    <a:lstStyle/>
                    <a:p>
                      <a:pPr algn="ctr"/>
                      <a:endParaRPr lang="fr-FR" sz="400" dirty="0">
                        <a:latin typeface="+mn-lt"/>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DEUST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2"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DUT</a:t>
                      </a:r>
                      <a:endParaRPr lang="fr-FR" sz="600" dirty="0">
                        <a:latin typeface="Arial Black" panose="020B0A04020102020204" pitchFamily="34" charset="0"/>
                      </a:endParaRPr>
                    </a:p>
                  </a:txBody>
                  <a:tcPr marL="0" marR="0" marT="18002"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5">
                  <a:txBody>
                    <a:bodyPr/>
                    <a:lstStyle/>
                    <a:p>
                      <a:pPr algn="ctr"/>
                      <a:endParaRPr lang="fr-FR" sz="400" dirty="0">
                        <a:latin typeface="Arial Black" panose="020B0A04020102020204" pitchFamily="34" charset="0"/>
                      </a:endParaRPr>
                    </a:p>
                  </a:txBody>
                  <a:tcPr marL="18003"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600" b="1" dirty="0">
                          <a:solidFill>
                            <a:schemeClr val="tx1"/>
                          </a:solidFill>
                          <a:latin typeface="Arial Black" panose="020B0A04020102020204" pitchFamily="34" charset="0"/>
                        </a:rPr>
                        <a:t>BTS</a:t>
                      </a:r>
                    </a:p>
                  </a:txBody>
                  <a:tcPr marL="0" marR="0" marT="18002"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mn-lt"/>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74354">
                <a:tc>
                  <a:txBody>
                    <a:bodyPr/>
                    <a:lstStyle/>
                    <a:p>
                      <a:pPr algn="ctr"/>
                      <a:r>
                        <a:rPr lang="fr-FR" sz="1100" dirty="0">
                          <a:latin typeface="+mn-lt"/>
                        </a:rPr>
                        <a:t>2</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fr-FR" sz="1000" dirty="0">
                          <a:solidFill>
                            <a:schemeClr val="bg1"/>
                          </a:solidFill>
                          <a:latin typeface="Arial Black" panose="020B0A04020102020204" pitchFamily="34" charset="0"/>
                        </a:rPr>
                        <a:t>L2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solidFill>
                          <a:schemeClr val="bg1"/>
                        </a:solidFill>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fr-FR" sz="1000" b="0" dirty="0">
                          <a:solidFill>
                            <a:schemeClr val="bg1"/>
                          </a:solidFill>
                          <a:latin typeface="Arial Black" panose="020B0A04020102020204" pitchFamily="34" charset="0"/>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2</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6015">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v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fr-FR"/>
                    </a:p>
                  </a:txBody>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4354">
                <a:tc>
                  <a:txBody>
                    <a:bodyPr/>
                    <a:lstStyle/>
                    <a:p>
                      <a:pPr algn="ctr"/>
                      <a:r>
                        <a:rPr lang="fr-FR" sz="1100" dirty="0">
                          <a:latin typeface="+mn-lt"/>
                        </a:rPr>
                        <a:t>1</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fr-FR" sz="1000" dirty="0">
                          <a:solidFill>
                            <a:schemeClr val="bg1"/>
                          </a:solidFill>
                          <a:latin typeface="Arial Black" panose="020B0A04020102020204" pitchFamily="34" charset="0"/>
                        </a:rPr>
                        <a:t>L1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26" marB="45726">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dirty="0">
                          <a:latin typeface="+mn-lt"/>
                        </a:rPr>
                        <a:t>1</a:t>
                      </a:r>
                    </a:p>
                  </a:txBody>
                  <a:tcPr marL="0" marR="0"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91451">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solidFill>
                          <a:schemeClr val="bg1"/>
                        </a:solidFill>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fr-FR" sz="600" dirty="0">
                          <a:latin typeface="Arial Black" panose="020B0A04020102020204" pitchFamily="34" charset="0"/>
                        </a:rPr>
                        <a:t>BAC</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51">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solidFill>
                          <a:schemeClr val="bg1"/>
                        </a:solidFill>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18003"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cxnSp>
        <p:nvCxnSpPr>
          <p:cNvPr id="76746" name="Connecteur droit avec flèche 7">
            <a:extLst>
              <a:ext uri="{FF2B5EF4-FFF2-40B4-BE49-F238E27FC236}">
                <a16:creationId xmlns:a16="http://schemas.microsoft.com/office/drawing/2014/main" id="{364A07F7-D8F6-0C5C-CB67-0880EFC33E1A}"/>
              </a:ext>
            </a:extLst>
          </p:cNvPr>
          <p:cNvCxnSpPr>
            <a:cxnSpLocks noChangeShapeType="1"/>
          </p:cNvCxnSpPr>
          <p:nvPr/>
        </p:nvCxnSpPr>
        <p:spPr bwMode="auto">
          <a:xfrm>
            <a:off x="7758113" y="3679825"/>
            <a:ext cx="0" cy="88900"/>
          </a:xfrm>
          <a:prstGeom prst="straightConnector1">
            <a:avLst/>
          </a:prstGeom>
          <a:noFill/>
          <a:ln w="3175" algn="ctr">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47" name="Connecteur droit avec flèche 10">
            <a:extLst>
              <a:ext uri="{FF2B5EF4-FFF2-40B4-BE49-F238E27FC236}">
                <a16:creationId xmlns:a16="http://schemas.microsoft.com/office/drawing/2014/main" id="{C7C519D4-D351-32D2-11B3-529B009EFFDA}"/>
              </a:ext>
            </a:extLst>
          </p:cNvPr>
          <p:cNvCxnSpPr>
            <a:cxnSpLocks noChangeShapeType="1"/>
          </p:cNvCxnSpPr>
          <p:nvPr/>
        </p:nvCxnSpPr>
        <p:spPr bwMode="auto">
          <a:xfrm>
            <a:off x="7991475" y="3679825"/>
            <a:ext cx="0" cy="466725"/>
          </a:xfrm>
          <a:prstGeom prst="straightConnector1">
            <a:avLst/>
          </a:prstGeom>
          <a:noFill/>
          <a:ln w="3175" algn="ctr">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48" name="Connecteur droit avec flèche 13">
            <a:extLst>
              <a:ext uri="{FF2B5EF4-FFF2-40B4-BE49-F238E27FC236}">
                <a16:creationId xmlns:a16="http://schemas.microsoft.com/office/drawing/2014/main" id="{CBA5C859-9B4F-046A-C240-9358DEE4F21B}"/>
              </a:ext>
            </a:extLst>
          </p:cNvPr>
          <p:cNvCxnSpPr>
            <a:cxnSpLocks noChangeShapeType="1"/>
          </p:cNvCxnSpPr>
          <p:nvPr/>
        </p:nvCxnSpPr>
        <p:spPr bwMode="auto">
          <a:xfrm>
            <a:off x="8388350" y="3679825"/>
            <a:ext cx="0" cy="466725"/>
          </a:xfrm>
          <a:prstGeom prst="straightConnector1">
            <a:avLst/>
          </a:prstGeom>
          <a:noFill/>
          <a:ln w="3175" algn="ctr">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ZoneTexte 17">
            <a:extLst>
              <a:ext uri="{FF2B5EF4-FFF2-40B4-BE49-F238E27FC236}">
                <a16:creationId xmlns:a16="http://schemas.microsoft.com/office/drawing/2014/main" id="{A6338517-3A91-E049-BD1D-57E12EB75652}"/>
              </a:ext>
            </a:extLst>
          </p:cNvPr>
          <p:cNvSpPr txBox="1"/>
          <p:nvPr/>
        </p:nvSpPr>
        <p:spPr>
          <a:xfrm>
            <a:off x="179388" y="1628775"/>
            <a:ext cx="2952750" cy="338138"/>
          </a:xfrm>
          <a:prstGeom prst="rect">
            <a:avLst/>
          </a:prstGeom>
          <a:noFill/>
        </p:spPr>
        <p:txBody>
          <a:bodyPr>
            <a:spAutoFit/>
          </a:bodyPr>
          <a:lstStyle/>
          <a:p>
            <a:pPr algn="ctr" eaLnBrk="1" fontAlgn="auto" hangingPunct="1">
              <a:spcBef>
                <a:spcPts val="0"/>
              </a:spcBef>
              <a:spcAft>
                <a:spcPts val="0"/>
              </a:spcAft>
              <a:defRPr/>
            </a:pPr>
            <a:r>
              <a:rPr lang="fr-FR" sz="1600" i="0" dirty="0">
                <a:solidFill>
                  <a:srgbClr val="9FD3E1"/>
                </a:solidFill>
                <a:latin typeface="Arial Black" panose="020B0A04020102020204" pitchFamily="34" charset="0"/>
                <a:cs typeface="+mn-cs"/>
              </a:rPr>
              <a:t>UNIVERSITÉ</a:t>
            </a:r>
          </a:p>
        </p:txBody>
      </p:sp>
      <p:sp>
        <p:nvSpPr>
          <p:cNvPr id="20" name="ZoneTexte 19">
            <a:extLst>
              <a:ext uri="{FF2B5EF4-FFF2-40B4-BE49-F238E27FC236}">
                <a16:creationId xmlns:a16="http://schemas.microsoft.com/office/drawing/2014/main" id="{8FB3D244-8532-237D-50B4-C8299C8DB553}"/>
              </a:ext>
            </a:extLst>
          </p:cNvPr>
          <p:cNvSpPr txBox="1"/>
          <p:nvPr/>
        </p:nvSpPr>
        <p:spPr>
          <a:xfrm>
            <a:off x="4643438" y="1557338"/>
            <a:ext cx="1512887" cy="522287"/>
          </a:xfrm>
          <a:prstGeom prst="rect">
            <a:avLst/>
          </a:prstGeom>
          <a:noFill/>
        </p:spPr>
        <p:txBody>
          <a:bodyPr>
            <a:spAutoFit/>
          </a:bodyPr>
          <a:lstStyle/>
          <a:p>
            <a:pPr algn="ctr" eaLnBrk="1" fontAlgn="auto" hangingPunct="1">
              <a:spcBef>
                <a:spcPts val="0"/>
              </a:spcBef>
              <a:spcAft>
                <a:spcPts val="0"/>
              </a:spcAft>
              <a:defRPr/>
            </a:pPr>
            <a:r>
              <a:rPr lang="fr-FR" sz="1400" i="0" spc="-100" dirty="0">
                <a:solidFill>
                  <a:srgbClr val="97B5D9"/>
                </a:solidFill>
                <a:latin typeface="Arial Black" panose="020B0A04020102020204" pitchFamily="34" charset="0"/>
                <a:cs typeface="+mn-cs"/>
              </a:rPr>
              <a:t>ÉCOLES SPÉCIALISÉES</a:t>
            </a:r>
          </a:p>
        </p:txBody>
      </p:sp>
      <p:sp>
        <p:nvSpPr>
          <p:cNvPr id="21" name="ZoneTexte 20">
            <a:extLst>
              <a:ext uri="{FF2B5EF4-FFF2-40B4-BE49-F238E27FC236}">
                <a16:creationId xmlns:a16="http://schemas.microsoft.com/office/drawing/2014/main" id="{AD7867C2-749B-0D48-FE99-1924944552C2}"/>
              </a:ext>
            </a:extLst>
          </p:cNvPr>
          <p:cNvSpPr txBox="1"/>
          <p:nvPr/>
        </p:nvSpPr>
        <p:spPr>
          <a:xfrm>
            <a:off x="6011863" y="1628775"/>
            <a:ext cx="1368425" cy="307975"/>
          </a:xfrm>
          <a:prstGeom prst="rect">
            <a:avLst/>
          </a:prstGeom>
          <a:noFill/>
        </p:spPr>
        <p:txBody>
          <a:bodyPr>
            <a:spAutoFit/>
          </a:bodyPr>
          <a:lstStyle/>
          <a:p>
            <a:pPr algn="ctr" eaLnBrk="1" fontAlgn="auto" hangingPunct="1">
              <a:spcBef>
                <a:spcPts val="0"/>
              </a:spcBef>
              <a:spcAft>
                <a:spcPts val="0"/>
              </a:spcAft>
              <a:defRPr/>
            </a:pPr>
            <a:r>
              <a:rPr lang="fr-FR" sz="1400" i="0" dirty="0">
                <a:solidFill>
                  <a:srgbClr val="F79646">
                    <a:lumMod val="60000"/>
                    <a:lumOff val="40000"/>
                  </a:srgbClr>
                </a:solidFill>
                <a:latin typeface="Arial Black" panose="020B0A04020102020204" pitchFamily="34" charset="0"/>
                <a:cs typeface="+mn-cs"/>
              </a:rPr>
              <a:t>LYCÉE</a:t>
            </a:r>
          </a:p>
        </p:txBody>
      </p:sp>
      <p:sp>
        <p:nvSpPr>
          <p:cNvPr id="22" name="ZoneTexte 21">
            <a:extLst>
              <a:ext uri="{FF2B5EF4-FFF2-40B4-BE49-F238E27FC236}">
                <a16:creationId xmlns:a16="http://schemas.microsoft.com/office/drawing/2014/main" id="{D12F058F-FA11-90FC-34B0-18A4CC23FAAB}"/>
              </a:ext>
            </a:extLst>
          </p:cNvPr>
          <p:cNvSpPr txBox="1"/>
          <p:nvPr/>
        </p:nvSpPr>
        <p:spPr>
          <a:xfrm>
            <a:off x="7235825" y="1538288"/>
            <a:ext cx="1439863" cy="522287"/>
          </a:xfrm>
          <a:prstGeom prst="rect">
            <a:avLst/>
          </a:prstGeom>
          <a:noFill/>
        </p:spPr>
        <p:txBody>
          <a:bodyPr>
            <a:spAutoFit/>
          </a:bodyPr>
          <a:lstStyle/>
          <a:p>
            <a:pPr algn="ctr" eaLnBrk="1" fontAlgn="auto" hangingPunct="1">
              <a:spcBef>
                <a:spcPts val="0"/>
              </a:spcBef>
              <a:spcAft>
                <a:spcPts val="0"/>
              </a:spcAft>
              <a:defRPr/>
            </a:pPr>
            <a:r>
              <a:rPr lang="fr-FR" sz="1400" i="0" dirty="0">
                <a:solidFill>
                  <a:srgbClr val="AFC1BD"/>
                </a:solidFill>
                <a:latin typeface="Arial Black" panose="020B0A04020102020204" pitchFamily="34" charset="0"/>
                <a:cs typeface="+mn-cs"/>
              </a:rPr>
              <a:t>GRANDES ÉCOLES</a:t>
            </a:r>
          </a:p>
        </p:txBody>
      </p:sp>
      <p:sp>
        <p:nvSpPr>
          <p:cNvPr id="19" name="Triangle isocèle 18">
            <a:extLst>
              <a:ext uri="{FF2B5EF4-FFF2-40B4-BE49-F238E27FC236}">
                <a16:creationId xmlns:a16="http://schemas.microsoft.com/office/drawing/2014/main" id="{41E45F06-2C5C-D87C-B5FB-2079B0E7CB00}"/>
              </a:ext>
            </a:extLst>
          </p:cNvPr>
          <p:cNvSpPr/>
          <p:nvPr/>
        </p:nvSpPr>
        <p:spPr bwMode="auto">
          <a:xfrm>
            <a:off x="28575" y="1125538"/>
            <a:ext cx="179388" cy="142875"/>
          </a:xfrm>
          <a:prstGeom prst="triangle">
            <a:avLst/>
          </a:prstGeom>
          <a:noFill/>
          <a:ln w="9525" cap="flat" cmpd="sng" algn="ctr">
            <a:solidFill>
              <a:schemeClr val="tx1"/>
            </a:solidFill>
            <a:prstDash val="solid"/>
            <a:round/>
            <a:headEnd type="none" w="med" len="med"/>
            <a:tailEnd type="none" w="med" len="med"/>
          </a:ln>
          <a:effectLst/>
        </p:spPr>
        <p:txBody>
          <a:bodyPr/>
          <a:lstStyle/>
          <a:p>
            <a:pPr>
              <a:defRPr/>
            </a:pPr>
            <a:endParaRPr lang="fr-FR" sz="2400" i="0">
              <a:solidFill>
                <a:prstClr val="black"/>
              </a:solidFill>
              <a:latin typeface="Times"/>
              <a:cs typeface="+mn-cs"/>
            </a:endParaRPr>
          </a:p>
        </p:txBody>
      </p:sp>
      <p:sp>
        <p:nvSpPr>
          <p:cNvPr id="24" name="Triangle isocèle 23">
            <a:extLst>
              <a:ext uri="{FF2B5EF4-FFF2-40B4-BE49-F238E27FC236}">
                <a16:creationId xmlns:a16="http://schemas.microsoft.com/office/drawing/2014/main" id="{4328D4FD-F08E-0309-3B0B-3983E34E8DD0}"/>
              </a:ext>
            </a:extLst>
          </p:cNvPr>
          <p:cNvSpPr/>
          <p:nvPr/>
        </p:nvSpPr>
        <p:spPr bwMode="auto">
          <a:xfrm>
            <a:off x="8729663" y="1125538"/>
            <a:ext cx="179387" cy="142875"/>
          </a:xfrm>
          <a:prstGeom prst="triangle">
            <a:avLst/>
          </a:prstGeom>
          <a:noFill/>
          <a:ln w="9525" cap="flat" cmpd="sng" algn="ctr">
            <a:solidFill>
              <a:schemeClr val="tx1"/>
            </a:solidFill>
            <a:prstDash val="solid"/>
            <a:round/>
            <a:headEnd type="none" w="med" len="med"/>
            <a:tailEnd type="none" w="med" len="med"/>
          </a:ln>
          <a:effectLst/>
        </p:spPr>
        <p:txBody>
          <a:bodyPr/>
          <a:lstStyle/>
          <a:p>
            <a:pPr>
              <a:defRPr/>
            </a:pPr>
            <a:endParaRPr lang="fr-FR" sz="2400" i="0">
              <a:solidFill>
                <a:prstClr val="black"/>
              </a:solidFill>
              <a:latin typeface="Times"/>
              <a:cs typeface="+mn-cs"/>
            </a:endParaRPr>
          </a:p>
        </p:txBody>
      </p:sp>
      <p:sp>
        <p:nvSpPr>
          <p:cNvPr id="2" name="ZoneTexte 1">
            <a:extLst>
              <a:ext uri="{FF2B5EF4-FFF2-40B4-BE49-F238E27FC236}">
                <a16:creationId xmlns:a16="http://schemas.microsoft.com/office/drawing/2014/main" id="{06413798-0262-856D-1386-786937FBE0B5}"/>
              </a:ext>
            </a:extLst>
          </p:cNvPr>
          <p:cNvSpPr txBox="1"/>
          <p:nvPr/>
        </p:nvSpPr>
        <p:spPr>
          <a:xfrm>
            <a:off x="342000" y="4293096"/>
            <a:ext cx="338554" cy="528350"/>
          </a:xfrm>
          <a:prstGeom prst="rect">
            <a:avLst/>
          </a:prstGeom>
          <a:noFill/>
          <a:ln>
            <a:noFill/>
          </a:ln>
        </p:spPr>
        <p:txBody>
          <a:bodyPr vert="vert270" wrap="none">
            <a:spAutoFit/>
          </a:bodyPr>
          <a:lstStyle/>
          <a:p>
            <a:pPr eaLnBrk="1" fontAlgn="auto" hangingPunct="1">
              <a:spcBef>
                <a:spcPts val="0"/>
              </a:spcBef>
              <a:spcAft>
                <a:spcPts val="0"/>
              </a:spcAft>
              <a:defRPr/>
            </a:pPr>
            <a:r>
              <a:rPr lang="fr-FR" sz="1000" i="0" dirty="0">
                <a:solidFill>
                  <a:prstClr val="white"/>
                </a:solidFill>
                <a:latin typeface="Arial Black" panose="020B0A04020102020204" pitchFamily="34" charset="0"/>
                <a:cs typeface="+mn-cs"/>
              </a:rPr>
              <a:t>INSPE</a:t>
            </a:r>
          </a:p>
        </p:txBody>
      </p:sp>
      <p:sp>
        <p:nvSpPr>
          <p:cNvPr id="3" name="ZoneTexte 2">
            <a:extLst>
              <a:ext uri="{FF2B5EF4-FFF2-40B4-BE49-F238E27FC236}">
                <a16:creationId xmlns:a16="http://schemas.microsoft.com/office/drawing/2014/main" id="{9EE4C9EF-9CAC-A6EF-ED74-10DB33092838}"/>
              </a:ext>
            </a:extLst>
          </p:cNvPr>
          <p:cNvSpPr txBox="1"/>
          <p:nvPr/>
        </p:nvSpPr>
        <p:spPr>
          <a:xfrm>
            <a:off x="4643438" y="2924175"/>
            <a:ext cx="2089150" cy="554038"/>
          </a:xfrm>
          <a:prstGeom prst="rect">
            <a:avLst/>
          </a:prstGeom>
          <a:noFill/>
        </p:spPr>
        <p:txBody>
          <a:bodyPr>
            <a:spAutoFit/>
          </a:bodyPr>
          <a:lstStyle/>
          <a:p>
            <a:pPr eaLnBrk="1" fontAlgn="auto" hangingPunct="1">
              <a:spcBef>
                <a:spcPts val="0"/>
              </a:spcBef>
              <a:spcAft>
                <a:spcPts val="0"/>
              </a:spcAft>
              <a:defRPr/>
            </a:pPr>
            <a:r>
              <a:rPr lang="fr-FR" sz="1000" dirty="0">
                <a:solidFill>
                  <a:prstClr val="black"/>
                </a:solidFill>
                <a:latin typeface="Arial Black" panose="020B0A04020102020204" pitchFamily="34" charset="0"/>
                <a:cs typeface="+mn-cs"/>
              </a:rPr>
              <a:t>IL EXISTE</a:t>
            </a:r>
          </a:p>
          <a:p>
            <a:pPr eaLnBrk="1" fontAlgn="auto" hangingPunct="1">
              <a:spcBef>
                <a:spcPts val="0"/>
              </a:spcBef>
              <a:spcAft>
                <a:spcPts val="0"/>
              </a:spcAft>
              <a:defRPr/>
            </a:pPr>
            <a:r>
              <a:rPr lang="fr-FR" sz="1000" dirty="0">
                <a:solidFill>
                  <a:prstClr val="black"/>
                </a:solidFill>
                <a:latin typeface="Arial Black" panose="020B0A04020102020204" pitchFamily="34" charset="0"/>
                <a:cs typeface="+mn-cs"/>
              </a:rPr>
              <a:t>DES PASSERELLES ENTRE TOUTES CES FILIÈRES</a:t>
            </a:r>
          </a:p>
        </p:txBody>
      </p:sp>
      <p:sp>
        <p:nvSpPr>
          <p:cNvPr id="23" name="ZoneTexte 22">
            <a:extLst>
              <a:ext uri="{FF2B5EF4-FFF2-40B4-BE49-F238E27FC236}">
                <a16:creationId xmlns:a16="http://schemas.microsoft.com/office/drawing/2014/main" id="{A9641523-E361-CA3B-87C9-60C4AC2364D0}"/>
              </a:ext>
            </a:extLst>
          </p:cNvPr>
          <p:cNvSpPr txBox="1"/>
          <p:nvPr/>
        </p:nvSpPr>
        <p:spPr>
          <a:xfrm>
            <a:off x="6732588" y="6453188"/>
            <a:ext cx="1979612" cy="200025"/>
          </a:xfrm>
          <a:prstGeom prst="rect">
            <a:avLst/>
          </a:prstGeom>
          <a:noFill/>
        </p:spPr>
        <p:txBody>
          <a:bodyPr>
            <a:spAutoFit/>
          </a:bodyPr>
          <a:lstStyle/>
          <a:p>
            <a:pPr algn="r" eaLnBrk="1" fontAlgn="auto" hangingPunct="1">
              <a:spcBef>
                <a:spcPts val="0"/>
              </a:spcBef>
              <a:spcAft>
                <a:spcPts val="0"/>
              </a:spcAft>
              <a:defRPr/>
            </a:pPr>
            <a:r>
              <a:rPr lang="fr-FR" sz="700" i="0" dirty="0">
                <a:solidFill>
                  <a:prstClr val="black"/>
                </a:solidFill>
                <a:latin typeface="Arial"/>
                <a:cs typeface="+mn-cs"/>
              </a:rPr>
              <a:t>Source : ONISEP</a:t>
            </a:r>
          </a:p>
        </p:txBody>
      </p:sp>
      <p:sp>
        <p:nvSpPr>
          <p:cNvPr id="25" name="ZoneTexte 24">
            <a:extLst>
              <a:ext uri="{FF2B5EF4-FFF2-40B4-BE49-F238E27FC236}">
                <a16:creationId xmlns:a16="http://schemas.microsoft.com/office/drawing/2014/main" id="{66EC4E64-378F-FBB8-5452-F6B72B406161}"/>
              </a:ext>
            </a:extLst>
          </p:cNvPr>
          <p:cNvSpPr txBox="1"/>
          <p:nvPr/>
        </p:nvSpPr>
        <p:spPr>
          <a:xfrm>
            <a:off x="234950" y="6237288"/>
            <a:ext cx="2824163" cy="415925"/>
          </a:xfrm>
          <a:prstGeom prst="rect">
            <a:avLst/>
          </a:prstGeom>
          <a:noFill/>
        </p:spPr>
        <p:txBody>
          <a:bodyPr wrap="none">
            <a:spAutoFit/>
          </a:bodyPr>
          <a:lstStyle/>
          <a:p>
            <a:pPr eaLnBrk="1" fontAlgn="auto" hangingPunct="1">
              <a:spcBef>
                <a:spcPts val="0"/>
              </a:spcBef>
              <a:spcAft>
                <a:spcPts val="0"/>
              </a:spcAft>
              <a:defRPr/>
            </a:pPr>
            <a:r>
              <a:rPr lang="fr-FR" sz="700" i="0" dirty="0">
                <a:solidFill>
                  <a:prstClr val="black">
                    <a:lumMod val="65000"/>
                    <a:lumOff val="35000"/>
                  </a:prstClr>
                </a:solidFill>
                <a:latin typeface="Arial"/>
                <a:cs typeface="+mn-cs"/>
              </a:rPr>
              <a:t>DEUST : diplôme d’études universitaires scientifique et techniques</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DUT : diplôme universitaire  de technologie</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BUT : bachelor universitaire de technologie</a:t>
            </a:r>
          </a:p>
        </p:txBody>
      </p:sp>
      <p:sp>
        <p:nvSpPr>
          <p:cNvPr id="26" name="ZoneTexte 25">
            <a:extLst>
              <a:ext uri="{FF2B5EF4-FFF2-40B4-BE49-F238E27FC236}">
                <a16:creationId xmlns:a16="http://schemas.microsoft.com/office/drawing/2014/main" id="{8EA58A12-0E37-27BC-147D-187459EFFD67}"/>
              </a:ext>
            </a:extLst>
          </p:cNvPr>
          <p:cNvSpPr txBox="1"/>
          <p:nvPr/>
        </p:nvSpPr>
        <p:spPr>
          <a:xfrm>
            <a:off x="3059113" y="6237288"/>
            <a:ext cx="1262062" cy="523875"/>
          </a:xfrm>
          <a:prstGeom prst="rect">
            <a:avLst/>
          </a:prstGeom>
          <a:noFill/>
        </p:spPr>
        <p:txBody>
          <a:bodyPr wrap="none">
            <a:spAutoFit/>
          </a:bodyPr>
          <a:lstStyle/>
          <a:p>
            <a:pPr eaLnBrk="1" fontAlgn="auto" hangingPunct="1">
              <a:spcBef>
                <a:spcPts val="0"/>
              </a:spcBef>
              <a:spcAft>
                <a:spcPts val="0"/>
              </a:spcAft>
              <a:defRPr/>
            </a:pPr>
            <a:r>
              <a:rPr lang="fr-FR" sz="700" i="0" dirty="0">
                <a:solidFill>
                  <a:prstClr val="black">
                    <a:lumMod val="65000"/>
                    <a:lumOff val="35000"/>
                  </a:prstClr>
                </a:solidFill>
                <a:latin typeface="Arial"/>
                <a:cs typeface="+mn-cs"/>
              </a:rPr>
              <a:t>L1 : 1</a:t>
            </a:r>
            <a:r>
              <a:rPr lang="fr-FR" sz="700" i="0" baseline="30000" dirty="0">
                <a:solidFill>
                  <a:prstClr val="black">
                    <a:lumMod val="65000"/>
                    <a:lumOff val="35000"/>
                  </a:prstClr>
                </a:solidFill>
                <a:latin typeface="Arial"/>
                <a:cs typeface="+mn-cs"/>
              </a:rPr>
              <a:t>ère</a:t>
            </a:r>
            <a:r>
              <a:rPr lang="fr-FR" sz="700" i="0" dirty="0">
                <a:solidFill>
                  <a:prstClr val="black">
                    <a:lumMod val="65000"/>
                    <a:lumOff val="35000"/>
                  </a:prstClr>
                </a:solidFill>
                <a:latin typeface="Arial"/>
                <a:cs typeface="+mn-cs"/>
              </a:rPr>
              <a:t> année de licence</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M1 : 1</a:t>
            </a:r>
            <a:r>
              <a:rPr lang="fr-FR" sz="700" i="0" baseline="30000" dirty="0">
                <a:solidFill>
                  <a:prstClr val="black">
                    <a:lumMod val="65000"/>
                    <a:lumOff val="35000"/>
                  </a:prstClr>
                </a:solidFill>
                <a:latin typeface="Arial"/>
                <a:cs typeface="+mn-cs"/>
              </a:rPr>
              <a:t>ère</a:t>
            </a:r>
            <a:r>
              <a:rPr lang="fr-FR" sz="700" i="0" dirty="0">
                <a:solidFill>
                  <a:prstClr val="black">
                    <a:lumMod val="65000"/>
                    <a:lumOff val="35000"/>
                  </a:prstClr>
                </a:solidFill>
                <a:latin typeface="Arial"/>
                <a:cs typeface="+mn-cs"/>
              </a:rPr>
              <a:t> année de master</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D1 : 1</a:t>
            </a:r>
            <a:r>
              <a:rPr lang="fr-FR" sz="700" i="0" baseline="30000" dirty="0">
                <a:solidFill>
                  <a:prstClr val="black">
                    <a:lumMod val="65000"/>
                    <a:lumOff val="35000"/>
                  </a:prstClr>
                </a:solidFill>
                <a:latin typeface="Arial"/>
                <a:cs typeface="+mn-cs"/>
              </a:rPr>
              <a:t>ère</a:t>
            </a:r>
            <a:r>
              <a:rPr lang="fr-FR" sz="700" i="0" dirty="0">
                <a:solidFill>
                  <a:prstClr val="black">
                    <a:lumMod val="65000"/>
                    <a:lumOff val="35000"/>
                  </a:prstClr>
                </a:solidFill>
                <a:latin typeface="Arial"/>
                <a:cs typeface="+mn-cs"/>
              </a:rPr>
              <a:t> année de doctorat</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DE : diplôme d’État</a:t>
            </a:r>
          </a:p>
        </p:txBody>
      </p:sp>
      <p:sp>
        <p:nvSpPr>
          <p:cNvPr id="27" name="ZoneTexte 26">
            <a:extLst>
              <a:ext uri="{FF2B5EF4-FFF2-40B4-BE49-F238E27FC236}">
                <a16:creationId xmlns:a16="http://schemas.microsoft.com/office/drawing/2014/main" id="{D5232E7B-FFD1-99F6-C3AB-F57417332E81}"/>
              </a:ext>
            </a:extLst>
          </p:cNvPr>
          <p:cNvSpPr txBox="1"/>
          <p:nvPr/>
        </p:nvSpPr>
        <p:spPr>
          <a:xfrm>
            <a:off x="4356100" y="6237288"/>
            <a:ext cx="2530475" cy="523875"/>
          </a:xfrm>
          <a:prstGeom prst="rect">
            <a:avLst/>
          </a:prstGeom>
          <a:noFill/>
        </p:spPr>
        <p:txBody>
          <a:bodyPr wrap="none">
            <a:spAutoFit/>
          </a:bodyPr>
          <a:lstStyle/>
          <a:p>
            <a:pPr eaLnBrk="1" fontAlgn="auto" hangingPunct="1">
              <a:spcBef>
                <a:spcPts val="0"/>
              </a:spcBef>
              <a:spcAft>
                <a:spcPts val="0"/>
              </a:spcAft>
              <a:defRPr/>
            </a:pPr>
            <a:r>
              <a:rPr lang="fr-FR" sz="700" i="0" dirty="0">
                <a:solidFill>
                  <a:prstClr val="black">
                    <a:lumMod val="65000"/>
                    <a:lumOff val="35000"/>
                  </a:prstClr>
                </a:solidFill>
                <a:latin typeface="Arial"/>
                <a:cs typeface="+mn-cs"/>
              </a:rPr>
              <a:t>BTS(A): brevet de technicien supérieur (agricole)</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CPGE : classe préparatoire aux grandes écoles</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DCG : diplôme de comptabilité et de gestion</a:t>
            </a:r>
          </a:p>
          <a:p>
            <a:pPr eaLnBrk="1" fontAlgn="auto" hangingPunct="1">
              <a:spcBef>
                <a:spcPts val="0"/>
              </a:spcBef>
              <a:spcAft>
                <a:spcPts val="0"/>
              </a:spcAft>
              <a:defRPr/>
            </a:pPr>
            <a:r>
              <a:rPr lang="fr-FR" sz="700" i="0" dirty="0">
                <a:solidFill>
                  <a:prstClr val="black">
                    <a:lumMod val="65000"/>
                    <a:lumOff val="35000"/>
                  </a:prstClr>
                </a:solidFill>
                <a:latin typeface="Arial"/>
                <a:cs typeface="+mn-cs"/>
              </a:rPr>
              <a:t>DN MADE : diplôme national des métiers d’art et du design</a:t>
            </a:r>
          </a:p>
        </p:txBody>
      </p:sp>
      <p:sp>
        <p:nvSpPr>
          <p:cNvPr id="28" name="ZoneTexte 27">
            <a:extLst>
              <a:ext uri="{FF2B5EF4-FFF2-40B4-BE49-F238E27FC236}">
                <a16:creationId xmlns:a16="http://schemas.microsoft.com/office/drawing/2014/main" id="{DF8B6621-ADC6-4520-82C0-1A37144F5690}"/>
              </a:ext>
            </a:extLst>
          </p:cNvPr>
          <p:cNvSpPr txBox="1"/>
          <p:nvPr/>
        </p:nvSpPr>
        <p:spPr>
          <a:xfrm>
            <a:off x="1258888" y="415925"/>
            <a:ext cx="7705725" cy="492125"/>
          </a:xfrm>
          <a:prstGeom prst="rect">
            <a:avLst/>
          </a:prstGeom>
          <a:noFill/>
        </p:spPr>
        <p:txBody>
          <a:bodyPr lIns="36000" rIns="36000">
            <a:spAutoFit/>
          </a:bodyPr>
          <a:lstStyle/>
          <a:p>
            <a:pPr eaLnBrk="1" fontAlgn="auto" hangingPunct="1">
              <a:spcBef>
                <a:spcPts val="0"/>
              </a:spcBef>
              <a:spcAft>
                <a:spcPts val="0"/>
              </a:spcAft>
              <a:defRPr/>
            </a:pPr>
            <a:r>
              <a:rPr lang="fr-FR" sz="2600" b="1" i="0" dirty="0">
                <a:solidFill>
                  <a:srgbClr val="1F497D"/>
                </a:solidFill>
                <a:latin typeface="Arial"/>
                <a:cs typeface="+mn-cs"/>
              </a:rPr>
              <a:t>Panorama de l’enseignement supérieur </a:t>
            </a:r>
          </a:p>
        </p:txBody>
      </p:sp>
      <p:sp>
        <p:nvSpPr>
          <p:cNvPr id="76762" name="ZoneTexte 5">
            <a:extLst>
              <a:ext uri="{FF2B5EF4-FFF2-40B4-BE49-F238E27FC236}">
                <a16:creationId xmlns:a16="http://schemas.microsoft.com/office/drawing/2014/main" id="{C28DA1E2-E0BC-EC01-5418-2647FB04BA25}"/>
              </a:ext>
            </a:extLst>
          </p:cNvPr>
          <p:cNvSpPr txBox="1">
            <a:spLocks noChangeArrowheads="1"/>
          </p:cNvSpPr>
          <p:nvPr/>
        </p:nvSpPr>
        <p:spPr bwMode="auto">
          <a:xfrm>
            <a:off x="234950" y="0"/>
            <a:ext cx="88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500" b="1">
                <a:solidFill>
                  <a:srgbClr val="505150"/>
                </a:solidFill>
                <a:latin typeface="Arial" panose="020B0604020202020204" pitchFamily="34" charset="0"/>
                <a:ea typeface="MS PGothic" panose="020B0600070205080204" pitchFamily="34" charset="-128"/>
              </a:defRPr>
            </a:lvl1pPr>
            <a:lvl2pPr marL="742950" indent="-28575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a:spcBef>
                <a:spcPct val="20000"/>
              </a:spcBef>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fr-FR" altLang="fr-FR" sz="1800" b="0">
              <a:solidFill>
                <a:schemeClr val="tx1"/>
              </a:solidFill>
              <a:latin typeface="Calibri" panose="020F0502020204030204" pitchFamily="34" charset="0"/>
            </a:endParaRPr>
          </a:p>
        </p:txBody>
      </p:sp>
      <p:sp>
        <p:nvSpPr>
          <p:cNvPr id="76763" name="Rectangle 6">
            <a:extLst>
              <a:ext uri="{FF2B5EF4-FFF2-40B4-BE49-F238E27FC236}">
                <a16:creationId xmlns:a16="http://schemas.microsoft.com/office/drawing/2014/main" id="{4BC120C7-0EFF-06A6-4BA4-1765F297B3D4}"/>
              </a:ext>
            </a:extLst>
          </p:cNvPr>
          <p:cNvSpPr>
            <a:spLocks noChangeArrowheads="1"/>
          </p:cNvSpPr>
          <p:nvPr/>
        </p:nvSpPr>
        <p:spPr bwMode="auto">
          <a:xfrm>
            <a:off x="119063" y="184150"/>
            <a:ext cx="996950" cy="7239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500" b="1">
                <a:solidFill>
                  <a:srgbClr val="505150"/>
                </a:solidFill>
                <a:latin typeface="Arial" panose="020B0604020202020204" pitchFamily="34" charset="0"/>
                <a:ea typeface="MS PGothic" panose="020B0600070205080204" pitchFamily="34" charset="-128"/>
              </a:defRPr>
            </a:lvl1pPr>
            <a:lvl2pPr marL="742950" indent="-285750">
              <a:spcBef>
                <a:spcPct val="20000"/>
              </a:spcBef>
              <a:buChar char="/"/>
              <a:defRPr>
                <a:solidFill>
                  <a:srgbClr val="0052A2"/>
                </a:solidFill>
                <a:latin typeface="Arial" panose="020B0604020202020204" pitchFamily="34" charset="0"/>
                <a:ea typeface="MS PGothic" panose="020B0600070205080204" pitchFamily="34" charset="-128"/>
              </a:defRPr>
            </a:lvl2pPr>
            <a:lvl3pPr marL="1143000" indent="-228600">
              <a:spcBef>
                <a:spcPct val="20000"/>
              </a:spcBef>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MS PGothic" panose="020B0600070205080204" pitchFamily="34" charset="-128"/>
              </a:defRPr>
            </a:lvl9pPr>
          </a:lstStyle>
          <a:p>
            <a:pPr>
              <a:spcBef>
                <a:spcPct val="0"/>
              </a:spcBef>
            </a:pPr>
            <a:endParaRPr lang="fr-FR" altLang="fr-FR" sz="2400" b="0" i="0">
              <a:solidFill>
                <a:schemeClr val="tx1"/>
              </a:solidFill>
              <a:latin typeface="Times"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FBC37F-E043-A6EC-FCA8-65E5264F6CB2}"/>
              </a:ext>
            </a:extLst>
          </p:cNvPr>
          <p:cNvPicPr>
            <a:picLocks noChangeAspect="1"/>
          </p:cNvPicPr>
          <p:nvPr/>
        </p:nvPicPr>
        <p:blipFill>
          <a:blip r:embed="rId2" cstate="print">
            <a:lum/>
          </a:blip>
          <a:stretch>
            <a:fillRect/>
          </a:stretch>
        </p:blipFill>
        <p:spPr>
          <a:xfrm>
            <a:off x="1289112" y="1093777"/>
            <a:ext cx="6372931" cy="5427991"/>
          </a:xfrm>
          <a:prstGeom prst="rect">
            <a:avLst/>
          </a:prstGeom>
          <a:ln>
            <a:noFill/>
          </a:ln>
          <a:effectLst>
            <a:softEdge rad="112500"/>
          </a:effectLst>
        </p:spPr>
      </p:pic>
      <p:sp>
        <p:nvSpPr>
          <p:cNvPr id="3" name="ZoneTexte 2">
            <a:extLst>
              <a:ext uri="{FF2B5EF4-FFF2-40B4-BE49-F238E27FC236}">
                <a16:creationId xmlns:a16="http://schemas.microsoft.com/office/drawing/2014/main" id="{4A453BB7-F69F-5D53-0604-789D382BD8D4}"/>
              </a:ext>
            </a:extLst>
          </p:cNvPr>
          <p:cNvSpPr txBox="1"/>
          <p:nvPr/>
        </p:nvSpPr>
        <p:spPr>
          <a:xfrm>
            <a:off x="275778" y="315311"/>
            <a:ext cx="8326582" cy="769441"/>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pPr algn="ctr" eaLnBrk="1" fontAlgn="auto" hangingPunct="1">
              <a:spcBef>
                <a:spcPts val="0"/>
              </a:spcBef>
              <a:spcAft>
                <a:spcPts val="0"/>
              </a:spcAft>
              <a:defRPr/>
            </a:pPr>
            <a:r>
              <a:rPr lang="fr-FR" sz="4400" b="1" i="0" dirty="0">
                <a:ln>
                  <a:solidFill>
                    <a:schemeClr val="accent1">
                      <a:lumMod val="50000"/>
                    </a:schemeClr>
                  </a:solidFill>
                </a:ln>
                <a:solidFill>
                  <a:schemeClr val="bg1"/>
                </a:solidFill>
                <a:effectLst>
                  <a:innerShdw blurRad="63500" dist="50800" dir="16200000">
                    <a:prstClr val="black">
                      <a:alpha val="50000"/>
                    </a:prstClr>
                  </a:innerShdw>
                </a:effectLst>
                <a:latin typeface="Arial Black" panose="020B0A04020102020204" pitchFamily="34" charset="0"/>
              </a:rPr>
              <a:t>ETUDIER À L’UNIVERSITÉ</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A6ACA-E177-0A71-2183-6E59922149E5}"/>
              </a:ext>
            </a:extLst>
          </p:cNvPr>
          <p:cNvSpPr>
            <a:spLocks noGrp="1"/>
          </p:cNvSpPr>
          <p:nvPr>
            <p:ph type="title"/>
          </p:nvPr>
        </p:nvSpPr>
        <p:spPr>
          <a:xfrm>
            <a:off x="363538" y="579438"/>
            <a:ext cx="7467600" cy="693737"/>
          </a:xfrm>
        </p:spPr>
        <p:txBody>
          <a:bodyPr rtlCol="0">
            <a:normAutofit/>
          </a:bodyPr>
          <a:lstStyle/>
          <a:p>
            <a:pPr eaLnBrk="1" fontAlgn="auto" hangingPunct="1">
              <a:spcAft>
                <a:spcPts val="0"/>
              </a:spcAft>
              <a:defRPr/>
            </a:pPr>
            <a:r>
              <a:rPr lang="fr-FR" sz="3600" b="1" dirty="0">
                <a:solidFill>
                  <a:schemeClr val="accent1">
                    <a:lumMod val="75000"/>
                  </a:schemeClr>
                </a:solidFill>
              </a:rPr>
              <a:t>Portails de l’Université Côte d’Azur</a:t>
            </a:r>
          </a:p>
        </p:txBody>
      </p:sp>
      <p:sp>
        <p:nvSpPr>
          <p:cNvPr id="3" name="Espace réservé du contenu 2">
            <a:extLst>
              <a:ext uri="{FF2B5EF4-FFF2-40B4-BE49-F238E27FC236}">
                <a16:creationId xmlns:a16="http://schemas.microsoft.com/office/drawing/2014/main" id="{11404BAA-C111-5B0F-E577-2C410614E873}"/>
              </a:ext>
            </a:extLst>
          </p:cNvPr>
          <p:cNvSpPr>
            <a:spLocks noGrp="1"/>
          </p:cNvSpPr>
          <p:nvPr>
            <p:ph sz="half" idx="1"/>
          </p:nvPr>
        </p:nvSpPr>
        <p:spPr>
          <a:xfrm>
            <a:off x="227013" y="1206500"/>
            <a:ext cx="4349750" cy="4816475"/>
          </a:xfrm>
        </p:spPr>
        <p:txBody>
          <a:bodyPr rtlCol="0">
            <a:normAutofit fontScale="62500" lnSpcReduction="20000"/>
          </a:bodyPr>
          <a:lstStyle/>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sz="2600" b="1" dirty="0"/>
              <a:t>Portail Sciences et Technologie </a:t>
            </a:r>
          </a:p>
          <a:p>
            <a:pPr marL="640080" lvl="1" indent="-274320" eaLnBrk="1" fontAlgn="auto" hangingPunct="1">
              <a:spcAft>
                <a:spcPts val="0"/>
              </a:spcAft>
              <a:buFont typeface="Wingdings 2"/>
              <a:buChar char=""/>
              <a:defRPr/>
            </a:pPr>
            <a:r>
              <a:rPr lang="fr-FR" dirty="0"/>
              <a:t>Licence Chimie</a:t>
            </a:r>
          </a:p>
          <a:p>
            <a:pPr marL="640080" lvl="1" indent="-274320" eaLnBrk="1" fontAlgn="auto" hangingPunct="1">
              <a:spcAft>
                <a:spcPts val="0"/>
              </a:spcAft>
              <a:buFont typeface="Wingdings 2"/>
              <a:buChar char=""/>
              <a:defRPr/>
            </a:pPr>
            <a:r>
              <a:rPr lang="fr-FR" dirty="0"/>
              <a:t>Licence Informatique</a:t>
            </a:r>
          </a:p>
          <a:p>
            <a:pPr marL="640080" lvl="1" indent="-274320" eaLnBrk="1" fontAlgn="auto" hangingPunct="1">
              <a:spcAft>
                <a:spcPts val="0"/>
              </a:spcAft>
              <a:buFont typeface="Wingdings 2"/>
              <a:buChar char=""/>
              <a:defRPr/>
            </a:pPr>
            <a:r>
              <a:rPr lang="fr-FR" dirty="0"/>
              <a:t>Licence Mathématiques et Informatique Appliquée au Sciences Humaines et Sociales </a:t>
            </a:r>
          </a:p>
          <a:p>
            <a:pPr marL="640080" lvl="1" indent="-274320" eaLnBrk="1" fontAlgn="auto" hangingPunct="1">
              <a:spcAft>
                <a:spcPts val="0"/>
              </a:spcAft>
              <a:buFont typeface="Wingdings 2"/>
              <a:buChar char=""/>
              <a:defRPr/>
            </a:pPr>
            <a:r>
              <a:rPr lang="fr-FR" dirty="0"/>
              <a:t>Licence de Physique</a:t>
            </a:r>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b="1" dirty="0"/>
              <a:t>Portail Sciences de l’Homme et de la Société</a:t>
            </a:r>
          </a:p>
          <a:p>
            <a:pPr marL="640080" lvl="1" indent="-274320" eaLnBrk="1" fontAlgn="auto" hangingPunct="1">
              <a:spcAft>
                <a:spcPts val="0"/>
              </a:spcAft>
              <a:buFont typeface="Wingdings 2"/>
              <a:buChar char=""/>
              <a:defRPr/>
            </a:pPr>
            <a:r>
              <a:rPr lang="fr-FR" dirty="0"/>
              <a:t>Licence Histoire</a:t>
            </a:r>
          </a:p>
          <a:p>
            <a:pPr marL="640080" lvl="1" indent="-274320" eaLnBrk="1" fontAlgn="auto" hangingPunct="1">
              <a:spcAft>
                <a:spcPts val="0"/>
              </a:spcAft>
              <a:buFont typeface="Wingdings 2"/>
              <a:buChar char=""/>
              <a:defRPr/>
            </a:pPr>
            <a:r>
              <a:rPr lang="fr-FR" dirty="0"/>
              <a:t>Licence Philosophie</a:t>
            </a:r>
          </a:p>
          <a:p>
            <a:pPr marL="640080" lvl="1" indent="-274320" eaLnBrk="1" fontAlgn="auto" hangingPunct="1">
              <a:spcAft>
                <a:spcPts val="0"/>
              </a:spcAft>
              <a:buFont typeface="Wingdings 2"/>
              <a:buChar char=""/>
              <a:defRPr/>
            </a:pPr>
            <a:r>
              <a:rPr lang="fr-FR" dirty="0"/>
              <a:t>Licence Sciences de l’Homme, Ethnologie, Anthropologie</a:t>
            </a:r>
          </a:p>
          <a:p>
            <a:pPr marL="640080" lvl="1" indent="-274320" eaLnBrk="1" fontAlgn="auto" hangingPunct="1">
              <a:spcAft>
                <a:spcPts val="0"/>
              </a:spcAft>
              <a:buFont typeface="Wingdings 2"/>
              <a:buChar char=""/>
              <a:defRPr/>
            </a:pPr>
            <a:r>
              <a:rPr lang="fr-FR" dirty="0"/>
              <a:t>Sciences du Langage</a:t>
            </a:r>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b="1" dirty="0"/>
              <a:t>Portail Sciences et Techniques des Activités Physiques et Sportives</a:t>
            </a:r>
          </a:p>
          <a:p>
            <a:pPr marL="640080" lvl="1" indent="-274320" eaLnBrk="1" fontAlgn="auto" hangingPunct="1">
              <a:spcAft>
                <a:spcPts val="0"/>
              </a:spcAft>
              <a:buFont typeface="Wingdings 2"/>
              <a:buChar char=""/>
              <a:defRPr/>
            </a:pPr>
            <a:r>
              <a:rPr lang="fr-FR" dirty="0"/>
              <a:t>Licence Sciences et Techniques des Activités Physiques et Sportives</a:t>
            </a:r>
          </a:p>
          <a:p>
            <a:pPr marL="274320" indent="-274320" eaLnBrk="1" fontAlgn="auto" hangingPunct="1">
              <a:spcAft>
                <a:spcPts val="0"/>
              </a:spcAft>
              <a:buFont typeface="Wingdings"/>
              <a:buChar char=""/>
              <a:defRPr/>
            </a:pPr>
            <a:endParaRPr lang="fr-FR" dirty="0"/>
          </a:p>
        </p:txBody>
      </p:sp>
      <p:sp>
        <p:nvSpPr>
          <p:cNvPr id="4" name="Espace réservé du contenu 3">
            <a:extLst>
              <a:ext uri="{FF2B5EF4-FFF2-40B4-BE49-F238E27FC236}">
                <a16:creationId xmlns:a16="http://schemas.microsoft.com/office/drawing/2014/main" id="{B94DE729-14A7-1254-E3E7-0D8E424A7CC2}"/>
              </a:ext>
            </a:extLst>
          </p:cNvPr>
          <p:cNvSpPr>
            <a:spLocks noGrp="1"/>
          </p:cNvSpPr>
          <p:nvPr>
            <p:ph sz="half" idx="2"/>
          </p:nvPr>
        </p:nvSpPr>
        <p:spPr>
          <a:xfrm>
            <a:off x="4567238" y="1358900"/>
            <a:ext cx="4276725" cy="5016500"/>
          </a:xfrm>
        </p:spPr>
        <p:txBody>
          <a:bodyPr rtlCol="0">
            <a:normAutofit fontScale="62500" lnSpcReduction="20000"/>
          </a:bodyPr>
          <a:lstStyle/>
          <a:p>
            <a:pPr marL="274320" indent="-274320" eaLnBrk="1" fontAlgn="auto" hangingPunct="1">
              <a:spcAft>
                <a:spcPts val="0"/>
              </a:spcAft>
              <a:buFont typeface="Wingdings"/>
              <a:buChar char=""/>
              <a:defRPr/>
            </a:pPr>
            <a:r>
              <a:rPr lang="fr-FR" b="1" dirty="0"/>
              <a:t>Portail Langues, Littérature, Arts et Communication</a:t>
            </a:r>
          </a:p>
          <a:p>
            <a:pPr marL="640080" lvl="1" indent="-274320" eaLnBrk="1" fontAlgn="auto" hangingPunct="1">
              <a:spcAft>
                <a:spcPts val="0"/>
              </a:spcAft>
              <a:buFont typeface="Wingdings 2"/>
              <a:buChar char=""/>
              <a:defRPr/>
            </a:pPr>
            <a:r>
              <a:rPr lang="fr-FR" dirty="0"/>
              <a:t>Licence Arts du spectacle</a:t>
            </a:r>
          </a:p>
          <a:p>
            <a:pPr marL="640080" lvl="1" indent="-274320" eaLnBrk="1" fontAlgn="auto" hangingPunct="1">
              <a:spcAft>
                <a:spcPts val="0"/>
              </a:spcAft>
              <a:buFont typeface="Wingdings 2"/>
              <a:buChar char=""/>
              <a:defRPr/>
            </a:pPr>
            <a:r>
              <a:rPr lang="fr-FR" dirty="0"/>
              <a:t>Licence Information-communication</a:t>
            </a:r>
          </a:p>
          <a:p>
            <a:pPr marL="640080" lvl="1" indent="-274320" eaLnBrk="1" fontAlgn="auto" hangingPunct="1">
              <a:spcAft>
                <a:spcPts val="0"/>
              </a:spcAft>
              <a:buFont typeface="Wingdings 2"/>
              <a:buChar char=""/>
              <a:defRPr/>
            </a:pPr>
            <a:r>
              <a:rPr lang="fr-FR" dirty="0"/>
              <a:t>Licence Langues Etrangères Appliquées</a:t>
            </a:r>
          </a:p>
          <a:p>
            <a:pPr marL="640080" lvl="1" indent="-274320" eaLnBrk="1" fontAlgn="auto" hangingPunct="1">
              <a:spcAft>
                <a:spcPts val="0"/>
              </a:spcAft>
              <a:buFont typeface="Wingdings 2"/>
              <a:buChar char=""/>
              <a:defRPr/>
            </a:pPr>
            <a:r>
              <a:rPr lang="fr-FR" dirty="0"/>
              <a:t>Licence Langues Littératures et Civilisation Etrangères</a:t>
            </a:r>
          </a:p>
          <a:p>
            <a:pPr marL="640080" lvl="1" indent="-274320" eaLnBrk="1" fontAlgn="auto" hangingPunct="1">
              <a:spcAft>
                <a:spcPts val="0"/>
              </a:spcAft>
              <a:buFont typeface="Wingdings 2"/>
              <a:buChar char=""/>
              <a:defRPr/>
            </a:pPr>
            <a:r>
              <a:rPr lang="fr-FR" dirty="0"/>
              <a:t>Licence Lettres</a:t>
            </a:r>
          </a:p>
          <a:p>
            <a:pPr marL="640080" lvl="1" indent="-274320" eaLnBrk="1" fontAlgn="auto" hangingPunct="1">
              <a:spcAft>
                <a:spcPts val="0"/>
              </a:spcAft>
              <a:buFont typeface="Wingdings 2"/>
              <a:buChar char=""/>
              <a:defRPr/>
            </a:pPr>
            <a:r>
              <a:rPr lang="fr-FR" dirty="0"/>
              <a:t>Licence Musicologie</a:t>
            </a:r>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b="1" dirty="0"/>
              <a:t>Portail Droit et Sciences Politique</a:t>
            </a:r>
          </a:p>
          <a:p>
            <a:pPr marL="640080" lvl="1" indent="-274320" eaLnBrk="1" fontAlgn="auto" hangingPunct="1">
              <a:spcAft>
                <a:spcPts val="0"/>
              </a:spcAft>
              <a:buFont typeface="Wingdings 2"/>
              <a:buChar char=""/>
              <a:defRPr/>
            </a:pPr>
            <a:r>
              <a:rPr lang="fr-FR" dirty="0"/>
              <a:t>Licence de Droit</a:t>
            </a:r>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b="1" dirty="0"/>
              <a:t>Portail Sciences de la vie</a:t>
            </a:r>
          </a:p>
          <a:p>
            <a:pPr marL="640080" lvl="1" indent="-274320" eaLnBrk="1" fontAlgn="auto" hangingPunct="1">
              <a:spcAft>
                <a:spcPts val="0"/>
              </a:spcAft>
              <a:buFont typeface="Wingdings 2"/>
              <a:buChar char=""/>
              <a:defRPr/>
            </a:pPr>
            <a:r>
              <a:rPr lang="fr-FR" dirty="0"/>
              <a:t>Licence Sciences de la Vie</a:t>
            </a:r>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r>
              <a:rPr lang="fr-FR" b="1" dirty="0"/>
              <a:t>Portail Economie et Gestion</a:t>
            </a:r>
          </a:p>
          <a:p>
            <a:pPr marL="640080" lvl="1" indent="-274320" eaLnBrk="1" fontAlgn="auto" hangingPunct="1">
              <a:spcAft>
                <a:spcPts val="0"/>
              </a:spcAft>
              <a:buFont typeface="Wingdings 2"/>
              <a:buChar char=""/>
              <a:defRPr/>
            </a:pPr>
            <a:r>
              <a:rPr lang="fr-FR" dirty="0"/>
              <a:t>Licence d’Economie et Gestion</a:t>
            </a:r>
          </a:p>
          <a:p>
            <a:pPr marL="640080" lvl="1" indent="-274320" eaLnBrk="1" fontAlgn="auto" hangingPunct="1">
              <a:spcAft>
                <a:spcPts val="0"/>
              </a:spcAft>
              <a:buFont typeface="Wingdings 2"/>
              <a:buChar char=""/>
              <a:defRPr/>
            </a:pPr>
            <a:endParaRPr lang="fr-FR" dirty="0"/>
          </a:p>
          <a:p>
            <a:pPr marL="640080" lvl="1"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a:buChar char=""/>
              <a:defRPr/>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a:extLst>
              <a:ext uri="{FF2B5EF4-FFF2-40B4-BE49-F238E27FC236}">
                <a16:creationId xmlns:a16="http://schemas.microsoft.com/office/drawing/2014/main" id="{2DF37E8F-97CA-7C40-8125-65DE9FFE510E}"/>
              </a:ext>
            </a:extLst>
          </p:cNvPr>
          <p:cNvSpPr>
            <a:spLocks noGrp="1"/>
          </p:cNvSpPr>
          <p:nvPr>
            <p:ph type="title"/>
          </p:nvPr>
        </p:nvSpPr>
        <p:spPr/>
        <p:txBody>
          <a:bodyPr/>
          <a:lstStyle/>
          <a:p>
            <a:pPr eaLnBrk="1" hangingPunct="1"/>
            <a:endParaRPr lang="fr-FR" altLang="fr-FR"/>
          </a:p>
        </p:txBody>
      </p:sp>
      <p:pic>
        <p:nvPicPr>
          <p:cNvPr id="78851" name="Picture 2">
            <a:extLst>
              <a:ext uri="{FF2B5EF4-FFF2-40B4-BE49-F238E27FC236}">
                <a16:creationId xmlns:a16="http://schemas.microsoft.com/office/drawing/2014/main" id="{33D1E044-E789-DAFB-FC5A-9CE258FB76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4963"/>
            <a:ext cx="8229600" cy="4516437"/>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E6A7A5A0-A5FB-B03F-D724-7499AA75A1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78025"/>
            <a:ext cx="8229600" cy="37703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8">
            <a:extLst>
              <a:ext uri="{FF2B5EF4-FFF2-40B4-BE49-F238E27FC236}">
                <a16:creationId xmlns:a16="http://schemas.microsoft.com/office/drawing/2014/main" id="{570D1286-9FC7-7321-02A7-1CCB5FEDCF21}"/>
              </a:ext>
            </a:extLst>
          </p:cNvPr>
          <p:cNvSpPr>
            <a:spLocks noChangeArrowheads="1"/>
          </p:cNvSpPr>
          <p:nvPr/>
        </p:nvSpPr>
        <p:spPr bwMode="auto">
          <a:xfrm rot="5400000">
            <a:off x="6010276" y="5651500"/>
            <a:ext cx="1104900" cy="231775"/>
          </a:xfrm>
          <a:prstGeom prst="leftArrow">
            <a:avLst>
              <a:gd name="adj1" fmla="val 50000"/>
              <a:gd name="adj2" fmla="val 7501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12" name="Rectangle 9">
            <a:extLst>
              <a:ext uri="{FF2B5EF4-FFF2-40B4-BE49-F238E27FC236}">
                <a16:creationId xmlns:a16="http://schemas.microsoft.com/office/drawing/2014/main" id="{A6A3FC63-4933-F1E8-5629-44E394458EFD}"/>
              </a:ext>
            </a:extLst>
          </p:cNvPr>
          <p:cNvSpPr>
            <a:spLocks noChangeArrowheads="1"/>
          </p:cNvSpPr>
          <p:nvPr/>
        </p:nvSpPr>
        <p:spPr bwMode="auto">
          <a:xfrm>
            <a:off x="195263" y="2348879"/>
            <a:ext cx="3675111" cy="2865321"/>
          </a:xfrm>
          <a:prstGeom prst="rect">
            <a:avLst/>
          </a:prstGeom>
          <a:solidFill>
            <a:schemeClr val="tx2">
              <a:lumMod val="40000"/>
              <a:lumOff val="60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eaLnBrk="1" hangingPunct="1">
              <a:buFont typeface="Monotype Sorts" pitchFamily="2" charset="2"/>
              <a:buNone/>
              <a:defRPr/>
            </a:pPr>
            <a:endParaRPr lang="fr-FR"/>
          </a:p>
        </p:txBody>
      </p:sp>
      <p:sp>
        <p:nvSpPr>
          <p:cNvPr id="13" name="Rectangle 10">
            <a:extLst>
              <a:ext uri="{FF2B5EF4-FFF2-40B4-BE49-F238E27FC236}">
                <a16:creationId xmlns:a16="http://schemas.microsoft.com/office/drawing/2014/main" id="{56F1ABA7-E954-0272-955B-F3BD87A4ADA0}"/>
              </a:ext>
            </a:extLst>
          </p:cNvPr>
          <p:cNvSpPr>
            <a:spLocks noChangeArrowheads="1"/>
          </p:cNvSpPr>
          <p:nvPr/>
        </p:nvSpPr>
        <p:spPr bwMode="auto">
          <a:xfrm>
            <a:off x="4222454" y="2354015"/>
            <a:ext cx="4680545" cy="2865321"/>
          </a:xfrm>
          <a:prstGeom prst="rect">
            <a:avLst/>
          </a:prstGeom>
          <a:solidFill>
            <a:schemeClr val="accent2">
              <a:lumMod val="60000"/>
              <a:lumOff val="40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eaLnBrk="1" hangingPunct="1">
              <a:buFont typeface="Monotype Sorts" pitchFamily="2" charset="2"/>
              <a:buNone/>
              <a:defRPr/>
            </a:pPr>
            <a:endParaRPr lang="fr-FR"/>
          </a:p>
        </p:txBody>
      </p:sp>
      <p:sp>
        <p:nvSpPr>
          <p:cNvPr id="46089" name="Text Box 3">
            <a:extLst>
              <a:ext uri="{FF2B5EF4-FFF2-40B4-BE49-F238E27FC236}">
                <a16:creationId xmlns:a16="http://schemas.microsoft.com/office/drawing/2014/main" id="{B4FE3E2E-4D52-4161-6D2B-37DF054A7ACD}"/>
              </a:ext>
            </a:extLst>
          </p:cNvPr>
          <p:cNvSpPr txBox="1">
            <a:spLocks noChangeArrowheads="1"/>
          </p:cNvSpPr>
          <p:nvPr/>
        </p:nvSpPr>
        <p:spPr bwMode="auto">
          <a:xfrm>
            <a:off x="611188" y="1393825"/>
            <a:ext cx="79216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b="1">
                <a:solidFill>
                  <a:srgbClr val="C00000"/>
                </a:solidFill>
              </a:rPr>
              <a:t>Les choix possibles après une seconde…</a:t>
            </a:r>
          </a:p>
        </p:txBody>
      </p:sp>
      <p:sp>
        <p:nvSpPr>
          <p:cNvPr id="46090" name="AutoShape 7">
            <a:extLst>
              <a:ext uri="{FF2B5EF4-FFF2-40B4-BE49-F238E27FC236}">
                <a16:creationId xmlns:a16="http://schemas.microsoft.com/office/drawing/2014/main" id="{AEA7377E-81B7-3FAF-55B0-2C0BA95C4C09}"/>
              </a:ext>
            </a:extLst>
          </p:cNvPr>
          <p:cNvSpPr>
            <a:spLocks noChangeArrowheads="1"/>
          </p:cNvSpPr>
          <p:nvPr/>
        </p:nvSpPr>
        <p:spPr bwMode="auto">
          <a:xfrm rot="5400000">
            <a:off x="1731169" y="5645944"/>
            <a:ext cx="1111250" cy="249238"/>
          </a:xfrm>
          <a:prstGeom prst="leftArrow">
            <a:avLst>
              <a:gd name="adj1" fmla="val 50000"/>
              <a:gd name="adj2" fmla="val 749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29" name="Rectangle 11">
            <a:extLst>
              <a:ext uri="{FF2B5EF4-FFF2-40B4-BE49-F238E27FC236}">
                <a16:creationId xmlns:a16="http://schemas.microsoft.com/office/drawing/2014/main" id="{581CD23A-2751-86C3-D5B6-66C48D9AA5CF}"/>
              </a:ext>
            </a:extLst>
          </p:cNvPr>
          <p:cNvSpPr>
            <a:spLocks noChangeArrowheads="1"/>
          </p:cNvSpPr>
          <p:nvPr/>
        </p:nvSpPr>
        <p:spPr bwMode="auto">
          <a:xfrm>
            <a:off x="1155700" y="2379663"/>
            <a:ext cx="1963738" cy="523875"/>
          </a:xfrm>
          <a:prstGeom prst="rect">
            <a:avLst/>
          </a:prstGeom>
          <a:noFill/>
          <a:ln>
            <a:noFill/>
          </a:ln>
          <a:effectLst/>
        </p:spPr>
        <p:txBody>
          <a:bodyPr wrap="none" lIns="92075" tIns="46038" rIns="92075" bIns="46038">
            <a:spAutoFit/>
          </a:bodyPr>
          <a:lstStyle/>
          <a:p>
            <a:pPr marL="287338" indent="-287338" eaLnBrk="1" hangingPunct="1">
              <a:defRPr/>
            </a:pPr>
            <a:r>
              <a:rPr lang="fr-FR" sz="2800" b="1" dirty="0">
                <a:solidFill>
                  <a:schemeClr val="bg1"/>
                </a:solidFill>
                <a:effectLst>
                  <a:outerShdw blurRad="38100" dist="38100" dir="2700000" algn="tl">
                    <a:srgbClr val="000000"/>
                  </a:outerShdw>
                </a:effectLst>
                <a:cs typeface="Arial" charset="0"/>
              </a:rPr>
              <a:t>1</a:t>
            </a:r>
            <a:r>
              <a:rPr lang="fr-FR" sz="2800" b="1" baseline="30000" dirty="0">
                <a:solidFill>
                  <a:schemeClr val="bg1"/>
                </a:solidFill>
                <a:effectLst>
                  <a:outerShdw blurRad="38100" dist="38100" dir="2700000" algn="tl">
                    <a:srgbClr val="000000"/>
                  </a:outerShdw>
                </a:effectLst>
                <a:cs typeface="Arial" charset="0"/>
              </a:rPr>
              <a:t>re</a:t>
            </a:r>
            <a:r>
              <a:rPr lang="fr-FR" sz="2800" b="1" dirty="0">
                <a:solidFill>
                  <a:schemeClr val="bg1"/>
                </a:solidFill>
                <a:effectLst>
                  <a:outerShdw blurRad="38100" dist="38100" dir="2700000" algn="tl">
                    <a:srgbClr val="000000"/>
                  </a:outerShdw>
                </a:effectLst>
                <a:cs typeface="Arial" charset="0"/>
              </a:rPr>
              <a:t> générale</a:t>
            </a:r>
          </a:p>
        </p:txBody>
      </p:sp>
      <p:sp>
        <p:nvSpPr>
          <p:cNvPr id="46092" name="Rectangle 14">
            <a:extLst>
              <a:ext uri="{FF2B5EF4-FFF2-40B4-BE49-F238E27FC236}">
                <a16:creationId xmlns:a16="http://schemas.microsoft.com/office/drawing/2014/main" id="{32202193-4ECC-A9D1-EEAE-6AD0F091A10C}"/>
              </a:ext>
            </a:extLst>
          </p:cNvPr>
          <p:cNvSpPr>
            <a:spLocks noChangeArrowheads="1"/>
          </p:cNvSpPr>
          <p:nvPr/>
        </p:nvSpPr>
        <p:spPr bwMode="auto">
          <a:xfrm>
            <a:off x="255588" y="3989388"/>
            <a:ext cx="38131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CC0000"/>
              </a:buClr>
              <a:buSzPct val="120000"/>
              <a:buFont typeface="Wingdings 2" panose="05020102010507070707" pitchFamily="18" charset="2"/>
              <a:buChar char="?"/>
            </a:pPr>
            <a:r>
              <a:rPr lang="fr-FR" altLang="fr-FR" sz="2000">
                <a:solidFill>
                  <a:schemeClr val="bg1"/>
                </a:solidFill>
              </a:rPr>
              <a:t>pour envisager plutôt des </a:t>
            </a:r>
            <a:r>
              <a:rPr lang="fr-FR" altLang="fr-FR" sz="2000" b="1">
                <a:solidFill>
                  <a:schemeClr val="bg1"/>
                </a:solidFill>
              </a:rPr>
              <a:t>études supérieures longues</a:t>
            </a:r>
          </a:p>
        </p:txBody>
      </p:sp>
      <p:sp>
        <p:nvSpPr>
          <p:cNvPr id="46093" name="Rectangle 15">
            <a:extLst>
              <a:ext uri="{FF2B5EF4-FFF2-40B4-BE49-F238E27FC236}">
                <a16:creationId xmlns:a16="http://schemas.microsoft.com/office/drawing/2014/main" id="{310F1656-546C-8C4D-C6AB-B88FF38AC5C2}"/>
              </a:ext>
            </a:extLst>
          </p:cNvPr>
          <p:cNvSpPr>
            <a:spLocks noChangeArrowheads="1"/>
          </p:cNvSpPr>
          <p:nvPr/>
        </p:nvSpPr>
        <p:spPr bwMode="auto">
          <a:xfrm>
            <a:off x="301625" y="3054350"/>
            <a:ext cx="367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CC0000"/>
              </a:buClr>
              <a:buSzPct val="120000"/>
              <a:buFont typeface="Wingdings 2" panose="05020102010507070707" pitchFamily="18" charset="2"/>
              <a:buChar char="?"/>
            </a:pPr>
            <a:r>
              <a:rPr lang="fr-FR" altLang="fr-FR" sz="2000">
                <a:solidFill>
                  <a:schemeClr val="bg1"/>
                </a:solidFill>
              </a:rPr>
              <a:t>pour approfondir les matières générales </a:t>
            </a:r>
            <a:r>
              <a:rPr lang="fr-FR" altLang="fr-FR" sz="2000"/>
              <a:t>	</a:t>
            </a:r>
            <a:r>
              <a:rPr lang="fr-FR" altLang="fr-FR" sz="2000" b="1"/>
              <a:t> 	   </a:t>
            </a:r>
          </a:p>
        </p:txBody>
      </p:sp>
      <p:sp>
        <p:nvSpPr>
          <p:cNvPr id="17" name="Rectangle 12">
            <a:extLst>
              <a:ext uri="{FF2B5EF4-FFF2-40B4-BE49-F238E27FC236}">
                <a16:creationId xmlns:a16="http://schemas.microsoft.com/office/drawing/2014/main" id="{750ECEC1-558D-73BE-777E-707F30B18A08}"/>
              </a:ext>
            </a:extLst>
          </p:cNvPr>
          <p:cNvSpPr>
            <a:spLocks noChangeArrowheads="1"/>
          </p:cNvSpPr>
          <p:nvPr/>
        </p:nvSpPr>
        <p:spPr bwMode="auto">
          <a:xfrm>
            <a:off x="4537075" y="2416175"/>
            <a:ext cx="4319588" cy="855663"/>
          </a:xfrm>
          <a:prstGeom prst="rect">
            <a:avLst/>
          </a:prstGeom>
          <a:noFill/>
          <a:ln>
            <a:noFill/>
          </a:ln>
          <a:effectLst/>
        </p:spPr>
        <p:txBody>
          <a:bodyPr lIns="92075" tIns="46038" rIns="92075" bIns="46038">
            <a:spAutoFit/>
          </a:bodyPr>
          <a:lstStyle/>
          <a:p>
            <a:pPr marL="287338" indent="-287338" algn="ctr" eaLnBrk="1" hangingPunct="1">
              <a:defRPr/>
            </a:pPr>
            <a:r>
              <a:rPr lang="fr-FR" sz="2800" b="1" dirty="0">
                <a:solidFill>
                  <a:schemeClr val="bg1"/>
                </a:solidFill>
                <a:effectLst>
                  <a:outerShdw blurRad="38100" dist="38100" dir="2700000" algn="tl">
                    <a:srgbClr val="000000"/>
                  </a:outerShdw>
                </a:effectLst>
                <a:cs typeface="Arial" charset="0"/>
              </a:rPr>
              <a:t>1re technologique</a:t>
            </a:r>
          </a:p>
          <a:p>
            <a:pPr marL="287338" indent="-287338" algn="ctr" eaLnBrk="1" hangingPunct="1">
              <a:defRPr/>
            </a:pPr>
            <a:r>
              <a:rPr lang="fr-FR" sz="2000" b="1" dirty="0">
                <a:solidFill>
                  <a:schemeClr val="bg1"/>
                </a:solidFill>
                <a:cs typeface="Arial" charset="0"/>
              </a:rPr>
              <a:t>STMG, STI2D, ST2S, STL, STD2A, STAV</a:t>
            </a:r>
          </a:p>
        </p:txBody>
      </p:sp>
      <p:sp>
        <p:nvSpPr>
          <p:cNvPr id="46095" name="Rectangle 16">
            <a:extLst>
              <a:ext uri="{FF2B5EF4-FFF2-40B4-BE49-F238E27FC236}">
                <a16:creationId xmlns:a16="http://schemas.microsoft.com/office/drawing/2014/main" id="{BEEA1EF4-FE38-2DFF-BEB1-268668D76C95}"/>
              </a:ext>
            </a:extLst>
          </p:cNvPr>
          <p:cNvSpPr>
            <a:spLocks noChangeArrowheads="1"/>
          </p:cNvSpPr>
          <p:nvPr/>
        </p:nvSpPr>
        <p:spPr bwMode="auto">
          <a:xfrm>
            <a:off x="4240213" y="3414713"/>
            <a:ext cx="33797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CC0000"/>
              </a:buClr>
              <a:buSzPct val="120000"/>
              <a:buFont typeface="Wingdings 2" panose="05020102010507070707" pitchFamily="18" charset="2"/>
              <a:buChar char="?"/>
            </a:pPr>
            <a:r>
              <a:rPr lang="fr-FR" altLang="fr-FR" sz="1600">
                <a:solidFill>
                  <a:schemeClr val="bg1"/>
                </a:solidFill>
              </a:rPr>
              <a:t>pour découvrir un </a:t>
            </a:r>
            <a:r>
              <a:rPr lang="fr-FR" altLang="fr-FR" sz="1600" b="1">
                <a:solidFill>
                  <a:schemeClr val="bg1"/>
                </a:solidFill>
              </a:rPr>
              <a:t>secteur</a:t>
            </a:r>
          </a:p>
          <a:p>
            <a:pPr eaLnBrk="1" hangingPunct="1">
              <a:spcBef>
                <a:spcPct val="0"/>
              </a:spcBef>
              <a:buClr>
                <a:srgbClr val="CC0000"/>
              </a:buClr>
              <a:buSzPct val="120000"/>
              <a:buFont typeface="Wingdings 2" panose="05020102010507070707" pitchFamily="18" charset="2"/>
              <a:buNone/>
            </a:pPr>
            <a:r>
              <a:rPr lang="fr-FR" altLang="fr-FR" sz="1600">
                <a:solidFill>
                  <a:schemeClr val="bg1"/>
                </a:solidFill>
              </a:rPr>
              <a:t> 	professionnel</a:t>
            </a:r>
            <a:r>
              <a:rPr lang="fr-FR" altLang="fr-FR" sz="2000">
                <a:solidFill>
                  <a:schemeClr val="bg1"/>
                </a:solidFill>
              </a:rPr>
              <a:t>	</a:t>
            </a:r>
            <a:r>
              <a:rPr lang="fr-FR" altLang="fr-FR" sz="2000" b="1">
                <a:solidFill>
                  <a:schemeClr val="bg1"/>
                </a:solidFill>
              </a:rPr>
              <a:t>	   </a:t>
            </a:r>
          </a:p>
        </p:txBody>
      </p:sp>
      <p:sp>
        <p:nvSpPr>
          <p:cNvPr id="46096" name="Rectangle 17">
            <a:extLst>
              <a:ext uri="{FF2B5EF4-FFF2-40B4-BE49-F238E27FC236}">
                <a16:creationId xmlns:a16="http://schemas.microsoft.com/office/drawing/2014/main" id="{E2FF925F-9CB8-586A-02F0-9CACDAC09D74}"/>
              </a:ext>
            </a:extLst>
          </p:cNvPr>
          <p:cNvSpPr>
            <a:spLocks noChangeArrowheads="1"/>
          </p:cNvSpPr>
          <p:nvPr/>
        </p:nvSpPr>
        <p:spPr bwMode="auto">
          <a:xfrm>
            <a:off x="4240213" y="4076700"/>
            <a:ext cx="44672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CC0000"/>
              </a:buClr>
              <a:buSzPct val="120000"/>
              <a:buFont typeface="Wingdings 2" panose="05020102010507070707" pitchFamily="18" charset="2"/>
              <a:buChar char="?"/>
            </a:pPr>
            <a:r>
              <a:rPr lang="fr-FR" altLang="fr-FR" sz="1600">
                <a:solidFill>
                  <a:schemeClr val="bg1"/>
                </a:solidFill>
              </a:rPr>
              <a:t>pour envisager des </a:t>
            </a:r>
            <a:r>
              <a:rPr lang="fr-FR" altLang="fr-FR" sz="1600" b="1">
                <a:solidFill>
                  <a:schemeClr val="bg1"/>
                </a:solidFill>
              </a:rPr>
              <a:t>études supérieures courtes </a:t>
            </a:r>
            <a:r>
              <a:rPr lang="fr-FR" altLang="fr-FR" sz="1600">
                <a:solidFill>
                  <a:schemeClr val="bg1"/>
                </a:solidFill>
              </a:rPr>
              <a:t>avec une ouverture nouvelle sur les études longues</a:t>
            </a:r>
          </a:p>
        </p:txBody>
      </p:sp>
      <p:sp>
        <p:nvSpPr>
          <p:cNvPr id="46097" name="Rectangle 1">
            <a:extLst>
              <a:ext uri="{FF2B5EF4-FFF2-40B4-BE49-F238E27FC236}">
                <a16:creationId xmlns:a16="http://schemas.microsoft.com/office/drawing/2014/main" id="{5331FD54-CF7F-F895-6004-C11BD109B26C}"/>
              </a:ext>
            </a:extLst>
          </p:cNvPr>
          <p:cNvSpPr>
            <a:spLocks noChangeArrowheads="1"/>
          </p:cNvSpPr>
          <p:nvPr/>
        </p:nvSpPr>
        <p:spPr bwMode="auto">
          <a:xfrm>
            <a:off x="2235200" y="6219825"/>
            <a:ext cx="1517650" cy="10636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sp>
        <p:nvSpPr>
          <p:cNvPr id="46098" name="Rectangle 20">
            <a:extLst>
              <a:ext uri="{FF2B5EF4-FFF2-40B4-BE49-F238E27FC236}">
                <a16:creationId xmlns:a16="http://schemas.microsoft.com/office/drawing/2014/main" id="{0A2877EA-76BD-9696-13F3-A2B00628D7D5}"/>
              </a:ext>
            </a:extLst>
          </p:cNvPr>
          <p:cNvSpPr>
            <a:spLocks noChangeArrowheads="1"/>
          </p:cNvSpPr>
          <p:nvPr/>
        </p:nvSpPr>
        <p:spPr bwMode="auto">
          <a:xfrm>
            <a:off x="5165725" y="6211888"/>
            <a:ext cx="1385888" cy="1079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p>
        </p:txBody>
      </p:sp>
      <p:grpSp>
        <p:nvGrpSpPr>
          <p:cNvPr id="46099" name="Groupe 26">
            <a:extLst>
              <a:ext uri="{FF2B5EF4-FFF2-40B4-BE49-F238E27FC236}">
                <a16:creationId xmlns:a16="http://schemas.microsoft.com/office/drawing/2014/main" id="{D4BF3FC1-CBD4-7587-B1AB-D77339E2BAA1}"/>
              </a:ext>
            </a:extLst>
          </p:cNvPr>
          <p:cNvGrpSpPr>
            <a:grpSpLocks/>
          </p:cNvGrpSpPr>
          <p:nvPr/>
        </p:nvGrpSpPr>
        <p:grpSpPr bwMode="auto">
          <a:xfrm>
            <a:off x="3622675" y="5949950"/>
            <a:ext cx="1550988" cy="596900"/>
            <a:chOff x="2262776" y="5097240"/>
            <a:chExt cx="5082661" cy="596900"/>
          </a:xfrm>
        </p:grpSpPr>
        <p:sp>
          <p:nvSpPr>
            <p:cNvPr id="26" name="Rectangle 5">
              <a:extLst>
                <a:ext uri="{FF2B5EF4-FFF2-40B4-BE49-F238E27FC236}">
                  <a16:creationId xmlns:a16="http://schemas.microsoft.com/office/drawing/2014/main" id="{D24C9DCC-E261-C974-7B01-B203EE7350D1}"/>
                </a:ext>
              </a:extLst>
            </p:cNvPr>
            <p:cNvSpPr>
              <a:spLocks noChangeArrowheads="1"/>
            </p:cNvSpPr>
            <p:nvPr/>
          </p:nvSpPr>
          <p:spPr bwMode="auto">
            <a:xfrm>
              <a:off x="2262776" y="5097240"/>
              <a:ext cx="5082661" cy="596900"/>
            </a:xfrm>
            <a:prstGeom prst="rect">
              <a:avLst/>
            </a:prstGeom>
            <a:solidFill>
              <a:srgbClr val="8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eaLnBrk="1" hangingPunct="1">
                <a:buFont typeface="Monotype Sorts" pitchFamily="2" charset="2"/>
                <a:buNone/>
                <a:defRPr/>
              </a:pPr>
              <a:endParaRPr lang="fr-FR"/>
            </a:p>
          </p:txBody>
        </p:sp>
        <p:sp>
          <p:nvSpPr>
            <p:cNvPr id="46103" name="Rectangle 17">
              <a:extLst>
                <a:ext uri="{FF2B5EF4-FFF2-40B4-BE49-F238E27FC236}">
                  <a16:creationId xmlns:a16="http://schemas.microsoft.com/office/drawing/2014/main" id="{A178D8FB-4E96-72EC-6A31-3C222CC66919}"/>
                </a:ext>
              </a:extLst>
            </p:cNvPr>
            <p:cNvSpPr>
              <a:spLocks noChangeArrowheads="1"/>
            </p:cNvSpPr>
            <p:nvPr/>
          </p:nvSpPr>
          <p:spPr bwMode="auto">
            <a:xfrm>
              <a:off x="3398158" y="5164857"/>
              <a:ext cx="281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r-FR" sz="2400" b="1" i="0">
                  <a:solidFill>
                    <a:schemeClr val="bg1"/>
                  </a:solidFill>
                </a:rPr>
                <a:t>2</a:t>
              </a:r>
              <a:r>
                <a:rPr lang="en-GB" altLang="fr-FR" sz="2400" b="1" i="0" baseline="30000">
                  <a:solidFill>
                    <a:schemeClr val="bg1"/>
                  </a:solidFill>
                </a:rPr>
                <a:t>e</a:t>
              </a:r>
              <a:r>
                <a:rPr lang="en-GB" altLang="fr-FR" sz="2400" b="1" i="0">
                  <a:solidFill>
                    <a:schemeClr val="bg1"/>
                  </a:solidFill>
                </a:rPr>
                <a:t> GT</a:t>
              </a:r>
              <a:endParaRPr lang="en-GB" altLang="fr-FR" sz="2400" i="0">
                <a:solidFill>
                  <a:schemeClr val="bg1"/>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Espace réservé du contenu 3">
            <a:extLst>
              <a:ext uri="{FF2B5EF4-FFF2-40B4-BE49-F238E27FC236}">
                <a16:creationId xmlns:a16="http://schemas.microsoft.com/office/drawing/2014/main" id="{E078C613-8577-2BD3-70E5-8D4AA0A320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39925"/>
            <a:ext cx="8229600" cy="3846513"/>
          </a:xfr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3105D05-F2CC-7FB1-91A6-0DCD2DAA8DCD}"/>
              </a:ext>
            </a:extLst>
          </p:cNvPr>
          <p:cNvGraphicFramePr>
            <a:graphicFrameLocks noGrp="1"/>
          </p:cNvGraphicFramePr>
          <p:nvPr/>
        </p:nvGraphicFramePr>
        <p:xfrm>
          <a:off x="34925" y="1052513"/>
          <a:ext cx="2182814" cy="5138735"/>
        </p:xfrm>
        <a:graphic>
          <a:graphicData uri="http://schemas.openxmlformats.org/drawingml/2006/table">
            <a:tbl>
              <a:tblPr firstRow="1" bandRow="1">
                <a:tableStyleId>{2D5ABB26-0587-4C30-8999-92F81FD0307C}</a:tableStyleId>
              </a:tblPr>
              <a:tblGrid>
                <a:gridCol w="180046">
                  <a:extLst>
                    <a:ext uri="{9D8B030D-6E8A-4147-A177-3AD203B41FA5}">
                      <a16:colId xmlns:a16="http://schemas.microsoft.com/office/drawing/2014/main" val="20000"/>
                    </a:ext>
                  </a:extLst>
                </a:gridCol>
                <a:gridCol w="108059">
                  <a:extLst>
                    <a:ext uri="{9D8B030D-6E8A-4147-A177-3AD203B41FA5}">
                      <a16:colId xmlns:a16="http://schemas.microsoft.com/office/drawing/2014/main" val="20001"/>
                    </a:ext>
                  </a:extLst>
                </a:gridCol>
                <a:gridCol w="57615">
                  <a:extLst>
                    <a:ext uri="{9D8B030D-6E8A-4147-A177-3AD203B41FA5}">
                      <a16:colId xmlns:a16="http://schemas.microsoft.com/office/drawing/2014/main" val="20002"/>
                    </a:ext>
                  </a:extLst>
                </a:gridCol>
                <a:gridCol w="565343">
                  <a:extLst>
                    <a:ext uri="{9D8B030D-6E8A-4147-A177-3AD203B41FA5}">
                      <a16:colId xmlns:a16="http://schemas.microsoft.com/office/drawing/2014/main" val="20003"/>
                    </a:ext>
                  </a:extLst>
                </a:gridCol>
                <a:gridCol w="57615">
                  <a:extLst>
                    <a:ext uri="{9D8B030D-6E8A-4147-A177-3AD203B41FA5}">
                      <a16:colId xmlns:a16="http://schemas.microsoft.com/office/drawing/2014/main" val="20004"/>
                    </a:ext>
                  </a:extLst>
                </a:gridCol>
                <a:gridCol w="633660">
                  <a:extLst>
                    <a:ext uri="{9D8B030D-6E8A-4147-A177-3AD203B41FA5}">
                      <a16:colId xmlns:a16="http://schemas.microsoft.com/office/drawing/2014/main" val="20005"/>
                    </a:ext>
                  </a:extLst>
                </a:gridCol>
                <a:gridCol w="61416">
                  <a:extLst>
                    <a:ext uri="{9D8B030D-6E8A-4147-A177-3AD203B41FA5}">
                      <a16:colId xmlns:a16="http://schemas.microsoft.com/office/drawing/2014/main" val="20006"/>
                    </a:ext>
                  </a:extLst>
                </a:gridCol>
                <a:gridCol w="457644">
                  <a:extLst>
                    <a:ext uri="{9D8B030D-6E8A-4147-A177-3AD203B41FA5}">
                      <a16:colId xmlns:a16="http://schemas.microsoft.com/office/drawing/2014/main" val="20007"/>
                    </a:ext>
                  </a:extLst>
                </a:gridCol>
                <a:gridCol w="61416">
                  <a:extLst>
                    <a:ext uri="{9D8B030D-6E8A-4147-A177-3AD203B41FA5}">
                      <a16:colId xmlns:a16="http://schemas.microsoft.com/office/drawing/2014/main" val="20008"/>
                    </a:ext>
                  </a:extLst>
                </a:gridCol>
              </a:tblGrid>
              <a:tr h="274364">
                <a:tc>
                  <a:txBody>
                    <a:bodyPr/>
                    <a:lstStyle/>
                    <a:p>
                      <a:pPr algn="l"/>
                      <a:endParaRPr lang="fr-FR" sz="1100" dirty="0">
                        <a:latin typeface="+mn-lt"/>
                      </a:endParaRPr>
                    </a:p>
                  </a:txBody>
                  <a:tcPr marL="0" marR="0" marT="45728" marB="4572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64">
                <a:tc>
                  <a:txBody>
                    <a:bodyPr/>
                    <a:lstStyle/>
                    <a:p>
                      <a:pPr algn="ctr"/>
                      <a:r>
                        <a:rPr lang="fr-FR" sz="1100" dirty="0">
                          <a:latin typeface="+mn-lt"/>
                        </a:rPr>
                        <a:t>12</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endParaRPr lang="fr-FR" sz="500" dirty="0">
                        <a:latin typeface="+mn-lt"/>
                      </a:endParaRPr>
                    </a:p>
                  </a:txBody>
                  <a:tcPr marL="0" marR="18005"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500" dirty="0">
                        <a:latin typeface="+mn-lt"/>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6020">
                <a:tc>
                  <a:txBody>
                    <a:bodyPr/>
                    <a:lstStyle/>
                    <a:p>
                      <a:pPr algn="ctr"/>
                      <a:endParaRPr lang="fr-FR" sz="200" dirty="0">
                        <a:latin typeface="+mn-lt"/>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9" marR="36009" marT="0"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64">
                <a:tc>
                  <a:txBody>
                    <a:bodyPr/>
                    <a:lstStyle/>
                    <a:p>
                      <a:pPr algn="ctr"/>
                      <a:r>
                        <a:rPr lang="fr-FR" sz="1100" dirty="0">
                          <a:latin typeface="+mn-lt"/>
                        </a:rPr>
                        <a:t>11</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endParaRPr lang="fr-FR" sz="500" dirty="0">
                        <a:latin typeface="+mn-lt"/>
                      </a:endParaRPr>
                    </a:p>
                  </a:txBody>
                  <a:tcPr marL="0" marR="18005"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6020">
                <a:tc>
                  <a:txBody>
                    <a:bodyPr/>
                    <a:lstStyle/>
                    <a:p>
                      <a:pPr algn="ctr"/>
                      <a:endParaRPr lang="fr-FR" sz="200" dirty="0">
                        <a:latin typeface="+mn-lt"/>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9" marR="36009" marT="0"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64">
                <a:tc>
                  <a:txBody>
                    <a:bodyPr/>
                    <a:lstStyle/>
                    <a:p>
                      <a:pPr algn="ctr"/>
                      <a:r>
                        <a:rPr lang="fr-FR" sz="1100" dirty="0">
                          <a:latin typeface="+mn-lt"/>
                        </a:rPr>
                        <a:t>10</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endParaRPr lang="fr-FR" sz="500" dirty="0">
                        <a:latin typeface="+mn-lt"/>
                      </a:endParaRPr>
                    </a:p>
                  </a:txBody>
                  <a:tcPr marL="0" marR="18005"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6020">
                <a:tc>
                  <a:txBody>
                    <a:bodyPr/>
                    <a:lstStyle/>
                    <a:p>
                      <a:pPr algn="ctr"/>
                      <a:endParaRPr lang="fr-FR" sz="200" dirty="0">
                        <a:latin typeface="+mn-lt"/>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9" marR="36009" marT="0"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64">
                <a:tc>
                  <a:txBody>
                    <a:bodyPr/>
                    <a:lstStyle/>
                    <a:p>
                      <a:pPr algn="ctr"/>
                      <a:r>
                        <a:rPr lang="fr-FR" sz="1100" dirty="0">
                          <a:latin typeface="+mn-lt"/>
                        </a:rPr>
                        <a:t>9</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mn-lt"/>
                        <a:ea typeface="+mn-ea"/>
                        <a:cs typeface="+mn-cs"/>
                      </a:endParaRPr>
                    </a:p>
                  </a:txBody>
                  <a:tcPr marL="0" marR="18005"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8017">
                <a:tc>
                  <a:txBody>
                    <a:bodyPr/>
                    <a:lstStyle/>
                    <a:p>
                      <a:pPr algn="ctr"/>
                      <a:endParaRPr lang="fr-FR" sz="400" dirty="0">
                        <a:latin typeface="+mn-lt"/>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64">
                <a:tc>
                  <a:txBody>
                    <a:bodyPr/>
                    <a:lstStyle/>
                    <a:p>
                      <a:pPr algn="ctr"/>
                      <a:r>
                        <a:rPr lang="fr-FR" sz="1100" dirty="0">
                          <a:latin typeface="+mn-lt"/>
                        </a:rPr>
                        <a:t>8</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a:endParaRPr lang="fr-FR" sz="500" dirty="0">
                        <a:latin typeface="+mn-lt"/>
                      </a:endParaRPr>
                    </a:p>
                  </a:txBody>
                  <a:tcPr marL="0" marR="18005"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fr-FR" sz="500" dirty="0">
                        <a:latin typeface="+mn-lt"/>
                      </a:endParaRPr>
                    </a:p>
                  </a:txBody>
                  <a:tcPr marL="36000" marR="1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6020">
                <a:tc>
                  <a:txBody>
                    <a:bodyPr/>
                    <a:lstStyle/>
                    <a:p>
                      <a:pPr algn="ctr"/>
                      <a:endParaRPr lang="fr-FR" sz="200" dirty="0">
                        <a:latin typeface="+mn-lt"/>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200" dirty="0">
                        <a:latin typeface="Arial Black" panose="020B0A04020102020204" pitchFamily="34" charset="0"/>
                      </a:endParaRPr>
                    </a:p>
                  </a:txBody>
                  <a:tcPr marL="36009" marR="36009" marT="0"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64">
                <a:tc>
                  <a:txBody>
                    <a:bodyPr/>
                    <a:lstStyle/>
                    <a:p>
                      <a:pPr algn="ctr"/>
                      <a:r>
                        <a:rPr lang="fr-FR" sz="1100" dirty="0">
                          <a:latin typeface="+mn-lt"/>
                        </a:rPr>
                        <a:t>7</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endParaRPr lang="fr-FR" sz="1200" dirty="0">
                        <a:latin typeface="Arial Black" panose="020B0A04020102020204" pitchFamily="34" charset="0"/>
                      </a:endParaRPr>
                    </a:p>
                  </a:txBody>
                  <a:tcPr marL="36009" marR="36009" marT="0"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6020">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 dirty="0">
                        <a:latin typeface="Arial Black" panose="020B0A04020102020204" pitchFamily="34" charset="0"/>
                      </a:endParaRPr>
                    </a:p>
                  </a:txBody>
                  <a:tcPr marL="36009" marR="360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64">
                <a:tc>
                  <a:txBody>
                    <a:bodyPr/>
                    <a:lstStyle/>
                    <a:p>
                      <a:pPr algn="ctr"/>
                      <a:r>
                        <a:rPr lang="fr-FR" sz="1100" dirty="0">
                          <a:latin typeface="+mn-lt"/>
                        </a:rPr>
                        <a:t>6</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r"/>
                      <a:endParaRPr lang="fr-FR" sz="500" dirty="0">
                        <a:latin typeface="+mn-lt"/>
                      </a:endParaRPr>
                    </a:p>
                  </a:txBody>
                  <a:tcPr marL="36009" marR="180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6020">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400" dirty="0">
                        <a:latin typeface="Arial Black" panose="020B0A04020102020204" pitchFamily="34" charset="0"/>
                      </a:endParaRPr>
                    </a:p>
                  </a:txBody>
                  <a:tcPr marL="36009" marR="3600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64">
                <a:tc>
                  <a:txBody>
                    <a:bodyPr/>
                    <a:lstStyle/>
                    <a:p>
                      <a:pPr algn="ctr"/>
                      <a:r>
                        <a:rPr lang="fr-FR" sz="1100" dirty="0">
                          <a:latin typeface="+mn-lt"/>
                        </a:rPr>
                        <a:t>5</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mn-lt"/>
                        <a:ea typeface="+mn-ea"/>
                        <a:cs typeface="+mn-cs"/>
                      </a:endParaRPr>
                    </a:p>
                  </a:txBody>
                  <a:tcPr marL="36009" marR="180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6020">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4364">
                <a:tc>
                  <a:txBody>
                    <a:bodyPr/>
                    <a:lstStyle/>
                    <a:p>
                      <a:pPr algn="ctr"/>
                      <a:r>
                        <a:rPr lang="fr-FR" sz="1100" dirty="0">
                          <a:latin typeface="+mn-lt"/>
                        </a:rPr>
                        <a:t>4</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7458">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 PROFESSIONNELLE</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BUT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4364">
                <a:tc>
                  <a:txBody>
                    <a:bodyPr/>
                    <a:lstStyle/>
                    <a:p>
                      <a:pPr algn="ctr"/>
                      <a:r>
                        <a:rPr lang="fr-FR" sz="1100" dirty="0">
                          <a:latin typeface="+mn-lt"/>
                        </a:rPr>
                        <a:t>3</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5460">
                <a:tc>
                  <a:txBody>
                    <a:bodyPr/>
                    <a:lstStyle/>
                    <a:p>
                      <a:pPr algn="ctr"/>
                      <a:endParaRPr lang="fr-FR" sz="400" dirty="0">
                        <a:latin typeface="+mn-lt"/>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schemeClr val="tx1">
                              <a:lumMod val="50000"/>
                              <a:lumOff val="50000"/>
                            </a:schemeClr>
                          </a:solidFill>
                          <a:effectLst/>
                          <a:uLnTx/>
                          <a:uFillTx/>
                          <a:latin typeface="Arial Black" panose="020B0A04020102020204" pitchFamily="34" charset="0"/>
                          <a:ea typeface="+mn-ea"/>
                          <a:cs typeface="+mn-cs"/>
                        </a:rPr>
                        <a:t>DEUST</a:t>
                      </a:r>
                      <a:endParaRPr kumimoji="0" lang="fr-FR" sz="600" b="0" i="0" u="none" strike="noStrike" kern="1200" cap="none" spc="0" normalizeH="0" baseline="0" noProof="0" dirty="0">
                        <a:ln>
                          <a:noFill/>
                        </a:ln>
                        <a:solidFill>
                          <a:schemeClr val="tx1">
                            <a:lumMod val="50000"/>
                            <a:lumOff val="50000"/>
                          </a:schemeClr>
                        </a:solidFill>
                        <a:effectLst/>
                        <a:uLnTx/>
                        <a:uFillTx/>
                        <a:latin typeface="Arial Black" panose="020B0A04020102020204" pitchFamily="34" charset="0"/>
                        <a:ea typeface="+mn-ea"/>
                        <a:cs typeface="+mn-cs"/>
                      </a:endParaRPr>
                    </a:p>
                  </a:txBody>
                  <a:tcPr marL="0" marR="0" marT="18003" marB="3600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DUT</a:t>
                      </a:r>
                      <a:endParaRPr lang="fr-FR" sz="600" dirty="0">
                        <a:latin typeface="Arial Black" panose="020B0A04020102020204" pitchFamily="34" charset="0"/>
                      </a:endParaRPr>
                    </a:p>
                  </a:txBody>
                  <a:tcPr marL="0" marR="0" marT="18003" marB="3600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3" marB="1800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74364">
                <a:tc>
                  <a:txBody>
                    <a:bodyPr/>
                    <a:lstStyle/>
                    <a:p>
                      <a:pPr algn="ctr"/>
                      <a:r>
                        <a:rPr lang="fr-FR" sz="1100" dirty="0">
                          <a:latin typeface="+mn-lt"/>
                        </a:rPr>
                        <a:t>2</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solidFill>
                          <a:schemeClr val="bg1"/>
                        </a:solidFill>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6020">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00" dirty="0">
                        <a:latin typeface="Arial Black" panose="020B0A04020102020204" pitchFamily="34" charset="0"/>
                      </a:endParaRPr>
                    </a:p>
                  </a:txBody>
                  <a:tcPr marL="0" marR="0" marT="18003" marB="18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4364">
                <a:tc>
                  <a:txBody>
                    <a:bodyPr/>
                    <a:lstStyle/>
                    <a:p>
                      <a:pPr algn="ctr"/>
                      <a:r>
                        <a:rPr lang="fr-FR" sz="1100" dirty="0">
                          <a:latin typeface="+mn-lt"/>
                        </a:rPr>
                        <a:t>1</a:t>
                      </a:r>
                    </a:p>
                  </a:txBody>
                  <a:tcPr marL="0" marR="0"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fr-FR" sz="1200" dirty="0">
                        <a:latin typeface="Arial Black" panose="020B0A04020102020204" pitchFamily="34" charset="0"/>
                      </a:endParaRPr>
                    </a:p>
                  </a:txBody>
                  <a:tcPr marL="0" marR="0"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91454">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54">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18" name="ZoneTexte 17">
            <a:extLst>
              <a:ext uri="{FF2B5EF4-FFF2-40B4-BE49-F238E27FC236}">
                <a16:creationId xmlns:a16="http://schemas.microsoft.com/office/drawing/2014/main" id="{9BE9A65A-B0D2-EC46-6910-AC179FA292FE}"/>
              </a:ext>
            </a:extLst>
          </p:cNvPr>
          <p:cNvSpPr txBox="1"/>
          <p:nvPr/>
        </p:nvSpPr>
        <p:spPr>
          <a:xfrm>
            <a:off x="1258888" y="260350"/>
            <a:ext cx="7561262" cy="400050"/>
          </a:xfrm>
          <a:prstGeom prst="rect">
            <a:avLst/>
          </a:prstGeom>
          <a:noFill/>
        </p:spPr>
        <p:txBody>
          <a:bodyPr>
            <a:spAutoFit/>
          </a:bodyPr>
          <a:lstStyle/>
          <a:p>
            <a:pPr eaLnBrk="1" hangingPunct="1">
              <a:defRPr/>
            </a:pPr>
            <a:r>
              <a:rPr lang="fr-FR" sz="2000" dirty="0">
                <a:solidFill>
                  <a:schemeClr val="accent1">
                    <a:lumMod val="75000"/>
                  </a:schemeClr>
                </a:solidFill>
                <a:latin typeface="Arial Black" panose="020B0A04020102020204" pitchFamily="34" charset="0"/>
              </a:rPr>
              <a:t>INSTITUT UNIVERSITAIRE DE TECHNOLOGIE (IUT)</a:t>
            </a:r>
          </a:p>
        </p:txBody>
      </p:sp>
      <p:sp>
        <p:nvSpPr>
          <p:cNvPr id="82185" name="Triangle isocèle 18">
            <a:extLst>
              <a:ext uri="{FF2B5EF4-FFF2-40B4-BE49-F238E27FC236}">
                <a16:creationId xmlns:a16="http://schemas.microsoft.com/office/drawing/2014/main" id="{26EDA154-68D9-00BC-AE6E-DE71E8AAE0EA}"/>
              </a:ext>
            </a:extLst>
          </p:cNvPr>
          <p:cNvSpPr>
            <a:spLocks noChangeArrowheads="1"/>
          </p:cNvSpPr>
          <p:nvPr/>
        </p:nvSpPr>
        <p:spPr bwMode="auto">
          <a:xfrm>
            <a:off x="28575" y="1125538"/>
            <a:ext cx="179388"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i="0">
              <a:latin typeface="Times" panose="02020603050405020304" pitchFamily="18" charset="0"/>
            </a:endParaRPr>
          </a:p>
        </p:txBody>
      </p:sp>
      <p:sp>
        <p:nvSpPr>
          <p:cNvPr id="2" name="ZoneTexte 1">
            <a:extLst>
              <a:ext uri="{FF2B5EF4-FFF2-40B4-BE49-F238E27FC236}">
                <a16:creationId xmlns:a16="http://schemas.microsoft.com/office/drawing/2014/main" id="{F3A3CE39-F46F-DF12-EDB4-8BA6FC4958B8}"/>
              </a:ext>
            </a:extLst>
          </p:cNvPr>
          <p:cNvSpPr txBox="1"/>
          <p:nvPr/>
        </p:nvSpPr>
        <p:spPr>
          <a:xfrm>
            <a:off x="342000" y="4293096"/>
            <a:ext cx="338554" cy="528350"/>
          </a:xfrm>
          <a:prstGeom prst="rect">
            <a:avLst/>
          </a:prstGeom>
          <a:noFill/>
          <a:ln>
            <a:noFill/>
          </a:ln>
        </p:spPr>
        <p:txBody>
          <a:bodyPr vert="vert270" wrap="none">
            <a:spAutoFit/>
          </a:bodyPr>
          <a:lstStyle/>
          <a:p>
            <a:pPr eaLnBrk="1" hangingPunct="1">
              <a:defRPr/>
            </a:pPr>
            <a:r>
              <a:rPr lang="fr-FR" sz="1000" dirty="0">
                <a:solidFill>
                  <a:schemeClr val="bg1"/>
                </a:solidFill>
                <a:latin typeface="Arial Black" panose="020B0A04020102020204" pitchFamily="34" charset="0"/>
              </a:rPr>
              <a:t>INSPE</a:t>
            </a:r>
          </a:p>
        </p:txBody>
      </p:sp>
      <p:sp>
        <p:nvSpPr>
          <p:cNvPr id="3" name="ZoneTexte 2">
            <a:extLst>
              <a:ext uri="{FF2B5EF4-FFF2-40B4-BE49-F238E27FC236}">
                <a16:creationId xmlns:a16="http://schemas.microsoft.com/office/drawing/2014/main" id="{E2A5D5B9-4332-9EA4-E8F0-72A7B778BA5A}"/>
              </a:ext>
            </a:extLst>
          </p:cNvPr>
          <p:cNvSpPr txBox="1"/>
          <p:nvPr/>
        </p:nvSpPr>
        <p:spPr>
          <a:xfrm>
            <a:off x="4608513" y="1339850"/>
            <a:ext cx="4356100" cy="3313113"/>
          </a:xfrm>
          <a:prstGeom prst="rect">
            <a:avLst/>
          </a:prstGeom>
          <a:noFill/>
        </p:spPr>
        <p:txBody>
          <a:bodyPr lIns="36000" rIns="36000">
            <a:spAutoFit/>
          </a:bodyPr>
          <a:lstStyle/>
          <a:p>
            <a:pPr eaLnBrk="1" hangingPunct="1">
              <a:spcAft>
                <a:spcPts val="1000"/>
              </a:spcAft>
              <a:defRPr/>
            </a:pPr>
            <a:r>
              <a:rPr lang="fr-FR" sz="1300" dirty="0">
                <a:solidFill>
                  <a:schemeClr val="tx1">
                    <a:lumMod val="65000"/>
                    <a:lumOff val="35000"/>
                  </a:schemeClr>
                </a:solidFill>
              </a:rPr>
              <a:t>Le DUT couvre un </a:t>
            </a:r>
            <a:r>
              <a:rPr lang="fr-FR" sz="1300" b="1" dirty="0">
                <a:solidFill>
                  <a:schemeClr val="tx1">
                    <a:lumMod val="65000"/>
                    <a:lumOff val="35000"/>
                  </a:schemeClr>
                </a:solidFill>
              </a:rPr>
              <a:t>domaine professionnel </a:t>
            </a:r>
            <a:r>
              <a:rPr lang="fr-FR" sz="1300" dirty="0">
                <a:solidFill>
                  <a:schemeClr val="tx1">
                    <a:lumMod val="65000"/>
                    <a:lumOff val="35000"/>
                  </a:schemeClr>
                </a:solidFill>
              </a:rPr>
              <a:t>assez large et permet de s'adapter à une </a:t>
            </a:r>
            <a:r>
              <a:rPr lang="fr-FR" sz="1300" b="1" dirty="0">
                <a:solidFill>
                  <a:schemeClr val="tx1">
                    <a:lumMod val="65000"/>
                    <a:lumOff val="35000"/>
                  </a:schemeClr>
                </a:solidFill>
              </a:rPr>
              <a:t>famille d'emplois</a:t>
            </a:r>
          </a:p>
          <a:p>
            <a:pPr eaLnBrk="1" hangingPunct="1">
              <a:spcAft>
                <a:spcPts val="600"/>
              </a:spcAft>
              <a:defRPr/>
            </a:pPr>
            <a:r>
              <a:rPr lang="fr-FR" sz="1300" b="1" spc="-30" dirty="0">
                <a:solidFill>
                  <a:srgbClr val="C00000"/>
                </a:solidFill>
              </a:rPr>
              <a:t>2 grands secteurs – </a:t>
            </a:r>
            <a:r>
              <a:rPr lang="fr-FR" sz="1300" b="1" dirty="0">
                <a:solidFill>
                  <a:srgbClr val="C00000"/>
                </a:solidFill>
              </a:rPr>
              <a:t>24 spécialités</a:t>
            </a:r>
            <a:r>
              <a:rPr lang="fr-FR" sz="1300" dirty="0">
                <a:solidFill>
                  <a:srgbClr val="C00000"/>
                </a:solidFill>
              </a:rPr>
              <a:t> (42 options comprises)</a:t>
            </a:r>
          </a:p>
          <a:p>
            <a:pPr indent="447675" eaLnBrk="1" hangingPunct="1">
              <a:spcAft>
                <a:spcPts val="600"/>
              </a:spcAft>
              <a:defRPr/>
            </a:pPr>
            <a:r>
              <a:rPr lang="fr-FR" sz="1300" b="1" dirty="0">
                <a:solidFill>
                  <a:schemeClr val="tx1">
                    <a:lumMod val="65000"/>
                    <a:lumOff val="35000"/>
                  </a:schemeClr>
                </a:solidFill>
              </a:rPr>
              <a:t>&gt; Industriel</a:t>
            </a:r>
          </a:p>
          <a:p>
            <a:pPr eaLnBrk="1" hangingPunct="1">
              <a:spcAft>
                <a:spcPts val="600"/>
              </a:spcAft>
              <a:defRPr/>
            </a:pPr>
            <a:r>
              <a:rPr lang="fr-FR" sz="1100" b="1" dirty="0">
                <a:solidFill>
                  <a:schemeClr val="tx1">
                    <a:lumMod val="65000"/>
                    <a:lumOff val="35000"/>
                  </a:schemeClr>
                </a:solidFill>
              </a:rPr>
              <a:t>Biologie - Chimie - Physique </a:t>
            </a:r>
            <a:r>
              <a:rPr lang="fr-FR" sz="1100" dirty="0">
                <a:solidFill>
                  <a:schemeClr val="tx1">
                    <a:lumMod val="65000"/>
                    <a:lumOff val="35000"/>
                  </a:schemeClr>
                </a:solidFill>
              </a:rPr>
              <a:t>(Génie biologique - Chimie…)</a:t>
            </a:r>
          </a:p>
          <a:p>
            <a:pPr eaLnBrk="1" hangingPunct="1">
              <a:spcAft>
                <a:spcPts val="600"/>
              </a:spcAft>
              <a:defRPr/>
            </a:pPr>
            <a:r>
              <a:rPr lang="fr-FR" sz="1100" b="1" dirty="0">
                <a:solidFill>
                  <a:schemeClr val="tx1">
                    <a:lumMod val="65000"/>
                    <a:lumOff val="35000"/>
                  </a:schemeClr>
                </a:solidFill>
              </a:rPr>
              <a:t>Électronique - Électrotechnique - Informatique - Mécanique </a:t>
            </a:r>
            <a:r>
              <a:rPr lang="fr-FR" sz="1100" dirty="0">
                <a:solidFill>
                  <a:schemeClr val="tx1">
                    <a:lumMod val="65000"/>
                    <a:lumOff val="35000"/>
                  </a:schemeClr>
                </a:solidFill>
              </a:rPr>
              <a:t>(Réseaux et télécommunications - Génie électrique et informatique industrielle…)</a:t>
            </a:r>
          </a:p>
          <a:p>
            <a:pPr eaLnBrk="1" hangingPunct="1">
              <a:spcAft>
                <a:spcPts val="600"/>
              </a:spcAft>
              <a:defRPr/>
            </a:pPr>
            <a:r>
              <a:rPr lang="fr-FR" sz="1100" b="1" dirty="0">
                <a:solidFill>
                  <a:schemeClr val="tx1">
                    <a:lumMod val="65000"/>
                    <a:lumOff val="35000"/>
                  </a:schemeClr>
                </a:solidFill>
              </a:rPr>
              <a:t>Bâtiment </a:t>
            </a:r>
            <a:r>
              <a:rPr lang="fr-FR" sz="1100" dirty="0">
                <a:solidFill>
                  <a:schemeClr val="tx1">
                    <a:lumMod val="65000"/>
                    <a:lumOff val="35000"/>
                  </a:schemeClr>
                </a:solidFill>
              </a:rPr>
              <a:t>(Construction durable…)</a:t>
            </a:r>
          </a:p>
          <a:p>
            <a:pPr marL="447675" eaLnBrk="1" hangingPunct="1">
              <a:spcAft>
                <a:spcPts val="600"/>
              </a:spcAft>
              <a:defRPr/>
            </a:pPr>
            <a:r>
              <a:rPr lang="fr-FR" sz="1300" b="1" dirty="0">
                <a:solidFill>
                  <a:schemeClr val="tx1">
                    <a:lumMod val="65000"/>
                    <a:lumOff val="35000"/>
                  </a:schemeClr>
                </a:solidFill>
              </a:rPr>
              <a:t>&gt; Services</a:t>
            </a:r>
          </a:p>
          <a:p>
            <a:pPr eaLnBrk="1" hangingPunct="1">
              <a:spcAft>
                <a:spcPts val="600"/>
              </a:spcAft>
              <a:defRPr/>
            </a:pPr>
            <a:r>
              <a:rPr lang="fr-FR" sz="1100" b="1" dirty="0">
                <a:solidFill>
                  <a:schemeClr val="tx1">
                    <a:lumMod val="65000"/>
                    <a:lumOff val="35000"/>
                  </a:schemeClr>
                </a:solidFill>
              </a:rPr>
              <a:t>Commerce - Communication - Gestion - Statistique </a:t>
            </a:r>
            <a:r>
              <a:rPr lang="fr-FR" sz="1100" dirty="0">
                <a:solidFill>
                  <a:schemeClr val="tx1">
                    <a:lumMod val="65000"/>
                    <a:lumOff val="35000"/>
                  </a:schemeClr>
                </a:solidFill>
              </a:rPr>
              <a:t>(Information et communication - Informatique…)</a:t>
            </a:r>
          </a:p>
          <a:p>
            <a:pPr eaLnBrk="1" hangingPunct="1">
              <a:spcAft>
                <a:spcPts val="600"/>
              </a:spcAft>
              <a:defRPr/>
            </a:pPr>
            <a:r>
              <a:rPr lang="fr-FR" sz="1100" b="1" dirty="0">
                <a:solidFill>
                  <a:schemeClr val="tx1">
                    <a:lumMod val="65000"/>
                    <a:lumOff val="35000"/>
                  </a:schemeClr>
                </a:solidFill>
              </a:rPr>
              <a:t>Droit social </a:t>
            </a:r>
            <a:r>
              <a:rPr lang="fr-FR" sz="1100" dirty="0">
                <a:solidFill>
                  <a:schemeClr val="tx1">
                    <a:lumMod val="65000"/>
                    <a:lumOff val="35000"/>
                  </a:schemeClr>
                </a:solidFill>
              </a:rPr>
              <a:t>(Carrières juridiques…)</a:t>
            </a:r>
          </a:p>
        </p:txBody>
      </p:sp>
      <p:sp>
        <p:nvSpPr>
          <p:cNvPr id="4" name="ZoneTexte 3">
            <a:extLst>
              <a:ext uri="{FF2B5EF4-FFF2-40B4-BE49-F238E27FC236}">
                <a16:creationId xmlns:a16="http://schemas.microsoft.com/office/drawing/2014/main" id="{FDD9DDF2-AEC6-7D82-A551-34AE175B2D8F}"/>
              </a:ext>
            </a:extLst>
          </p:cNvPr>
          <p:cNvSpPr txBox="1"/>
          <p:nvPr/>
        </p:nvSpPr>
        <p:spPr>
          <a:xfrm>
            <a:off x="234950" y="6237288"/>
            <a:ext cx="2824163" cy="415925"/>
          </a:xfrm>
          <a:prstGeom prst="rect">
            <a:avLst/>
          </a:prstGeom>
          <a:noFill/>
        </p:spPr>
        <p:txBody>
          <a:bodyPr wrap="none">
            <a:spAutoFit/>
          </a:bodyPr>
          <a:lstStyle/>
          <a:p>
            <a:pPr eaLnBrk="1" hangingPunct="1">
              <a:defRPr/>
            </a:pPr>
            <a:r>
              <a:rPr lang="fr-FR" sz="700" dirty="0">
                <a:solidFill>
                  <a:schemeClr val="tx1">
                    <a:lumMod val="65000"/>
                    <a:lumOff val="35000"/>
                  </a:schemeClr>
                </a:solidFill>
              </a:rPr>
              <a:t>DEUST : diplôme d’études universitaires scientifique et techniques</a:t>
            </a:r>
          </a:p>
          <a:p>
            <a:pPr eaLnBrk="1" hangingPunct="1">
              <a:defRPr/>
            </a:pPr>
            <a:r>
              <a:rPr lang="fr-FR" sz="700" dirty="0">
                <a:solidFill>
                  <a:schemeClr val="tx1">
                    <a:lumMod val="65000"/>
                    <a:lumOff val="35000"/>
                  </a:schemeClr>
                </a:solidFill>
              </a:rPr>
              <a:t>DUT : diplôme universitaire  de technologie</a:t>
            </a:r>
          </a:p>
          <a:p>
            <a:pPr eaLnBrk="1" hangingPunct="1">
              <a:defRPr/>
            </a:pPr>
            <a:r>
              <a:rPr lang="fr-FR" sz="700" dirty="0">
                <a:solidFill>
                  <a:schemeClr val="tx1">
                    <a:lumMod val="65000"/>
                    <a:lumOff val="35000"/>
                  </a:schemeClr>
                </a:solidFill>
              </a:rPr>
              <a:t>BUT : bachelor universitaire de technologie</a:t>
            </a:r>
          </a:p>
        </p:txBody>
      </p:sp>
      <p:sp>
        <p:nvSpPr>
          <p:cNvPr id="7" name="ZoneTexte 6">
            <a:extLst>
              <a:ext uri="{FF2B5EF4-FFF2-40B4-BE49-F238E27FC236}">
                <a16:creationId xmlns:a16="http://schemas.microsoft.com/office/drawing/2014/main" id="{48D50DC5-FAB5-7500-4346-B3ADF87EAC4A}"/>
              </a:ext>
            </a:extLst>
          </p:cNvPr>
          <p:cNvSpPr txBox="1"/>
          <p:nvPr/>
        </p:nvSpPr>
        <p:spPr>
          <a:xfrm>
            <a:off x="1954213" y="4652963"/>
            <a:ext cx="314325" cy="369887"/>
          </a:xfrm>
          <a:prstGeom prst="rect">
            <a:avLst/>
          </a:prstGeom>
          <a:noFill/>
        </p:spPr>
        <p:txBody>
          <a:bodyPr wrap="none">
            <a:spAutoFit/>
          </a:bodyPr>
          <a:lstStyle/>
          <a:p>
            <a:pPr eaLnBrk="1" hangingPunct="1">
              <a:defRPr/>
            </a:pPr>
            <a:r>
              <a:rPr lang="fr-FR" b="1" dirty="0">
                <a:solidFill>
                  <a:schemeClr val="accent6">
                    <a:lumMod val="75000"/>
                  </a:schemeClr>
                </a:solidFill>
                <a:latin typeface="Arial Black" panose="020B0A04020102020204" pitchFamily="34" charset="0"/>
              </a:rPr>
              <a:t>*</a:t>
            </a:r>
          </a:p>
        </p:txBody>
      </p:sp>
      <p:sp>
        <p:nvSpPr>
          <p:cNvPr id="33" name="ZoneTexte 32">
            <a:extLst>
              <a:ext uri="{FF2B5EF4-FFF2-40B4-BE49-F238E27FC236}">
                <a16:creationId xmlns:a16="http://schemas.microsoft.com/office/drawing/2014/main" id="{48565D5E-5A90-5FA0-9726-B765B861A60B}"/>
              </a:ext>
            </a:extLst>
          </p:cNvPr>
          <p:cNvSpPr txBox="1"/>
          <p:nvPr/>
        </p:nvSpPr>
        <p:spPr>
          <a:xfrm>
            <a:off x="1450975" y="5094288"/>
            <a:ext cx="312738" cy="368300"/>
          </a:xfrm>
          <a:prstGeom prst="rect">
            <a:avLst/>
          </a:prstGeom>
          <a:noFill/>
        </p:spPr>
        <p:txBody>
          <a:bodyPr wrap="none">
            <a:spAutoFit/>
          </a:bodyPr>
          <a:lstStyle/>
          <a:p>
            <a:pPr eaLnBrk="1" hangingPunct="1">
              <a:defRPr/>
            </a:pPr>
            <a:r>
              <a:rPr lang="fr-FR" b="1" dirty="0">
                <a:solidFill>
                  <a:schemeClr val="accent6">
                    <a:lumMod val="75000"/>
                  </a:schemeClr>
                </a:solidFill>
                <a:latin typeface="Arial Black" panose="020B0A04020102020204" pitchFamily="34" charset="0"/>
              </a:rPr>
              <a:t>*</a:t>
            </a:r>
          </a:p>
        </p:txBody>
      </p:sp>
      <p:sp>
        <p:nvSpPr>
          <p:cNvPr id="34" name="ZoneTexte 33">
            <a:extLst>
              <a:ext uri="{FF2B5EF4-FFF2-40B4-BE49-F238E27FC236}">
                <a16:creationId xmlns:a16="http://schemas.microsoft.com/office/drawing/2014/main" id="{020BB681-890A-67A8-C814-B477ABD675AE}"/>
              </a:ext>
            </a:extLst>
          </p:cNvPr>
          <p:cNvSpPr txBox="1"/>
          <p:nvPr/>
        </p:nvSpPr>
        <p:spPr>
          <a:xfrm>
            <a:off x="1954213" y="5094288"/>
            <a:ext cx="314325" cy="368300"/>
          </a:xfrm>
          <a:prstGeom prst="rect">
            <a:avLst/>
          </a:prstGeom>
          <a:noFill/>
        </p:spPr>
        <p:txBody>
          <a:bodyPr wrap="none">
            <a:spAutoFit/>
          </a:bodyPr>
          <a:lstStyle/>
          <a:p>
            <a:pPr eaLnBrk="1" hangingPunct="1">
              <a:defRPr/>
            </a:pPr>
            <a:r>
              <a:rPr lang="fr-FR" b="1" dirty="0">
                <a:solidFill>
                  <a:schemeClr val="accent6">
                    <a:lumMod val="75000"/>
                  </a:schemeClr>
                </a:solidFill>
                <a:latin typeface="Arial Black" panose="020B0A04020102020204" pitchFamily="34" charset="0"/>
              </a:rPr>
              <a:t>*</a:t>
            </a:r>
          </a:p>
        </p:txBody>
      </p:sp>
      <p:sp>
        <p:nvSpPr>
          <p:cNvPr id="36" name="ZoneTexte 35">
            <a:extLst>
              <a:ext uri="{FF2B5EF4-FFF2-40B4-BE49-F238E27FC236}">
                <a16:creationId xmlns:a16="http://schemas.microsoft.com/office/drawing/2014/main" id="{2A9E27A3-BE35-1AEE-0C36-4D0B6E86C78A}"/>
              </a:ext>
            </a:extLst>
          </p:cNvPr>
          <p:cNvSpPr txBox="1"/>
          <p:nvPr/>
        </p:nvSpPr>
        <p:spPr>
          <a:xfrm>
            <a:off x="1450975" y="4652963"/>
            <a:ext cx="312738" cy="369887"/>
          </a:xfrm>
          <a:prstGeom prst="rect">
            <a:avLst/>
          </a:prstGeom>
          <a:noFill/>
        </p:spPr>
        <p:txBody>
          <a:bodyPr wrap="none">
            <a:spAutoFit/>
          </a:bodyPr>
          <a:lstStyle/>
          <a:p>
            <a:pPr eaLnBrk="1" hangingPunct="1">
              <a:defRPr/>
            </a:pPr>
            <a:r>
              <a:rPr lang="fr-FR" b="1" dirty="0">
                <a:solidFill>
                  <a:schemeClr val="accent6">
                    <a:lumMod val="75000"/>
                  </a:schemeClr>
                </a:solidFill>
                <a:latin typeface="Arial Black" panose="020B0A04020102020204" pitchFamily="34" charset="0"/>
              </a:rPr>
              <a:t>*</a:t>
            </a:r>
          </a:p>
        </p:txBody>
      </p:sp>
      <p:sp>
        <p:nvSpPr>
          <p:cNvPr id="40" name="ZoneTexte 39">
            <a:extLst>
              <a:ext uri="{FF2B5EF4-FFF2-40B4-BE49-F238E27FC236}">
                <a16:creationId xmlns:a16="http://schemas.microsoft.com/office/drawing/2014/main" id="{942B88ED-3CA8-386A-A9D6-7D1E2A469F8F}"/>
              </a:ext>
            </a:extLst>
          </p:cNvPr>
          <p:cNvSpPr txBox="1"/>
          <p:nvPr/>
        </p:nvSpPr>
        <p:spPr>
          <a:xfrm>
            <a:off x="215900" y="6524625"/>
            <a:ext cx="312738" cy="369888"/>
          </a:xfrm>
          <a:prstGeom prst="rect">
            <a:avLst/>
          </a:prstGeom>
          <a:noFill/>
        </p:spPr>
        <p:txBody>
          <a:bodyPr wrap="none">
            <a:spAutoFit/>
          </a:bodyPr>
          <a:lstStyle/>
          <a:p>
            <a:pPr eaLnBrk="1" hangingPunct="1">
              <a:defRPr/>
            </a:pPr>
            <a:r>
              <a:rPr lang="fr-FR" b="1" dirty="0">
                <a:solidFill>
                  <a:schemeClr val="accent6">
                    <a:lumMod val="75000"/>
                  </a:schemeClr>
                </a:solidFill>
                <a:latin typeface="Arial Black" panose="020B0A04020102020204" pitchFamily="34" charset="0"/>
              </a:rPr>
              <a:t>*</a:t>
            </a:r>
          </a:p>
        </p:txBody>
      </p:sp>
      <p:sp>
        <p:nvSpPr>
          <p:cNvPr id="41" name="ZoneTexte 40">
            <a:extLst>
              <a:ext uri="{FF2B5EF4-FFF2-40B4-BE49-F238E27FC236}">
                <a16:creationId xmlns:a16="http://schemas.microsoft.com/office/drawing/2014/main" id="{44AEF1A9-62B1-D922-B7F2-72BED19D0015}"/>
              </a:ext>
            </a:extLst>
          </p:cNvPr>
          <p:cNvSpPr txBox="1"/>
          <p:nvPr/>
        </p:nvSpPr>
        <p:spPr>
          <a:xfrm>
            <a:off x="339725" y="6597650"/>
            <a:ext cx="631825" cy="215900"/>
          </a:xfrm>
          <a:prstGeom prst="rect">
            <a:avLst/>
          </a:prstGeom>
          <a:noFill/>
        </p:spPr>
        <p:txBody>
          <a:bodyPr wrap="none">
            <a:spAutoFit/>
          </a:bodyPr>
          <a:lstStyle/>
          <a:p>
            <a:pPr eaLnBrk="1" hangingPunct="1">
              <a:defRPr/>
            </a:pPr>
            <a:r>
              <a:rPr lang="fr-FR" sz="800" dirty="0">
                <a:solidFill>
                  <a:schemeClr val="accent6">
                    <a:lumMod val="75000"/>
                  </a:schemeClr>
                </a:solidFill>
              </a:rPr>
              <a:t>Vie active</a:t>
            </a:r>
          </a:p>
        </p:txBody>
      </p:sp>
      <p:sp>
        <p:nvSpPr>
          <p:cNvPr id="24" name="ZoneTexte 23">
            <a:extLst>
              <a:ext uri="{FF2B5EF4-FFF2-40B4-BE49-F238E27FC236}">
                <a16:creationId xmlns:a16="http://schemas.microsoft.com/office/drawing/2014/main" id="{C8CE3360-6F15-81B5-C301-969A9FD7DD21}"/>
              </a:ext>
            </a:extLst>
          </p:cNvPr>
          <p:cNvSpPr txBox="1"/>
          <p:nvPr/>
        </p:nvSpPr>
        <p:spPr>
          <a:xfrm>
            <a:off x="1057275" y="960438"/>
            <a:ext cx="3586163" cy="307975"/>
          </a:xfrm>
          <a:prstGeom prst="rect">
            <a:avLst/>
          </a:prstGeom>
          <a:noFill/>
        </p:spPr>
        <p:txBody>
          <a:bodyPr>
            <a:spAutoFit/>
          </a:bodyPr>
          <a:lstStyle/>
          <a:p>
            <a:pPr eaLnBrk="1" hangingPunct="1">
              <a:spcAft>
                <a:spcPts val="600"/>
              </a:spcAft>
              <a:defRPr/>
            </a:pPr>
            <a:r>
              <a:rPr lang="fr-FR" sz="1400" b="1" dirty="0">
                <a:solidFill>
                  <a:schemeClr val="accent5"/>
                </a:solidFill>
              </a:rPr>
              <a:t>&gt; Bachelor Universitaire de Technologie</a:t>
            </a:r>
          </a:p>
        </p:txBody>
      </p:sp>
      <p:sp>
        <p:nvSpPr>
          <p:cNvPr id="22" name="ZoneTexte 21">
            <a:extLst>
              <a:ext uri="{FF2B5EF4-FFF2-40B4-BE49-F238E27FC236}">
                <a16:creationId xmlns:a16="http://schemas.microsoft.com/office/drawing/2014/main" id="{7C009C1E-E602-7D4F-2CB0-173AB073BC63}"/>
              </a:ext>
            </a:extLst>
          </p:cNvPr>
          <p:cNvSpPr txBox="1"/>
          <p:nvPr/>
        </p:nvSpPr>
        <p:spPr>
          <a:xfrm>
            <a:off x="1057275" y="673100"/>
            <a:ext cx="3298825" cy="307975"/>
          </a:xfrm>
          <a:prstGeom prst="rect">
            <a:avLst/>
          </a:prstGeom>
          <a:noFill/>
        </p:spPr>
        <p:txBody>
          <a:bodyPr>
            <a:spAutoFit/>
          </a:bodyPr>
          <a:lstStyle/>
          <a:p>
            <a:pPr eaLnBrk="1" hangingPunct="1">
              <a:spcAft>
                <a:spcPts val="600"/>
              </a:spcAft>
              <a:defRPr/>
            </a:pPr>
            <a:r>
              <a:rPr lang="fr-FR" sz="1400" dirty="0">
                <a:solidFill>
                  <a:schemeClr val="accent5"/>
                </a:solidFill>
              </a:rPr>
              <a:t>&gt; Diplôme Universitaire de Technologie</a:t>
            </a:r>
          </a:p>
        </p:txBody>
      </p:sp>
      <p:pic>
        <p:nvPicPr>
          <p:cNvPr id="82197" name="Picture 2">
            <a:extLst>
              <a:ext uri="{FF2B5EF4-FFF2-40B4-BE49-F238E27FC236}">
                <a16:creationId xmlns:a16="http://schemas.microsoft.com/office/drawing/2014/main" id="{5630D3E4-A1B4-0930-E083-E844271BC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351"/>
          <a:stretch>
            <a:fillRect/>
          </a:stretch>
        </p:blipFill>
        <p:spPr bwMode="auto">
          <a:xfrm>
            <a:off x="4724400" y="4652963"/>
            <a:ext cx="2295525" cy="199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a:extLst>
              <a:ext uri="{FF2B5EF4-FFF2-40B4-BE49-F238E27FC236}">
                <a16:creationId xmlns:a16="http://schemas.microsoft.com/office/drawing/2014/main" id="{9BE9E559-F291-13F3-C65A-7FF6AB596F5D}"/>
              </a:ext>
            </a:extLst>
          </p:cNvPr>
          <p:cNvSpPr txBox="1"/>
          <p:nvPr/>
        </p:nvSpPr>
        <p:spPr>
          <a:xfrm>
            <a:off x="6985000" y="5786438"/>
            <a:ext cx="1908175" cy="738187"/>
          </a:xfrm>
          <a:prstGeom prst="rect">
            <a:avLst/>
          </a:prstGeom>
          <a:solidFill>
            <a:schemeClr val="accent5"/>
          </a:solidFill>
          <a:ln w="25400">
            <a:solidFill>
              <a:srgbClr val="00549F"/>
            </a:solidFill>
          </a:ln>
        </p:spPr>
        <p:txBody>
          <a:bodyPr>
            <a:spAutoFit/>
          </a:bodyPr>
          <a:lstStyle/>
          <a:p>
            <a:pPr eaLnBrk="1" hangingPunct="1">
              <a:defRPr/>
            </a:pPr>
            <a:r>
              <a:rPr lang="fr-FR" sz="1050" b="1" dirty="0">
                <a:solidFill>
                  <a:schemeClr val="bg1"/>
                </a:solidFill>
              </a:rPr>
              <a:t>339 bacheliers des EFE acceptent une proposition d’admission en 1</a:t>
            </a:r>
            <a:r>
              <a:rPr lang="fr-FR" sz="1050" b="1" baseline="30000" dirty="0">
                <a:solidFill>
                  <a:schemeClr val="bg1"/>
                </a:solidFill>
              </a:rPr>
              <a:t>re</a:t>
            </a:r>
            <a:r>
              <a:rPr lang="fr-FR" sz="1050" b="1" dirty="0">
                <a:solidFill>
                  <a:schemeClr val="bg1"/>
                </a:solidFill>
              </a:rPr>
              <a:t> année de DUT à la rentrée 2020</a:t>
            </a:r>
          </a:p>
        </p:txBody>
      </p:sp>
      <p:sp>
        <p:nvSpPr>
          <p:cNvPr id="82199" name="ZoneTexte 24">
            <a:extLst>
              <a:ext uri="{FF2B5EF4-FFF2-40B4-BE49-F238E27FC236}">
                <a16:creationId xmlns:a16="http://schemas.microsoft.com/office/drawing/2014/main" id="{4A902945-5974-322C-D63B-93512D85E76A}"/>
              </a:ext>
            </a:extLst>
          </p:cNvPr>
          <p:cNvSpPr txBox="1">
            <a:spLocks noChangeArrowheads="1"/>
          </p:cNvSpPr>
          <p:nvPr/>
        </p:nvSpPr>
        <p:spPr bwMode="auto">
          <a:xfrm>
            <a:off x="5003800" y="6597650"/>
            <a:ext cx="1981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700"/>
              <a:t>Source : ONISEP / RERS 2019</a:t>
            </a:r>
          </a:p>
        </p:txBody>
      </p:sp>
      <p:sp>
        <p:nvSpPr>
          <p:cNvPr id="26" name="ZoneTexte 25">
            <a:extLst>
              <a:ext uri="{FF2B5EF4-FFF2-40B4-BE49-F238E27FC236}">
                <a16:creationId xmlns:a16="http://schemas.microsoft.com/office/drawing/2014/main" id="{BFF32696-9BBD-A514-BF06-B4153776292A}"/>
              </a:ext>
            </a:extLst>
          </p:cNvPr>
          <p:cNvSpPr txBox="1"/>
          <p:nvPr/>
        </p:nvSpPr>
        <p:spPr>
          <a:xfrm>
            <a:off x="266700" y="1628775"/>
            <a:ext cx="4089400" cy="1724025"/>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Cycle en 3 ans</a:t>
            </a:r>
            <a:r>
              <a:rPr lang="fr-FR" sz="1400" dirty="0">
                <a:solidFill>
                  <a:schemeClr val="tx1">
                    <a:lumMod val="65000"/>
                    <a:lumOff val="35000"/>
                  </a:schemeClr>
                </a:solidFill>
              </a:rPr>
              <a:t> (180 ECTS)</a:t>
            </a:r>
            <a:endParaRPr lang="fr-FR" sz="1400" b="1" dirty="0">
              <a:solidFill>
                <a:schemeClr val="tx1">
                  <a:lumMod val="65000"/>
                  <a:lumOff val="35000"/>
                </a:schemeClr>
              </a:solidFill>
            </a:endParaRPr>
          </a:p>
          <a:p>
            <a:pPr algn="ctr" eaLnBrk="1" hangingPunct="1">
              <a:spcAft>
                <a:spcPts val="600"/>
              </a:spcAft>
              <a:defRPr/>
            </a:pPr>
            <a:r>
              <a:rPr lang="fr-FR" sz="1300" dirty="0">
                <a:solidFill>
                  <a:schemeClr val="tx1">
                    <a:lumMod val="65000"/>
                    <a:lumOff val="35000"/>
                  </a:schemeClr>
                </a:solidFill>
              </a:rPr>
              <a:t>4 semestres x 30 ECTS + 2 semestres x30 ECTS</a:t>
            </a:r>
          </a:p>
          <a:p>
            <a:pPr indent="180975" eaLnBrk="1" hangingPunct="1">
              <a:spcAft>
                <a:spcPts val="600"/>
              </a:spcAft>
              <a:defRPr/>
            </a:pPr>
            <a:r>
              <a:rPr lang="fr-FR" sz="1400" b="1" dirty="0">
                <a:solidFill>
                  <a:schemeClr val="tx1">
                    <a:lumMod val="65000"/>
                    <a:lumOff val="35000"/>
                  </a:schemeClr>
                </a:solidFill>
              </a:rPr>
              <a:t>&gt; Insertion dans la vie active</a:t>
            </a:r>
          </a:p>
          <a:p>
            <a:pPr indent="180975" eaLnBrk="1" hangingPunct="1">
              <a:defRPr/>
            </a:pPr>
            <a:r>
              <a:rPr lang="fr-FR" sz="1400" b="1" dirty="0">
                <a:solidFill>
                  <a:schemeClr val="tx1">
                    <a:lumMod val="65000"/>
                    <a:lumOff val="35000"/>
                  </a:schemeClr>
                </a:solidFill>
              </a:rPr>
              <a:t>&gt; Poursuite d’études de niveau supérieur</a:t>
            </a:r>
          </a:p>
          <a:p>
            <a:pPr marL="180975" eaLnBrk="1" hangingPunct="1">
              <a:defRPr/>
            </a:pPr>
            <a:r>
              <a:rPr lang="fr-FR" sz="1200" dirty="0">
                <a:solidFill>
                  <a:schemeClr val="tx1">
                    <a:lumMod val="65000"/>
                    <a:lumOff val="35000"/>
                  </a:schemeClr>
                </a:solidFill>
              </a:rPr>
              <a:t>Université, Écoles de commerce et de gestion, Écoles d’ingénieur, École vétérinaire, formation complémentaire en 1 an…</a:t>
            </a:r>
          </a:p>
        </p:txBody>
      </p:sp>
      <p:sp>
        <p:nvSpPr>
          <p:cNvPr id="28" name="ZoneTexte 27">
            <a:extLst>
              <a:ext uri="{FF2B5EF4-FFF2-40B4-BE49-F238E27FC236}">
                <a16:creationId xmlns:a16="http://schemas.microsoft.com/office/drawing/2014/main" id="{48750414-39F3-6101-EF8C-CE301F6146D7}"/>
              </a:ext>
            </a:extLst>
          </p:cNvPr>
          <p:cNvSpPr txBox="1"/>
          <p:nvPr/>
        </p:nvSpPr>
        <p:spPr>
          <a:xfrm>
            <a:off x="395288" y="3573463"/>
            <a:ext cx="4032250" cy="600075"/>
          </a:xfrm>
          <a:prstGeom prst="rect">
            <a:avLst/>
          </a:prstGeom>
          <a:noFill/>
        </p:spPr>
        <p:txBody>
          <a:bodyPr>
            <a:spAutoFit/>
          </a:bodyPr>
          <a:lstStyle/>
          <a:p>
            <a:pPr eaLnBrk="1" hangingPunct="1">
              <a:defRPr/>
            </a:pPr>
            <a:r>
              <a:rPr lang="fr-FR" sz="1100" b="1" dirty="0">
                <a:solidFill>
                  <a:srgbClr val="C00000"/>
                </a:solidFill>
              </a:rPr>
              <a:t>Info+</a:t>
            </a:r>
            <a:r>
              <a:rPr lang="fr-FR" sz="1100" dirty="0">
                <a:solidFill>
                  <a:srgbClr val="C00000"/>
                </a:solidFill>
              </a:rPr>
              <a:t> :</a:t>
            </a:r>
            <a:r>
              <a:rPr lang="fr-FR" sz="1100" dirty="0">
                <a:solidFill>
                  <a:schemeClr val="tx1">
                    <a:lumMod val="65000"/>
                    <a:lumOff val="35000"/>
                  </a:schemeClr>
                </a:solidFill>
              </a:rPr>
              <a:t> </a:t>
            </a:r>
            <a:r>
              <a:rPr lang="fr-FR" sz="1100" spc="-20" dirty="0">
                <a:solidFill>
                  <a:schemeClr val="tx1">
                    <a:lumMod val="65000"/>
                    <a:lumOff val="35000"/>
                  </a:schemeClr>
                </a:solidFill>
              </a:rPr>
              <a:t>le </a:t>
            </a:r>
            <a:r>
              <a:rPr lang="fr-FR" sz="1100" spc="-20" dirty="0">
                <a:solidFill>
                  <a:srgbClr val="C00000"/>
                </a:solidFill>
              </a:rPr>
              <a:t>DUETI (diplôme universitaire d'études technologiques </a:t>
            </a:r>
            <a:r>
              <a:rPr lang="fr-FR" sz="1100" dirty="0">
                <a:solidFill>
                  <a:srgbClr val="C00000"/>
                </a:solidFill>
              </a:rPr>
              <a:t>internationales) </a:t>
            </a:r>
            <a:r>
              <a:rPr lang="fr-FR" sz="1100" spc="-30" dirty="0">
                <a:solidFill>
                  <a:schemeClr val="tx1">
                    <a:lumMod val="65000"/>
                    <a:lumOff val="35000"/>
                  </a:schemeClr>
                </a:solidFill>
              </a:rPr>
              <a:t>permet aux diplômés de passer une année dans </a:t>
            </a:r>
            <a:r>
              <a:rPr lang="fr-FR" sz="1100" dirty="0">
                <a:solidFill>
                  <a:schemeClr val="tx1">
                    <a:lumMod val="65000"/>
                    <a:lumOff val="35000"/>
                  </a:schemeClr>
                </a:solidFill>
              </a:rPr>
              <a:t>un établissement partenaire à l'étranger</a:t>
            </a:r>
          </a:p>
        </p:txBody>
      </p:sp>
      <p:sp>
        <p:nvSpPr>
          <p:cNvPr id="21" name="ZoneTexte 20">
            <a:extLst>
              <a:ext uri="{FF2B5EF4-FFF2-40B4-BE49-F238E27FC236}">
                <a16:creationId xmlns:a16="http://schemas.microsoft.com/office/drawing/2014/main" id="{6CB06894-0C1D-2704-0291-205A66308EDF}"/>
              </a:ext>
            </a:extLst>
          </p:cNvPr>
          <p:cNvSpPr txBox="1"/>
          <p:nvPr/>
        </p:nvSpPr>
        <p:spPr>
          <a:xfrm>
            <a:off x="2397125" y="5589588"/>
            <a:ext cx="1684338" cy="600075"/>
          </a:xfrm>
          <a:prstGeom prst="rect">
            <a:avLst/>
          </a:prstGeom>
          <a:noFill/>
        </p:spPr>
        <p:txBody>
          <a:bodyPr>
            <a:spAutoFit/>
          </a:bodyPr>
          <a:lstStyle/>
          <a:p>
            <a:pPr eaLnBrk="1" hangingPunct="1">
              <a:defRPr/>
            </a:pPr>
            <a:r>
              <a:rPr lang="fr-FR" sz="1100" dirty="0">
                <a:solidFill>
                  <a:schemeClr val="tx1">
                    <a:lumMod val="75000"/>
                    <a:lumOff val="25000"/>
                  </a:schemeClr>
                </a:solidFill>
              </a:rPr>
              <a:t>DEUST : spécialités conçues pour répondre aux besoins locaux</a:t>
            </a:r>
          </a:p>
        </p:txBody>
      </p:sp>
      <p:sp>
        <p:nvSpPr>
          <p:cNvPr id="31" name="ZoneTexte 30">
            <a:extLst>
              <a:ext uri="{FF2B5EF4-FFF2-40B4-BE49-F238E27FC236}">
                <a16:creationId xmlns:a16="http://schemas.microsoft.com/office/drawing/2014/main" id="{9973F598-A53D-C7D2-2967-0E1A56D3D94B}"/>
              </a:ext>
            </a:extLst>
          </p:cNvPr>
          <p:cNvSpPr txBox="1"/>
          <p:nvPr/>
        </p:nvSpPr>
        <p:spPr>
          <a:xfrm>
            <a:off x="4622800" y="692150"/>
            <a:ext cx="4197350" cy="554038"/>
          </a:xfrm>
          <a:prstGeom prst="rect">
            <a:avLst/>
          </a:prstGeom>
          <a:solidFill>
            <a:schemeClr val="accent5">
              <a:lumMod val="20000"/>
              <a:lumOff val="80000"/>
            </a:schemeClr>
          </a:solidFill>
          <a:ln w="28575">
            <a:solidFill>
              <a:srgbClr val="0070C0"/>
            </a:solidFill>
          </a:ln>
        </p:spPr>
        <p:txBody>
          <a:bodyPr>
            <a:spAutoFit/>
          </a:bodyPr>
          <a:lstStyle/>
          <a:p>
            <a:pPr eaLnBrk="1" hangingPunct="1">
              <a:defRPr/>
            </a:pPr>
            <a:r>
              <a:rPr lang="fr-FR" sz="1000" b="1" dirty="0">
                <a:solidFill>
                  <a:srgbClr val="0070C0"/>
                </a:solidFill>
              </a:rPr>
              <a:t>ZOOM Nouveauté : Le « BUT »</a:t>
            </a:r>
          </a:p>
          <a:p>
            <a:pPr algn="just" eaLnBrk="1" hangingPunct="1">
              <a:defRPr/>
            </a:pPr>
            <a:r>
              <a:rPr lang="fr-FR" sz="1000" dirty="0">
                <a:solidFill>
                  <a:schemeClr val="tx1">
                    <a:lumMod val="65000"/>
                    <a:lumOff val="35000"/>
                  </a:schemeClr>
                </a:solidFill>
              </a:rPr>
              <a:t>Les parcours de licence professionnelle opérés en IUT, prennent le nom d'usage </a:t>
            </a:r>
            <a:r>
              <a:rPr lang="fr-FR" sz="1000" spc="-40" dirty="0">
                <a:solidFill>
                  <a:schemeClr val="tx1">
                    <a:lumMod val="65000"/>
                    <a:lumOff val="35000"/>
                  </a:schemeClr>
                </a:solidFill>
              </a:rPr>
              <a:t>de </a:t>
            </a:r>
            <a:r>
              <a:rPr lang="fr-FR" sz="1000" b="1" spc="-40" dirty="0">
                <a:solidFill>
                  <a:srgbClr val="0070C0"/>
                </a:solidFill>
              </a:rPr>
              <a:t>« bachelor universitaire de technologie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1D818E6-8528-D6BD-9915-5F5039A2BCAD}"/>
              </a:ext>
            </a:extLst>
          </p:cNvPr>
          <p:cNvSpPr txBox="1"/>
          <p:nvPr/>
        </p:nvSpPr>
        <p:spPr>
          <a:xfrm>
            <a:off x="2051050" y="0"/>
            <a:ext cx="4537075" cy="584200"/>
          </a:xfrm>
          <a:prstGeom prst="rect">
            <a:avLst/>
          </a:prstGeom>
          <a:noFill/>
        </p:spPr>
        <p:txBody>
          <a:bodyPr>
            <a:spAutoFit/>
          </a:bodyPr>
          <a:lstStyle/>
          <a:p>
            <a:pPr eaLnBrk="1" hangingPunct="1">
              <a:spcAft>
                <a:spcPts val="600"/>
              </a:spcAft>
              <a:defRPr/>
            </a:pPr>
            <a:r>
              <a:rPr lang="fr-FR" sz="3200" b="1" dirty="0">
                <a:solidFill>
                  <a:schemeClr val="accent5"/>
                </a:solidFill>
              </a:rPr>
              <a:t>Les spécialités de BUT</a:t>
            </a:r>
          </a:p>
        </p:txBody>
      </p:sp>
      <p:sp>
        <p:nvSpPr>
          <p:cNvPr id="23" name="ZoneTexte 22">
            <a:extLst>
              <a:ext uri="{FF2B5EF4-FFF2-40B4-BE49-F238E27FC236}">
                <a16:creationId xmlns:a16="http://schemas.microsoft.com/office/drawing/2014/main" id="{49CE92D1-36A9-F3E8-D232-883EBBCC2C08}"/>
              </a:ext>
            </a:extLst>
          </p:cNvPr>
          <p:cNvSpPr txBox="1"/>
          <p:nvPr/>
        </p:nvSpPr>
        <p:spPr>
          <a:xfrm>
            <a:off x="492696" y="1341352"/>
            <a:ext cx="8111752" cy="5256000"/>
          </a:xfrm>
          <a:prstGeom prst="rect">
            <a:avLst/>
          </a:prstGeom>
          <a:noFill/>
        </p:spPr>
        <p:txBody>
          <a:bodyPr numCol="2">
            <a:spAutoFit/>
          </a:bodyPr>
          <a:lstStyle/>
          <a:p>
            <a:pPr eaLnBrk="1" hangingPunct="1">
              <a:defRPr/>
            </a:pPr>
            <a:r>
              <a:rPr lang="fr-FR" sz="1200" b="1" dirty="0">
                <a:solidFill>
                  <a:schemeClr val="accent5"/>
                </a:solidFill>
              </a:rPr>
              <a:t>Secteur des services (8 spécialités)</a:t>
            </a:r>
          </a:p>
          <a:p>
            <a:pPr eaLnBrk="1" hangingPunct="1">
              <a:defRPr/>
            </a:pPr>
            <a:endParaRPr lang="fr-FR" sz="1200" dirty="0">
              <a:solidFill>
                <a:schemeClr val="tx1">
                  <a:lumMod val="65000"/>
                  <a:lumOff val="35000"/>
                </a:schemeClr>
              </a:solidFill>
            </a:endParaRPr>
          </a:p>
          <a:p>
            <a:pPr eaLnBrk="1" hangingPunct="1">
              <a:spcAft>
                <a:spcPts val="600"/>
              </a:spcAft>
              <a:defRPr/>
            </a:pPr>
            <a:r>
              <a:rPr lang="fr-FR" sz="1200" dirty="0">
                <a:solidFill>
                  <a:schemeClr val="tx1">
                    <a:lumMod val="65000"/>
                    <a:lumOff val="35000"/>
                  </a:schemeClr>
                </a:solidFill>
              </a:rPr>
              <a:t>Carrières juridiques</a:t>
            </a:r>
          </a:p>
          <a:p>
            <a:pPr eaLnBrk="1" hangingPunct="1">
              <a:spcAft>
                <a:spcPts val="600"/>
              </a:spcAft>
              <a:defRPr/>
            </a:pPr>
            <a:r>
              <a:rPr lang="fr-FR" sz="1200" dirty="0">
                <a:solidFill>
                  <a:schemeClr val="tx1">
                    <a:lumMod val="65000"/>
                    <a:lumOff val="35000"/>
                  </a:schemeClr>
                </a:solidFill>
              </a:rPr>
              <a:t>Carrières sociales</a:t>
            </a:r>
          </a:p>
          <a:p>
            <a:pPr eaLnBrk="1" hangingPunct="1">
              <a:spcAft>
                <a:spcPts val="600"/>
              </a:spcAft>
              <a:defRPr/>
            </a:pPr>
            <a:r>
              <a:rPr lang="fr-FR" sz="1200" dirty="0">
                <a:solidFill>
                  <a:schemeClr val="tx1">
                    <a:lumMod val="65000"/>
                    <a:lumOff val="35000"/>
                  </a:schemeClr>
                </a:solidFill>
              </a:rPr>
              <a:t>Gestion administrative et commerciale des organisations</a:t>
            </a:r>
          </a:p>
          <a:p>
            <a:pPr eaLnBrk="1" hangingPunct="1">
              <a:spcAft>
                <a:spcPts val="600"/>
              </a:spcAft>
              <a:defRPr/>
            </a:pPr>
            <a:r>
              <a:rPr lang="fr-FR" sz="1200" dirty="0">
                <a:solidFill>
                  <a:schemeClr val="tx1">
                    <a:lumMod val="65000"/>
                    <a:lumOff val="35000"/>
                  </a:schemeClr>
                </a:solidFill>
              </a:rPr>
              <a:t>Gestion des entreprises et administrations</a:t>
            </a:r>
          </a:p>
          <a:p>
            <a:pPr eaLnBrk="1" hangingPunct="1">
              <a:spcAft>
                <a:spcPts val="600"/>
              </a:spcAft>
              <a:defRPr/>
            </a:pPr>
            <a:r>
              <a:rPr lang="fr-FR" sz="1200" dirty="0">
                <a:solidFill>
                  <a:schemeClr val="tx1">
                    <a:lumMod val="65000"/>
                    <a:lumOff val="35000"/>
                  </a:schemeClr>
                </a:solidFill>
              </a:rPr>
              <a:t>Gestion logistique et transport</a:t>
            </a:r>
          </a:p>
          <a:p>
            <a:pPr eaLnBrk="1" hangingPunct="1">
              <a:spcAft>
                <a:spcPts val="600"/>
              </a:spcAft>
              <a:defRPr/>
            </a:pPr>
            <a:r>
              <a:rPr lang="fr-FR" sz="1200" dirty="0">
                <a:solidFill>
                  <a:schemeClr val="tx1">
                    <a:lumMod val="65000"/>
                    <a:lumOff val="35000"/>
                  </a:schemeClr>
                </a:solidFill>
              </a:rPr>
              <a:t>Information-Communication</a:t>
            </a:r>
          </a:p>
          <a:p>
            <a:pPr eaLnBrk="1" hangingPunct="1">
              <a:spcAft>
                <a:spcPts val="600"/>
              </a:spcAft>
              <a:defRPr/>
            </a:pPr>
            <a:r>
              <a:rPr lang="fr-FR" sz="1200" dirty="0">
                <a:solidFill>
                  <a:schemeClr val="tx1">
                    <a:lumMod val="65000"/>
                    <a:lumOff val="35000"/>
                  </a:schemeClr>
                </a:solidFill>
              </a:rPr>
              <a:t>Statistique et informatique décisionnelle</a:t>
            </a:r>
          </a:p>
          <a:p>
            <a:pPr eaLnBrk="1" hangingPunct="1">
              <a:spcAft>
                <a:spcPts val="600"/>
              </a:spcAft>
              <a:defRPr/>
            </a:pPr>
            <a:r>
              <a:rPr lang="fr-FR" sz="1200" dirty="0">
                <a:solidFill>
                  <a:schemeClr val="tx1">
                    <a:lumMod val="65000"/>
                    <a:lumOff val="35000"/>
                  </a:schemeClr>
                </a:solidFill>
              </a:rPr>
              <a:t>Techniques de commercialisation</a:t>
            </a: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eaLnBrk="1" hangingPunct="1">
              <a:defRPr/>
            </a:pPr>
            <a:endParaRPr lang="fr-FR" sz="1200" dirty="0">
              <a:solidFill>
                <a:schemeClr val="tx1">
                  <a:lumMod val="65000"/>
                  <a:lumOff val="35000"/>
                </a:schemeClr>
              </a:solidFill>
            </a:endParaRPr>
          </a:p>
          <a:p>
            <a:pPr marL="447675" eaLnBrk="1" hangingPunct="1">
              <a:defRPr/>
            </a:pPr>
            <a:r>
              <a:rPr lang="fr-FR" sz="1200" b="1" dirty="0">
                <a:solidFill>
                  <a:schemeClr val="accent5"/>
                </a:solidFill>
              </a:rPr>
              <a:t>Secteur industriel</a:t>
            </a:r>
          </a:p>
          <a:p>
            <a:pPr marL="447675" eaLnBrk="1" hangingPunct="1">
              <a:defRPr/>
            </a:pPr>
            <a:endParaRPr lang="fr-FR" sz="1200" dirty="0">
              <a:solidFill>
                <a:schemeClr val="tx1">
                  <a:lumMod val="65000"/>
                  <a:lumOff val="35000"/>
                </a:schemeClr>
              </a:solidFill>
            </a:endParaRPr>
          </a:p>
          <a:p>
            <a:pPr marL="447675" eaLnBrk="1" hangingPunct="1">
              <a:spcAft>
                <a:spcPts val="600"/>
              </a:spcAft>
              <a:defRPr/>
            </a:pPr>
            <a:r>
              <a:rPr lang="fr-FR" sz="1200" dirty="0">
                <a:solidFill>
                  <a:schemeClr val="tx1">
                    <a:lumMod val="65000"/>
                    <a:lumOff val="35000"/>
                  </a:schemeClr>
                </a:solidFill>
              </a:rPr>
              <a:t>Chimie</a:t>
            </a:r>
          </a:p>
          <a:p>
            <a:pPr marL="447675" eaLnBrk="1" hangingPunct="1">
              <a:spcAft>
                <a:spcPts val="600"/>
              </a:spcAft>
              <a:defRPr/>
            </a:pPr>
            <a:r>
              <a:rPr lang="fr-FR" sz="1200" dirty="0">
                <a:solidFill>
                  <a:schemeClr val="tx1">
                    <a:lumMod val="65000"/>
                    <a:lumOff val="35000"/>
                  </a:schemeClr>
                </a:solidFill>
              </a:rPr>
              <a:t>Génie biologique</a:t>
            </a:r>
          </a:p>
          <a:p>
            <a:pPr marL="447675" eaLnBrk="1" hangingPunct="1">
              <a:spcAft>
                <a:spcPts val="600"/>
              </a:spcAft>
              <a:defRPr/>
            </a:pPr>
            <a:r>
              <a:rPr lang="fr-FR" sz="1200" dirty="0">
                <a:solidFill>
                  <a:schemeClr val="tx1">
                    <a:lumMod val="65000"/>
                    <a:lumOff val="35000"/>
                  </a:schemeClr>
                </a:solidFill>
              </a:rPr>
              <a:t>Génie chimique - Génie des procédés</a:t>
            </a:r>
          </a:p>
          <a:p>
            <a:pPr marL="447675" eaLnBrk="1" hangingPunct="1">
              <a:spcAft>
                <a:spcPts val="600"/>
              </a:spcAft>
              <a:defRPr/>
            </a:pPr>
            <a:r>
              <a:rPr lang="fr-FR" sz="1200" dirty="0">
                <a:solidFill>
                  <a:schemeClr val="tx1">
                    <a:lumMod val="65000"/>
                    <a:lumOff val="35000"/>
                  </a:schemeClr>
                </a:solidFill>
              </a:rPr>
              <a:t>Génie Civil - Construction Durable</a:t>
            </a:r>
          </a:p>
          <a:p>
            <a:pPr marL="447675" eaLnBrk="1" hangingPunct="1">
              <a:spcAft>
                <a:spcPts val="600"/>
              </a:spcAft>
              <a:defRPr/>
            </a:pPr>
            <a:r>
              <a:rPr lang="fr-FR" sz="1200" dirty="0">
                <a:solidFill>
                  <a:schemeClr val="tx1">
                    <a:lumMod val="65000"/>
                    <a:lumOff val="35000"/>
                  </a:schemeClr>
                </a:solidFill>
              </a:rPr>
              <a:t>Génie électrique et informatique industrielle</a:t>
            </a:r>
          </a:p>
          <a:p>
            <a:pPr marL="447675" eaLnBrk="1" hangingPunct="1">
              <a:spcAft>
                <a:spcPts val="600"/>
              </a:spcAft>
              <a:defRPr/>
            </a:pPr>
            <a:r>
              <a:rPr lang="fr-FR" sz="1200" dirty="0">
                <a:solidFill>
                  <a:schemeClr val="tx1">
                    <a:lumMod val="65000"/>
                    <a:lumOff val="35000"/>
                  </a:schemeClr>
                </a:solidFill>
              </a:rPr>
              <a:t>Génie industriel et maintenance</a:t>
            </a:r>
          </a:p>
          <a:p>
            <a:pPr marL="447675" eaLnBrk="1" hangingPunct="1">
              <a:spcAft>
                <a:spcPts val="600"/>
              </a:spcAft>
              <a:defRPr/>
            </a:pPr>
            <a:r>
              <a:rPr lang="fr-FR" sz="1200" dirty="0">
                <a:solidFill>
                  <a:schemeClr val="tx1">
                    <a:lumMod val="65000"/>
                    <a:lumOff val="35000"/>
                  </a:schemeClr>
                </a:solidFill>
              </a:rPr>
              <a:t>Génie mécanique et productique</a:t>
            </a:r>
          </a:p>
          <a:p>
            <a:pPr marL="447675" eaLnBrk="1" hangingPunct="1">
              <a:spcAft>
                <a:spcPts val="600"/>
              </a:spcAft>
              <a:defRPr/>
            </a:pPr>
            <a:r>
              <a:rPr lang="fr-FR" sz="1200" dirty="0">
                <a:solidFill>
                  <a:schemeClr val="tx1">
                    <a:lumMod val="65000"/>
                    <a:lumOff val="35000"/>
                  </a:schemeClr>
                </a:solidFill>
              </a:rPr>
              <a:t>Génie thermique et énergie</a:t>
            </a:r>
          </a:p>
          <a:p>
            <a:pPr marL="447675" eaLnBrk="1" hangingPunct="1">
              <a:spcAft>
                <a:spcPts val="600"/>
              </a:spcAft>
              <a:defRPr/>
            </a:pPr>
            <a:r>
              <a:rPr lang="fr-FR" sz="1200" dirty="0">
                <a:solidFill>
                  <a:schemeClr val="tx1">
                    <a:lumMod val="65000"/>
                    <a:lumOff val="35000"/>
                  </a:schemeClr>
                </a:solidFill>
              </a:rPr>
              <a:t>Hygiène, sécurité, environnement</a:t>
            </a:r>
          </a:p>
          <a:p>
            <a:pPr marL="447675" eaLnBrk="1" hangingPunct="1">
              <a:spcAft>
                <a:spcPts val="600"/>
              </a:spcAft>
              <a:defRPr/>
            </a:pPr>
            <a:r>
              <a:rPr lang="fr-FR" sz="1200" dirty="0">
                <a:solidFill>
                  <a:schemeClr val="tx1">
                    <a:lumMod val="65000"/>
                    <a:lumOff val="35000"/>
                  </a:schemeClr>
                </a:solidFill>
              </a:rPr>
              <a:t>Informatique</a:t>
            </a:r>
          </a:p>
          <a:p>
            <a:pPr marL="447675" eaLnBrk="1" hangingPunct="1">
              <a:spcAft>
                <a:spcPts val="600"/>
              </a:spcAft>
              <a:defRPr/>
            </a:pPr>
            <a:r>
              <a:rPr lang="fr-FR" sz="1200" dirty="0">
                <a:solidFill>
                  <a:schemeClr val="tx1">
                    <a:lumMod val="65000"/>
                    <a:lumOff val="35000"/>
                  </a:schemeClr>
                </a:solidFill>
              </a:rPr>
              <a:t>Mesures physiques</a:t>
            </a:r>
          </a:p>
          <a:p>
            <a:pPr marL="447675" eaLnBrk="1" hangingPunct="1">
              <a:spcAft>
                <a:spcPts val="600"/>
              </a:spcAft>
              <a:defRPr/>
            </a:pPr>
            <a:r>
              <a:rPr lang="fr-FR" sz="1200" dirty="0">
                <a:solidFill>
                  <a:schemeClr val="tx1">
                    <a:lumMod val="65000"/>
                    <a:lumOff val="35000"/>
                  </a:schemeClr>
                </a:solidFill>
              </a:rPr>
              <a:t>Métiers du Multimédia et de l'Internet</a:t>
            </a:r>
          </a:p>
          <a:p>
            <a:pPr marL="447675" eaLnBrk="1" hangingPunct="1">
              <a:spcAft>
                <a:spcPts val="600"/>
              </a:spcAft>
              <a:defRPr/>
            </a:pPr>
            <a:r>
              <a:rPr lang="fr-FR" sz="1200" dirty="0">
                <a:solidFill>
                  <a:schemeClr val="tx1">
                    <a:lumMod val="65000"/>
                    <a:lumOff val="35000"/>
                  </a:schemeClr>
                </a:solidFill>
              </a:rPr>
              <a:t>Packaging, Emballage et conditionnement</a:t>
            </a:r>
          </a:p>
          <a:p>
            <a:pPr marL="447675" eaLnBrk="1" hangingPunct="1">
              <a:spcAft>
                <a:spcPts val="600"/>
              </a:spcAft>
              <a:defRPr/>
            </a:pPr>
            <a:r>
              <a:rPr lang="fr-FR" sz="1200" dirty="0">
                <a:solidFill>
                  <a:schemeClr val="tx1">
                    <a:lumMod val="65000"/>
                    <a:lumOff val="35000"/>
                  </a:schemeClr>
                </a:solidFill>
              </a:rPr>
              <a:t>Qualité, logistique industrielle et organisation</a:t>
            </a:r>
          </a:p>
          <a:p>
            <a:pPr marL="447675" eaLnBrk="1" hangingPunct="1">
              <a:spcAft>
                <a:spcPts val="600"/>
              </a:spcAft>
              <a:defRPr/>
            </a:pPr>
            <a:r>
              <a:rPr lang="fr-FR" sz="1200" dirty="0">
                <a:solidFill>
                  <a:schemeClr val="tx1">
                    <a:lumMod val="65000"/>
                    <a:lumOff val="35000"/>
                  </a:schemeClr>
                </a:solidFill>
              </a:rPr>
              <a:t>Réseaux et télécommunications</a:t>
            </a:r>
          </a:p>
          <a:p>
            <a:pPr marL="447675" eaLnBrk="1" hangingPunct="1">
              <a:spcAft>
                <a:spcPts val="600"/>
              </a:spcAft>
              <a:defRPr/>
            </a:pPr>
            <a:r>
              <a:rPr lang="fr-FR" sz="1200" dirty="0">
                <a:solidFill>
                  <a:schemeClr val="tx1">
                    <a:lumMod val="65000"/>
                    <a:lumOff val="35000"/>
                  </a:schemeClr>
                </a:solidFill>
              </a:rPr>
              <a:t>Sciences et génie des matériaux</a:t>
            </a:r>
          </a:p>
        </p:txBody>
      </p:sp>
      <p:sp>
        <p:nvSpPr>
          <p:cNvPr id="2" name="Rectangle 1">
            <a:extLst>
              <a:ext uri="{FF2B5EF4-FFF2-40B4-BE49-F238E27FC236}">
                <a16:creationId xmlns:a16="http://schemas.microsoft.com/office/drawing/2014/main" id="{40762BB4-A69E-98F7-3251-BFB5FC23E126}"/>
              </a:ext>
            </a:extLst>
          </p:cNvPr>
          <p:cNvSpPr/>
          <p:nvPr/>
        </p:nvSpPr>
        <p:spPr>
          <a:xfrm>
            <a:off x="2051050" y="833438"/>
            <a:ext cx="4105275" cy="277812"/>
          </a:xfrm>
          <a:prstGeom prst="rect">
            <a:avLst/>
          </a:prstGeom>
        </p:spPr>
        <p:txBody>
          <a:bodyPr>
            <a:spAutoFit/>
          </a:bodyPr>
          <a:lstStyle/>
          <a:p>
            <a:pPr eaLnBrk="1" hangingPunct="1">
              <a:defRPr/>
            </a:pPr>
            <a:r>
              <a:rPr lang="fr-FR" sz="1200" b="1" dirty="0">
                <a:solidFill>
                  <a:schemeClr val="tx1">
                    <a:lumMod val="50000"/>
                    <a:lumOff val="50000"/>
                  </a:schemeClr>
                </a:solidFill>
              </a:rPr>
              <a:t>113 IUT </a:t>
            </a:r>
            <a:r>
              <a:rPr lang="fr-FR" sz="1200" dirty="0">
                <a:solidFill>
                  <a:schemeClr val="tx1">
                    <a:lumMod val="50000"/>
                    <a:lumOff val="50000"/>
                  </a:schemeClr>
                </a:solidFill>
              </a:rPr>
              <a:t>proposent 24 spécialités (42 avec les options)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27CA18F1-AF6B-DA90-9009-429F6251AD1A}"/>
              </a:ext>
            </a:extLst>
          </p:cNvPr>
          <p:cNvGraphicFramePr>
            <a:graphicFrameLocks noGrp="1"/>
          </p:cNvGraphicFramePr>
          <p:nvPr/>
        </p:nvGraphicFramePr>
        <p:xfrm>
          <a:off x="169863" y="1052513"/>
          <a:ext cx="2528887" cy="5140357"/>
        </p:xfrm>
        <a:graphic>
          <a:graphicData uri="http://schemas.openxmlformats.org/drawingml/2006/table">
            <a:tbl>
              <a:tblPr firstRow="1" bandRow="1">
                <a:tableStyleId>{2D5ABB26-0587-4C30-8999-92F81FD0307C}</a:tableStyleId>
              </a:tblPr>
              <a:tblGrid>
                <a:gridCol w="180004">
                  <a:extLst>
                    <a:ext uri="{9D8B030D-6E8A-4147-A177-3AD203B41FA5}">
                      <a16:colId xmlns:a16="http://schemas.microsoft.com/office/drawing/2014/main" val="20000"/>
                    </a:ext>
                  </a:extLst>
                </a:gridCol>
                <a:gridCol w="108035">
                  <a:extLst>
                    <a:ext uri="{9D8B030D-6E8A-4147-A177-3AD203B41FA5}">
                      <a16:colId xmlns:a16="http://schemas.microsoft.com/office/drawing/2014/main" val="20001"/>
                    </a:ext>
                  </a:extLst>
                </a:gridCol>
                <a:gridCol w="144004">
                  <a:extLst>
                    <a:ext uri="{9D8B030D-6E8A-4147-A177-3AD203B41FA5}">
                      <a16:colId xmlns:a16="http://schemas.microsoft.com/office/drawing/2014/main" val="20002"/>
                    </a:ext>
                  </a:extLst>
                </a:gridCol>
                <a:gridCol w="504012">
                  <a:extLst>
                    <a:ext uri="{9D8B030D-6E8A-4147-A177-3AD203B41FA5}">
                      <a16:colId xmlns:a16="http://schemas.microsoft.com/office/drawing/2014/main" val="20003"/>
                    </a:ext>
                  </a:extLst>
                </a:gridCol>
                <a:gridCol w="54001">
                  <a:extLst>
                    <a:ext uri="{9D8B030D-6E8A-4147-A177-3AD203B41FA5}">
                      <a16:colId xmlns:a16="http://schemas.microsoft.com/office/drawing/2014/main" val="20004"/>
                    </a:ext>
                  </a:extLst>
                </a:gridCol>
                <a:gridCol w="250779">
                  <a:extLst>
                    <a:ext uri="{9D8B030D-6E8A-4147-A177-3AD203B41FA5}">
                      <a16:colId xmlns:a16="http://schemas.microsoft.com/office/drawing/2014/main" val="20005"/>
                    </a:ext>
                  </a:extLst>
                </a:gridCol>
                <a:gridCol w="54001">
                  <a:extLst>
                    <a:ext uri="{9D8B030D-6E8A-4147-A177-3AD203B41FA5}">
                      <a16:colId xmlns:a16="http://schemas.microsoft.com/office/drawing/2014/main" val="20006"/>
                    </a:ext>
                  </a:extLst>
                </a:gridCol>
                <a:gridCol w="250779">
                  <a:extLst>
                    <a:ext uri="{9D8B030D-6E8A-4147-A177-3AD203B41FA5}">
                      <a16:colId xmlns:a16="http://schemas.microsoft.com/office/drawing/2014/main" val="20007"/>
                    </a:ext>
                  </a:extLst>
                </a:gridCol>
                <a:gridCol w="144004">
                  <a:extLst>
                    <a:ext uri="{9D8B030D-6E8A-4147-A177-3AD203B41FA5}">
                      <a16:colId xmlns:a16="http://schemas.microsoft.com/office/drawing/2014/main" val="20008"/>
                    </a:ext>
                  </a:extLst>
                </a:gridCol>
                <a:gridCol w="214954">
                  <a:extLst>
                    <a:ext uri="{9D8B030D-6E8A-4147-A177-3AD203B41FA5}">
                      <a16:colId xmlns:a16="http://schemas.microsoft.com/office/drawing/2014/main" val="20009"/>
                    </a:ext>
                  </a:extLst>
                </a:gridCol>
                <a:gridCol w="64802">
                  <a:extLst>
                    <a:ext uri="{9D8B030D-6E8A-4147-A177-3AD203B41FA5}">
                      <a16:colId xmlns:a16="http://schemas.microsoft.com/office/drawing/2014/main" val="20010"/>
                    </a:ext>
                  </a:extLst>
                </a:gridCol>
                <a:gridCol w="214954">
                  <a:extLst>
                    <a:ext uri="{9D8B030D-6E8A-4147-A177-3AD203B41FA5}">
                      <a16:colId xmlns:a16="http://schemas.microsoft.com/office/drawing/2014/main" val="20011"/>
                    </a:ext>
                  </a:extLst>
                </a:gridCol>
                <a:gridCol w="64802">
                  <a:extLst>
                    <a:ext uri="{9D8B030D-6E8A-4147-A177-3AD203B41FA5}">
                      <a16:colId xmlns:a16="http://schemas.microsoft.com/office/drawing/2014/main" val="20012"/>
                    </a:ext>
                  </a:extLst>
                </a:gridCol>
                <a:gridCol w="214954">
                  <a:extLst>
                    <a:ext uri="{9D8B030D-6E8A-4147-A177-3AD203B41FA5}">
                      <a16:colId xmlns:a16="http://schemas.microsoft.com/office/drawing/2014/main" val="20013"/>
                    </a:ext>
                  </a:extLst>
                </a:gridCol>
                <a:gridCol w="64802">
                  <a:extLst>
                    <a:ext uri="{9D8B030D-6E8A-4147-A177-3AD203B41FA5}">
                      <a16:colId xmlns:a16="http://schemas.microsoft.com/office/drawing/2014/main" val="20014"/>
                    </a:ext>
                  </a:extLst>
                </a:gridCol>
              </a:tblGrid>
              <a:tr h="274306">
                <a:tc>
                  <a:txBody>
                    <a:bodyPr/>
                    <a:lstStyle/>
                    <a:p>
                      <a:pPr algn="l"/>
                      <a:endParaRPr lang="fr-FR" sz="1100" dirty="0">
                        <a:latin typeface="+mn-lt"/>
                      </a:endParaRPr>
                    </a:p>
                  </a:txBody>
                  <a:tcPr marL="0" marR="0" marT="45714" marB="45714">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06">
                <a:tc>
                  <a:txBody>
                    <a:bodyPr/>
                    <a:lstStyle/>
                    <a:p>
                      <a:pPr algn="ctr"/>
                      <a:r>
                        <a:rPr lang="fr-FR" sz="1100" dirty="0">
                          <a:latin typeface="+mn-lt"/>
                        </a:rPr>
                        <a:t>12</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5985">
                <a:tc>
                  <a:txBody>
                    <a:bodyPr/>
                    <a:lstStyle/>
                    <a:p>
                      <a:pPr algn="ctr"/>
                      <a:endParaRPr lang="fr-FR" sz="200" dirty="0">
                        <a:latin typeface="+mn-lt"/>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06">
                <a:tc>
                  <a:txBody>
                    <a:bodyPr/>
                    <a:lstStyle/>
                    <a:p>
                      <a:pPr algn="ctr"/>
                      <a:r>
                        <a:rPr lang="fr-FR" sz="1100" dirty="0">
                          <a:latin typeface="+mn-lt"/>
                        </a:rPr>
                        <a:t>11</a:t>
                      </a:r>
                      <a:endParaRPr lang="fr-FR" sz="1000" dirty="0">
                        <a:latin typeface="+mn-lt"/>
                      </a:endParaRP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5985">
                <a:tc>
                  <a:txBody>
                    <a:bodyPr/>
                    <a:lstStyle/>
                    <a:p>
                      <a:pPr algn="ctr"/>
                      <a:endParaRPr lang="fr-FR" sz="200" dirty="0">
                        <a:latin typeface="+mn-lt"/>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06">
                <a:tc>
                  <a:txBody>
                    <a:bodyPr/>
                    <a:lstStyle/>
                    <a:p>
                      <a:pPr algn="ctr"/>
                      <a:r>
                        <a:rPr lang="fr-FR" sz="1100" dirty="0">
                          <a:latin typeface="+mn-lt"/>
                        </a:rPr>
                        <a:t>10</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5985">
                <a:tc>
                  <a:txBody>
                    <a:bodyPr/>
                    <a:lstStyle/>
                    <a:p>
                      <a:pPr algn="ctr"/>
                      <a:endParaRPr lang="fr-FR" sz="200" dirty="0">
                        <a:latin typeface="+mn-lt"/>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06">
                <a:tc>
                  <a:txBody>
                    <a:bodyPr/>
                    <a:lstStyle/>
                    <a:p>
                      <a:pPr algn="ctr"/>
                      <a:r>
                        <a:rPr lang="fr-FR" sz="1100" dirty="0">
                          <a:latin typeface="+mn-lt"/>
                        </a:rPr>
                        <a:t>9</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7987">
                <a:tc>
                  <a:txBody>
                    <a:bodyPr/>
                    <a:lstStyle/>
                    <a:p>
                      <a:pPr algn="ctr"/>
                      <a:endParaRPr lang="fr-FR" sz="400" dirty="0">
                        <a:latin typeface="+mn-lt"/>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06">
                <a:tc>
                  <a:txBody>
                    <a:bodyPr/>
                    <a:lstStyle/>
                    <a:p>
                      <a:pPr algn="ctr"/>
                      <a:r>
                        <a:rPr lang="fr-FR" sz="1100" dirty="0">
                          <a:latin typeface="+mn-lt"/>
                        </a:rPr>
                        <a:t>8</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599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5985">
                <a:tc>
                  <a:txBody>
                    <a:bodyPr/>
                    <a:lstStyle/>
                    <a:p>
                      <a:pPr algn="ctr"/>
                      <a:endParaRPr lang="fr-FR" sz="200" dirty="0">
                        <a:latin typeface="+mn-lt"/>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06">
                <a:tc>
                  <a:txBody>
                    <a:bodyPr/>
                    <a:lstStyle/>
                    <a:p>
                      <a:pPr algn="ctr"/>
                      <a:r>
                        <a:rPr lang="fr-FR" sz="1100" dirty="0">
                          <a:latin typeface="+mn-lt"/>
                        </a:rPr>
                        <a:t>7</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985">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fr-FR" sz="100" dirty="0">
                        <a:latin typeface="Arial Black" panose="020B0A04020102020204" pitchFamily="34" charset="0"/>
                      </a:endParaRPr>
                    </a:p>
                  </a:txBody>
                  <a:tcPr marL="0" marR="0" marT="0" marB="359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06">
                <a:tc>
                  <a:txBody>
                    <a:bodyPr/>
                    <a:lstStyle/>
                    <a:p>
                      <a:pPr algn="ctr"/>
                      <a:r>
                        <a:rPr lang="fr-FR" sz="1100" dirty="0">
                          <a:latin typeface="+mn-lt"/>
                        </a:rPr>
                        <a:t>6</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fr-FR" sz="1200" dirty="0">
                        <a:latin typeface="Arial Black" panose="020B0A04020102020204" pitchFamily="34" charset="0"/>
                      </a:endParaRPr>
                    </a:p>
                  </a:txBody>
                  <a:tcPr marL="0" marR="0" marT="0"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5985">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fr-FR" sz="400" dirty="0">
                        <a:latin typeface="Arial Black" panose="020B0A04020102020204" pitchFamily="34" charset="0"/>
                      </a:endParaRPr>
                    </a:p>
                  </a:txBody>
                  <a:tcPr marL="0" marR="0" marT="0" marB="3599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06">
                <a:tc>
                  <a:txBody>
                    <a:bodyPr/>
                    <a:lstStyle/>
                    <a:p>
                      <a:pPr algn="ctr"/>
                      <a:r>
                        <a:rPr lang="fr-FR" sz="1100" dirty="0">
                          <a:latin typeface="+mn-lt"/>
                        </a:rPr>
                        <a:t>5</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5985">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4306">
                <a:tc>
                  <a:txBody>
                    <a:bodyPr/>
                    <a:lstStyle/>
                    <a:p>
                      <a:pPr algn="ctr"/>
                      <a:r>
                        <a:rPr lang="fr-FR" sz="1100" dirty="0">
                          <a:latin typeface="+mn-lt"/>
                        </a:rPr>
                        <a:t>4</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30" normalizeH="0" baseline="0" noProof="0" dirty="0">
                          <a:ln>
                            <a:noFill/>
                          </a:ln>
                          <a:solidFill>
                            <a:prstClr val="black"/>
                          </a:solidFill>
                          <a:effectLst/>
                          <a:uLnTx/>
                          <a:uFillTx/>
                          <a:latin typeface="Arial Black" panose="020B0A04020102020204" pitchFamily="34" charset="0"/>
                          <a:ea typeface="+mn-ea"/>
                          <a:cs typeface="+mn-cs"/>
                        </a:rPr>
                        <a:t>   LICENCE PROFESSIONNELLE</a:t>
                      </a:r>
                      <a:endParaRPr kumimoji="0" lang="fr-FR" sz="500" b="0" i="0" u="none" strike="noStrike" kern="1200" cap="none" spc="-3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599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37803">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500" dirty="0">
                          <a:latin typeface="Arial Black" panose="020B0A04020102020204" pitchFamily="34" charset="0"/>
                        </a:rPr>
                        <a:t>DCG</a:t>
                      </a:r>
                    </a:p>
                  </a:txBody>
                  <a:tcPr marL="0" marR="0" marT="17998" marB="359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l"/>
                      <a:r>
                        <a:rPr lang="fr-FR" sz="500" dirty="0">
                          <a:latin typeface="Arial Black" panose="020B0A04020102020204" pitchFamily="34" charset="0"/>
                        </a:rPr>
                        <a:t>DN MADE</a:t>
                      </a:r>
                    </a:p>
                  </a:txBody>
                  <a:tcPr marL="0" marR="0" marT="17998" marB="359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55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7998" marB="179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4306">
                <a:tc>
                  <a:txBody>
                    <a:bodyPr/>
                    <a:lstStyle/>
                    <a:p>
                      <a:pPr algn="ctr"/>
                      <a:r>
                        <a:rPr lang="fr-FR" sz="1100" dirty="0">
                          <a:latin typeface="+mn-lt"/>
                        </a:rPr>
                        <a:t>3</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37803">
                <a:tc>
                  <a:txBody>
                    <a:bodyPr/>
                    <a:lstStyle/>
                    <a:p>
                      <a:pPr algn="ctr"/>
                      <a:endParaRPr lang="fr-FR" sz="400" dirty="0">
                        <a:latin typeface="+mn-lt"/>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500" b="1" dirty="0">
                          <a:solidFill>
                            <a:schemeClr val="tx1"/>
                          </a:solidFill>
                          <a:latin typeface="Arial Black" panose="020B0A04020102020204" pitchFamily="34" charset="0"/>
                        </a:rPr>
                        <a:t>BTS(A)</a:t>
                      </a:r>
                    </a:p>
                  </a:txBody>
                  <a:tcPr marL="0" marR="0" marT="17998" marB="3599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7998" marB="17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74306">
                <a:tc>
                  <a:txBody>
                    <a:bodyPr/>
                    <a:lstStyle/>
                    <a:p>
                      <a:pPr algn="ctr"/>
                      <a:r>
                        <a:rPr lang="fr-FR" sz="1100" dirty="0">
                          <a:latin typeface="+mn-lt"/>
                        </a:rPr>
                        <a:t>2</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fr-FR" sz="1000" b="0" dirty="0">
                          <a:solidFill>
                            <a:schemeClr val="bg1"/>
                          </a:solidFill>
                          <a:latin typeface="Arial Black" panose="020B0A04020102020204" pitchFamily="34" charset="0"/>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5985">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7998" marB="1799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4306">
                <a:tc>
                  <a:txBody>
                    <a:bodyPr/>
                    <a:lstStyle/>
                    <a:p>
                      <a:pPr algn="ctr"/>
                      <a:r>
                        <a:rPr lang="fr-FR" sz="1100" dirty="0">
                          <a:latin typeface="+mn-lt"/>
                        </a:rPr>
                        <a:t>1</a:t>
                      </a:r>
                    </a:p>
                  </a:txBody>
                  <a:tcPr marL="0" marR="0" marT="45714" marB="457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91439">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39">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1" name="ZoneTexte 20">
            <a:extLst>
              <a:ext uri="{FF2B5EF4-FFF2-40B4-BE49-F238E27FC236}">
                <a16:creationId xmlns:a16="http://schemas.microsoft.com/office/drawing/2014/main" id="{063ABAB7-8FF2-1A83-7758-5E36919EAD1D}"/>
              </a:ext>
            </a:extLst>
          </p:cNvPr>
          <p:cNvSpPr txBox="1"/>
          <p:nvPr/>
        </p:nvSpPr>
        <p:spPr>
          <a:xfrm>
            <a:off x="1331913" y="333375"/>
            <a:ext cx="1368425" cy="492125"/>
          </a:xfrm>
          <a:prstGeom prst="rect">
            <a:avLst/>
          </a:prstGeom>
          <a:noFill/>
        </p:spPr>
        <p:txBody>
          <a:bodyPr>
            <a:spAutoFit/>
          </a:bodyPr>
          <a:lstStyle/>
          <a:p>
            <a:pPr algn="ctr" eaLnBrk="1" hangingPunct="1">
              <a:defRPr/>
            </a:pPr>
            <a:r>
              <a:rPr lang="fr-FR" sz="2600" b="1" dirty="0">
                <a:solidFill>
                  <a:schemeClr val="accent6">
                    <a:lumMod val="75000"/>
                  </a:schemeClr>
                </a:solidFill>
                <a:latin typeface="Arial Black" panose="020B0A04020102020204" pitchFamily="34" charset="0"/>
              </a:rPr>
              <a:t>LYCÉE</a:t>
            </a:r>
          </a:p>
        </p:txBody>
      </p:sp>
      <p:sp>
        <p:nvSpPr>
          <p:cNvPr id="86426" name="Triangle isocèle 18">
            <a:extLst>
              <a:ext uri="{FF2B5EF4-FFF2-40B4-BE49-F238E27FC236}">
                <a16:creationId xmlns:a16="http://schemas.microsoft.com/office/drawing/2014/main" id="{991FAE58-DB03-E6B4-1973-A1562DB1DCA9}"/>
              </a:ext>
            </a:extLst>
          </p:cNvPr>
          <p:cNvSpPr>
            <a:spLocks noChangeArrowheads="1"/>
          </p:cNvSpPr>
          <p:nvPr/>
        </p:nvSpPr>
        <p:spPr bwMode="auto">
          <a:xfrm>
            <a:off x="163513" y="1125538"/>
            <a:ext cx="179387"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i="0">
              <a:latin typeface="Times" panose="02020603050405020304" pitchFamily="18" charset="0"/>
            </a:endParaRPr>
          </a:p>
        </p:txBody>
      </p:sp>
      <p:sp>
        <p:nvSpPr>
          <p:cNvPr id="6" name="ZoneTexte 5">
            <a:extLst>
              <a:ext uri="{FF2B5EF4-FFF2-40B4-BE49-F238E27FC236}">
                <a16:creationId xmlns:a16="http://schemas.microsoft.com/office/drawing/2014/main" id="{950D8889-1588-034A-EEC6-DE2E60CCD9BF}"/>
              </a:ext>
            </a:extLst>
          </p:cNvPr>
          <p:cNvSpPr txBox="1"/>
          <p:nvPr/>
        </p:nvSpPr>
        <p:spPr>
          <a:xfrm>
            <a:off x="511175" y="765175"/>
            <a:ext cx="5500688" cy="600075"/>
          </a:xfrm>
          <a:prstGeom prst="rect">
            <a:avLst/>
          </a:prstGeom>
          <a:noFill/>
        </p:spPr>
        <p:txBody>
          <a:bodyPr>
            <a:spAutoFit/>
          </a:bodyPr>
          <a:lstStyle/>
          <a:p>
            <a:pPr eaLnBrk="1" hangingPunct="1">
              <a:spcAft>
                <a:spcPts val="600"/>
              </a:spcAft>
              <a:defRPr/>
            </a:pPr>
            <a:r>
              <a:rPr lang="fr-FR" sz="1400" dirty="0">
                <a:solidFill>
                  <a:schemeClr val="accent6"/>
                </a:solidFill>
              </a:rPr>
              <a:t>&gt; </a:t>
            </a:r>
            <a:r>
              <a:rPr lang="fr-FR" sz="1400" dirty="0">
                <a:solidFill>
                  <a:schemeClr val="accent6">
                    <a:lumMod val="75000"/>
                  </a:schemeClr>
                </a:solidFill>
              </a:rPr>
              <a:t>Des parcours préparatoires et de fin d’études de bac+ 2 à bac +3</a:t>
            </a:r>
          </a:p>
          <a:p>
            <a:pPr eaLnBrk="1" hangingPunct="1">
              <a:spcAft>
                <a:spcPts val="600"/>
              </a:spcAft>
              <a:defRPr/>
            </a:pPr>
            <a:r>
              <a:rPr lang="fr-FR" sz="1400" dirty="0">
                <a:solidFill>
                  <a:schemeClr val="accent6"/>
                </a:solidFill>
              </a:rPr>
              <a:t>&gt; </a:t>
            </a:r>
            <a:r>
              <a:rPr lang="fr-FR" sz="1400" dirty="0">
                <a:solidFill>
                  <a:schemeClr val="accent6">
                    <a:lumMod val="75000"/>
                  </a:schemeClr>
                </a:solidFill>
              </a:rPr>
              <a:t>De nombreuses passerelles…</a:t>
            </a:r>
          </a:p>
        </p:txBody>
      </p:sp>
      <p:sp>
        <p:nvSpPr>
          <p:cNvPr id="7" name="ZoneTexte 6">
            <a:extLst>
              <a:ext uri="{FF2B5EF4-FFF2-40B4-BE49-F238E27FC236}">
                <a16:creationId xmlns:a16="http://schemas.microsoft.com/office/drawing/2014/main" id="{287BB774-3E46-340A-2236-63BEB5481408}"/>
              </a:ext>
            </a:extLst>
          </p:cNvPr>
          <p:cNvSpPr txBox="1"/>
          <p:nvPr/>
        </p:nvSpPr>
        <p:spPr>
          <a:xfrm>
            <a:off x="3348038" y="2292350"/>
            <a:ext cx="4537075"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Brevet de Technicien Supérieur (Agricole)</a:t>
            </a:r>
          </a:p>
        </p:txBody>
      </p:sp>
      <p:sp>
        <p:nvSpPr>
          <p:cNvPr id="9" name="ZoneTexte 8">
            <a:extLst>
              <a:ext uri="{FF2B5EF4-FFF2-40B4-BE49-F238E27FC236}">
                <a16:creationId xmlns:a16="http://schemas.microsoft.com/office/drawing/2014/main" id="{D6B049A1-28FF-50C9-5100-E9168865991B}"/>
              </a:ext>
            </a:extLst>
          </p:cNvPr>
          <p:cNvSpPr txBox="1"/>
          <p:nvPr/>
        </p:nvSpPr>
        <p:spPr>
          <a:xfrm>
            <a:off x="3348038" y="3379788"/>
            <a:ext cx="3771900"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Diplôme de Comptabilité et de Gestion</a:t>
            </a:r>
          </a:p>
        </p:txBody>
      </p:sp>
      <p:sp>
        <p:nvSpPr>
          <p:cNvPr id="10" name="ZoneTexte 9">
            <a:extLst>
              <a:ext uri="{FF2B5EF4-FFF2-40B4-BE49-F238E27FC236}">
                <a16:creationId xmlns:a16="http://schemas.microsoft.com/office/drawing/2014/main" id="{46DF079B-5921-65ED-1F60-69683C83DB34}"/>
              </a:ext>
            </a:extLst>
          </p:cNvPr>
          <p:cNvSpPr txBox="1"/>
          <p:nvPr/>
        </p:nvSpPr>
        <p:spPr>
          <a:xfrm>
            <a:off x="3348038" y="4532313"/>
            <a:ext cx="5545137"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Diplôme National des Métiers d’Art et du DEsign</a:t>
            </a:r>
          </a:p>
        </p:txBody>
      </p:sp>
      <p:sp>
        <p:nvSpPr>
          <p:cNvPr id="11" name="ZoneTexte 10">
            <a:extLst>
              <a:ext uri="{FF2B5EF4-FFF2-40B4-BE49-F238E27FC236}">
                <a16:creationId xmlns:a16="http://schemas.microsoft.com/office/drawing/2014/main" id="{EBA07A61-691F-D1E8-0916-1FDC922DBC9B}"/>
              </a:ext>
            </a:extLst>
          </p:cNvPr>
          <p:cNvSpPr txBox="1"/>
          <p:nvPr/>
        </p:nvSpPr>
        <p:spPr>
          <a:xfrm>
            <a:off x="3348038" y="5881688"/>
            <a:ext cx="3771900"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Classe Préparatoire aux Grandes Écoles</a:t>
            </a:r>
          </a:p>
        </p:txBody>
      </p:sp>
      <p:sp>
        <p:nvSpPr>
          <p:cNvPr id="12" name="ZoneTexte 11">
            <a:extLst>
              <a:ext uri="{FF2B5EF4-FFF2-40B4-BE49-F238E27FC236}">
                <a16:creationId xmlns:a16="http://schemas.microsoft.com/office/drawing/2014/main" id="{98D8025A-C66A-EEB8-6D02-5F4AC956BEB5}"/>
              </a:ext>
            </a:extLst>
          </p:cNvPr>
          <p:cNvSpPr txBox="1"/>
          <p:nvPr/>
        </p:nvSpPr>
        <p:spPr>
          <a:xfrm>
            <a:off x="530225" y="6146800"/>
            <a:ext cx="2528888" cy="522288"/>
          </a:xfrm>
          <a:prstGeom prst="rect">
            <a:avLst/>
          </a:prstGeom>
          <a:noFill/>
        </p:spPr>
        <p:txBody>
          <a:bodyPr wrap="none">
            <a:spAutoFit/>
          </a:bodyPr>
          <a:lstStyle/>
          <a:p>
            <a:pPr eaLnBrk="1" hangingPunct="1">
              <a:defRPr/>
            </a:pPr>
            <a:r>
              <a:rPr lang="fr-FR" sz="700" dirty="0">
                <a:solidFill>
                  <a:schemeClr val="tx1">
                    <a:lumMod val="65000"/>
                    <a:lumOff val="35000"/>
                  </a:schemeClr>
                </a:solidFill>
              </a:rPr>
              <a:t>BTS(A): brevet de technicien supérieur (agricole)</a:t>
            </a:r>
          </a:p>
          <a:p>
            <a:pPr eaLnBrk="1" hangingPunct="1">
              <a:defRPr/>
            </a:pPr>
            <a:r>
              <a:rPr lang="fr-FR" sz="700" dirty="0">
                <a:solidFill>
                  <a:schemeClr val="tx1">
                    <a:lumMod val="65000"/>
                    <a:lumOff val="35000"/>
                  </a:schemeClr>
                </a:solidFill>
              </a:rPr>
              <a:t>CPGE : classe préparatoire aux grandes écoles</a:t>
            </a:r>
          </a:p>
          <a:p>
            <a:pPr eaLnBrk="1" hangingPunct="1">
              <a:defRPr/>
            </a:pPr>
            <a:r>
              <a:rPr lang="fr-FR" sz="700" dirty="0">
                <a:solidFill>
                  <a:schemeClr val="tx1">
                    <a:lumMod val="65000"/>
                    <a:lumOff val="35000"/>
                  </a:schemeClr>
                </a:solidFill>
              </a:rPr>
              <a:t>DCG : diplôme de comptabilité et de gestion</a:t>
            </a:r>
          </a:p>
          <a:p>
            <a:pPr eaLnBrk="1" hangingPunct="1">
              <a:defRPr/>
            </a:pPr>
            <a:r>
              <a:rPr lang="fr-FR" sz="700" dirty="0">
                <a:solidFill>
                  <a:schemeClr val="tx1">
                    <a:lumMod val="65000"/>
                    <a:lumOff val="35000"/>
                  </a:schemeClr>
                </a:solidFill>
              </a:rPr>
              <a:t>DN MADE : diplôme national des métiers d’art et du design</a:t>
            </a:r>
          </a:p>
        </p:txBody>
      </p:sp>
      <p:sp>
        <p:nvSpPr>
          <p:cNvPr id="13" name="ZoneTexte 12">
            <a:extLst>
              <a:ext uri="{FF2B5EF4-FFF2-40B4-BE49-F238E27FC236}">
                <a16:creationId xmlns:a16="http://schemas.microsoft.com/office/drawing/2014/main" id="{B1E639E1-B8E1-740B-EFFC-5BDC01C50EF5}"/>
              </a:ext>
            </a:extLst>
          </p:cNvPr>
          <p:cNvSpPr txBox="1"/>
          <p:nvPr/>
        </p:nvSpPr>
        <p:spPr>
          <a:xfrm>
            <a:off x="395288" y="1844675"/>
            <a:ext cx="2376487" cy="1446213"/>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Cycle en 2 ans</a:t>
            </a:r>
            <a:r>
              <a:rPr lang="fr-FR" sz="1400" dirty="0">
                <a:solidFill>
                  <a:schemeClr val="tx1">
                    <a:lumMod val="65000"/>
                    <a:lumOff val="35000"/>
                  </a:schemeClr>
                </a:solidFill>
              </a:rPr>
              <a:t>(120 ECTS)</a:t>
            </a:r>
          </a:p>
          <a:p>
            <a:pPr algn="ctr" eaLnBrk="1" hangingPunct="1">
              <a:spcAft>
                <a:spcPts val="600"/>
              </a:spcAft>
              <a:defRPr/>
            </a:pPr>
            <a:r>
              <a:rPr lang="fr-FR" sz="1200" dirty="0">
                <a:solidFill>
                  <a:schemeClr val="tx1">
                    <a:lumMod val="65000"/>
                    <a:lumOff val="35000"/>
                  </a:schemeClr>
                </a:solidFill>
              </a:rPr>
              <a:t>4 semestres x 30 ECTS</a:t>
            </a:r>
            <a:endParaRPr lang="fr-FR" sz="1200" b="1" dirty="0">
              <a:solidFill>
                <a:schemeClr val="tx1">
                  <a:lumMod val="65000"/>
                  <a:lumOff val="35000"/>
                </a:schemeClr>
              </a:solidFill>
            </a:endParaRPr>
          </a:p>
          <a:p>
            <a:pPr algn="ctr" eaLnBrk="1" hangingPunct="1">
              <a:spcAft>
                <a:spcPts val="600"/>
              </a:spcAft>
              <a:defRPr/>
            </a:pPr>
            <a:r>
              <a:rPr lang="fr-FR" sz="1400" b="1" dirty="0">
                <a:solidFill>
                  <a:schemeClr val="tx1">
                    <a:lumMod val="65000"/>
                    <a:lumOff val="35000"/>
                  </a:schemeClr>
                </a:solidFill>
              </a:rPr>
              <a:t>ou</a:t>
            </a:r>
          </a:p>
          <a:p>
            <a:pPr algn="ctr" eaLnBrk="1" hangingPunct="1">
              <a:spcAft>
                <a:spcPts val="600"/>
              </a:spcAft>
              <a:defRPr/>
            </a:pPr>
            <a:r>
              <a:rPr lang="fr-FR" sz="1400" b="1" dirty="0">
                <a:solidFill>
                  <a:schemeClr val="tx1">
                    <a:lumMod val="65000"/>
                    <a:lumOff val="35000"/>
                  </a:schemeClr>
                </a:solidFill>
              </a:rPr>
              <a:t>Cycle en 3 ans</a:t>
            </a:r>
            <a:r>
              <a:rPr lang="fr-FR" sz="1400" dirty="0">
                <a:solidFill>
                  <a:schemeClr val="tx1">
                    <a:lumMod val="65000"/>
                    <a:lumOff val="35000"/>
                  </a:schemeClr>
                </a:solidFill>
              </a:rPr>
              <a:t> (180 ECTS)</a:t>
            </a:r>
            <a:endParaRPr lang="fr-FR" sz="1400" b="1" dirty="0">
              <a:solidFill>
                <a:schemeClr val="tx1">
                  <a:lumMod val="65000"/>
                  <a:lumOff val="35000"/>
                </a:schemeClr>
              </a:solidFill>
            </a:endParaRPr>
          </a:p>
          <a:p>
            <a:pPr algn="ctr" eaLnBrk="1" hangingPunct="1">
              <a:spcAft>
                <a:spcPts val="600"/>
              </a:spcAft>
              <a:defRPr/>
            </a:pPr>
            <a:r>
              <a:rPr lang="fr-FR" sz="1200" dirty="0">
                <a:solidFill>
                  <a:schemeClr val="tx1">
                    <a:lumMod val="65000"/>
                    <a:lumOff val="35000"/>
                  </a:schemeClr>
                </a:solidFill>
              </a:rPr>
              <a:t>+ 2 semestres x 30 ECTS</a:t>
            </a:r>
          </a:p>
        </p:txBody>
      </p:sp>
      <p:sp>
        <p:nvSpPr>
          <p:cNvPr id="14" name="ZoneTexte 13">
            <a:extLst>
              <a:ext uri="{FF2B5EF4-FFF2-40B4-BE49-F238E27FC236}">
                <a16:creationId xmlns:a16="http://schemas.microsoft.com/office/drawing/2014/main" id="{F5E0CD73-ED22-A697-5FF0-ACFDBDB3AA35}"/>
              </a:ext>
            </a:extLst>
          </p:cNvPr>
          <p:cNvSpPr txBox="1"/>
          <p:nvPr/>
        </p:nvSpPr>
        <p:spPr>
          <a:xfrm>
            <a:off x="3276600" y="1268413"/>
            <a:ext cx="5543550" cy="939800"/>
          </a:xfrm>
          <a:prstGeom prst="rect">
            <a:avLst/>
          </a:prstGeom>
          <a:noFill/>
        </p:spPr>
        <p:txBody>
          <a:bodyPr lIns="0" rIns="0">
            <a:spAutoFit/>
          </a:bodyPr>
          <a:lstStyle/>
          <a:p>
            <a:pPr indent="180975" eaLnBrk="1" hangingPunct="1">
              <a:spcAft>
                <a:spcPts val="600"/>
              </a:spcAft>
              <a:defRPr/>
            </a:pPr>
            <a:r>
              <a:rPr lang="fr-FR" sz="1400" b="1" dirty="0">
                <a:solidFill>
                  <a:schemeClr val="tx1">
                    <a:lumMod val="65000"/>
                    <a:lumOff val="35000"/>
                  </a:schemeClr>
                </a:solidFill>
              </a:rPr>
              <a:t>&gt; Insertion dans la vie active</a:t>
            </a:r>
          </a:p>
          <a:p>
            <a:pPr indent="180975" eaLnBrk="1" hangingPunct="1">
              <a:defRPr/>
            </a:pPr>
            <a:r>
              <a:rPr lang="fr-FR" sz="1400" b="1" dirty="0">
                <a:solidFill>
                  <a:schemeClr val="tx1">
                    <a:lumMod val="65000"/>
                    <a:lumOff val="35000"/>
                  </a:schemeClr>
                </a:solidFill>
              </a:rPr>
              <a:t>&gt; Poursuite d’études de niveau supérieur</a:t>
            </a:r>
          </a:p>
          <a:p>
            <a:pPr marL="180975" eaLnBrk="1" hangingPunct="1">
              <a:defRPr/>
            </a:pPr>
            <a:r>
              <a:rPr lang="fr-FR" sz="1100" dirty="0">
                <a:solidFill>
                  <a:schemeClr val="tx1">
                    <a:lumMod val="65000"/>
                    <a:lumOff val="35000"/>
                  </a:schemeClr>
                </a:solidFill>
              </a:rPr>
              <a:t>Université, écoles de commerce et de gestion, écoles d’ingénieur, école vétérinaire, formation complémentaire en 1 an…</a:t>
            </a:r>
          </a:p>
        </p:txBody>
      </p:sp>
      <p:sp>
        <p:nvSpPr>
          <p:cNvPr id="18" name="Text Box 31">
            <a:extLst>
              <a:ext uri="{FF2B5EF4-FFF2-40B4-BE49-F238E27FC236}">
                <a16:creationId xmlns:a16="http://schemas.microsoft.com/office/drawing/2014/main" id="{3D8E467A-D835-3719-93B8-78850ACC1A38}"/>
              </a:ext>
            </a:extLst>
          </p:cNvPr>
          <p:cNvSpPr txBox="1">
            <a:spLocks noChangeArrowheads="1"/>
          </p:cNvSpPr>
          <p:nvPr/>
        </p:nvSpPr>
        <p:spPr bwMode="auto">
          <a:xfrm>
            <a:off x="3348038" y="2544763"/>
            <a:ext cx="5616575" cy="811212"/>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lnSpc>
                <a:spcPts val="1438"/>
              </a:lnSpc>
              <a:spcBef>
                <a:spcPct val="0"/>
              </a:spcBef>
              <a:spcAft>
                <a:spcPts val="0"/>
              </a:spcAft>
              <a:buFontTx/>
              <a:buNone/>
              <a:defRPr/>
            </a:pPr>
            <a:r>
              <a:rPr lang="fr-FR" altLang="fr-FR" sz="1100" b="1" kern="0" dirty="0">
                <a:solidFill>
                  <a:schemeClr val="tx1">
                    <a:lumMod val="75000"/>
                    <a:lumOff val="25000"/>
                  </a:schemeClr>
                </a:solidFill>
                <a:latin typeface="+mn-lt"/>
              </a:rPr>
              <a:t>Insertion professionnelle</a:t>
            </a:r>
          </a:p>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Poursuite d’études (</a:t>
            </a:r>
            <a:r>
              <a:rPr lang="fr-FR" altLang="fr-FR" sz="1100" b="1" i="0" kern="0" dirty="0">
                <a:solidFill>
                  <a:schemeClr val="tx1">
                    <a:lumMod val="75000"/>
                    <a:lumOff val="25000"/>
                  </a:schemeClr>
                </a:solidFill>
                <a:latin typeface="+mn-lt"/>
              </a:rPr>
              <a:t>53% en moyenne) : licence professionnelle, </a:t>
            </a:r>
            <a:r>
              <a:rPr lang="fr-FR" altLang="fr-FR" sz="1100" i="0" kern="0" dirty="0">
                <a:solidFill>
                  <a:srgbClr val="595959"/>
                </a:solidFill>
                <a:latin typeface="+mn-lt"/>
              </a:rPr>
              <a:t>admissions parallèles en </a:t>
            </a:r>
            <a:r>
              <a:rPr lang="fr-FR" altLang="fr-FR" sz="1100" b="1" i="0" kern="0" dirty="0">
                <a:solidFill>
                  <a:srgbClr val="595959"/>
                </a:solidFill>
                <a:latin typeface="+mn-lt"/>
              </a:rPr>
              <a:t>écoles de commerce </a:t>
            </a:r>
            <a:r>
              <a:rPr lang="fr-FR" altLang="fr-FR" sz="1100" i="0" kern="0" dirty="0">
                <a:solidFill>
                  <a:srgbClr val="595959"/>
                </a:solidFill>
                <a:latin typeface="+mn-lt"/>
              </a:rPr>
              <a:t>ou </a:t>
            </a:r>
            <a:r>
              <a:rPr lang="fr-FR" altLang="fr-FR" sz="1100" b="1" i="0" kern="0" dirty="0">
                <a:solidFill>
                  <a:srgbClr val="595959"/>
                </a:solidFill>
                <a:latin typeface="+mn-lt"/>
              </a:rPr>
              <a:t>d’ingénieur</a:t>
            </a:r>
            <a:r>
              <a:rPr lang="fr-FR" altLang="fr-FR" sz="1100" b="1" kern="0" dirty="0">
                <a:solidFill>
                  <a:srgbClr val="595959"/>
                </a:solidFill>
                <a:latin typeface="+mn-lt"/>
              </a:rPr>
              <a:t>, école vétérinaire, écoles </a:t>
            </a:r>
            <a:r>
              <a:rPr lang="fr-FR" altLang="fr-FR" sz="1100" b="1" i="0" kern="0" dirty="0">
                <a:solidFill>
                  <a:srgbClr val="595959"/>
                </a:solidFill>
                <a:latin typeface="+mn-lt"/>
              </a:rPr>
              <a:t>spécialisées…</a:t>
            </a:r>
          </a:p>
        </p:txBody>
      </p:sp>
      <p:sp>
        <p:nvSpPr>
          <p:cNvPr id="24" name="Text Box 31">
            <a:extLst>
              <a:ext uri="{FF2B5EF4-FFF2-40B4-BE49-F238E27FC236}">
                <a16:creationId xmlns:a16="http://schemas.microsoft.com/office/drawing/2014/main" id="{765DE7C1-1B7A-5397-4367-4DB3C2B7A824}"/>
              </a:ext>
            </a:extLst>
          </p:cNvPr>
          <p:cNvSpPr txBox="1">
            <a:spLocks noChangeArrowheads="1"/>
          </p:cNvSpPr>
          <p:nvPr/>
        </p:nvSpPr>
        <p:spPr bwMode="auto">
          <a:xfrm>
            <a:off x="3348038" y="3649663"/>
            <a:ext cx="5616575" cy="809625"/>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Insertion professionnelle : </a:t>
            </a:r>
            <a:r>
              <a:rPr lang="fr-FR" altLang="fr-FR" sz="1100" kern="0" dirty="0">
                <a:solidFill>
                  <a:schemeClr val="tx1">
                    <a:lumMod val="75000"/>
                    <a:lumOff val="25000"/>
                  </a:schemeClr>
                </a:solidFill>
                <a:latin typeface="+mn-lt"/>
              </a:rPr>
              <a:t>Comptable, contrôleur de gestion, auditeur, concours administratifs de la fonction publique</a:t>
            </a:r>
          </a:p>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Poursuite d’études </a:t>
            </a:r>
            <a:r>
              <a:rPr lang="fr-FR" altLang="fr-FR" sz="1100" b="1" i="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DSCG</a:t>
            </a:r>
            <a:r>
              <a:rPr lang="fr-FR" altLang="fr-FR" sz="1100" kern="0" dirty="0">
                <a:solidFill>
                  <a:schemeClr val="tx1">
                    <a:lumMod val="75000"/>
                    <a:lumOff val="25000"/>
                  </a:schemeClr>
                </a:solidFill>
                <a:latin typeface="+mn-lt"/>
              </a:rPr>
              <a:t> (Diplôme Supérieur de Comptabilité et Gestion) puis </a:t>
            </a:r>
            <a:r>
              <a:rPr lang="fr-FR" altLang="fr-FR" sz="1100" b="1" kern="0" dirty="0">
                <a:solidFill>
                  <a:schemeClr val="tx1">
                    <a:lumMod val="75000"/>
                    <a:lumOff val="25000"/>
                  </a:schemeClr>
                </a:solidFill>
                <a:latin typeface="+mn-lt"/>
              </a:rPr>
              <a:t>DEC</a:t>
            </a:r>
            <a:r>
              <a:rPr lang="fr-FR" altLang="fr-FR" sz="1100" kern="0" dirty="0">
                <a:solidFill>
                  <a:schemeClr val="tx1">
                    <a:lumMod val="75000"/>
                    <a:lumOff val="25000"/>
                  </a:schemeClr>
                </a:solidFill>
                <a:latin typeface="+mn-lt"/>
              </a:rPr>
              <a:t> (Diplôme d’Expertise comptable), </a:t>
            </a:r>
            <a:r>
              <a:rPr lang="fr-FR" altLang="fr-FR" sz="1100" b="1" kern="0" dirty="0">
                <a:solidFill>
                  <a:schemeClr val="tx1">
                    <a:lumMod val="75000"/>
                    <a:lumOff val="25000"/>
                  </a:schemeClr>
                </a:solidFill>
                <a:latin typeface="+mn-lt"/>
              </a:rPr>
              <a:t>université</a:t>
            </a:r>
            <a:r>
              <a:rPr lang="fr-FR" altLang="fr-FR" sz="110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écoles de commerce et de gestion</a:t>
            </a:r>
          </a:p>
        </p:txBody>
      </p:sp>
      <p:sp>
        <p:nvSpPr>
          <p:cNvPr id="25" name="Text Box 31">
            <a:extLst>
              <a:ext uri="{FF2B5EF4-FFF2-40B4-BE49-F238E27FC236}">
                <a16:creationId xmlns:a16="http://schemas.microsoft.com/office/drawing/2014/main" id="{A1CC17DA-0CF3-BA50-DFC3-700D7F9170E4}"/>
              </a:ext>
            </a:extLst>
          </p:cNvPr>
          <p:cNvSpPr txBox="1">
            <a:spLocks noChangeArrowheads="1"/>
          </p:cNvSpPr>
          <p:nvPr/>
        </p:nvSpPr>
        <p:spPr bwMode="auto">
          <a:xfrm>
            <a:off x="3348038" y="4819650"/>
            <a:ext cx="5616575" cy="990600"/>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Insertion professionnelle : </a:t>
            </a:r>
            <a:r>
              <a:rPr lang="fr-FR" altLang="fr-FR" sz="1100" kern="0" dirty="0">
                <a:solidFill>
                  <a:schemeClr val="tx1">
                    <a:lumMod val="75000"/>
                    <a:lumOff val="25000"/>
                  </a:schemeClr>
                </a:solidFill>
                <a:latin typeface="+mn-lt"/>
              </a:rPr>
              <a:t>assistant en conception dans des studios de création, en agences de design, dans des PME/PMI, artisan-concepteur</a:t>
            </a:r>
          </a:p>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Poursuite d’études </a:t>
            </a:r>
            <a:r>
              <a:rPr lang="fr-FR" altLang="fr-FR" sz="1100" b="1" i="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DSAA</a:t>
            </a:r>
            <a:r>
              <a:rPr lang="fr-FR" altLang="fr-FR" sz="1100" kern="0" dirty="0">
                <a:solidFill>
                  <a:schemeClr val="tx1">
                    <a:lumMod val="75000"/>
                    <a:lumOff val="25000"/>
                  </a:schemeClr>
                </a:solidFill>
                <a:latin typeface="+mn-lt"/>
              </a:rPr>
              <a:t> (Diplôme Supérieur d‘Arts Appliqués), </a:t>
            </a:r>
            <a:r>
              <a:rPr lang="fr-FR" altLang="fr-FR" sz="1100" b="1" kern="0" dirty="0">
                <a:solidFill>
                  <a:schemeClr val="tx1">
                    <a:lumMod val="75000"/>
                    <a:lumOff val="25000"/>
                  </a:schemeClr>
                </a:solidFill>
                <a:latin typeface="+mn-lt"/>
              </a:rPr>
              <a:t>DNSEP</a:t>
            </a:r>
            <a:r>
              <a:rPr lang="fr-FR" altLang="fr-FR" sz="1100" kern="0" dirty="0">
                <a:solidFill>
                  <a:schemeClr val="tx1">
                    <a:lumMod val="75000"/>
                    <a:lumOff val="25000"/>
                  </a:schemeClr>
                </a:solidFill>
                <a:latin typeface="+mn-lt"/>
              </a:rPr>
              <a:t> (Diplôme National Supérieur d‘Expression Plastique) en </a:t>
            </a:r>
            <a:r>
              <a:rPr lang="fr-FR" altLang="fr-FR" sz="1100" b="1" kern="0" dirty="0">
                <a:solidFill>
                  <a:schemeClr val="tx1">
                    <a:lumMod val="75000"/>
                    <a:lumOff val="25000"/>
                  </a:schemeClr>
                </a:solidFill>
                <a:latin typeface="+mn-lt"/>
              </a:rPr>
              <a:t>école d'art</a:t>
            </a:r>
            <a:r>
              <a:rPr lang="fr-FR" altLang="fr-FR" sz="110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école de graphisme </a:t>
            </a:r>
            <a:r>
              <a:rPr lang="fr-FR" altLang="fr-FR" sz="1100" kern="0" dirty="0">
                <a:solidFill>
                  <a:schemeClr val="tx1">
                    <a:lumMod val="75000"/>
                    <a:lumOff val="25000"/>
                  </a:schemeClr>
                </a:solidFill>
                <a:latin typeface="+mn-lt"/>
              </a:rPr>
              <a:t>ou </a:t>
            </a:r>
            <a:r>
              <a:rPr lang="fr-FR" altLang="fr-FR" sz="1100" b="1" kern="0" dirty="0">
                <a:solidFill>
                  <a:schemeClr val="tx1">
                    <a:lumMod val="75000"/>
                    <a:lumOff val="25000"/>
                  </a:schemeClr>
                </a:solidFill>
                <a:latin typeface="+mn-lt"/>
              </a:rPr>
              <a:t>université</a:t>
            </a:r>
          </a:p>
        </p:txBody>
      </p:sp>
      <p:sp>
        <p:nvSpPr>
          <p:cNvPr id="26" name="Text Box 31">
            <a:extLst>
              <a:ext uri="{FF2B5EF4-FFF2-40B4-BE49-F238E27FC236}">
                <a16:creationId xmlns:a16="http://schemas.microsoft.com/office/drawing/2014/main" id="{96CA352F-01CF-105A-76E9-B5C2B78A0AEF}"/>
              </a:ext>
            </a:extLst>
          </p:cNvPr>
          <p:cNvSpPr txBox="1">
            <a:spLocks noChangeArrowheads="1"/>
          </p:cNvSpPr>
          <p:nvPr/>
        </p:nvSpPr>
        <p:spPr bwMode="auto">
          <a:xfrm>
            <a:off x="3348038" y="6145213"/>
            <a:ext cx="5616575" cy="452437"/>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Poursuite d’études </a:t>
            </a:r>
            <a:r>
              <a:rPr lang="fr-FR" altLang="fr-FR" sz="1100" b="1" i="0" kern="0" dirty="0">
                <a:solidFill>
                  <a:schemeClr val="tx1">
                    <a:lumMod val="75000"/>
                    <a:lumOff val="25000"/>
                  </a:schemeClr>
                </a:solidFill>
                <a:latin typeface="+mn-lt"/>
              </a:rPr>
              <a:t>: </a:t>
            </a:r>
            <a:r>
              <a:rPr lang="fr-FR" altLang="fr-FR" sz="1100" kern="0" dirty="0">
                <a:solidFill>
                  <a:schemeClr val="tx1">
                    <a:lumMod val="75000"/>
                    <a:lumOff val="25000"/>
                  </a:schemeClr>
                </a:solidFill>
                <a:latin typeface="+mn-lt"/>
              </a:rPr>
              <a:t>Université, </a:t>
            </a:r>
            <a:r>
              <a:rPr lang="fr-FR" altLang="fr-FR" sz="1100" b="1" kern="0" dirty="0">
                <a:solidFill>
                  <a:schemeClr val="tx1">
                    <a:lumMod val="75000"/>
                    <a:lumOff val="25000"/>
                  </a:schemeClr>
                </a:solidFill>
                <a:latin typeface="+mn-lt"/>
              </a:rPr>
              <a:t>écoles de commerce </a:t>
            </a:r>
            <a:r>
              <a:rPr lang="fr-FR" altLang="fr-FR" sz="1100" kern="0" dirty="0">
                <a:solidFill>
                  <a:schemeClr val="tx1">
                    <a:lumMod val="75000"/>
                    <a:lumOff val="25000"/>
                  </a:schemeClr>
                </a:solidFill>
                <a:latin typeface="+mn-lt"/>
              </a:rPr>
              <a:t>ou </a:t>
            </a:r>
            <a:r>
              <a:rPr lang="fr-FR" altLang="fr-FR" sz="1100" b="1" kern="0" dirty="0">
                <a:solidFill>
                  <a:schemeClr val="tx1">
                    <a:lumMod val="75000"/>
                    <a:lumOff val="25000"/>
                  </a:schemeClr>
                </a:solidFill>
                <a:latin typeface="+mn-lt"/>
              </a:rPr>
              <a:t>d’ingénieur</a:t>
            </a:r>
            <a:r>
              <a:rPr lang="fr-FR" altLang="fr-FR" sz="110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écoles spécialisées, école vétérinaire</a:t>
            </a:r>
            <a:r>
              <a:rPr lang="fr-FR" altLang="fr-FR" sz="110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écoles militaires</a:t>
            </a:r>
            <a:r>
              <a:rPr lang="fr-FR" altLang="fr-FR" sz="1100" kern="0" dirty="0">
                <a:solidFill>
                  <a:schemeClr val="tx1">
                    <a:lumMod val="75000"/>
                    <a:lumOff val="25000"/>
                  </a:schemeClr>
                </a:solidFill>
                <a:latin typeface="+mn-lt"/>
              </a:rPr>
              <a:t>, </a:t>
            </a:r>
            <a:r>
              <a:rPr lang="fr-FR" altLang="fr-FR" sz="1100" b="1" kern="0" dirty="0">
                <a:solidFill>
                  <a:schemeClr val="tx1">
                    <a:lumMod val="75000"/>
                    <a:lumOff val="25000"/>
                  </a:schemeClr>
                </a:solidFill>
                <a:latin typeface="+mn-lt"/>
              </a:rPr>
              <a:t>écoles normales supérieures…</a:t>
            </a:r>
          </a:p>
        </p:txBody>
      </p:sp>
      <p:sp>
        <p:nvSpPr>
          <p:cNvPr id="23" name="ZoneTexte 22">
            <a:extLst>
              <a:ext uri="{FF2B5EF4-FFF2-40B4-BE49-F238E27FC236}">
                <a16:creationId xmlns:a16="http://schemas.microsoft.com/office/drawing/2014/main" id="{25175D15-2B30-F2E9-1834-D586898384FC}"/>
              </a:ext>
            </a:extLst>
          </p:cNvPr>
          <p:cNvSpPr txBox="1"/>
          <p:nvPr/>
        </p:nvSpPr>
        <p:spPr>
          <a:xfrm>
            <a:off x="1485900" y="3752850"/>
            <a:ext cx="1819275" cy="554038"/>
          </a:xfrm>
          <a:prstGeom prst="rect">
            <a:avLst/>
          </a:prstGeom>
          <a:noFill/>
        </p:spPr>
        <p:txBody>
          <a:bodyPr>
            <a:spAutoFit/>
          </a:bodyPr>
          <a:lstStyle/>
          <a:p>
            <a:pPr eaLnBrk="1" hangingPunct="1">
              <a:defRPr/>
            </a:pPr>
            <a:r>
              <a:rPr lang="fr-FR" sz="1000" dirty="0">
                <a:solidFill>
                  <a:schemeClr val="tx1">
                    <a:lumMod val="50000"/>
                    <a:lumOff val="50000"/>
                  </a:schemeClr>
                </a:solidFill>
                <a:latin typeface="Arial Black" panose="020B0A04020102020204" pitchFamily="34" charset="0"/>
              </a:rPr>
              <a:t>PASSERELLES entre ces formations et vers les autres FILIÈRES</a:t>
            </a:r>
          </a:p>
        </p:txBody>
      </p:sp>
      <p:sp>
        <p:nvSpPr>
          <p:cNvPr id="28" name="ZoneTexte 27">
            <a:extLst>
              <a:ext uri="{FF2B5EF4-FFF2-40B4-BE49-F238E27FC236}">
                <a16:creationId xmlns:a16="http://schemas.microsoft.com/office/drawing/2014/main" id="{79C6FF9F-48DA-4509-DDB5-D4AF12045B5A}"/>
              </a:ext>
            </a:extLst>
          </p:cNvPr>
          <p:cNvSpPr txBox="1"/>
          <p:nvPr/>
        </p:nvSpPr>
        <p:spPr>
          <a:xfrm>
            <a:off x="539750" y="6551613"/>
            <a:ext cx="674688" cy="277812"/>
          </a:xfrm>
          <a:prstGeom prst="rect">
            <a:avLst/>
          </a:prstGeom>
          <a:noFill/>
        </p:spPr>
        <p:txBody>
          <a:bodyPr wrap="none">
            <a:spAutoFit/>
          </a:bodyPr>
          <a:lstStyle/>
          <a:p>
            <a:pPr eaLnBrk="1" hangingPunct="1">
              <a:defRPr/>
            </a:pPr>
            <a:r>
              <a:rPr lang="fr-FR" sz="1200" b="1" dirty="0">
                <a:solidFill>
                  <a:schemeClr val="tx1">
                    <a:lumMod val="50000"/>
                    <a:lumOff val="50000"/>
                  </a:schemeClr>
                </a:solidFill>
              </a:rPr>
              <a:t>*</a:t>
            </a:r>
            <a:r>
              <a:rPr lang="fr-FR" sz="1200" dirty="0">
                <a:solidFill>
                  <a:schemeClr val="tx1">
                    <a:lumMod val="50000"/>
                    <a:lumOff val="50000"/>
                  </a:schemeClr>
                </a:solidFill>
              </a:rPr>
              <a:t> </a:t>
            </a:r>
            <a:r>
              <a:rPr lang="fr-FR" sz="700" dirty="0">
                <a:solidFill>
                  <a:schemeClr val="tx1">
                    <a:lumMod val="50000"/>
                    <a:lumOff val="50000"/>
                  </a:schemeClr>
                </a:solidFill>
              </a:rPr>
              <a:t>Vie active</a:t>
            </a:r>
          </a:p>
        </p:txBody>
      </p:sp>
      <p:sp>
        <p:nvSpPr>
          <p:cNvPr id="29" name="ZoneTexte 28">
            <a:extLst>
              <a:ext uri="{FF2B5EF4-FFF2-40B4-BE49-F238E27FC236}">
                <a16:creationId xmlns:a16="http://schemas.microsoft.com/office/drawing/2014/main" id="{7E58FD89-A979-0FC2-A756-D37B346FE895}"/>
              </a:ext>
            </a:extLst>
          </p:cNvPr>
          <p:cNvSpPr txBox="1"/>
          <p:nvPr/>
        </p:nvSpPr>
        <p:spPr>
          <a:xfrm>
            <a:off x="395288" y="5111750"/>
            <a:ext cx="274637" cy="369888"/>
          </a:xfrm>
          <a:prstGeom prst="rect">
            <a:avLst/>
          </a:prstGeom>
          <a:noFill/>
        </p:spPr>
        <p:txBody>
          <a:bodyPr wrap="none">
            <a:spAutoFit/>
          </a:bodyPr>
          <a:lstStyle/>
          <a:p>
            <a:pPr eaLnBrk="1" hangingPunct="1">
              <a:defRPr/>
            </a:pPr>
            <a:r>
              <a:rPr lang="fr-FR" b="1" dirty="0">
                <a:solidFill>
                  <a:schemeClr val="tx1">
                    <a:lumMod val="50000"/>
                    <a:lumOff val="50000"/>
                  </a:schemeClr>
                </a:solidFill>
              </a:rPr>
              <a:t>*</a:t>
            </a:r>
            <a:endParaRPr lang="fr-FR" sz="1000" dirty="0">
              <a:solidFill>
                <a:schemeClr val="tx1">
                  <a:lumMod val="50000"/>
                  <a:lumOff val="50000"/>
                </a:schemeClr>
              </a:solidFill>
            </a:endParaRPr>
          </a:p>
        </p:txBody>
      </p:sp>
      <p:sp>
        <p:nvSpPr>
          <p:cNvPr id="30" name="ZoneTexte 29">
            <a:extLst>
              <a:ext uri="{FF2B5EF4-FFF2-40B4-BE49-F238E27FC236}">
                <a16:creationId xmlns:a16="http://schemas.microsoft.com/office/drawing/2014/main" id="{64A5ACD7-DD58-2303-CBCF-E9584C1A0728}"/>
              </a:ext>
            </a:extLst>
          </p:cNvPr>
          <p:cNvSpPr txBox="1"/>
          <p:nvPr/>
        </p:nvSpPr>
        <p:spPr>
          <a:xfrm>
            <a:off x="1273175" y="4608513"/>
            <a:ext cx="274638" cy="368300"/>
          </a:xfrm>
          <a:prstGeom prst="rect">
            <a:avLst/>
          </a:prstGeom>
          <a:noFill/>
        </p:spPr>
        <p:txBody>
          <a:bodyPr wrap="none">
            <a:spAutoFit/>
          </a:bodyPr>
          <a:lstStyle/>
          <a:p>
            <a:pPr eaLnBrk="1" hangingPunct="1">
              <a:defRPr/>
            </a:pPr>
            <a:r>
              <a:rPr lang="fr-FR" b="1" dirty="0">
                <a:solidFill>
                  <a:schemeClr val="tx1">
                    <a:lumMod val="50000"/>
                    <a:lumOff val="50000"/>
                  </a:schemeClr>
                </a:solidFill>
              </a:rPr>
              <a:t>*</a:t>
            </a:r>
            <a:endParaRPr lang="fr-FR" sz="1000" dirty="0">
              <a:solidFill>
                <a:schemeClr val="tx1">
                  <a:lumMod val="50000"/>
                  <a:lumOff val="50000"/>
                </a:schemeClr>
              </a:solidFill>
            </a:endParaRPr>
          </a:p>
        </p:txBody>
      </p:sp>
      <p:sp>
        <p:nvSpPr>
          <p:cNvPr id="31" name="ZoneTexte 30">
            <a:extLst>
              <a:ext uri="{FF2B5EF4-FFF2-40B4-BE49-F238E27FC236}">
                <a16:creationId xmlns:a16="http://schemas.microsoft.com/office/drawing/2014/main" id="{FA5C6400-4648-B524-1D24-6A0796B624D0}"/>
              </a:ext>
            </a:extLst>
          </p:cNvPr>
          <p:cNvSpPr txBox="1"/>
          <p:nvPr/>
        </p:nvSpPr>
        <p:spPr>
          <a:xfrm>
            <a:off x="1704975" y="4608513"/>
            <a:ext cx="274638" cy="368300"/>
          </a:xfrm>
          <a:prstGeom prst="rect">
            <a:avLst/>
          </a:prstGeom>
          <a:noFill/>
        </p:spPr>
        <p:txBody>
          <a:bodyPr wrap="none">
            <a:spAutoFit/>
          </a:bodyPr>
          <a:lstStyle/>
          <a:p>
            <a:pPr eaLnBrk="1" hangingPunct="1">
              <a:defRPr/>
            </a:pPr>
            <a:r>
              <a:rPr lang="fr-FR" b="1" dirty="0">
                <a:solidFill>
                  <a:schemeClr val="tx1">
                    <a:lumMod val="50000"/>
                    <a:lumOff val="50000"/>
                  </a:schemeClr>
                </a:solidFill>
              </a:rPr>
              <a:t>*</a:t>
            </a:r>
            <a:endParaRPr lang="fr-FR" sz="1000" dirty="0">
              <a:solidFill>
                <a:schemeClr val="tx1">
                  <a:lumMod val="50000"/>
                  <a:lumOff val="50000"/>
                </a:schemeClr>
              </a:solidFill>
            </a:endParaRPr>
          </a:p>
        </p:txBody>
      </p:sp>
      <p:sp>
        <p:nvSpPr>
          <p:cNvPr id="32" name="ZoneTexte 31">
            <a:extLst>
              <a:ext uri="{FF2B5EF4-FFF2-40B4-BE49-F238E27FC236}">
                <a16:creationId xmlns:a16="http://schemas.microsoft.com/office/drawing/2014/main" id="{CFF692DA-D1A2-D21A-A62E-264759AFBEC6}"/>
              </a:ext>
            </a:extLst>
          </p:cNvPr>
          <p:cNvSpPr txBox="1"/>
          <p:nvPr/>
        </p:nvSpPr>
        <p:spPr>
          <a:xfrm>
            <a:off x="395288" y="4608513"/>
            <a:ext cx="274637" cy="368300"/>
          </a:xfrm>
          <a:prstGeom prst="rect">
            <a:avLst/>
          </a:prstGeom>
          <a:noFill/>
        </p:spPr>
        <p:txBody>
          <a:bodyPr wrap="none">
            <a:spAutoFit/>
          </a:bodyPr>
          <a:lstStyle/>
          <a:p>
            <a:pPr eaLnBrk="1" hangingPunct="1">
              <a:defRPr/>
            </a:pPr>
            <a:r>
              <a:rPr lang="fr-FR" b="1" dirty="0">
                <a:solidFill>
                  <a:schemeClr val="tx1">
                    <a:lumMod val="50000"/>
                    <a:lumOff val="50000"/>
                  </a:schemeClr>
                </a:solidFill>
              </a:rPr>
              <a:t>*</a:t>
            </a:r>
            <a:endParaRPr lang="fr-FR" sz="1000" dirty="0">
              <a:solidFill>
                <a:schemeClr val="tx1">
                  <a:lumMod val="50000"/>
                  <a:lumOff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2B33308-F2AE-E558-848E-2027031D4013}"/>
              </a:ext>
            </a:extLst>
          </p:cNvPr>
          <p:cNvGraphicFramePr>
            <a:graphicFrameLocks noGrp="1"/>
          </p:cNvGraphicFramePr>
          <p:nvPr/>
        </p:nvGraphicFramePr>
        <p:xfrm>
          <a:off x="169863" y="1052513"/>
          <a:ext cx="1055688" cy="5119692"/>
        </p:xfrm>
        <a:graphic>
          <a:graphicData uri="http://schemas.openxmlformats.org/drawingml/2006/table">
            <a:tbl>
              <a:tblPr firstRow="1" bandRow="1">
                <a:tableStyleId>{2D5ABB26-0587-4C30-8999-92F81FD0307C}</a:tableStyleId>
              </a:tblPr>
              <a:tblGrid>
                <a:gridCol w="180146">
                  <a:extLst>
                    <a:ext uri="{9D8B030D-6E8A-4147-A177-3AD203B41FA5}">
                      <a16:colId xmlns:a16="http://schemas.microsoft.com/office/drawing/2014/main" val="20000"/>
                    </a:ext>
                  </a:extLst>
                </a:gridCol>
                <a:gridCol w="108120">
                  <a:extLst>
                    <a:ext uri="{9D8B030D-6E8A-4147-A177-3AD203B41FA5}">
                      <a16:colId xmlns:a16="http://schemas.microsoft.com/office/drawing/2014/main" val="20001"/>
                    </a:ext>
                  </a:extLst>
                </a:gridCol>
                <a:gridCol w="144117">
                  <a:extLst>
                    <a:ext uri="{9D8B030D-6E8A-4147-A177-3AD203B41FA5}">
                      <a16:colId xmlns:a16="http://schemas.microsoft.com/office/drawing/2014/main" val="20002"/>
                    </a:ext>
                  </a:extLst>
                </a:gridCol>
                <a:gridCol w="504408">
                  <a:extLst>
                    <a:ext uri="{9D8B030D-6E8A-4147-A177-3AD203B41FA5}">
                      <a16:colId xmlns:a16="http://schemas.microsoft.com/office/drawing/2014/main" val="20003"/>
                    </a:ext>
                  </a:extLst>
                </a:gridCol>
                <a:gridCol w="54044">
                  <a:extLst>
                    <a:ext uri="{9D8B030D-6E8A-4147-A177-3AD203B41FA5}">
                      <a16:colId xmlns:a16="http://schemas.microsoft.com/office/drawing/2014/main" val="20004"/>
                    </a:ext>
                  </a:extLst>
                </a:gridCol>
                <a:gridCol w="64853">
                  <a:extLst>
                    <a:ext uri="{9D8B030D-6E8A-4147-A177-3AD203B41FA5}">
                      <a16:colId xmlns:a16="http://schemas.microsoft.com/office/drawing/2014/main" val="20005"/>
                    </a:ext>
                  </a:extLst>
                </a:gridCol>
              </a:tblGrid>
              <a:tr h="274386">
                <a:tc>
                  <a:txBody>
                    <a:bodyPr/>
                    <a:lstStyle/>
                    <a:p>
                      <a:pPr algn="l"/>
                      <a:endParaRPr lang="fr-FR" sz="1100" dirty="0">
                        <a:latin typeface="+mn-lt"/>
                      </a:endParaRPr>
                    </a:p>
                  </a:txBody>
                  <a:tcPr marL="0" marR="0" marT="45731" marB="4573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86">
                <a:tc>
                  <a:txBody>
                    <a:bodyPr/>
                    <a:lstStyle/>
                    <a:p>
                      <a:pPr algn="ctr"/>
                      <a:r>
                        <a:rPr lang="fr-FR" sz="1100" dirty="0">
                          <a:latin typeface="+mn-lt"/>
                        </a:rPr>
                        <a:t>12</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6030">
                <a:tc>
                  <a:txBody>
                    <a:bodyPr/>
                    <a:lstStyle/>
                    <a:p>
                      <a:pPr algn="ctr"/>
                      <a:endParaRPr lang="fr-FR" sz="200" dirty="0">
                        <a:latin typeface="+mn-lt"/>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86">
                <a:tc>
                  <a:txBody>
                    <a:bodyPr/>
                    <a:lstStyle/>
                    <a:p>
                      <a:pPr algn="ctr"/>
                      <a:r>
                        <a:rPr lang="fr-FR" sz="1100" dirty="0">
                          <a:latin typeface="+mn-lt"/>
                        </a:rPr>
                        <a:t>11</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6030">
                <a:tc>
                  <a:txBody>
                    <a:bodyPr/>
                    <a:lstStyle/>
                    <a:p>
                      <a:pPr algn="ctr"/>
                      <a:endParaRPr lang="fr-FR" sz="200" dirty="0">
                        <a:latin typeface="+mn-lt"/>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86">
                <a:tc>
                  <a:txBody>
                    <a:bodyPr/>
                    <a:lstStyle/>
                    <a:p>
                      <a:pPr algn="ctr"/>
                      <a:r>
                        <a:rPr lang="fr-FR" sz="1100" dirty="0">
                          <a:latin typeface="+mn-lt"/>
                        </a:rPr>
                        <a:t>10</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6030">
                <a:tc>
                  <a:txBody>
                    <a:bodyPr/>
                    <a:lstStyle/>
                    <a:p>
                      <a:pPr algn="ctr"/>
                      <a:endParaRPr lang="fr-FR" sz="200" dirty="0">
                        <a:latin typeface="+mn-lt"/>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86">
                <a:tc>
                  <a:txBody>
                    <a:bodyPr/>
                    <a:lstStyle/>
                    <a:p>
                      <a:pPr algn="ctr"/>
                      <a:r>
                        <a:rPr lang="fr-FR" sz="1100" dirty="0">
                          <a:latin typeface="+mn-lt"/>
                        </a:rPr>
                        <a:t>9</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8026">
                <a:tc>
                  <a:txBody>
                    <a:bodyPr/>
                    <a:lstStyle/>
                    <a:p>
                      <a:pPr algn="ctr"/>
                      <a:endParaRPr lang="fr-FR" sz="400" dirty="0">
                        <a:latin typeface="+mn-lt"/>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86">
                <a:tc>
                  <a:txBody>
                    <a:bodyPr/>
                    <a:lstStyle/>
                    <a:p>
                      <a:pPr algn="ctr"/>
                      <a:r>
                        <a:rPr lang="fr-FR" sz="1100" dirty="0">
                          <a:latin typeface="+mn-lt"/>
                        </a:rPr>
                        <a:t>8</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6030">
                <a:tc>
                  <a:txBody>
                    <a:bodyPr/>
                    <a:lstStyle/>
                    <a:p>
                      <a:pPr algn="ctr"/>
                      <a:endParaRPr lang="fr-FR" sz="200" dirty="0">
                        <a:latin typeface="+mn-lt"/>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86">
                <a:tc>
                  <a:txBody>
                    <a:bodyPr/>
                    <a:lstStyle/>
                    <a:p>
                      <a:pPr algn="ctr"/>
                      <a:r>
                        <a:rPr lang="fr-FR" sz="1100" dirty="0">
                          <a:latin typeface="+mn-lt"/>
                        </a:rPr>
                        <a:t>7</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6030">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36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86">
                <a:tc>
                  <a:txBody>
                    <a:bodyPr/>
                    <a:lstStyle/>
                    <a:p>
                      <a:pPr algn="ctr"/>
                      <a:r>
                        <a:rPr lang="fr-FR" sz="1100" dirty="0">
                          <a:latin typeface="+mn-lt"/>
                        </a:rPr>
                        <a:t>6</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fr-FR" sz="1200" dirty="0">
                        <a:latin typeface="Arial Black" panose="020B0A04020102020204" pitchFamily="34" charset="0"/>
                      </a:endParaRPr>
                    </a:p>
                  </a:txBody>
                  <a:tcPr marL="0" marR="0" marT="0"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6030">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86">
                <a:tc>
                  <a:txBody>
                    <a:bodyPr/>
                    <a:lstStyle/>
                    <a:p>
                      <a:pPr algn="ctr"/>
                      <a:r>
                        <a:rPr lang="fr-FR" sz="1100" dirty="0">
                          <a:latin typeface="+mn-lt"/>
                        </a:rPr>
                        <a:t>5</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6030">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4386">
                <a:tc>
                  <a:txBody>
                    <a:bodyPr/>
                    <a:lstStyle/>
                    <a:p>
                      <a:pPr algn="ctr"/>
                      <a:r>
                        <a:rPr lang="fr-FR" sz="1100" dirty="0">
                          <a:latin typeface="+mn-lt"/>
                        </a:rPr>
                        <a:t>4</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1" u="none" strike="noStrike" kern="1200" cap="none" spc="-30" normalizeH="0" baseline="0" noProof="0" dirty="0">
                          <a:ln>
                            <a:noFill/>
                          </a:ln>
                          <a:solidFill>
                            <a:schemeClr val="tx1">
                              <a:lumMod val="65000"/>
                              <a:lumOff val="35000"/>
                            </a:schemeClr>
                          </a:solidFill>
                          <a:effectLst/>
                          <a:uLnTx/>
                          <a:uFillTx/>
                          <a:latin typeface="Arial Black" panose="020B0A04020102020204" pitchFamily="34" charset="0"/>
                          <a:ea typeface="+mn-ea"/>
                          <a:cs typeface="+mn-cs"/>
                        </a:rPr>
                        <a:t>    LICENCE  </a:t>
                      </a:r>
                      <a:r>
                        <a:rPr kumimoji="0" lang="fr-FR" sz="500" b="1" i="1" u="none" strike="noStrike" kern="1200" cap="none" spc="-30" normalizeH="0" baseline="0" noProof="0" dirty="0">
                          <a:ln>
                            <a:noFill/>
                          </a:ln>
                          <a:solidFill>
                            <a:schemeClr val="tx1">
                              <a:lumMod val="65000"/>
                              <a:lumOff val="35000"/>
                            </a:schemeClr>
                          </a:solidFill>
                          <a:effectLst/>
                          <a:uLnTx/>
                          <a:uFillTx/>
                          <a:latin typeface="Arial Black" panose="020B0A04020102020204" pitchFamily="34" charset="0"/>
                          <a:ea typeface="+mn-ea"/>
                          <a:cs typeface="+mn-cs"/>
                        </a:rPr>
                        <a:t>PROFESSIONNELLE</a:t>
                      </a:r>
                      <a:endParaRPr kumimoji="0" lang="fr-FR" sz="500" b="0" i="1" u="none" strike="noStrike" kern="1200" cap="none" spc="-30" normalizeH="0" baseline="0" noProof="0" dirty="0">
                        <a:ln>
                          <a:noFill/>
                        </a:ln>
                        <a:solidFill>
                          <a:schemeClr val="tx1">
                            <a:lumMod val="65000"/>
                            <a:lumOff val="35000"/>
                          </a:schemeClr>
                        </a:solidFill>
                        <a:effectLst/>
                        <a:uLnTx/>
                        <a:uFillTx/>
                        <a:latin typeface="Arial Black" panose="020B0A04020102020204" pitchFamily="34" charset="0"/>
                        <a:ea typeface="+mn-ea"/>
                        <a:cs typeface="+mn-cs"/>
                      </a:endParaRPr>
                    </a:p>
                  </a:txBody>
                  <a:tcPr marL="0" marR="0" marT="0" marB="36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8026">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4386">
                <a:tc>
                  <a:txBody>
                    <a:bodyPr/>
                    <a:lstStyle/>
                    <a:p>
                      <a:pPr algn="ctr"/>
                      <a:r>
                        <a:rPr lang="fr-FR" sz="1100" dirty="0">
                          <a:latin typeface="+mn-lt"/>
                        </a:rPr>
                        <a:t>3</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5458">
                <a:tc>
                  <a:txBody>
                    <a:bodyPr/>
                    <a:lstStyle/>
                    <a:p>
                      <a:pPr algn="ctr"/>
                      <a:endParaRPr lang="fr-FR" sz="400" dirty="0">
                        <a:latin typeface="+mn-lt"/>
                      </a:endParaRPr>
                    </a:p>
                  </a:txBody>
                  <a:tcPr marL="0" marR="0" marT="18004"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4"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4"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600" b="1" dirty="0">
                          <a:solidFill>
                            <a:schemeClr val="tx1"/>
                          </a:solidFill>
                          <a:latin typeface="Arial Black" panose="020B0A04020102020204" pitchFamily="34" charset="0"/>
                        </a:rPr>
                        <a:t>BTS(A)</a:t>
                      </a:r>
                    </a:p>
                  </a:txBody>
                  <a:tcPr marL="0" marR="0" marT="18004" marB="360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4" marB="18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74386">
                <a:tc>
                  <a:txBody>
                    <a:bodyPr/>
                    <a:lstStyle/>
                    <a:p>
                      <a:pPr algn="ctr"/>
                      <a:r>
                        <a:rPr lang="fr-FR" sz="1100" dirty="0">
                          <a:latin typeface="+mn-lt"/>
                        </a:rPr>
                        <a:t>2</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6030">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4" marB="18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4" marB="18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00" dirty="0">
                        <a:latin typeface="Arial Black" panose="020B0A04020102020204" pitchFamily="34" charset="0"/>
                      </a:endParaRPr>
                    </a:p>
                  </a:txBody>
                  <a:tcPr marL="0" marR="0" marT="18004" marB="18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4" marB="18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4386">
                <a:tc>
                  <a:txBody>
                    <a:bodyPr/>
                    <a:lstStyle/>
                    <a:p>
                      <a:pPr algn="ctr"/>
                      <a:r>
                        <a:rPr lang="fr-FR" sz="1100" dirty="0">
                          <a:latin typeface="+mn-lt"/>
                        </a:rPr>
                        <a:t>1</a:t>
                      </a:r>
                    </a:p>
                  </a:txBody>
                  <a:tcPr marL="0" marR="0"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31" marB="457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91462">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62">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1" name="ZoneTexte 20">
            <a:extLst>
              <a:ext uri="{FF2B5EF4-FFF2-40B4-BE49-F238E27FC236}">
                <a16:creationId xmlns:a16="http://schemas.microsoft.com/office/drawing/2014/main" id="{D2B6D458-4FCC-C91D-68BC-76B48384B3E2}"/>
              </a:ext>
            </a:extLst>
          </p:cNvPr>
          <p:cNvSpPr txBox="1"/>
          <p:nvPr/>
        </p:nvSpPr>
        <p:spPr>
          <a:xfrm>
            <a:off x="1331913" y="333375"/>
            <a:ext cx="1368425" cy="492125"/>
          </a:xfrm>
          <a:prstGeom prst="rect">
            <a:avLst/>
          </a:prstGeom>
          <a:noFill/>
        </p:spPr>
        <p:txBody>
          <a:bodyPr>
            <a:spAutoFit/>
          </a:bodyPr>
          <a:lstStyle/>
          <a:p>
            <a:pPr algn="ctr" eaLnBrk="1" hangingPunct="1">
              <a:defRPr/>
            </a:pPr>
            <a:r>
              <a:rPr lang="fr-FR" sz="2600" dirty="0">
                <a:solidFill>
                  <a:schemeClr val="accent6">
                    <a:lumMod val="75000"/>
                  </a:schemeClr>
                </a:solidFill>
                <a:latin typeface="Arial Black" panose="020B0A04020102020204" pitchFamily="34" charset="0"/>
              </a:rPr>
              <a:t>LYCÉE</a:t>
            </a:r>
          </a:p>
        </p:txBody>
      </p:sp>
      <p:sp>
        <p:nvSpPr>
          <p:cNvPr id="88266" name="Triangle isocèle 18">
            <a:extLst>
              <a:ext uri="{FF2B5EF4-FFF2-40B4-BE49-F238E27FC236}">
                <a16:creationId xmlns:a16="http://schemas.microsoft.com/office/drawing/2014/main" id="{042FB1EB-6E51-9DEE-60A4-A357FF85EAA0}"/>
              </a:ext>
            </a:extLst>
          </p:cNvPr>
          <p:cNvSpPr>
            <a:spLocks noChangeArrowheads="1"/>
          </p:cNvSpPr>
          <p:nvPr/>
        </p:nvSpPr>
        <p:spPr bwMode="auto">
          <a:xfrm>
            <a:off x="163513" y="1125538"/>
            <a:ext cx="179387"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i="0">
              <a:latin typeface="Times" panose="02020603050405020304" pitchFamily="18" charset="0"/>
            </a:endParaRPr>
          </a:p>
        </p:txBody>
      </p:sp>
      <p:sp>
        <p:nvSpPr>
          <p:cNvPr id="7" name="ZoneTexte 6">
            <a:extLst>
              <a:ext uri="{FF2B5EF4-FFF2-40B4-BE49-F238E27FC236}">
                <a16:creationId xmlns:a16="http://schemas.microsoft.com/office/drawing/2014/main" id="{50A769E3-BB60-E0F5-D273-E36AA1081844}"/>
              </a:ext>
            </a:extLst>
          </p:cNvPr>
          <p:cNvSpPr txBox="1"/>
          <p:nvPr/>
        </p:nvSpPr>
        <p:spPr>
          <a:xfrm>
            <a:off x="530225" y="889000"/>
            <a:ext cx="7858125"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Brevet de Technicien Supérieur (BTS) et Brevet de Technicien Supérieur Agricole (BTSA)</a:t>
            </a:r>
          </a:p>
        </p:txBody>
      </p:sp>
      <p:sp>
        <p:nvSpPr>
          <p:cNvPr id="12" name="ZoneTexte 11">
            <a:extLst>
              <a:ext uri="{FF2B5EF4-FFF2-40B4-BE49-F238E27FC236}">
                <a16:creationId xmlns:a16="http://schemas.microsoft.com/office/drawing/2014/main" id="{9300FBEF-5398-613C-243C-65B9098FA777}"/>
              </a:ext>
            </a:extLst>
          </p:cNvPr>
          <p:cNvSpPr txBox="1"/>
          <p:nvPr/>
        </p:nvSpPr>
        <p:spPr>
          <a:xfrm>
            <a:off x="530225" y="6237288"/>
            <a:ext cx="2130425" cy="200025"/>
          </a:xfrm>
          <a:prstGeom prst="rect">
            <a:avLst/>
          </a:prstGeom>
          <a:noFill/>
        </p:spPr>
        <p:txBody>
          <a:bodyPr wrap="none">
            <a:spAutoFit/>
          </a:bodyPr>
          <a:lstStyle/>
          <a:p>
            <a:pPr eaLnBrk="1" hangingPunct="1">
              <a:defRPr/>
            </a:pPr>
            <a:r>
              <a:rPr lang="fr-FR" sz="700" dirty="0">
                <a:solidFill>
                  <a:schemeClr val="tx1">
                    <a:lumMod val="65000"/>
                    <a:lumOff val="35000"/>
                  </a:schemeClr>
                </a:solidFill>
              </a:rPr>
              <a:t>BTS(A): brevet de technicien supérieur (agricole)</a:t>
            </a:r>
          </a:p>
        </p:txBody>
      </p:sp>
      <p:sp>
        <p:nvSpPr>
          <p:cNvPr id="13" name="ZoneTexte 12">
            <a:extLst>
              <a:ext uri="{FF2B5EF4-FFF2-40B4-BE49-F238E27FC236}">
                <a16:creationId xmlns:a16="http://schemas.microsoft.com/office/drawing/2014/main" id="{54A921B4-4ADA-1664-7443-8B032EB54226}"/>
              </a:ext>
            </a:extLst>
          </p:cNvPr>
          <p:cNvSpPr txBox="1"/>
          <p:nvPr/>
        </p:nvSpPr>
        <p:spPr>
          <a:xfrm>
            <a:off x="684213" y="1844675"/>
            <a:ext cx="2374900" cy="1446213"/>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Cycle en 2 ans*</a:t>
            </a:r>
            <a:r>
              <a:rPr lang="fr-FR" sz="1400" dirty="0">
                <a:solidFill>
                  <a:schemeClr val="tx1">
                    <a:lumMod val="65000"/>
                    <a:lumOff val="35000"/>
                  </a:schemeClr>
                </a:solidFill>
              </a:rPr>
              <a:t>(120 ECTS)</a:t>
            </a:r>
          </a:p>
          <a:p>
            <a:pPr algn="ctr" eaLnBrk="1" hangingPunct="1">
              <a:spcAft>
                <a:spcPts val="600"/>
              </a:spcAft>
              <a:defRPr/>
            </a:pPr>
            <a:r>
              <a:rPr lang="fr-FR" sz="1200" dirty="0">
                <a:solidFill>
                  <a:schemeClr val="tx1">
                    <a:lumMod val="65000"/>
                    <a:lumOff val="35000"/>
                  </a:schemeClr>
                </a:solidFill>
              </a:rPr>
              <a:t>4 semestres x 30 ECTS</a:t>
            </a:r>
            <a:endParaRPr lang="fr-FR" sz="1200" b="1" dirty="0">
              <a:solidFill>
                <a:schemeClr val="tx1">
                  <a:lumMod val="65000"/>
                  <a:lumOff val="35000"/>
                </a:schemeClr>
              </a:solidFill>
            </a:endParaRPr>
          </a:p>
          <a:p>
            <a:pPr algn="ctr" eaLnBrk="1" hangingPunct="1">
              <a:spcAft>
                <a:spcPts val="600"/>
              </a:spcAft>
              <a:defRPr/>
            </a:pPr>
            <a:r>
              <a:rPr lang="fr-FR" sz="1400" b="1" dirty="0">
                <a:solidFill>
                  <a:schemeClr val="tx1">
                    <a:lumMod val="50000"/>
                    <a:lumOff val="50000"/>
                  </a:schemeClr>
                </a:solidFill>
              </a:rPr>
              <a:t>ou</a:t>
            </a:r>
          </a:p>
          <a:p>
            <a:pPr algn="ctr" eaLnBrk="1" hangingPunct="1">
              <a:spcAft>
                <a:spcPts val="600"/>
              </a:spcAft>
              <a:defRPr/>
            </a:pPr>
            <a:r>
              <a:rPr lang="fr-FR" sz="1400" b="1" dirty="0">
                <a:solidFill>
                  <a:schemeClr val="tx1">
                    <a:lumMod val="50000"/>
                    <a:lumOff val="50000"/>
                  </a:schemeClr>
                </a:solidFill>
              </a:rPr>
              <a:t>Cycle en 3 ans</a:t>
            </a:r>
            <a:r>
              <a:rPr lang="fr-FR" sz="1400" dirty="0">
                <a:solidFill>
                  <a:schemeClr val="tx1">
                    <a:lumMod val="50000"/>
                    <a:lumOff val="50000"/>
                  </a:schemeClr>
                </a:solidFill>
              </a:rPr>
              <a:t> (180 ECTS)</a:t>
            </a:r>
            <a:endParaRPr lang="fr-FR" sz="1400" b="1" dirty="0">
              <a:solidFill>
                <a:schemeClr val="tx1">
                  <a:lumMod val="50000"/>
                  <a:lumOff val="50000"/>
                </a:schemeClr>
              </a:solidFill>
            </a:endParaRPr>
          </a:p>
          <a:p>
            <a:pPr algn="ctr" eaLnBrk="1" hangingPunct="1">
              <a:spcAft>
                <a:spcPts val="600"/>
              </a:spcAft>
              <a:defRPr/>
            </a:pPr>
            <a:r>
              <a:rPr lang="fr-FR" sz="1200" dirty="0">
                <a:solidFill>
                  <a:schemeClr val="tx1">
                    <a:lumMod val="50000"/>
                    <a:lumOff val="50000"/>
                  </a:schemeClr>
                </a:solidFill>
              </a:rPr>
              <a:t>+ 2 semestres x 30 ECTS</a:t>
            </a:r>
          </a:p>
        </p:txBody>
      </p:sp>
      <p:sp>
        <p:nvSpPr>
          <p:cNvPr id="23" name="ZoneTexte 22">
            <a:extLst>
              <a:ext uri="{FF2B5EF4-FFF2-40B4-BE49-F238E27FC236}">
                <a16:creationId xmlns:a16="http://schemas.microsoft.com/office/drawing/2014/main" id="{D2902392-82F4-26E4-2CD2-0F91B3145273}"/>
              </a:ext>
            </a:extLst>
          </p:cNvPr>
          <p:cNvSpPr txBox="1"/>
          <p:nvPr/>
        </p:nvSpPr>
        <p:spPr>
          <a:xfrm>
            <a:off x="3419475" y="1268413"/>
            <a:ext cx="5545138" cy="1652587"/>
          </a:xfrm>
          <a:prstGeom prst="rect">
            <a:avLst/>
          </a:prstGeom>
          <a:noFill/>
        </p:spPr>
        <p:txBody>
          <a:bodyPr lIns="0" rIns="0">
            <a:spAutoFit/>
          </a:bodyPr>
          <a:lstStyle/>
          <a:p>
            <a:pPr eaLnBrk="1" hangingPunct="1">
              <a:spcAft>
                <a:spcPts val="1000"/>
              </a:spcAft>
              <a:defRPr/>
            </a:pPr>
            <a:r>
              <a:rPr lang="fr-FR" sz="1300" dirty="0">
                <a:solidFill>
                  <a:schemeClr val="tx1">
                    <a:lumMod val="65000"/>
                    <a:lumOff val="35000"/>
                  </a:schemeClr>
                </a:solidFill>
              </a:rPr>
              <a:t>Le </a:t>
            </a:r>
            <a:r>
              <a:rPr lang="fr-FR" sz="1300" b="1" dirty="0">
                <a:solidFill>
                  <a:schemeClr val="tx1">
                    <a:lumMod val="65000"/>
                    <a:lumOff val="35000"/>
                  </a:schemeClr>
                </a:solidFill>
              </a:rPr>
              <a:t>BTS(A) </a:t>
            </a:r>
            <a:r>
              <a:rPr lang="fr-FR" sz="1300" dirty="0">
                <a:solidFill>
                  <a:schemeClr val="tx1">
                    <a:lumMod val="65000"/>
                    <a:lumOff val="35000"/>
                  </a:schemeClr>
                </a:solidFill>
              </a:rPr>
              <a:t>correspond à une </a:t>
            </a:r>
            <a:r>
              <a:rPr lang="fr-FR" sz="1300" b="1" dirty="0">
                <a:solidFill>
                  <a:schemeClr val="tx1">
                    <a:lumMod val="65000"/>
                    <a:lumOff val="35000"/>
                  </a:schemeClr>
                </a:solidFill>
              </a:rPr>
              <a:t>cible professionnelle précise</a:t>
            </a:r>
            <a:r>
              <a:rPr lang="fr-FR" sz="1300" dirty="0">
                <a:solidFill>
                  <a:schemeClr val="tx1">
                    <a:lumMod val="65000"/>
                    <a:lumOff val="35000"/>
                  </a:schemeClr>
                </a:solidFill>
              </a:rPr>
              <a:t>, répondant aux </a:t>
            </a:r>
            <a:r>
              <a:rPr lang="fr-FR" sz="1300" b="1" dirty="0">
                <a:solidFill>
                  <a:schemeClr val="tx1">
                    <a:lumMod val="65000"/>
                    <a:lumOff val="35000"/>
                  </a:schemeClr>
                </a:solidFill>
              </a:rPr>
              <a:t>besoins des entreprises</a:t>
            </a:r>
            <a:r>
              <a:rPr lang="fr-FR" sz="1300" dirty="0">
                <a:solidFill>
                  <a:schemeClr val="tx1">
                    <a:lumMod val="65000"/>
                    <a:lumOff val="35000"/>
                  </a:schemeClr>
                </a:solidFill>
              </a:rPr>
              <a:t>.</a:t>
            </a:r>
          </a:p>
          <a:p>
            <a:pPr eaLnBrk="1" hangingPunct="1">
              <a:spcAft>
                <a:spcPts val="600"/>
              </a:spcAft>
              <a:defRPr/>
            </a:pPr>
            <a:r>
              <a:rPr lang="fr-FR" sz="1300" b="1" spc="-30" dirty="0">
                <a:solidFill>
                  <a:srgbClr val="C00000"/>
                </a:solidFill>
              </a:rPr>
              <a:t>122 spécialités professionnelles </a:t>
            </a:r>
            <a:r>
              <a:rPr lang="fr-FR" sz="1300" dirty="0">
                <a:solidFill>
                  <a:srgbClr val="C00000"/>
                </a:solidFill>
              </a:rPr>
              <a:t>enrichies d’</a:t>
            </a:r>
            <a:r>
              <a:rPr lang="fr-FR" sz="1300" b="1" dirty="0">
                <a:solidFill>
                  <a:srgbClr val="C00000"/>
                </a:solidFill>
              </a:rPr>
              <a:t>options très ciblées </a:t>
            </a:r>
            <a:r>
              <a:rPr lang="fr-FR" sz="1300" dirty="0">
                <a:solidFill>
                  <a:srgbClr val="C00000"/>
                </a:solidFill>
              </a:rPr>
              <a:t>dans chaque branche d’activité</a:t>
            </a:r>
            <a:endParaRPr lang="fr-FR" sz="1300" b="1" dirty="0">
              <a:solidFill>
                <a:srgbClr val="C00000"/>
              </a:solidFill>
            </a:endParaRPr>
          </a:p>
          <a:p>
            <a:pPr eaLnBrk="1" hangingPunct="1">
              <a:spcAft>
                <a:spcPts val="600"/>
              </a:spcAft>
              <a:defRPr/>
            </a:pPr>
            <a:r>
              <a:rPr lang="fr-FR" sz="1200" dirty="0">
                <a:solidFill>
                  <a:schemeClr val="tx1">
                    <a:lumMod val="75000"/>
                    <a:lumOff val="25000"/>
                  </a:schemeClr>
                </a:solidFill>
              </a:rPr>
              <a:t>Par exemple : management commercial opérationnel, techniques physiques pour l’industrie et le laboratoire ou gestion des transports et logistique associée, etc. (Toutes les spécialités)</a:t>
            </a:r>
            <a:endParaRPr lang="fr-FR" sz="1100" dirty="0">
              <a:solidFill>
                <a:schemeClr val="tx1">
                  <a:lumMod val="65000"/>
                  <a:lumOff val="35000"/>
                </a:schemeClr>
              </a:solidFill>
            </a:endParaRPr>
          </a:p>
        </p:txBody>
      </p:sp>
      <p:sp>
        <p:nvSpPr>
          <p:cNvPr id="9" name="ZoneTexte 8">
            <a:extLst>
              <a:ext uri="{FF2B5EF4-FFF2-40B4-BE49-F238E27FC236}">
                <a16:creationId xmlns:a16="http://schemas.microsoft.com/office/drawing/2014/main" id="{3935F8A3-7238-737F-882F-36ED027F1C46}"/>
              </a:ext>
            </a:extLst>
          </p:cNvPr>
          <p:cNvSpPr txBox="1"/>
          <p:nvPr/>
        </p:nvSpPr>
        <p:spPr>
          <a:xfrm>
            <a:off x="468313" y="3500438"/>
            <a:ext cx="2808287" cy="600075"/>
          </a:xfrm>
          <a:prstGeom prst="rect">
            <a:avLst/>
          </a:prstGeom>
          <a:noFill/>
        </p:spPr>
        <p:txBody>
          <a:bodyPr>
            <a:spAutoFit/>
          </a:bodyPr>
          <a:lstStyle/>
          <a:p>
            <a:pPr eaLnBrk="1" hangingPunct="1">
              <a:defRPr/>
            </a:pPr>
            <a:r>
              <a:rPr lang="fr-FR" sz="1100" b="1" dirty="0">
                <a:solidFill>
                  <a:srgbClr val="C00000"/>
                </a:solidFill>
              </a:rPr>
              <a:t>Info+</a:t>
            </a:r>
            <a:r>
              <a:rPr lang="fr-FR" sz="1100" dirty="0">
                <a:solidFill>
                  <a:srgbClr val="C00000"/>
                </a:solidFill>
              </a:rPr>
              <a:t> :</a:t>
            </a:r>
            <a:r>
              <a:rPr lang="fr-FR" sz="1100" dirty="0">
                <a:solidFill>
                  <a:schemeClr val="tx1">
                    <a:lumMod val="65000"/>
                    <a:lumOff val="35000"/>
                  </a:schemeClr>
                </a:solidFill>
              </a:rPr>
              <a:t> </a:t>
            </a:r>
            <a:r>
              <a:rPr lang="fr-FR" sz="1100" spc="-20" dirty="0">
                <a:solidFill>
                  <a:schemeClr val="tx1">
                    <a:lumMod val="65000"/>
                    <a:lumOff val="35000"/>
                  </a:schemeClr>
                </a:solidFill>
              </a:rPr>
              <a:t>séjour possible à l’étranger (semestre d’études ou stage en entreprise) dans le cadre du programme </a:t>
            </a:r>
            <a:r>
              <a:rPr lang="fr-FR" sz="1100" b="1" spc="-20" dirty="0">
                <a:solidFill>
                  <a:srgbClr val="C00000"/>
                </a:solidFill>
              </a:rPr>
              <a:t>Erasmus +</a:t>
            </a:r>
            <a:endParaRPr lang="fr-FR" sz="1100" b="1" dirty="0">
              <a:solidFill>
                <a:srgbClr val="C00000"/>
              </a:solidFill>
            </a:endParaRPr>
          </a:p>
        </p:txBody>
      </p:sp>
      <p:sp>
        <p:nvSpPr>
          <p:cNvPr id="10" name="ZoneTexte 9">
            <a:extLst>
              <a:ext uri="{FF2B5EF4-FFF2-40B4-BE49-F238E27FC236}">
                <a16:creationId xmlns:a16="http://schemas.microsoft.com/office/drawing/2014/main" id="{7B84A60E-A88B-D7E6-7C63-92D6707B4613}"/>
              </a:ext>
            </a:extLst>
          </p:cNvPr>
          <p:cNvSpPr txBox="1"/>
          <p:nvPr/>
        </p:nvSpPr>
        <p:spPr>
          <a:xfrm>
            <a:off x="3348038" y="5930900"/>
            <a:ext cx="5616575" cy="738188"/>
          </a:xfrm>
          <a:prstGeom prst="rect">
            <a:avLst/>
          </a:prstGeom>
          <a:noFill/>
        </p:spPr>
        <p:txBody>
          <a:bodyPr>
            <a:spAutoFit/>
          </a:bodyPr>
          <a:lstStyle/>
          <a:p>
            <a:pPr eaLnBrk="1" hangingPunct="1">
              <a:defRPr/>
            </a:pPr>
            <a:r>
              <a:rPr lang="fr-FR" sz="700" dirty="0">
                <a:solidFill>
                  <a:schemeClr val="tx1">
                    <a:lumMod val="75000"/>
                    <a:lumOff val="25000"/>
                  </a:schemeClr>
                </a:solidFill>
              </a:rPr>
              <a:t>* Le passage par une année de mise à niveau peut être demandé aux candidats à l'entrée du BTS management en hôtellerie-restauration qui ne sont pas titulaires d'un bac de la technologique sciences et technologies de l'hôtellerie-restauration.</a:t>
            </a:r>
          </a:p>
          <a:p>
            <a:pPr eaLnBrk="1" hangingPunct="1">
              <a:defRPr/>
            </a:pPr>
            <a:r>
              <a:rPr lang="fr-FR" sz="700" dirty="0">
                <a:solidFill>
                  <a:schemeClr val="tx1">
                    <a:lumMod val="75000"/>
                    <a:lumOff val="25000"/>
                  </a:schemeClr>
                </a:solidFill>
              </a:rPr>
              <a:t>Des mises à niveau, non obligatoires, existent aussi dans certains établissements préparant au BTS opticien-lunetier ou diététique ou métiers de l'audiovisuel.</a:t>
            </a:r>
          </a:p>
          <a:p>
            <a:pPr eaLnBrk="1" hangingPunct="1">
              <a:defRPr/>
            </a:pPr>
            <a:r>
              <a:rPr lang="fr-FR" sz="700" dirty="0">
                <a:solidFill>
                  <a:schemeClr val="tx1">
                    <a:lumMod val="75000"/>
                    <a:lumOff val="25000"/>
                  </a:schemeClr>
                </a:solidFill>
              </a:rPr>
              <a:t>Les BTS prothésiste-orthésiste et </a:t>
            </a:r>
            <a:r>
              <a:rPr lang="fr-FR" sz="700" dirty="0" err="1">
                <a:solidFill>
                  <a:schemeClr val="tx1">
                    <a:lumMod val="75000"/>
                    <a:lumOff val="25000"/>
                  </a:schemeClr>
                </a:solidFill>
              </a:rPr>
              <a:t>podo</a:t>
            </a:r>
            <a:r>
              <a:rPr lang="fr-FR" sz="700" dirty="0">
                <a:solidFill>
                  <a:schemeClr val="tx1">
                    <a:lumMod val="75000"/>
                    <a:lumOff val="25000"/>
                  </a:schemeClr>
                </a:solidFill>
              </a:rPr>
              <a:t>-orthésiste se préparent en 3 ans au lieu de 2 pour répondre aux exigences professionnelles. C'est le cas également du DTS imagerie médicale et radiologie thérapeutique.</a:t>
            </a:r>
          </a:p>
        </p:txBody>
      </p:sp>
      <p:sp>
        <p:nvSpPr>
          <p:cNvPr id="11" name="ZoneTexte 10">
            <a:extLst>
              <a:ext uri="{FF2B5EF4-FFF2-40B4-BE49-F238E27FC236}">
                <a16:creationId xmlns:a16="http://schemas.microsoft.com/office/drawing/2014/main" id="{ADF973CE-8443-C88A-E15C-94B97319D8C4}"/>
              </a:ext>
            </a:extLst>
          </p:cNvPr>
          <p:cNvSpPr txBox="1"/>
          <p:nvPr/>
        </p:nvSpPr>
        <p:spPr>
          <a:xfrm>
            <a:off x="2706688" y="476250"/>
            <a:ext cx="6186487" cy="277813"/>
          </a:xfrm>
          <a:prstGeom prst="rect">
            <a:avLst/>
          </a:prstGeom>
          <a:noFill/>
        </p:spPr>
        <p:txBody>
          <a:bodyPr>
            <a:spAutoFit/>
          </a:bodyPr>
          <a:lstStyle/>
          <a:p>
            <a:pPr eaLnBrk="1" hangingPunct="1">
              <a:spcAft>
                <a:spcPts val="600"/>
              </a:spcAft>
              <a:defRPr/>
            </a:pPr>
            <a:r>
              <a:rPr lang="fr-FR" sz="1200" dirty="0">
                <a:solidFill>
                  <a:schemeClr val="accent6">
                    <a:lumMod val="75000"/>
                  </a:schemeClr>
                </a:solidFill>
              </a:rPr>
              <a:t>&gt; Peut être proposé aussi en centres de formation d'apprentis (CFA) ou en écoles</a:t>
            </a:r>
          </a:p>
        </p:txBody>
      </p:sp>
      <p:sp>
        <p:nvSpPr>
          <p:cNvPr id="14" name="ZoneTexte 13">
            <a:extLst>
              <a:ext uri="{FF2B5EF4-FFF2-40B4-BE49-F238E27FC236}">
                <a16:creationId xmlns:a16="http://schemas.microsoft.com/office/drawing/2014/main" id="{BEC81053-75A3-3B72-E529-9B2BE2475715}"/>
              </a:ext>
            </a:extLst>
          </p:cNvPr>
          <p:cNvSpPr txBox="1"/>
          <p:nvPr/>
        </p:nvSpPr>
        <p:spPr>
          <a:xfrm>
            <a:off x="3419475" y="2997200"/>
            <a:ext cx="5545138" cy="1122363"/>
          </a:xfrm>
          <a:prstGeom prst="rect">
            <a:avLst/>
          </a:prstGeom>
          <a:noFill/>
        </p:spPr>
        <p:txBody>
          <a:bodyPr lIns="36000" rIns="36000">
            <a:spAutoFit/>
          </a:bodyPr>
          <a:lstStyle/>
          <a:p>
            <a:pPr eaLnBrk="1" hangingPunct="1">
              <a:defRPr/>
            </a:pPr>
            <a:r>
              <a:rPr lang="fr-FR" sz="1400" b="1" dirty="0">
                <a:solidFill>
                  <a:schemeClr val="tx1">
                    <a:lumMod val="65000"/>
                    <a:lumOff val="35000"/>
                  </a:schemeClr>
                </a:solidFill>
              </a:rPr>
              <a:t>&gt; Poursuite d’études de niveau supérieur</a:t>
            </a:r>
          </a:p>
          <a:p>
            <a:pPr eaLnBrk="1" hangingPunct="1">
              <a:spcBef>
                <a:spcPts val="600"/>
              </a:spcBef>
              <a:defRPr/>
            </a:pPr>
            <a:r>
              <a:rPr lang="fr-FR" sz="1200" dirty="0">
                <a:solidFill>
                  <a:schemeClr val="tx1">
                    <a:lumMod val="65000"/>
                    <a:lumOff val="35000"/>
                  </a:schemeClr>
                </a:solidFill>
              </a:rPr>
              <a:t>Plus de la moitié des diplômés de BTS poursuivent leurs études, notamment en licence professionnelle (bac +3), classe prépa  ATS (adaptation technicien supérieur), écoles d'ingénieurs, écoles de commerce et de gestion, écoles vétérinaires, formation complémentaire en 1 an</a:t>
            </a:r>
          </a:p>
        </p:txBody>
      </p:sp>
      <p:sp>
        <p:nvSpPr>
          <p:cNvPr id="15" name="Text Box 31">
            <a:extLst>
              <a:ext uri="{FF2B5EF4-FFF2-40B4-BE49-F238E27FC236}">
                <a16:creationId xmlns:a16="http://schemas.microsoft.com/office/drawing/2014/main" id="{03B3D604-EAFF-47D2-A73A-648337F3805D}"/>
              </a:ext>
            </a:extLst>
          </p:cNvPr>
          <p:cNvSpPr txBox="1">
            <a:spLocks noChangeArrowheads="1"/>
          </p:cNvSpPr>
          <p:nvPr/>
        </p:nvSpPr>
        <p:spPr bwMode="auto">
          <a:xfrm>
            <a:off x="3419475" y="4149725"/>
            <a:ext cx="5545138" cy="742950"/>
          </a:xfrm>
          <a:prstGeom prst="rect">
            <a:avLst/>
          </a:prstGeom>
          <a:noFill/>
          <a:ln>
            <a:noFill/>
          </a:ln>
        </p:spPr>
        <p:txBody>
          <a:bodyPr lIns="36000" rIns="3600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0"/>
              </a:spcBef>
              <a:buFont typeface="Arial" pitchFamily="34" charset="0"/>
              <a:buNone/>
              <a:defRPr/>
            </a:pPr>
            <a:r>
              <a:rPr lang="fr-FR" sz="1400" b="1" dirty="0">
                <a:solidFill>
                  <a:prstClr val="black">
                    <a:lumMod val="65000"/>
                    <a:lumOff val="35000"/>
                  </a:prstClr>
                </a:solidFill>
                <a:latin typeface="Arial"/>
              </a:rPr>
              <a:t>&gt; Insertion dans la vie active</a:t>
            </a:r>
          </a:p>
          <a:p>
            <a:pPr eaLnBrk="1" hangingPunct="1">
              <a:lnSpc>
                <a:spcPts val="1438"/>
              </a:lnSpc>
              <a:spcBef>
                <a:spcPts val="600"/>
              </a:spcBef>
              <a:spcAft>
                <a:spcPts val="600"/>
              </a:spcAft>
              <a:buFont typeface="Arial" pitchFamily="34" charset="0"/>
              <a:buNone/>
              <a:defRPr/>
            </a:pPr>
            <a:r>
              <a:rPr lang="fr-FR" altLang="fr-FR" sz="1200" kern="0" dirty="0">
                <a:solidFill>
                  <a:schemeClr val="tx1">
                    <a:lumMod val="75000"/>
                    <a:lumOff val="25000"/>
                  </a:schemeClr>
                </a:solidFill>
                <a:latin typeface="+mn-lt"/>
              </a:rPr>
              <a:t>Les BTS sont généralement appréciés des recruteurs. La situation à l'embauche varie selon les spécialités</a:t>
            </a:r>
            <a:endParaRPr lang="fr-FR" altLang="fr-FR" sz="1200" kern="0" dirty="0">
              <a:solidFill>
                <a:prstClr val="black">
                  <a:lumMod val="65000"/>
                  <a:lumOff val="35000"/>
                </a:prstClr>
              </a:solidFill>
              <a:latin typeface="Arial"/>
            </a:endParaRPr>
          </a:p>
        </p:txBody>
      </p:sp>
      <p:sp>
        <p:nvSpPr>
          <p:cNvPr id="17" name="Text Box 31">
            <a:extLst>
              <a:ext uri="{FF2B5EF4-FFF2-40B4-BE49-F238E27FC236}">
                <a16:creationId xmlns:a16="http://schemas.microsoft.com/office/drawing/2014/main" id="{DD53ABF0-1D77-7BC8-0A5E-C9FDDBB287F2}"/>
              </a:ext>
            </a:extLst>
          </p:cNvPr>
          <p:cNvSpPr txBox="1">
            <a:spLocks noChangeArrowheads="1"/>
          </p:cNvSpPr>
          <p:nvPr/>
        </p:nvSpPr>
        <p:spPr bwMode="auto">
          <a:xfrm>
            <a:off x="1116013" y="5030788"/>
            <a:ext cx="2192337" cy="990600"/>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1438"/>
              </a:lnSpc>
              <a:spcBef>
                <a:spcPct val="0"/>
              </a:spcBef>
              <a:buFont typeface="Arial" pitchFamily="34" charset="0"/>
              <a:buNone/>
              <a:defRPr/>
            </a:pPr>
            <a:r>
              <a:rPr lang="fr-FR" altLang="fr-FR" sz="1100" kern="0" dirty="0">
                <a:solidFill>
                  <a:schemeClr val="tx1">
                    <a:lumMod val="65000"/>
                    <a:lumOff val="35000"/>
                  </a:schemeClr>
                </a:solidFill>
                <a:latin typeface="+mn-lt"/>
              </a:rPr>
              <a:t>Cours magistraux, TD et TP</a:t>
            </a:r>
            <a:br>
              <a:rPr lang="fr-FR" altLang="fr-FR" sz="1100" kern="0" dirty="0">
                <a:solidFill>
                  <a:schemeClr val="tx1">
                    <a:lumMod val="65000"/>
                    <a:lumOff val="35000"/>
                  </a:schemeClr>
                </a:solidFill>
                <a:latin typeface="+mn-lt"/>
              </a:rPr>
            </a:br>
            <a:r>
              <a:rPr lang="fr-FR" altLang="fr-FR" sz="1100" kern="0" dirty="0">
                <a:solidFill>
                  <a:schemeClr val="tx1">
                    <a:lumMod val="65000"/>
                    <a:lumOff val="35000"/>
                  </a:schemeClr>
                </a:solidFill>
                <a:latin typeface="+mn-lt"/>
              </a:rPr>
              <a:t>8 à 16 semaines de stage en entreprises</a:t>
            </a:r>
          </a:p>
          <a:p>
            <a:pPr algn="ctr" eaLnBrk="1" hangingPunct="1">
              <a:lnSpc>
                <a:spcPts val="1438"/>
              </a:lnSpc>
              <a:spcBef>
                <a:spcPct val="0"/>
              </a:spcBef>
              <a:buFont typeface="Arial" pitchFamily="34" charset="0"/>
              <a:buNone/>
              <a:defRPr/>
            </a:pPr>
            <a:r>
              <a:rPr lang="fr-FR" altLang="fr-FR" sz="1000" kern="0" dirty="0">
                <a:solidFill>
                  <a:schemeClr val="tx1">
                    <a:lumMod val="65000"/>
                    <a:lumOff val="35000"/>
                  </a:schemeClr>
                </a:solidFill>
                <a:latin typeface="+mn-lt"/>
              </a:rPr>
              <a:t>Beaucoup moins de cours théoriques qu’en DUT</a:t>
            </a:r>
            <a:endParaRPr lang="fr-FR" altLang="fr-FR" sz="1100" kern="0" dirty="0">
              <a:solidFill>
                <a:schemeClr val="tx1">
                  <a:lumMod val="65000"/>
                  <a:lumOff val="35000"/>
                </a:schemeClr>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48B3EC5-5E66-4297-D575-17AEAA117708}"/>
              </a:ext>
            </a:extLst>
          </p:cNvPr>
          <p:cNvGraphicFramePr>
            <a:graphicFrameLocks noGrp="1"/>
          </p:cNvGraphicFramePr>
          <p:nvPr/>
        </p:nvGraphicFramePr>
        <p:xfrm>
          <a:off x="169863" y="1052513"/>
          <a:ext cx="1127125" cy="5081585"/>
        </p:xfrm>
        <a:graphic>
          <a:graphicData uri="http://schemas.openxmlformats.org/drawingml/2006/table">
            <a:tbl>
              <a:tblPr firstRow="1" bandRow="1">
                <a:tableStyleId>{2D5ABB26-0587-4C30-8999-92F81FD0307C}</a:tableStyleId>
              </a:tblPr>
              <a:tblGrid>
                <a:gridCol w="179975">
                  <a:extLst>
                    <a:ext uri="{9D8B030D-6E8A-4147-A177-3AD203B41FA5}">
                      <a16:colId xmlns:a16="http://schemas.microsoft.com/office/drawing/2014/main" val="20000"/>
                    </a:ext>
                  </a:extLst>
                </a:gridCol>
                <a:gridCol w="108017">
                  <a:extLst>
                    <a:ext uri="{9D8B030D-6E8A-4147-A177-3AD203B41FA5}">
                      <a16:colId xmlns:a16="http://schemas.microsoft.com/office/drawing/2014/main" val="20001"/>
                    </a:ext>
                  </a:extLst>
                </a:gridCol>
                <a:gridCol w="214920">
                  <a:extLst>
                    <a:ext uri="{9D8B030D-6E8A-4147-A177-3AD203B41FA5}">
                      <a16:colId xmlns:a16="http://schemas.microsoft.com/office/drawing/2014/main" val="20002"/>
                    </a:ext>
                  </a:extLst>
                </a:gridCol>
                <a:gridCol w="64791">
                  <a:extLst>
                    <a:ext uri="{9D8B030D-6E8A-4147-A177-3AD203B41FA5}">
                      <a16:colId xmlns:a16="http://schemas.microsoft.com/office/drawing/2014/main" val="20003"/>
                    </a:ext>
                  </a:extLst>
                </a:gridCol>
                <a:gridCol w="214920">
                  <a:extLst>
                    <a:ext uri="{9D8B030D-6E8A-4147-A177-3AD203B41FA5}">
                      <a16:colId xmlns:a16="http://schemas.microsoft.com/office/drawing/2014/main" val="20004"/>
                    </a:ext>
                  </a:extLst>
                </a:gridCol>
                <a:gridCol w="64791">
                  <a:extLst>
                    <a:ext uri="{9D8B030D-6E8A-4147-A177-3AD203B41FA5}">
                      <a16:colId xmlns:a16="http://schemas.microsoft.com/office/drawing/2014/main" val="20005"/>
                    </a:ext>
                  </a:extLst>
                </a:gridCol>
                <a:gridCol w="214920">
                  <a:extLst>
                    <a:ext uri="{9D8B030D-6E8A-4147-A177-3AD203B41FA5}">
                      <a16:colId xmlns:a16="http://schemas.microsoft.com/office/drawing/2014/main" val="20006"/>
                    </a:ext>
                  </a:extLst>
                </a:gridCol>
                <a:gridCol w="64791">
                  <a:extLst>
                    <a:ext uri="{9D8B030D-6E8A-4147-A177-3AD203B41FA5}">
                      <a16:colId xmlns:a16="http://schemas.microsoft.com/office/drawing/2014/main" val="20007"/>
                    </a:ext>
                  </a:extLst>
                </a:gridCol>
              </a:tblGrid>
              <a:tr h="274349">
                <a:tc>
                  <a:txBody>
                    <a:bodyPr/>
                    <a:lstStyle/>
                    <a:p>
                      <a:pPr algn="l"/>
                      <a:endParaRPr lang="fr-FR" sz="1100" dirty="0">
                        <a:latin typeface="+mn-lt"/>
                      </a:endParaRPr>
                    </a:p>
                  </a:txBody>
                  <a:tcPr marL="0" marR="0" marT="45725" marB="457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49">
                <a:tc>
                  <a:txBody>
                    <a:bodyPr/>
                    <a:lstStyle/>
                    <a:p>
                      <a:pPr algn="ctr"/>
                      <a:r>
                        <a:rPr lang="fr-FR" sz="1100" dirty="0">
                          <a:latin typeface="+mn-lt"/>
                        </a:rPr>
                        <a:t>12</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49">
                <a:tc>
                  <a:txBody>
                    <a:bodyPr/>
                    <a:lstStyle/>
                    <a:p>
                      <a:pPr algn="ctr"/>
                      <a:r>
                        <a:rPr lang="fr-FR" sz="1100" dirty="0">
                          <a:latin typeface="+mn-lt"/>
                        </a:rPr>
                        <a:t>11</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49">
                <a:tc>
                  <a:txBody>
                    <a:bodyPr/>
                    <a:lstStyle/>
                    <a:p>
                      <a:pPr algn="ctr"/>
                      <a:r>
                        <a:rPr lang="fr-FR" sz="1100" dirty="0">
                          <a:latin typeface="+mn-lt"/>
                        </a:rPr>
                        <a:t>10</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49">
                <a:tc>
                  <a:txBody>
                    <a:bodyPr/>
                    <a:lstStyle/>
                    <a:p>
                      <a:pPr algn="ctr"/>
                      <a:r>
                        <a:rPr lang="fr-FR" sz="1100" dirty="0">
                          <a:latin typeface="+mn-lt"/>
                        </a:rPr>
                        <a:t>9</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8012">
                <a:tc>
                  <a:txBody>
                    <a:bodyPr/>
                    <a:lstStyle/>
                    <a:p>
                      <a:pPr algn="ctr"/>
                      <a:endParaRPr lang="fr-FR" sz="400" dirty="0">
                        <a:latin typeface="+mn-lt"/>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49">
                <a:tc>
                  <a:txBody>
                    <a:bodyPr/>
                    <a:lstStyle/>
                    <a:p>
                      <a:pPr algn="ctr"/>
                      <a:r>
                        <a:rPr lang="fr-FR" sz="1100" dirty="0">
                          <a:latin typeface="+mn-lt"/>
                        </a:rPr>
                        <a:t>8</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49">
                <a:tc>
                  <a:txBody>
                    <a:bodyPr/>
                    <a:lstStyle/>
                    <a:p>
                      <a:pPr algn="ctr"/>
                      <a:r>
                        <a:rPr lang="fr-FR" sz="1100" dirty="0">
                          <a:latin typeface="+mn-lt"/>
                        </a:rPr>
                        <a:t>7</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6014">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fr-FR" sz="100" dirty="0">
                        <a:latin typeface="Arial Black" panose="020B0A04020102020204" pitchFamily="34" charset="0"/>
                      </a:endParaRPr>
                    </a:p>
                  </a:txBody>
                  <a:tcPr marL="0" marR="0" marT="0" marB="360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49">
                <a:tc>
                  <a:txBody>
                    <a:bodyPr/>
                    <a:lstStyle/>
                    <a:p>
                      <a:pPr algn="ctr"/>
                      <a:r>
                        <a:rPr lang="fr-FR" sz="1100" dirty="0">
                          <a:latin typeface="+mn-lt"/>
                        </a:rPr>
                        <a:t>6</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6014">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fr-FR" sz="400" dirty="0">
                        <a:latin typeface="Arial Black" panose="020B0A04020102020204" pitchFamily="34" charset="0"/>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49">
                <a:tc>
                  <a:txBody>
                    <a:bodyPr/>
                    <a:lstStyle/>
                    <a:p>
                      <a:pPr algn="ctr"/>
                      <a:r>
                        <a:rPr lang="fr-FR" sz="1100" dirty="0">
                          <a:latin typeface="+mn-lt"/>
                        </a:rPr>
                        <a:t>5</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6014">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74349">
                <a:tc>
                  <a:txBody>
                    <a:bodyPr/>
                    <a:lstStyle/>
                    <a:p>
                      <a:pPr algn="ctr"/>
                      <a:r>
                        <a:rPr lang="fr-FR" sz="1100" dirty="0">
                          <a:latin typeface="+mn-lt"/>
                        </a:rPr>
                        <a:t>4</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8012">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74349">
                <a:tc>
                  <a:txBody>
                    <a:bodyPr/>
                    <a:lstStyle/>
                    <a:p>
                      <a:pPr algn="ctr"/>
                      <a:r>
                        <a:rPr lang="fr-FR" sz="1100" dirty="0">
                          <a:latin typeface="+mn-lt"/>
                        </a:rPr>
                        <a:t>3</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8012">
                <a:tc>
                  <a:txBody>
                    <a:bodyPr/>
                    <a:lstStyle/>
                    <a:p>
                      <a:pPr algn="ctr"/>
                      <a:endParaRPr lang="fr-FR" sz="400" dirty="0">
                        <a:latin typeface="+mn-lt"/>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74349">
                <a:tc>
                  <a:txBody>
                    <a:bodyPr/>
                    <a:lstStyle/>
                    <a:p>
                      <a:pPr algn="ctr"/>
                      <a:r>
                        <a:rPr lang="fr-FR" sz="1100" dirty="0">
                          <a:latin typeface="+mn-lt"/>
                        </a:rPr>
                        <a:t>2</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fr-FR" sz="1000" b="0" dirty="0">
                          <a:solidFill>
                            <a:schemeClr val="bg1"/>
                          </a:solidFill>
                          <a:latin typeface="Arial Black" panose="020B0A04020102020204" pitchFamily="34" charset="0"/>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26014">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4349">
                <a:tc>
                  <a:txBody>
                    <a:bodyPr/>
                    <a:lstStyle/>
                    <a:p>
                      <a:pPr algn="ctr"/>
                      <a:r>
                        <a:rPr lang="fr-FR" sz="1100" dirty="0">
                          <a:latin typeface="+mn-lt"/>
                        </a:rPr>
                        <a:t>1</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CPGE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91450">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50">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1" name="ZoneTexte 20">
            <a:extLst>
              <a:ext uri="{FF2B5EF4-FFF2-40B4-BE49-F238E27FC236}">
                <a16:creationId xmlns:a16="http://schemas.microsoft.com/office/drawing/2014/main" id="{BC753EE1-B6F1-63D9-2178-865BA88FF454}"/>
              </a:ext>
            </a:extLst>
          </p:cNvPr>
          <p:cNvSpPr txBox="1"/>
          <p:nvPr/>
        </p:nvSpPr>
        <p:spPr>
          <a:xfrm>
            <a:off x="1331913" y="333375"/>
            <a:ext cx="1368425" cy="492125"/>
          </a:xfrm>
          <a:prstGeom prst="rect">
            <a:avLst/>
          </a:prstGeom>
          <a:noFill/>
        </p:spPr>
        <p:txBody>
          <a:bodyPr>
            <a:spAutoFit/>
          </a:bodyPr>
          <a:lstStyle/>
          <a:p>
            <a:pPr algn="ctr" eaLnBrk="1" hangingPunct="1">
              <a:defRPr/>
            </a:pPr>
            <a:r>
              <a:rPr lang="fr-FR" sz="2600" dirty="0">
                <a:solidFill>
                  <a:schemeClr val="accent6">
                    <a:lumMod val="75000"/>
                  </a:schemeClr>
                </a:solidFill>
                <a:latin typeface="Arial Black" panose="020B0A04020102020204" pitchFamily="34" charset="0"/>
              </a:rPr>
              <a:t>LYCÉE</a:t>
            </a:r>
          </a:p>
        </p:txBody>
      </p:sp>
      <p:sp>
        <p:nvSpPr>
          <p:cNvPr id="90346" name="Triangle isocèle 18">
            <a:extLst>
              <a:ext uri="{FF2B5EF4-FFF2-40B4-BE49-F238E27FC236}">
                <a16:creationId xmlns:a16="http://schemas.microsoft.com/office/drawing/2014/main" id="{512EE66C-B3CE-58B8-CDBE-E4BCD6FF827A}"/>
              </a:ext>
            </a:extLst>
          </p:cNvPr>
          <p:cNvSpPr>
            <a:spLocks noChangeArrowheads="1"/>
          </p:cNvSpPr>
          <p:nvPr/>
        </p:nvSpPr>
        <p:spPr bwMode="auto">
          <a:xfrm>
            <a:off x="163513" y="1125538"/>
            <a:ext cx="179387"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i="0">
              <a:latin typeface="Times" panose="02020603050405020304" pitchFamily="18" charset="0"/>
            </a:endParaRPr>
          </a:p>
        </p:txBody>
      </p:sp>
      <p:sp>
        <p:nvSpPr>
          <p:cNvPr id="11" name="ZoneTexte 10">
            <a:extLst>
              <a:ext uri="{FF2B5EF4-FFF2-40B4-BE49-F238E27FC236}">
                <a16:creationId xmlns:a16="http://schemas.microsoft.com/office/drawing/2014/main" id="{735B5AA3-07F8-DCA3-3D74-0920435BE1BD}"/>
              </a:ext>
            </a:extLst>
          </p:cNvPr>
          <p:cNvSpPr txBox="1"/>
          <p:nvPr/>
        </p:nvSpPr>
        <p:spPr>
          <a:xfrm>
            <a:off x="812800" y="889000"/>
            <a:ext cx="6207125"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Classe Préparatoire aux Grandes Écoles (CPGE)</a:t>
            </a:r>
          </a:p>
        </p:txBody>
      </p:sp>
      <p:sp>
        <p:nvSpPr>
          <p:cNvPr id="12" name="ZoneTexte 11">
            <a:extLst>
              <a:ext uri="{FF2B5EF4-FFF2-40B4-BE49-F238E27FC236}">
                <a16:creationId xmlns:a16="http://schemas.microsoft.com/office/drawing/2014/main" id="{3C8BDA95-4E13-6345-3E5C-AB84C0BB2F01}"/>
              </a:ext>
            </a:extLst>
          </p:cNvPr>
          <p:cNvSpPr txBox="1"/>
          <p:nvPr/>
        </p:nvSpPr>
        <p:spPr>
          <a:xfrm>
            <a:off x="530225" y="6237288"/>
            <a:ext cx="2081213" cy="200025"/>
          </a:xfrm>
          <a:prstGeom prst="rect">
            <a:avLst/>
          </a:prstGeom>
          <a:noFill/>
        </p:spPr>
        <p:txBody>
          <a:bodyPr wrap="none">
            <a:spAutoFit/>
          </a:bodyPr>
          <a:lstStyle/>
          <a:p>
            <a:pPr eaLnBrk="1" hangingPunct="1">
              <a:defRPr/>
            </a:pPr>
            <a:r>
              <a:rPr lang="fr-FR" sz="700" dirty="0">
                <a:solidFill>
                  <a:schemeClr val="tx1">
                    <a:lumMod val="65000"/>
                    <a:lumOff val="35000"/>
                  </a:schemeClr>
                </a:solidFill>
              </a:rPr>
              <a:t>CPGE : classe préparatoire aux grandes écoles</a:t>
            </a:r>
          </a:p>
        </p:txBody>
      </p:sp>
      <p:sp>
        <p:nvSpPr>
          <p:cNvPr id="13" name="ZoneTexte 12">
            <a:extLst>
              <a:ext uri="{FF2B5EF4-FFF2-40B4-BE49-F238E27FC236}">
                <a16:creationId xmlns:a16="http://schemas.microsoft.com/office/drawing/2014/main" id="{BC258646-FA8D-8CAD-71C5-A4DA5ACC72D4}"/>
              </a:ext>
            </a:extLst>
          </p:cNvPr>
          <p:cNvSpPr txBox="1"/>
          <p:nvPr/>
        </p:nvSpPr>
        <p:spPr>
          <a:xfrm>
            <a:off x="420688" y="3500438"/>
            <a:ext cx="2376487" cy="569912"/>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Cycle en 2 ans</a:t>
            </a:r>
            <a:r>
              <a:rPr lang="fr-FR" sz="1400" dirty="0">
                <a:solidFill>
                  <a:schemeClr val="tx1">
                    <a:lumMod val="65000"/>
                    <a:lumOff val="35000"/>
                  </a:schemeClr>
                </a:solidFill>
              </a:rPr>
              <a:t>(120 ECTS)</a:t>
            </a:r>
          </a:p>
          <a:p>
            <a:pPr algn="ctr" eaLnBrk="1" hangingPunct="1">
              <a:spcAft>
                <a:spcPts val="600"/>
              </a:spcAft>
              <a:defRPr/>
            </a:pPr>
            <a:r>
              <a:rPr lang="fr-FR" sz="1200" dirty="0">
                <a:solidFill>
                  <a:schemeClr val="tx1">
                    <a:lumMod val="65000"/>
                    <a:lumOff val="35000"/>
                  </a:schemeClr>
                </a:solidFill>
              </a:rPr>
              <a:t>4 semestres x 30 ECTS</a:t>
            </a:r>
          </a:p>
        </p:txBody>
      </p:sp>
      <p:sp>
        <p:nvSpPr>
          <p:cNvPr id="15" name="ZoneTexte 14">
            <a:extLst>
              <a:ext uri="{FF2B5EF4-FFF2-40B4-BE49-F238E27FC236}">
                <a16:creationId xmlns:a16="http://schemas.microsoft.com/office/drawing/2014/main" id="{637740F6-40A5-FB0C-46E8-1AF26F6B8FE0}"/>
              </a:ext>
            </a:extLst>
          </p:cNvPr>
          <p:cNvSpPr txBox="1"/>
          <p:nvPr/>
        </p:nvSpPr>
        <p:spPr>
          <a:xfrm>
            <a:off x="3276600" y="1268413"/>
            <a:ext cx="5616575" cy="3795712"/>
          </a:xfrm>
          <a:prstGeom prst="rect">
            <a:avLst/>
          </a:prstGeom>
          <a:noFill/>
        </p:spPr>
        <p:txBody>
          <a:bodyPr lIns="0" rIns="0">
            <a:spAutoFit/>
          </a:bodyPr>
          <a:lstStyle/>
          <a:p>
            <a:pPr eaLnBrk="1" hangingPunct="1">
              <a:spcAft>
                <a:spcPts val="1000"/>
              </a:spcAft>
              <a:defRPr/>
            </a:pPr>
            <a:r>
              <a:rPr lang="fr-FR" sz="1300" dirty="0">
                <a:solidFill>
                  <a:schemeClr val="tx1">
                    <a:lumMod val="65000"/>
                    <a:lumOff val="35000"/>
                  </a:schemeClr>
                </a:solidFill>
              </a:rPr>
              <a:t>Les </a:t>
            </a:r>
            <a:r>
              <a:rPr lang="fr-FR" sz="1300" b="1" dirty="0">
                <a:solidFill>
                  <a:schemeClr val="tx1">
                    <a:lumMod val="65000"/>
                    <a:lumOff val="35000"/>
                  </a:schemeClr>
                </a:solidFill>
              </a:rPr>
              <a:t>CPGE</a:t>
            </a:r>
            <a:r>
              <a:rPr lang="fr-FR" sz="1300" dirty="0">
                <a:solidFill>
                  <a:schemeClr val="tx1">
                    <a:lumMod val="65000"/>
                    <a:lumOff val="35000"/>
                  </a:schemeClr>
                </a:solidFill>
              </a:rPr>
              <a:t> mettent l’accent sur la </a:t>
            </a:r>
            <a:r>
              <a:rPr lang="fr-FR" sz="1300" b="1" dirty="0">
                <a:solidFill>
                  <a:schemeClr val="tx1">
                    <a:lumMod val="65000"/>
                    <a:lumOff val="35000"/>
                  </a:schemeClr>
                </a:solidFill>
              </a:rPr>
              <a:t>pluridisciplinarité</a:t>
            </a:r>
            <a:r>
              <a:rPr lang="fr-FR" sz="1300" dirty="0">
                <a:solidFill>
                  <a:schemeClr val="tx1">
                    <a:lumMod val="65000"/>
                    <a:lumOff val="35000"/>
                  </a:schemeClr>
                </a:solidFill>
              </a:rPr>
              <a:t>.</a:t>
            </a:r>
          </a:p>
          <a:p>
            <a:pPr eaLnBrk="1" hangingPunct="1">
              <a:spcAft>
                <a:spcPts val="600"/>
              </a:spcAft>
              <a:defRPr/>
            </a:pPr>
            <a:r>
              <a:rPr lang="fr-FR" sz="1300" b="1" spc="-30" dirty="0">
                <a:solidFill>
                  <a:srgbClr val="C00000"/>
                </a:solidFill>
              </a:rPr>
              <a:t>3 filières</a:t>
            </a:r>
          </a:p>
          <a:p>
            <a:pPr eaLnBrk="1" hangingPunct="1">
              <a:spcAft>
                <a:spcPts val="600"/>
              </a:spcAft>
              <a:defRPr/>
            </a:pPr>
            <a:r>
              <a:rPr lang="fr-FR" sz="1100" b="1" spc="-30" dirty="0">
                <a:solidFill>
                  <a:srgbClr val="C00000"/>
                </a:solidFill>
              </a:rPr>
              <a:t>Littéraire : </a:t>
            </a:r>
            <a:r>
              <a:rPr lang="fr-FR" sz="1100" spc="-30" dirty="0">
                <a:solidFill>
                  <a:schemeClr val="tx1">
                    <a:lumMod val="65000"/>
                    <a:lumOff val="35000"/>
                  </a:schemeClr>
                </a:solidFill>
              </a:rPr>
              <a:t>1</a:t>
            </a:r>
            <a:r>
              <a:rPr lang="fr-FR" sz="1100" spc="-30" baseline="30000" dirty="0">
                <a:solidFill>
                  <a:schemeClr val="tx1">
                    <a:lumMod val="65000"/>
                    <a:lumOff val="35000"/>
                  </a:schemeClr>
                </a:solidFill>
              </a:rPr>
              <a:t>re</a:t>
            </a:r>
            <a:r>
              <a:rPr lang="fr-FR" sz="1100" spc="-30" dirty="0">
                <a:solidFill>
                  <a:schemeClr val="tx1">
                    <a:lumMod val="65000"/>
                    <a:lumOff val="35000"/>
                  </a:schemeClr>
                </a:solidFill>
              </a:rPr>
              <a:t> année commune dite </a:t>
            </a:r>
            <a:r>
              <a:rPr lang="fr-FR" sz="1100" b="1" spc="-30" dirty="0">
                <a:solidFill>
                  <a:schemeClr val="tx1">
                    <a:lumMod val="65000"/>
                    <a:lumOff val="35000"/>
                  </a:schemeClr>
                </a:solidFill>
              </a:rPr>
              <a:t>« hypokhâgne » </a:t>
            </a:r>
            <a:r>
              <a:rPr lang="fr-FR" sz="1100" spc="-30" dirty="0">
                <a:solidFill>
                  <a:schemeClr val="tx1">
                    <a:lumMod val="65000"/>
                    <a:lumOff val="35000"/>
                  </a:schemeClr>
                </a:solidFill>
              </a:rPr>
              <a:t>+  2</a:t>
            </a:r>
            <a:r>
              <a:rPr lang="fr-FR" sz="1100" spc="-30" baseline="30000" dirty="0">
                <a:solidFill>
                  <a:schemeClr val="tx1">
                    <a:lumMod val="65000"/>
                    <a:lumOff val="35000"/>
                  </a:schemeClr>
                </a:solidFill>
              </a:rPr>
              <a:t>e</a:t>
            </a:r>
            <a:r>
              <a:rPr lang="fr-FR" sz="1100" spc="-30" dirty="0">
                <a:solidFill>
                  <a:schemeClr val="tx1">
                    <a:lumMod val="65000"/>
                    <a:lumOff val="35000"/>
                  </a:schemeClr>
                </a:solidFill>
              </a:rPr>
              <a:t> année de </a:t>
            </a:r>
            <a:r>
              <a:rPr lang="fr-FR" sz="1100" b="1" spc="-30" dirty="0">
                <a:solidFill>
                  <a:schemeClr val="tx1">
                    <a:lumMod val="65000"/>
                    <a:lumOff val="35000"/>
                  </a:schemeClr>
                </a:solidFill>
              </a:rPr>
              <a:t>« khâgne » </a:t>
            </a:r>
            <a:r>
              <a:rPr lang="fr-FR" sz="1100" spc="-30" dirty="0">
                <a:solidFill>
                  <a:schemeClr val="tx1">
                    <a:lumMod val="65000"/>
                    <a:lumOff val="35000"/>
                  </a:schemeClr>
                </a:solidFill>
              </a:rPr>
              <a:t>pour </a:t>
            </a:r>
            <a:r>
              <a:rPr lang="fr-FR" sz="1100" b="1" spc="-30" dirty="0">
                <a:solidFill>
                  <a:schemeClr val="tx1">
                    <a:lumMod val="65000"/>
                    <a:lumOff val="35000"/>
                  </a:schemeClr>
                </a:solidFill>
              </a:rPr>
              <a:t>Lettres Ulm</a:t>
            </a:r>
            <a:r>
              <a:rPr lang="fr-FR" sz="1100" spc="-30" dirty="0">
                <a:solidFill>
                  <a:schemeClr val="tx1">
                    <a:lumMod val="65000"/>
                    <a:lumOff val="35000"/>
                  </a:schemeClr>
                </a:solidFill>
              </a:rPr>
              <a:t>, </a:t>
            </a:r>
            <a:r>
              <a:rPr lang="fr-FR" sz="1100" b="1" spc="-30" dirty="0">
                <a:solidFill>
                  <a:schemeClr val="tx1">
                    <a:lumMod val="65000"/>
                    <a:lumOff val="35000"/>
                  </a:schemeClr>
                </a:solidFill>
              </a:rPr>
              <a:t>Lettres Lyon  ou A/L </a:t>
            </a:r>
            <a:r>
              <a:rPr lang="fr-FR" sz="1100" spc="-30" dirty="0">
                <a:solidFill>
                  <a:schemeClr val="tx1">
                    <a:lumMod val="65000"/>
                    <a:lumOff val="35000"/>
                  </a:schemeClr>
                </a:solidFill>
              </a:rPr>
              <a:t>et </a:t>
            </a:r>
            <a:r>
              <a:rPr lang="fr-FR" sz="1100" b="1" spc="-30" dirty="0">
                <a:solidFill>
                  <a:schemeClr val="tx1">
                    <a:lumMod val="65000"/>
                    <a:lumOff val="35000"/>
                  </a:schemeClr>
                </a:solidFill>
              </a:rPr>
              <a:t>Lettres et sciences sociales (LSS) ou B/L</a:t>
            </a:r>
            <a:r>
              <a:rPr lang="fr-FR" sz="1100" spc="-30" dirty="0">
                <a:solidFill>
                  <a:schemeClr val="tx1">
                    <a:lumMod val="65000"/>
                    <a:lumOff val="35000"/>
                  </a:schemeClr>
                </a:solidFill>
              </a:rPr>
              <a:t>, prépa </a:t>
            </a:r>
            <a:r>
              <a:rPr lang="fr-FR" sz="1100" b="1" spc="-30" dirty="0">
                <a:solidFill>
                  <a:schemeClr val="tx1">
                    <a:lumMod val="65000"/>
                    <a:lumOff val="35000"/>
                  </a:schemeClr>
                </a:solidFill>
              </a:rPr>
              <a:t>Saint-Cyr lettres</a:t>
            </a:r>
            <a:r>
              <a:rPr lang="fr-FR" sz="1100" spc="-30" dirty="0">
                <a:solidFill>
                  <a:schemeClr val="tx1">
                    <a:lumMod val="65000"/>
                    <a:lumOff val="35000"/>
                  </a:schemeClr>
                </a:solidFill>
              </a:rPr>
              <a:t>, prépa </a:t>
            </a:r>
            <a:r>
              <a:rPr lang="fr-FR" sz="1100" b="1" spc="-30" dirty="0">
                <a:solidFill>
                  <a:schemeClr val="tx1">
                    <a:lumMod val="65000"/>
                    <a:lumOff val="35000"/>
                  </a:schemeClr>
                </a:solidFill>
              </a:rPr>
              <a:t>Chartes</a:t>
            </a:r>
            <a:r>
              <a:rPr lang="fr-FR" sz="1100" spc="-30" dirty="0">
                <a:solidFill>
                  <a:schemeClr val="tx1">
                    <a:lumMod val="65000"/>
                    <a:lumOff val="35000"/>
                  </a:schemeClr>
                </a:solidFill>
              </a:rPr>
              <a:t>, prépa </a:t>
            </a:r>
            <a:r>
              <a:rPr lang="fr-FR" sz="1100" b="1" spc="-30" dirty="0">
                <a:solidFill>
                  <a:schemeClr val="tx1">
                    <a:lumMod val="65000"/>
                    <a:lumOff val="35000"/>
                  </a:schemeClr>
                </a:solidFill>
              </a:rPr>
              <a:t>arts et design</a:t>
            </a:r>
          </a:p>
          <a:p>
            <a:pPr eaLnBrk="1" hangingPunct="1">
              <a:spcAft>
                <a:spcPts val="600"/>
              </a:spcAft>
              <a:defRPr/>
            </a:pPr>
            <a:r>
              <a:rPr lang="fr-FR" sz="1100" b="1" spc="-30" dirty="0">
                <a:solidFill>
                  <a:srgbClr val="C00000"/>
                </a:solidFill>
              </a:rPr>
              <a:t>Économique : </a:t>
            </a:r>
            <a:r>
              <a:rPr lang="fr-FR" sz="1100" b="1" spc="-30" dirty="0">
                <a:solidFill>
                  <a:schemeClr val="tx1">
                    <a:lumMod val="65000"/>
                    <a:lumOff val="35000"/>
                  </a:schemeClr>
                </a:solidFill>
              </a:rPr>
              <a:t>ECG </a:t>
            </a:r>
            <a:r>
              <a:rPr lang="fr-FR" sz="1100" spc="-30" dirty="0">
                <a:solidFill>
                  <a:schemeClr val="tx1">
                    <a:lumMod val="65000"/>
                    <a:lumOff val="35000"/>
                  </a:schemeClr>
                </a:solidFill>
              </a:rPr>
              <a:t>voie générale (nouveauté 2021, concertation en cours), </a:t>
            </a:r>
            <a:r>
              <a:rPr lang="fr-FR" sz="1100" b="1" spc="-30" dirty="0">
                <a:solidFill>
                  <a:schemeClr val="tx1">
                    <a:lumMod val="65000"/>
                    <a:lumOff val="35000"/>
                  </a:schemeClr>
                </a:solidFill>
              </a:rPr>
              <a:t>ECT </a:t>
            </a:r>
            <a:r>
              <a:rPr lang="fr-FR" sz="1100" spc="-30" dirty="0">
                <a:solidFill>
                  <a:schemeClr val="tx1">
                    <a:lumMod val="65000"/>
                    <a:lumOff val="35000"/>
                  </a:schemeClr>
                </a:solidFill>
              </a:rPr>
              <a:t>(technologique), </a:t>
            </a:r>
            <a:r>
              <a:rPr lang="fr-FR" sz="1100" b="1" spc="-30" dirty="0">
                <a:solidFill>
                  <a:schemeClr val="tx1">
                    <a:lumMod val="65000"/>
                    <a:lumOff val="35000"/>
                  </a:schemeClr>
                </a:solidFill>
              </a:rPr>
              <a:t>ENS D1 </a:t>
            </a:r>
            <a:r>
              <a:rPr lang="fr-FR" sz="1100" spc="-30" dirty="0">
                <a:solidFill>
                  <a:schemeClr val="tx1">
                    <a:lumMod val="65000"/>
                    <a:lumOff val="35000"/>
                  </a:schemeClr>
                </a:solidFill>
              </a:rPr>
              <a:t>Droit, économie et management (Rennes) et </a:t>
            </a:r>
            <a:r>
              <a:rPr lang="fr-FR" sz="1100" b="1" spc="-30" dirty="0">
                <a:solidFill>
                  <a:schemeClr val="tx1">
                    <a:lumMod val="65000"/>
                    <a:lumOff val="35000"/>
                  </a:schemeClr>
                </a:solidFill>
              </a:rPr>
              <a:t>ENS D2</a:t>
            </a:r>
            <a:r>
              <a:rPr lang="fr-FR" sz="1100" spc="-30" dirty="0">
                <a:solidFill>
                  <a:schemeClr val="tx1">
                    <a:lumMod val="65000"/>
                    <a:lumOff val="35000"/>
                  </a:schemeClr>
                </a:solidFill>
              </a:rPr>
              <a:t> Economie et gestion (Paris-Saclay)</a:t>
            </a:r>
          </a:p>
          <a:p>
            <a:pPr eaLnBrk="1" hangingPunct="1">
              <a:spcAft>
                <a:spcPts val="600"/>
              </a:spcAft>
              <a:defRPr/>
            </a:pPr>
            <a:r>
              <a:rPr lang="fr-FR" sz="1100" b="1" spc="-30" dirty="0">
                <a:solidFill>
                  <a:srgbClr val="C00000"/>
                </a:solidFill>
              </a:rPr>
              <a:t>Scientifique* : </a:t>
            </a:r>
            <a:r>
              <a:rPr lang="fr-FR" sz="1100" b="1" spc="-30" dirty="0">
                <a:solidFill>
                  <a:schemeClr val="tx1">
                    <a:lumMod val="65000"/>
                    <a:lumOff val="35000"/>
                  </a:schemeClr>
                </a:solidFill>
              </a:rPr>
              <a:t>MPSI</a:t>
            </a:r>
            <a:r>
              <a:rPr lang="fr-FR" sz="1100" spc="-30" dirty="0">
                <a:solidFill>
                  <a:schemeClr val="tx1">
                    <a:lumMod val="65000"/>
                    <a:lumOff val="35000"/>
                  </a:schemeClr>
                </a:solidFill>
              </a:rPr>
              <a:t> dite </a:t>
            </a:r>
            <a:r>
              <a:rPr lang="fr-FR" sz="1100" b="1" spc="-30" dirty="0">
                <a:solidFill>
                  <a:schemeClr val="tx1">
                    <a:lumMod val="65000"/>
                    <a:lumOff val="35000"/>
                  </a:schemeClr>
                </a:solidFill>
              </a:rPr>
              <a:t>« math sup » </a:t>
            </a:r>
            <a:r>
              <a:rPr lang="fr-FR" sz="1100" spc="-30" dirty="0">
                <a:solidFill>
                  <a:schemeClr val="tx1">
                    <a:lumMod val="65000"/>
                    <a:lumOff val="35000"/>
                  </a:schemeClr>
                </a:solidFill>
              </a:rPr>
              <a:t>(mathématiques, physique et sciences de l’ingénieur) vers </a:t>
            </a:r>
            <a:r>
              <a:rPr lang="fr-FR" sz="1100" b="1" spc="-30" dirty="0">
                <a:solidFill>
                  <a:schemeClr val="tx1">
                    <a:lumMod val="65000"/>
                    <a:lumOff val="35000"/>
                  </a:schemeClr>
                </a:solidFill>
              </a:rPr>
              <a:t>MP</a:t>
            </a:r>
            <a:r>
              <a:rPr lang="fr-FR" sz="1100" spc="-30" dirty="0">
                <a:solidFill>
                  <a:schemeClr val="tx1">
                    <a:lumMod val="65000"/>
                    <a:lumOff val="35000"/>
                  </a:schemeClr>
                </a:solidFill>
              </a:rPr>
              <a:t> dite </a:t>
            </a:r>
            <a:r>
              <a:rPr lang="fr-FR" sz="1100" b="1" spc="-30" dirty="0">
                <a:solidFill>
                  <a:schemeClr val="tx1">
                    <a:lumMod val="65000"/>
                    <a:lumOff val="35000"/>
                  </a:schemeClr>
                </a:solidFill>
              </a:rPr>
              <a:t>« math spé »</a:t>
            </a:r>
            <a:r>
              <a:rPr lang="fr-FR" sz="1100" spc="-30" dirty="0">
                <a:solidFill>
                  <a:schemeClr val="tx1">
                    <a:lumMod val="65000"/>
                    <a:lumOff val="35000"/>
                  </a:schemeClr>
                </a:solidFill>
              </a:rPr>
              <a:t> , </a:t>
            </a:r>
            <a:r>
              <a:rPr lang="fr-FR" sz="1100" b="1" spc="-30" dirty="0">
                <a:solidFill>
                  <a:schemeClr val="tx1">
                    <a:lumMod val="65000"/>
                    <a:lumOff val="35000"/>
                  </a:schemeClr>
                </a:solidFill>
              </a:rPr>
              <a:t>PCSI </a:t>
            </a:r>
            <a:r>
              <a:rPr lang="fr-FR" sz="1100" spc="-30" dirty="0">
                <a:solidFill>
                  <a:schemeClr val="tx1">
                    <a:lumMod val="65000"/>
                    <a:lumOff val="35000"/>
                  </a:schemeClr>
                </a:solidFill>
              </a:rPr>
              <a:t>(physique, chimie et sciences de l’ingénieur) vers </a:t>
            </a:r>
            <a:r>
              <a:rPr lang="fr-FR" sz="1100" b="1" spc="-30" dirty="0">
                <a:solidFill>
                  <a:schemeClr val="tx1">
                    <a:lumMod val="65000"/>
                    <a:lumOff val="35000"/>
                  </a:schemeClr>
                </a:solidFill>
              </a:rPr>
              <a:t>PC </a:t>
            </a:r>
            <a:r>
              <a:rPr lang="fr-FR" sz="1100" spc="-30" dirty="0">
                <a:solidFill>
                  <a:schemeClr val="tx1">
                    <a:lumMod val="65000"/>
                    <a:lumOff val="35000"/>
                  </a:schemeClr>
                </a:solidFill>
              </a:rPr>
              <a:t>ou </a:t>
            </a:r>
            <a:r>
              <a:rPr lang="fr-FR" sz="1100" b="1" spc="-30" dirty="0">
                <a:solidFill>
                  <a:schemeClr val="tx1">
                    <a:lumMod val="65000"/>
                    <a:lumOff val="35000"/>
                  </a:schemeClr>
                </a:solidFill>
              </a:rPr>
              <a:t>PSI</a:t>
            </a:r>
            <a:r>
              <a:rPr lang="fr-FR" sz="1100" spc="-30" dirty="0">
                <a:solidFill>
                  <a:schemeClr val="tx1">
                    <a:lumMod val="65000"/>
                    <a:lumOff val="35000"/>
                  </a:schemeClr>
                </a:solidFill>
              </a:rPr>
              <a:t>, </a:t>
            </a:r>
            <a:r>
              <a:rPr lang="fr-FR" sz="1100" b="1" spc="-30" dirty="0">
                <a:solidFill>
                  <a:schemeClr val="tx1">
                    <a:lumMod val="65000"/>
                    <a:lumOff val="35000"/>
                  </a:schemeClr>
                </a:solidFill>
              </a:rPr>
              <a:t>PTSI </a:t>
            </a:r>
            <a:r>
              <a:rPr lang="fr-FR" sz="1100" spc="-30" dirty="0">
                <a:solidFill>
                  <a:schemeClr val="tx1">
                    <a:lumMod val="65000"/>
                    <a:lumOff val="35000"/>
                  </a:schemeClr>
                </a:solidFill>
              </a:rPr>
              <a:t>(physique, technologie et sciences de l’ingénieur) vers </a:t>
            </a:r>
            <a:r>
              <a:rPr lang="fr-FR" sz="1100" b="1" spc="-30" dirty="0">
                <a:solidFill>
                  <a:schemeClr val="tx1">
                    <a:lumMod val="65000"/>
                    <a:lumOff val="35000"/>
                  </a:schemeClr>
                </a:solidFill>
              </a:rPr>
              <a:t>PT</a:t>
            </a:r>
            <a:r>
              <a:rPr lang="fr-FR" sz="1100" spc="-30" dirty="0">
                <a:solidFill>
                  <a:schemeClr val="tx1">
                    <a:lumMod val="65000"/>
                    <a:lumOff val="35000"/>
                  </a:schemeClr>
                </a:solidFill>
              </a:rPr>
              <a:t>, </a:t>
            </a:r>
            <a:r>
              <a:rPr lang="fr-FR" sz="1100" b="1" spc="-30" dirty="0">
                <a:solidFill>
                  <a:schemeClr val="tx1">
                    <a:lumMod val="65000"/>
                    <a:lumOff val="35000"/>
                  </a:schemeClr>
                </a:solidFill>
              </a:rPr>
              <a:t>MPII</a:t>
            </a:r>
            <a:r>
              <a:rPr lang="fr-FR" sz="1100" spc="-30" dirty="0">
                <a:solidFill>
                  <a:schemeClr val="tx1">
                    <a:lumMod val="65000"/>
                    <a:lumOff val="35000"/>
                  </a:schemeClr>
                </a:solidFill>
              </a:rPr>
              <a:t> (mathématiques, physique, ingénierie et informatique) vers </a:t>
            </a:r>
            <a:r>
              <a:rPr lang="fr-FR" sz="1100" b="1" spc="-30" dirty="0">
                <a:solidFill>
                  <a:schemeClr val="tx1">
                    <a:lumMod val="65000"/>
                    <a:lumOff val="35000"/>
                  </a:schemeClr>
                </a:solidFill>
              </a:rPr>
              <a:t>MPI</a:t>
            </a:r>
            <a:r>
              <a:rPr lang="fr-FR" sz="1100" spc="-30" dirty="0">
                <a:solidFill>
                  <a:schemeClr val="tx1">
                    <a:lumMod val="65000"/>
                    <a:lumOff val="35000"/>
                  </a:schemeClr>
                </a:solidFill>
              </a:rPr>
              <a:t> ou </a:t>
            </a:r>
            <a:r>
              <a:rPr lang="fr-FR" sz="1100" b="1" spc="-30" dirty="0">
                <a:solidFill>
                  <a:schemeClr val="tx1">
                    <a:lumMod val="65000"/>
                    <a:lumOff val="35000"/>
                  </a:schemeClr>
                </a:solidFill>
              </a:rPr>
              <a:t>MP</a:t>
            </a:r>
            <a:r>
              <a:rPr lang="fr-FR" sz="1100" spc="-30" dirty="0">
                <a:solidFill>
                  <a:schemeClr val="tx1">
                    <a:lumMod val="65000"/>
                    <a:lumOff val="35000"/>
                  </a:schemeClr>
                </a:solidFill>
              </a:rPr>
              <a:t> ou </a:t>
            </a:r>
            <a:r>
              <a:rPr lang="fr-FR" sz="1100" b="1" spc="-30" dirty="0">
                <a:solidFill>
                  <a:schemeClr val="tx1">
                    <a:lumMod val="65000"/>
                    <a:lumOff val="35000"/>
                  </a:schemeClr>
                </a:solidFill>
              </a:rPr>
              <a:t>PSI </a:t>
            </a:r>
            <a:r>
              <a:rPr lang="fr-FR" sz="1100" spc="-30" dirty="0">
                <a:solidFill>
                  <a:schemeClr val="tx1">
                    <a:lumMod val="65000"/>
                    <a:lumOff val="35000"/>
                  </a:schemeClr>
                </a:solidFill>
              </a:rPr>
              <a:t>(nouveauté 2021), </a:t>
            </a:r>
            <a:r>
              <a:rPr lang="fr-FR" sz="1100" b="1" spc="-30" dirty="0">
                <a:solidFill>
                  <a:schemeClr val="tx1">
                    <a:lumMod val="65000"/>
                    <a:lumOff val="35000"/>
                  </a:schemeClr>
                </a:solidFill>
              </a:rPr>
              <a:t>BCPST </a:t>
            </a:r>
            <a:r>
              <a:rPr lang="fr-FR" sz="1100" spc="-30" dirty="0">
                <a:solidFill>
                  <a:schemeClr val="tx1">
                    <a:lumMod val="65000"/>
                    <a:lumOff val="35000"/>
                  </a:schemeClr>
                </a:solidFill>
              </a:rPr>
              <a:t>(biologie, chimie, physique et sciences de la Terre)</a:t>
            </a:r>
          </a:p>
          <a:p>
            <a:pPr eaLnBrk="1" hangingPunct="1">
              <a:spcAft>
                <a:spcPts val="1000"/>
              </a:spcAft>
              <a:defRPr/>
            </a:pPr>
            <a:r>
              <a:rPr lang="fr-FR" sz="1300" b="1" dirty="0">
                <a:solidFill>
                  <a:schemeClr val="tx1">
                    <a:lumMod val="65000"/>
                    <a:lumOff val="35000"/>
                  </a:schemeClr>
                </a:solidFill>
              </a:rPr>
              <a:t>&gt; Concours d'entrée </a:t>
            </a:r>
            <a:r>
              <a:rPr lang="fr-FR" sz="1300" dirty="0">
                <a:solidFill>
                  <a:schemeClr val="tx1">
                    <a:lumMod val="65000"/>
                    <a:lumOff val="35000"/>
                  </a:schemeClr>
                </a:solidFill>
              </a:rPr>
              <a:t>des écoles de commerce et d'ingénieurs, mais aussi vétérinaires ou militaires, ENS (écoles normales supérieures), École des chartes....</a:t>
            </a:r>
          </a:p>
          <a:p>
            <a:pPr eaLnBrk="1" hangingPunct="1">
              <a:spcAft>
                <a:spcPts val="600"/>
              </a:spcAft>
              <a:defRPr/>
            </a:pPr>
            <a:r>
              <a:rPr lang="fr-FR" sz="1300" b="1" dirty="0">
                <a:solidFill>
                  <a:schemeClr val="tx1">
                    <a:lumMod val="65000"/>
                    <a:lumOff val="35000"/>
                  </a:schemeClr>
                </a:solidFill>
              </a:rPr>
              <a:t>&gt; </a:t>
            </a:r>
            <a:r>
              <a:rPr lang="fr-FR" sz="1300" b="1" spc="-30" dirty="0">
                <a:solidFill>
                  <a:schemeClr val="tx1">
                    <a:lumMod val="65000"/>
                    <a:lumOff val="35000"/>
                  </a:schemeClr>
                </a:solidFill>
              </a:rPr>
              <a:t>Double-inscription </a:t>
            </a:r>
            <a:r>
              <a:rPr lang="fr-FR" sz="1300" spc="-30" dirty="0">
                <a:solidFill>
                  <a:schemeClr val="tx1">
                    <a:lumMod val="65000"/>
                    <a:lumOff val="35000"/>
                  </a:schemeClr>
                </a:solidFill>
              </a:rPr>
              <a:t>en Université (partenariats lycées/Universités)</a:t>
            </a:r>
          </a:p>
        </p:txBody>
      </p:sp>
      <p:sp>
        <p:nvSpPr>
          <p:cNvPr id="17" name="Text Box 31">
            <a:extLst>
              <a:ext uri="{FF2B5EF4-FFF2-40B4-BE49-F238E27FC236}">
                <a16:creationId xmlns:a16="http://schemas.microsoft.com/office/drawing/2014/main" id="{3BA3186E-7183-03B6-156F-12357CEBE02B}"/>
              </a:ext>
            </a:extLst>
          </p:cNvPr>
          <p:cNvSpPr txBox="1">
            <a:spLocks noChangeArrowheads="1"/>
          </p:cNvSpPr>
          <p:nvPr/>
        </p:nvSpPr>
        <p:spPr bwMode="auto">
          <a:xfrm>
            <a:off x="1563688" y="5229225"/>
            <a:ext cx="4484687" cy="811213"/>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buFont typeface="Arial" pitchFamily="34" charset="0"/>
              <a:buNone/>
              <a:defRPr/>
            </a:pPr>
            <a:r>
              <a:rPr lang="fr-FR" altLang="fr-FR" sz="1100" kern="0" dirty="0">
                <a:solidFill>
                  <a:schemeClr val="tx1">
                    <a:lumMod val="65000"/>
                    <a:lumOff val="35000"/>
                  </a:schemeClr>
                </a:solidFill>
                <a:latin typeface="+mn-lt"/>
              </a:rPr>
              <a:t>Cours/TD (+TIPE en CPGE Scientifiques)</a:t>
            </a:r>
            <a:br>
              <a:rPr lang="fr-FR" altLang="fr-FR" sz="1100" kern="0" dirty="0">
                <a:solidFill>
                  <a:schemeClr val="tx1">
                    <a:lumMod val="65000"/>
                    <a:lumOff val="35000"/>
                  </a:schemeClr>
                </a:solidFill>
                <a:latin typeface="+mn-lt"/>
              </a:rPr>
            </a:br>
            <a:r>
              <a:rPr lang="fr-FR" altLang="fr-FR" sz="1100" kern="0" dirty="0">
                <a:solidFill>
                  <a:schemeClr val="tx1">
                    <a:lumMod val="65000"/>
                    <a:lumOff val="35000"/>
                  </a:schemeClr>
                </a:solidFill>
                <a:latin typeface="+mn-lt"/>
              </a:rPr>
              <a:t>Développement de la culture générale et des méthodes de travail</a:t>
            </a:r>
            <a:br>
              <a:rPr lang="fr-FR" altLang="fr-FR" sz="1100" kern="0" dirty="0">
                <a:solidFill>
                  <a:schemeClr val="tx1">
                    <a:lumMod val="65000"/>
                    <a:lumOff val="35000"/>
                  </a:schemeClr>
                </a:solidFill>
                <a:latin typeface="+mn-lt"/>
              </a:rPr>
            </a:br>
            <a:r>
              <a:rPr lang="fr-FR" altLang="fr-FR" sz="1100" kern="0" dirty="0">
                <a:solidFill>
                  <a:schemeClr val="tx1">
                    <a:lumMod val="65000"/>
                    <a:lumOff val="35000"/>
                  </a:schemeClr>
                </a:solidFill>
                <a:latin typeface="+mn-lt"/>
              </a:rPr>
              <a:t>Devoirs sur table nombreux et « colles » (ou « khôlles ») régulières (entraînement aux oraux de concours)</a:t>
            </a:r>
            <a:endParaRPr lang="fr-FR" altLang="fr-FR" sz="1100" kern="0" dirty="0">
              <a:solidFill>
                <a:schemeClr val="tx1">
                  <a:lumMod val="65000"/>
                  <a:lumOff val="3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2EA5F69F-BF03-765B-96C7-45CCBF93423A}"/>
              </a:ext>
            </a:extLst>
          </p:cNvPr>
          <p:cNvSpPr txBox="1"/>
          <p:nvPr/>
        </p:nvSpPr>
        <p:spPr>
          <a:xfrm>
            <a:off x="1331913" y="301625"/>
            <a:ext cx="1368425" cy="492125"/>
          </a:xfrm>
          <a:prstGeom prst="rect">
            <a:avLst/>
          </a:prstGeom>
          <a:noFill/>
        </p:spPr>
        <p:txBody>
          <a:bodyPr>
            <a:spAutoFit/>
          </a:bodyPr>
          <a:lstStyle/>
          <a:p>
            <a:pPr algn="ctr" eaLnBrk="1" hangingPunct="1">
              <a:defRPr/>
            </a:pPr>
            <a:r>
              <a:rPr lang="fr-FR" sz="2600" dirty="0">
                <a:solidFill>
                  <a:schemeClr val="accent6">
                    <a:lumMod val="75000"/>
                  </a:schemeClr>
                </a:solidFill>
                <a:latin typeface="Arial Black" panose="020B0A04020102020204" pitchFamily="34" charset="0"/>
              </a:rPr>
              <a:t>LYCÉE</a:t>
            </a:r>
          </a:p>
        </p:txBody>
      </p:sp>
      <p:sp>
        <p:nvSpPr>
          <p:cNvPr id="11" name="ZoneTexte 10">
            <a:extLst>
              <a:ext uri="{FF2B5EF4-FFF2-40B4-BE49-F238E27FC236}">
                <a16:creationId xmlns:a16="http://schemas.microsoft.com/office/drawing/2014/main" id="{7DA88828-80FF-F0A3-394E-1E81174701F2}"/>
              </a:ext>
            </a:extLst>
          </p:cNvPr>
          <p:cNvSpPr txBox="1"/>
          <p:nvPr/>
        </p:nvSpPr>
        <p:spPr>
          <a:xfrm>
            <a:off x="812800" y="889000"/>
            <a:ext cx="8007350"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Choisir sa CPGE </a:t>
            </a:r>
            <a:r>
              <a:rPr lang="fr-FR" sz="1400" dirty="0">
                <a:solidFill>
                  <a:schemeClr val="accent6">
                    <a:lumMod val="75000"/>
                  </a:schemeClr>
                </a:solidFill>
              </a:rPr>
              <a:t>en fonction de </a:t>
            </a:r>
            <a:r>
              <a:rPr lang="fr-FR" sz="1400" b="1" dirty="0">
                <a:solidFill>
                  <a:schemeClr val="accent6">
                    <a:lumMod val="75000"/>
                  </a:schemeClr>
                </a:solidFill>
              </a:rPr>
              <a:t>ses centres d’intérêts </a:t>
            </a:r>
            <a:r>
              <a:rPr lang="fr-FR" sz="1400" dirty="0">
                <a:solidFill>
                  <a:schemeClr val="accent6">
                    <a:lumMod val="75000"/>
                  </a:schemeClr>
                </a:solidFill>
              </a:rPr>
              <a:t>et de </a:t>
            </a:r>
            <a:r>
              <a:rPr lang="fr-FR" sz="1400" b="1" dirty="0">
                <a:solidFill>
                  <a:schemeClr val="accent6">
                    <a:lumMod val="75000"/>
                  </a:schemeClr>
                </a:solidFill>
              </a:rPr>
              <a:t>son parcours</a:t>
            </a:r>
          </a:p>
        </p:txBody>
      </p:sp>
      <p:graphicFrame>
        <p:nvGraphicFramePr>
          <p:cNvPr id="2" name="Tableau 1">
            <a:extLst>
              <a:ext uri="{FF2B5EF4-FFF2-40B4-BE49-F238E27FC236}">
                <a16:creationId xmlns:a16="http://schemas.microsoft.com/office/drawing/2014/main" id="{06644E34-3883-9B36-B328-CDC8873B0717}"/>
              </a:ext>
            </a:extLst>
          </p:cNvPr>
          <p:cNvGraphicFramePr>
            <a:graphicFrameLocks noGrp="1"/>
          </p:cNvGraphicFramePr>
          <p:nvPr/>
        </p:nvGraphicFramePr>
        <p:xfrm>
          <a:off x="179512" y="1278536"/>
          <a:ext cx="8640959" cy="4384240"/>
        </p:xfrm>
        <a:graphic>
          <a:graphicData uri="http://schemas.openxmlformats.org/drawingml/2006/table">
            <a:tbl>
              <a:tblPr firstRow="1" bandRow="1">
                <a:tableStyleId>{93296810-A885-4BE3-A3E7-6D5BEEA58F35}</a:tableStyleId>
              </a:tblPr>
              <a:tblGrid>
                <a:gridCol w="21602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4290257">
                  <a:extLst>
                    <a:ext uri="{9D8B030D-6E8A-4147-A177-3AD203B41FA5}">
                      <a16:colId xmlns:a16="http://schemas.microsoft.com/office/drawing/2014/main" val="20003"/>
                    </a:ext>
                  </a:extLst>
                </a:gridCol>
                <a:gridCol w="1470382">
                  <a:extLst>
                    <a:ext uri="{9D8B030D-6E8A-4147-A177-3AD203B41FA5}">
                      <a16:colId xmlns:a16="http://schemas.microsoft.com/office/drawing/2014/main" val="20004"/>
                    </a:ext>
                  </a:extLst>
                </a:gridCol>
              </a:tblGrid>
              <a:tr h="370840">
                <a:tc gridSpan="2">
                  <a:txBody>
                    <a:bodyPr/>
                    <a:lstStyle/>
                    <a:p>
                      <a:endParaRPr lang="fr-FR" sz="1200" dirty="0">
                        <a:latin typeface="+mn-lt"/>
                      </a:endParaRPr>
                    </a:p>
                  </a:txBody>
                  <a:tcPr marL="36000" marR="36000" marT="36000" marB="36000" anchor="ctr"/>
                </a:tc>
                <a:tc hMerge="1">
                  <a:txBody>
                    <a:bodyPr/>
                    <a:lstStyle/>
                    <a:p>
                      <a:endParaRPr lang="fr-FR" sz="1200" dirty="0">
                        <a:latin typeface="+mn-lt"/>
                      </a:endParaRPr>
                    </a:p>
                  </a:txBody>
                  <a:tcPr/>
                </a:tc>
                <a:tc>
                  <a:txBody>
                    <a:bodyPr/>
                    <a:lstStyle/>
                    <a:p>
                      <a:r>
                        <a:rPr lang="fr-FR" sz="1100" dirty="0"/>
                        <a:t>Centres d'intérêts</a:t>
                      </a:r>
                      <a:endParaRPr lang="fr-FR" sz="1100" dirty="0">
                        <a:latin typeface="+mn-lt"/>
                      </a:endParaRPr>
                    </a:p>
                  </a:txBody>
                  <a:tcPr marL="36000" marR="36000" marT="36000" marB="36000" anchor="ctr"/>
                </a:tc>
                <a:tc>
                  <a:txBody>
                    <a:bodyPr/>
                    <a:lstStyle/>
                    <a:p>
                      <a:r>
                        <a:rPr lang="fr-FR" sz="1200" dirty="0">
                          <a:latin typeface="+mn-lt"/>
                        </a:rPr>
                        <a:t>Parcours au lycée</a:t>
                      </a:r>
                    </a:p>
                  </a:txBody>
                  <a:tcPr marL="36000" marR="36000" marT="36000" marB="36000" anchor="ctr"/>
                </a:tc>
                <a:tc>
                  <a:txBody>
                    <a:bodyPr/>
                    <a:lstStyle/>
                    <a:p>
                      <a:r>
                        <a:rPr lang="fr-FR" sz="1200" dirty="0">
                          <a:latin typeface="+mn-lt"/>
                        </a:rPr>
                        <a:t>Objectifs</a:t>
                      </a:r>
                    </a:p>
                  </a:txBody>
                  <a:tcPr marL="36000" marR="36000" marT="36000" marB="36000" anchor="ctr"/>
                </a:tc>
                <a:extLst>
                  <a:ext uri="{0D108BD9-81ED-4DB2-BD59-A6C34878D82A}">
                    <a16:rowId xmlns:a16="http://schemas.microsoft.com/office/drawing/2014/main" val="10000"/>
                  </a:ext>
                </a:extLst>
              </a:tr>
              <a:tr h="370840">
                <a:tc rowSpan="3">
                  <a:txBody>
                    <a:bodyPr/>
                    <a:lstStyle/>
                    <a:p>
                      <a:pPr marL="0" marR="0" indent="0" algn="ctr" defTabSz="913832" rtl="0" eaLnBrk="1" fontAlgn="auto" latinLnBrk="0" hangingPunct="1">
                        <a:lnSpc>
                          <a:spcPct val="100000"/>
                        </a:lnSpc>
                        <a:spcBef>
                          <a:spcPts val="0"/>
                        </a:spcBef>
                        <a:spcAft>
                          <a:spcPts val="0"/>
                        </a:spcAft>
                        <a:buClrTx/>
                        <a:buSzTx/>
                        <a:buFontTx/>
                        <a:buNone/>
                        <a:tabLst/>
                        <a:defRPr/>
                      </a:pPr>
                      <a:r>
                        <a:rPr lang="fr-FR" sz="1000" b="1" dirty="0">
                          <a:solidFill>
                            <a:schemeClr val="accent6"/>
                          </a:solidFill>
                          <a:latin typeface="+mn-lt"/>
                        </a:rPr>
                        <a:t>CPGE Littéraires</a:t>
                      </a:r>
                      <a:endParaRPr lang="fr-FR" sz="1000" dirty="0">
                        <a:solidFill>
                          <a:schemeClr val="accent6"/>
                        </a:solidFill>
                        <a:latin typeface="+mn-lt"/>
                      </a:endParaRPr>
                    </a:p>
                  </a:txBody>
                  <a:tcPr marL="36000" marR="36000" marT="36000" marB="36000" vert="vert270" anchor="ctr"/>
                </a:tc>
                <a:tc>
                  <a:txBody>
                    <a:bodyPr/>
                    <a:lstStyle/>
                    <a:p>
                      <a:r>
                        <a:rPr lang="fr-FR" sz="1000" dirty="0">
                          <a:latin typeface="+mn-lt"/>
                        </a:rPr>
                        <a:t>ENS lettres</a:t>
                      </a:r>
                    </a:p>
                    <a:p>
                      <a:r>
                        <a:rPr lang="fr-FR" sz="1000" dirty="0">
                          <a:latin typeface="+mn-lt"/>
                        </a:rPr>
                        <a:t>Chartes</a:t>
                      </a:r>
                    </a:p>
                    <a:p>
                      <a:r>
                        <a:rPr lang="fr-FR" sz="1000" dirty="0">
                          <a:latin typeface="+mn-lt"/>
                        </a:rPr>
                        <a:t>Saint-Cyr lettres</a:t>
                      </a:r>
                    </a:p>
                  </a:txBody>
                  <a:tcPr marL="36000" marR="36000" marT="36000" marB="36000" anchor="ctr"/>
                </a:tc>
                <a:tc>
                  <a:txBody>
                    <a:bodyPr/>
                    <a:lstStyle/>
                    <a:p>
                      <a:r>
                        <a:rPr lang="fr-FR" sz="1000" dirty="0"/>
                        <a:t>Littérature, langues, sciences humaines et sociales</a:t>
                      </a:r>
                      <a:endParaRPr lang="fr-FR" sz="1000" dirty="0">
                        <a:latin typeface="+mn-lt"/>
                      </a:endParaRPr>
                    </a:p>
                  </a:txBody>
                  <a:tcPr marL="36000" marR="36000" marT="36000" marB="36000" anchor="ctr"/>
                </a:tc>
                <a:tc>
                  <a:txBody>
                    <a:bodyPr/>
                    <a:lstStyle/>
                    <a:p>
                      <a:pPr>
                        <a:spcAft>
                          <a:spcPts val="600"/>
                        </a:spcAft>
                      </a:pPr>
                      <a:r>
                        <a:rPr lang="fr-FR" sz="1000" i="1" dirty="0"/>
                        <a:t>Profils extrêmement variés</a:t>
                      </a:r>
                    </a:p>
                    <a:p>
                      <a:pPr>
                        <a:spcAft>
                          <a:spcPts val="600"/>
                        </a:spcAft>
                      </a:pPr>
                      <a:r>
                        <a:rPr lang="fr-FR" sz="1000" dirty="0"/>
                        <a:t>Très fortement conseillé : un et de préférence</a:t>
                      </a:r>
                      <a:r>
                        <a:rPr lang="fr-FR" sz="1000" baseline="0" dirty="0"/>
                        <a:t> </a:t>
                      </a:r>
                      <a:r>
                        <a:rPr lang="fr-FR" sz="1000" dirty="0"/>
                        <a:t>deux </a:t>
                      </a:r>
                      <a:r>
                        <a:rPr lang="fr-FR" sz="1000" b="1" dirty="0"/>
                        <a:t>enseignements du champ des arts, lettres, langues et sciences humaines</a:t>
                      </a:r>
                      <a:r>
                        <a:rPr lang="fr-FR" sz="1000" dirty="0"/>
                        <a:t> (spécialités ou options)</a:t>
                      </a:r>
                      <a:endParaRPr lang="fr-FR" sz="1000" dirty="0">
                        <a:latin typeface="+mn-lt"/>
                      </a:endParaRPr>
                    </a:p>
                  </a:txBody>
                  <a:tcPr marL="36000" marR="36000" marT="36000" marB="36000" anchor="ctr"/>
                </a:tc>
                <a:tc>
                  <a:txBody>
                    <a:bodyPr/>
                    <a:lstStyle/>
                    <a:p>
                      <a:r>
                        <a:rPr lang="fr-FR" sz="800" dirty="0"/>
                        <a:t>ENS, IEP, écoles de commerce et de management, écoles d’interprétariat et de traduction, écoles de journalisme ou de communication, ESM Saint-Cyr</a:t>
                      </a:r>
                      <a:endParaRPr lang="fr-FR" sz="800" dirty="0">
                        <a:latin typeface="+mn-lt"/>
                      </a:endParaRPr>
                    </a:p>
                  </a:txBody>
                  <a:tcPr marL="36000" marR="36000" marT="36000" marB="36000" anchor="ctr"/>
                </a:tc>
                <a:extLst>
                  <a:ext uri="{0D108BD9-81ED-4DB2-BD59-A6C34878D82A}">
                    <a16:rowId xmlns:a16="http://schemas.microsoft.com/office/drawing/2014/main" val="10001"/>
                  </a:ext>
                </a:extLst>
              </a:tr>
              <a:tr h="370840">
                <a:tc vMerge="1">
                  <a:txBody>
                    <a:bodyPr/>
                    <a:lstStyle/>
                    <a:p>
                      <a:endParaRPr lang="fr-FR" sz="1000" dirty="0">
                        <a:latin typeface="+mn-lt"/>
                      </a:endParaRPr>
                    </a:p>
                  </a:txBody>
                  <a:tcPr/>
                </a:tc>
                <a:tc>
                  <a:txBody>
                    <a:bodyPr/>
                    <a:lstStyle/>
                    <a:p>
                      <a:r>
                        <a:rPr lang="fr-FR" sz="1000" dirty="0">
                          <a:latin typeface="+mn-lt"/>
                        </a:rPr>
                        <a:t>Lettres et sciences sociale</a:t>
                      </a:r>
                    </a:p>
                  </a:txBody>
                  <a:tcPr marL="36000" marR="36000" marT="36000" marB="36000" anchor="ctr"/>
                </a:tc>
                <a:tc>
                  <a:txBody>
                    <a:bodyPr/>
                    <a:lstStyle/>
                    <a:p>
                      <a:r>
                        <a:rPr lang="fr-FR" sz="1000" dirty="0">
                          <a:latin typeface="+mn-lt"/>
                        </a:rPr>
                        <a:t>Littérature, langues, sciences sociales, goût pour les mathématiques</a:t>
                      </a:r>
                    </a:p>
                  </a:txBody>
                  <a:tcPr marL="36000" marR="36000" marT="36000" marB="36000" anchor="ctr"/>
                </a:tc>
                <a:tc>
                  <a:txBody>
                    <a:bodyPr/>
                    <a:lstStyle/>
                    <a:p>
                      <a:pPr>
                        <a:spcAft>
                          <a:spcPts val="600"/>
                        </a:spcAft>
                      </a:pPr>
                      <a:r>
                        <a:rPr lang="fr-FR" sz="1000" dirty="0">
                          <a:latin typeface="+mn-lt"/>
                        </a:rPr>
                        <a:t>Nécessaire en terminale :</a:t>
                      </a:r>
                      <a:r>
                        <a:rPr lang="fr-FR" sz="1000" baseline="0" dirty="0">
                          <a:latin typeface="+mn-lt"/>
                        </a:rPr>
                        <a:t> un </a:t>
                      </a:r>
                      <a:r>
                        <a:rPr lang="fr-FR" sz="1000" b="1" dirty="0">
                          <a:latin typeface="+mn-lt"/>
                        </a:rPr>
                        <a:t>enseignement de mathématiques (</a:t>
                      </a:r>
                      <a:r>
                        <a:rPr lang="fr-FR" sz="1000" dirty="0">
                          <a:latin typeface="+mn-lt"/>
                        </a:rPr>
                        <a:t>spécialité ou option mathématiques complémentaires)</a:t>
                      </a:r>
                    </a:p>
                    <a:p>
                      <a:pPr>
                        <a:spcAft>
                          <a:spcPts val="600"/>
                        </a:spcAft>
                      </a:pPr>
                      <a:r>
                        <a:rPr lang="fr-FR" sz="1000" dirty="0">
                          <a:latin typeface="+mn-lt"/>
                        </a:rPr>
                        <a:t>Très conseillé : un et de préférence deux </a:t>
                      </a:r>
                      <a:r>
                        <a:rPr lang="fr-FR" sz="1000" b="1" dirty="0">
                          <a:latin typeface="+mn-lt"/>
                        </a:rPr>
                        <a:t>enseignements du champ des arts, lettres, langues et sciences humaines </a:t>
                      </a:r>
                      <a:r>
                        <a:rPr lang="fr-FR" sz="1000" dirty="0">
                          <a:latin typeface="+mn-lt"/>
                        </a:rPr>
                        <a:t>(spécialités ou options)</a:t>
                      </a:r>
                    </a:p>
                  </a:txBody>
                  <a:tcPr marL="36000" marR="36000" marT="36000" marB="36000" anchor="ctr"/>
                </a:tc>
                <a:tc>
                  <a:txBody>
                    <a:bodyPr/>
                    <a:lstStyle/>
                    <a:p>
                      <a:r>
                        <a:rPr lang="fr-FR" sz="800" dirty="0">
                          <a:latin typeface="+mn-lt"/>
                        </a:rPr>
                        <a:t>ENS, IEP, écoles de commerce et de management.</a:t>
                      </a:r>
                    </a:p>
                  </a:txBody>
                  <a:tcPr marL="36000" marR="36000" marT="36000" marB="36000" anchor="ctr"/>
                </a:tc>
                <a:extLst>
                  <a:ext uri="{0D108BD9-81ED-4DB2-BD59-A6C34878D82A}">
                    <a16:rowId xmlns:a16="http://schemas.microsoft.com/office/drawing/2014/main" val="10002"/>
                  </a:ext>
                </a:extLst>
              </a:tr>
              <a:tr h="370840">
                <a:tc vMerge="1">
                  <a:txBody>
                    <a:bodyPr/>
                    <a:lstStyle/>
                    <a:p>
                      <a:endParaRPr lang="fr-FR" sz="1000" dirty="0">
                        <a:latin typeface="+mn-lt"/>
                      </a:endParaRPr>
                    </a:p>
                  </a:txBody>
                  <a:tcPr/>
                </a:tc>
                <a:tc>
                  <a:txBody>
                    <a:bodyPr/>
                    <a:lstStyle/>
                    <a:p>
                      <a:r>
                        <a:rPr lang="fr-FR" sz="1000" dirty="0">
                          <a:latin typeface="+mn-lt"/>
                        </a:rPr>
                        <a:t>Arts et design</a:t>
                      </a:r>
                    </a:p>
                  </a:txBody>
                  <a:tcPr marL="36000" marR="36000" marT="36000" marB="36000" anchor="ctr"/>
                </a:tc>
                <a:tc>
                  <a:txBody>
                    <a:bodyPr/>
                    <a:lstStyle/>
                    <a:p>
                      <a:r>
                        <a:rPr lang="fr-FR" sz="1000" dirty="0">
                          <a:latin typeface="+mn-lt"/>
                        </a:rPr>
                        <a:t>Arts appliqués et design</a:t>
                      </a:r>
                    </a:p>
                  </a:txBody>
                  <a:tcPr marL="36000" marR="36000" marT="36000" marB="36000" anchor="ctr"/>
                </a:tc>
                <a:tc>
                  <a:txBody>
                    <a:bodyPr/>
                    <a:lstStyle/>
                    <a:p>
                      <a:pPr>
                        <a:spcAft>
                          <a:spcPts val="600"/>
                        </a:spcAft>
                      </a:pPr>
                      <a:r>
                        <a:rPr lang="fr-FR" sz="1000" i="1" dirty="0">
                          <a:latin typeface="+mn-lt"/>
                        </a:rPr>
                        <a:t>Ouvertes à des profils variés ayant une formation solide dans le domaine artistique</a:t>
                      </a:r>
                    </a:p>
                    <a:p>
                      <a:pPr>
                        <a:spcAft>
                          <a:spcPts val="600"/>
                        </a:spcAft>
                      </a:pPr>
                      <a:r>
                        <a:rPr lang="fr-FR" sz="1000" dirty="0">
                          <a:latin typeface="+mn-lt"/>
                        </a:rPr>
                        <a:t>Fortement conseillé, au moins en classe de première :</a:t>
                      </a:r>
                      <a:r>
                        <a:rPr lang="fr-FR" sz="1000" baseline="0" dirty="0">
                          <a:latin typeface="+mn-lt"/>
                        </a:rPr>
                        <a:t> </a:t>
                      </a:r>
                      <a:r>
                        <a:rPr lang="fr-FR" sz="1000" b="1" dirty="0">
                          <a:latin typeface="+mn-lt"/>
                        </a:rPr>
                        <a:t>enseignement arts plastiques </a:t>
                      </a:r>
                      <a:r>
                        <a:rPr lang="fr-FR" sz="1000" dirty="0">
                          <a:latin typeface="+mn-lt"/>
                        </a:rPr>
                        <a:t>(spécialité ou option)</a:t>
                      </a:r>
                    </a:p>
                  </a:txBody>
                  <a:tcPr marL="36000" marR="36000" marT="36000" marB="36000" anchor="ctr"/>
                </a:tc>
                <a:tc>
                  <a:txBody>
                    <a:bodyPr/>
                    <a:lstStyle/>
                    <a:p>
                      <a:r>
                        <a:rPr lang="fr-FR" sz="800" dirty="0">
                          <a:latin typeface="+mn-lt"/>
                        </a:rPr>
                        <a:t>Département design de l’ENS Paris Saclay, écoles d’arts appliqués ou de création industrielle…</a:t>
                      </a:r>
                    </a:p>
                  </a:txBody>
                  <a:tcPr marL="36000" marR="36000" marT="36000" marB="36000" anchor="ctr"/>
                </a:tc>
                <a:extLst>
                  <a:ext uri="{0D108BD9-81ED-4DB2-BD59-A6C34878D82A}">
                    <a16:rowId xmlns:a16="http://schemas.microsoft.com/office/drawing/2014/main" val="10003"/>
                  </a:ext>
                </a:extLst>
              </a:tr>
              <a:tr h="370840">
                <a:tc rowSpan="3">
                  <a:txBody>
                    <a:bodyPr/>
                    <a:lstStyle/>
                    <a:p>
                      <a:pPr marL="0" marR="0" indent="0" algn="ctr" defTabSz="913832" rtl="0" eaLnBrk="1" fontAlgn="auto" latinLnBrk="0" hangingPunct="1">
                        <a:lnSpc>
                          <a:spcPct val="100000"/>
                        </a:lnSpc>
                        <a:spcBef>
                          <a:spcPts val="0"/>
                        </a:spcBef>
                        <a:spcAft>
                          <a:spcPts val="0"/>
                        </a:spcAft>
                        <a:buClrTx/>
                        <a:buSzTx/>
                        <a:buFontTx/>
                        <a:buNone/>
                        <a:tabLst/>
                        <a:defRPr/>
                      </a:pPr>
                      <a:r>
                        <a:rPr lang="fr-FR" sz="1000" b="1" dirty="0">
                          <a:solidFill>
                            <a:schemeClr val="accent6"/>
                          </a:solidFill>
                          <a:latin typeface="+mn-lt"/>
                        </a:rPr>
                        <a:t>CPGE Economiques</a:t>
                      </a:r>
                      <a:endParaRPr lang="fr-FR" sz="1000" dirty="0">
                        <a:solidFill>
                          <a:schemeClr val="accent6"/>
                        </a:solidFill>
                        <a:latin typeface="+mn-lt"/>
                      </a:endParaRPr>
                    </a:p>
                  </a:txBody>
                  <a:tcPr marL="36000" marR="36000" marT="36000" marB="36000" vert="vert270" anchor="ctr"/>
                </a:tc>
                <a:tc>
                  <a:txBody>
                    <a:bodyPr/>
                    <a:lstStyle/>
                    <a:p>
                      <a:r>
                        <a:rPr lang="fr-FR" sz="1000" dirty="0">
                          <a:latin typeface="+mn-lt"/>
                        </a:rPr>
                        <a:t>Voie générale (ECG)</a:t>
                      </a:r>
                    </a:p>
                  </a:txBody>
                  <a:tcPr marL="36000" marR="36000" marT="36000" marB="36000" anchor="ctr"/>
                </a:tc>
                <a:tc>
                  <a:txBody>
                    <a:bodyPr/>
                    <a:lstStyle/>
                    <a:p>
                      <a:r>
                        <a:rPr lang="fr-FR" sz="1000" dirty="0">
                          <a:latin typeface="+mn-lt"/>
                        </a:rPr>
                        <a:t>Sciences humaines et sociales, humanités et mathématiques.</a:t>
                      </a:r>
                    </a:p>
                  </a:txBody>
                  <a:tcPr marL="36000" marR="36000" marT="36000" marB="36000" anchor="ctr"/>
                </a:tc>
                <a:tc>
                  <a:txBody>
                    <a:bodyPr/>
                    <a:lstStyle/>
                    <a:p>
                      <a:pPr>
                        <a:spcAft>
                          <a:spcPts val="600"/>
                        </a:spcAft>
                      </a:pPr>
                      <a:r>
                        <a:rPr lang="fr-FR" sz="1000" dirty="0">
                          <a:latin typeface="+mn-lt"/>
                        </a:rPr>
                        <a:t>Conseillé en terminale : un </a:t>
                      </a:r>
                      <a:r>
                        <a:rPr lang="fr-FR" sz="1000" b="1" dirty="0">
                          <a:latin typeface="+mn-lt"/>
                        </a:rPr>
                        <a:t>enseignement de mathématiques </a:t>
                      </a:r>
                      <a:r>
                        <a:rPr lang="fr-FR" sz="1000" dirty="0">
                          <a:latin typeface="+mn-lt"/>
                        </a:rPr>
                        <a:t>(spécialité ou option mathématiques complémentaires) + au moins une </a:t>
                      </a:r>
                      <a:r>
                        <a:rPr lang="fr-FR" sz="1000" b="1" dirty="0">
                          <a:latin typeface="+mn-lt"/>
                        </a:rPr>
                        <a:t>spécialité de sciences humaines et sociales</a:t>
                      </a:r>
                      <a:r>
                        <a:rPr lang="fr-FR" sz="1000" dirty="0">
                          <a:latin typeface="+mn-lt"/>
                        </a:rPr>
                        <a:t>, </a:t>
                      </a:r>
                      <a:r>
                        <a:rPr lang="fr-FR" sz="1000" b="1" dirty="0">
                          <a:latin typeface="+mn-lt"/>
                        </a:rPr>
                        <a:t>littéraire</a:t>
                      </a:r>
                      <a:r>
                        <a:rPr lang="fr-FR" sz="1000" dirty="0">
                          <a:latin typeface="+mn-lt"/>
                        </a:rPr>
                        <a:t> ou </a:t>
                      </a:r>
                      <a:r>
                        <a:rPr lang="fr-FR" sz="1000" b="1" dirty="0">
                          <a:latin typeface="+mn-lt"/>
                        </a:rPr>
                        <a:t>linguistique</a:t>
                      </a:r>
                    </a:p>
                  </a:txBody>
                  <a:tcPr marL="36000" marR="36000" marT="36000" marB="36000" anchor="ctr"/>
                </a:tc>
                <a:tc>
                  <a:txBody>
                    <a:bodyPr/>
                    <a:lstStyle/>
                    <a:p>
                      <a:r>
                        <a:rPr lang="fr-FR" sz="800" dirty="0">
                          <a:latin typeface="+mn-lt"/>
                        </a:rPr>
                        <a:t>Grandes écoles de management</a:t>
                      </a:r>
                    </a:p>
                  </a:txBody>
                  <a:tcPr marL="36000" marR="36000" marT="36000" marB="36000" anchor="ctr"/>
                </a:tc>
                <a:extLst>
                  <a:ext uri="{0D108BD9-81ED-4DB2-BD59-A6C34878D82A}">
                    <a16:rowId xmlns:a16="http://schemas.microsoft.com/office/drawing/2014/main" val="10004"/>
                  </a:ext>
                </a:extLst>
              </a:tr>
              <a:tr h="370840">
                <a:tc vMerge="1">
                  <a:txBody>
                    <a:bodyPr/>
                    <a:lstStyle/>
                    <a:p>
                      <a:endParaRPr lang="fr-FR" sz="1000" dirty="0">
                        <a:latin typeface="+mn-lt"/>
                      </a:endParaRPr>
                    </a:p>
                  </a:txBody>
                  <a:tcPr marL="36000" marR="36000" marT="36000" marB="36000"/>
                </a:tc>
                <a:tc>
                  <a:txBody>
                    <a:bodyPr/>
                    <a:lstStyle/>
                    <a:p>
                      <a:pPr marL="0" marR="0" indent="0" algn="l" defTabSz="913832" rtl="0" eaLnBrk="1" fontAlgn="auto" latinLnBrk="0" hangingPunct="1">
                        <a:lnSpc>
                          <a:spcPct val="100000"/>
                        </a:lnSpc>
                        <a:spcBef>
                          <a:spcPts val="0"/>
                        </a:spcBef>
                        <a:spcAft>
                          <a:spcPts val="0"/>
                        </a:spcAft>
                        <a:buClrTx/>
                        <a:buSzTx/>
                        <a:buFontTx/>
                        <a:buNone/>
                        <a:tabLst/>
                        <a:defRPr/>
                      </a:pPr>
                      <a:r>
                        <a:rPr lang="fr-FR" sz="1000" dirty="0">
                          <a:latin typeface="+mn-lt"/>
                        </a:rPr>
                        <a:t>Voie technologique (ECT) </a:t>
                      </a:r>
                      <a:r>
                        <a:rPr lang="fr-FR" sz="1000" i="1" baseline="30000" dirty="0">
                          <a:latin typeface="+mn-lt"/>
                        </a:rPr>
                        <a:t>(1)</a:t>
                      </a:r>
                    </a:p>
                  </a:txBody>
                  <a:tcPr marL="36000" marR="36000" marT="36000" marB="36000" anchor="ctr"/>
                </a:tc>
                <a:tc>
                  <a:txBody>
                    <a:bodyPr/>
                    <a:lstStyle/>
                    <a:p>
                      <a:r>
                        <a:rPr lang="fr-FR" sz="1000" dirty="0">
                          <a:latin typeface="+mn-lt"/>
                        </a:rPr>
                        <a:t>Economie et gestion</a:t>
                      </a:r>
                    </a:p>
                  </a:txBody>
                  <a:tcPr marL="36000" marR="36000" marT="36000" marB="36000" anchor="ctr"/>
                </a:tc>
                <a:tc>
                  <a:txBody>
                    <a:bodyPr/>
                    <a:lstStyle/>
                    <a:p>
                      <a:pPr>
                        <a:spcAft>
                          <a:spcPts val="600"/>
                        </a:spcAft>
                      </a:pPr>
                      <a:r>
                        <a:rPr lang="fr-FR" sz="1000" i="1" dirty="0">
                          <a:latin typeface="+mn-lt"/>
                        </a:rPr>
                        <a:t>Réservée aux bacheliers technologiques STMG</a:t>
                      </a:r>
                    </a:p>
                  </a:txBody>
                  <a:tcPr marL="36000" marR="36000" marT="36000" marB="36000" anchor="ctr"/>
                </a:tc>
                <a:tc>
                  <a:txBody>
                    <a:bodyPr/>
                    <a:lstStyle/>
                    <a:p>
                      <a:r>
                        <a:rPr lang="fr-FR" sz="800" dirty="0"/>
                        <a:t>Grandes écoles de management</a:t>
                      </a:r>
                      <a:endParaRPr lang="fr-FR" sz="800" dirty="0">
                        <a:latin typeface="+mn-lt"/>
                      </a:endParaRPr>
                    </a:p>
                  </a:txBody>
                  <a:tcPr marL="36000" marR="36000" marT="36000" marB="36000" anchor="ctr"/>
                </a:tc>
                <a:extLst>
                  <a:ext uri="{0D108BD9-81ED-4DB2-BD59-A6C34878D82A}">
                    <a16:rowId xmlns:a16="http://schemas.microsoft.com/office/drawing/2014/main" val="10005"/>
                  </a:ext>
                </a:extLst>
              </a:tr>
              <a:tr h="370840">
                <a:tc vMerge="1">
                  <a:txBody>
                    <a:bodyPr/>
                    <a:lstStyle/>
                    <a:p>
                      <a:endParaRPr lang="fr-FR" sz="1000" dirty="0">
                        <a:latin typeface="+mn-lt"/>
                      </a:endParaRPr>
                    </a:p>
                  </a:txBody>
                  <a:tcPr marL="36000" marR="36000" marT="36000" marB="36000"/>
                </a:tc>
                <a:tc>
                  <a:txBody>
                    <a:bodyPr/>
                    <a:lstStyle/>
                    <a:p>
                      <a:r>
                        <a:rPr lang="fr-FR" sz="1000" dirty="0"/>
                        <a:t>CPGE ENS Rennes D1</a:t>
                      </a:r>
                    </a:p>
                    <a:p>
                      <a:r>
                        <a:rPr lang="fr-FR" sz="1000" dirty="0"/>
                        <a:t>Paris-Saclay D2</a:t>
                      </a:r>
                    </a:p>
                  </a:txBody>
                  <a:tcPr marL="36000" marR="36000" marT="36000" marB="36000" anchor="ctr"/>
                </a:tc>
                <a:tc>
                  <a:txBody>
                    <a:bodyPr/>
                    <a:lstStyle/>
                    <a:p>
                      <a:r>
                        <a:rPr lang="fr-FR" sz="1000" dirty="0">
                          <a:latin typeface="+mn-lt"/>
                        </a:rPr>
                        <a:t>Droit, économie et langues vivantes (D1), ainsi que mathématiques (D2)</a:t>
                      </a:r>
                    </a:p>
                  </a:txBody>
                  <a:tcPr marL="36000" marR="36000" marT="36000" marB="36000" anchor="ctr"/>
                </a:tc>
                <a:tc>
                  <a:txBody>
                    <a:bodyPr/>
                    <a:lstStyle/>
                    <a:p>
                      <a:pPr marL="0" marR="0" indent="0" algn="l" defTabSz="913832" rtl="0" eaLnBrk="1" fontAlgn="auto" latinLnBrk="0" hangingPunct="1">
                        <a:lnSpc>
                          <a:spcPct val="100000"/>
                        </a:lnSpc>
                        <a:spcBef>
                          <a:spcPts val="0"/>
                        </a:spcBef>
                        <a:spcAft>
                          <a:spcPts val="600"/>
                        </a:spcAft>
                        <a:buClrTx/>
                        <a:buSzTx/>
                        <a:buFontTx/>
                        <a:buNone/>
                        <a:tabLst/>
                        <a:defRPr/>
                      </a:pPr>
                      <a:r>
                        <a:rPr lang="fr-FR" sz="1000" dirty="0">
                          <a:latin typeface="+mn-lt"/>
                        </a:rPr>
                        <a:t>Conseillé pour D1 et obligatoire pour D2 en terminale : un </a:t>
                      </a:r>
                      <a:r>
                        <a:rPr lang="fr-FR" sz="1000" b="1" dirty="0">
                          <a:latin typeface="+mn-lt"/>
                        </a:rPr>
                        <a:t>enseignement de mathématiques </a:t>
                      </a:r>
                      <a:r>
                        <a:rPr lang="fr-FR" sz="1000" dirty="0">
                          <a:latin typeface="+mn-lt"/>
                        </a:rPr>
                        <a:t>(spécialité ou option mathématiques complémentaires) Conseillé pour D1 et D2 :</a:t>
                      </a:r>
                      <a:r>
                        <a:rPr lang="fr-FR" sz="1000" baseline="0" dirty="0">
                          <a:latin typeface="+mn-lt"/>
                        </a:rPr>
                        <a:t> </a:t>
                      </a:r>
                      <a:r>
                        <a:rPr lang="fr-FR" sz="1000" dirty="0">
                          <a:latin typeface="+mn-lt"/>
                        </a:rPr>
                        <a:t>au moins une </a:t>
                      </a:r>
                      <a:r>
                        <a:rPr lang="fr-FR" sz="1000" b="1" dirty="0">
                          <a:latin typeface="+mn-lt"/>
                        </a:rPr>
                        <a:t>spécialité de sciences humaines et sociales</a:t>
                      </a:r>
                      <a:r>
                        <a:rPr lang="fr-FR" sz="1000" dirty="0">
                          <a:latin typeface="+mn-lt"/>
                        </a:rPr>
                        <a:t>, </a:t>
                      </a:r>
                      <a:r>
                        <a:rPr lang="fr-FR" sz="1000" b="1" dirty="0">
                          <a:latin typeface="+mn-lt"/>
                        </a:rPr>
                        <a:t>littéraire</a:t>
                      </a:r>
                      <a:r>
                        <a:rPr lang="fr-FR" sz="1000" dirty="0">
                          <a:latin typeface="+mn-lt"/>
                        </a:rPr>
                        <a:t> ou </a:t>
                      </a:r>
                      <a:r>
                        <a:rPr lang="fr-FR" sz="1000" b="1" dirty="0">
                          <a:latin typeface="+mn-lt"/>
                        </a:rPr>
                        <a:t>linguistique</a:t>
                      </a:r>
                    </a:p>
                    <a:p>
                      <a:pPr marL="0" marR="0" indent="0" algn="l" defTabSz="913832" rtl="0" eaLnBrk="1" fontAlgn="auto" latinLnBrk="0" hangingPunct="1">
                        <a:lnSpc>
                          <a:spcPct val="100000"/>
                        </a:lnSpc>
                        <a:spcBef>
                          <a:spcPts val="0"/>
                        </a:spcBef>
                        <a:spcAft>
                          <a:spcPts val="600"/>
                        </a:spcAft>
                        <a:buClrTx/>
                        <a:buSzTx/>
                        <a:buFontTx/>
                        <a:buNone/>
                        <a:tabLst/>
                        <a:defRPr/>
                      </a:pPr>
                      <a:r>
                        <a:rPr lang="fr-FR" sz="1000" b="0" i="1" dirty="0">
                          <a:latin typeface="+mn-lt"/>
                        </a:rPr>
                        <a:t>Quelques lycées accueillent également des bacheliers STMG</a:t>
                      </a:r>
                    </a:p>
                  </a:txBody>
                  <a:tcPr marL="36000" marR="36000" marT="36000" marB="36000" anchor="ctr"/>
                </a:tc>
                <a:tc>
                  <a:txBody>
                    <a:bodyPr/>
                    <a:lstStyle/>
                    <a:p>
                      <a:r>
                        <a:rPr lang="fr-FR" sz="800" dirty="0">
                          <a:latin typeface="+mn-lt"/>
                        </a:rPr>
                        <a:t>Écoles normales supérieures, instituts d’études politiques, écoles de commerce et de management, écoles de statistiques, cursus de droit ou d’économie.</a:t>
                      </a:r>
                    </a:p>
                  </a:txBody>
                  <a:tcPr marL="36000" marR="36000" marT="36000" marB="36000" anchor="ctr"/>
                </a:tc>
                <a:extLst>
                  <a:ext uri="{0D108BD9-81ED-4DB2-BD59-A6C34878D82A}">
                    <a16:rowId xmlns:a16="http://schemas.microsoft.com/office/drawing/2014/main" val="10006"/>
                  </a:ext>
                </a:extLst>
              </a:tr>
            </a:tbl>
          </a:graphicData>
        </a:graphic>
      </p:graphicFrame>
      <p:sp>
        <p:nvSpPr>
          <p:cNvPr id="6" name="ZoneTexte 5">
            <a:extLst>
              <a:ext uri="{FF2B5EF4-FFF2-40B4-BE49-F238E27FC236}">
                <a16:creationId xmlns:a16="http://schemas.microsoft.com/office/drawing/2014/main" id="{69950F4D-9D0B-72FA-8CAB-4104C2CD6D0B}"/>
              </a:ext>
            </a:extLst>
          </p:cNvPr>
          <p:cNvSpPr txBox="1"/>
          <p:nvPr/>
        </p:nvSpPr>
        <p:spPr>
          <a:xfrm>
            <a:off x="179388" y="5959475"/>
            <a:ext cx="8640762" cy="638175"/>
          </a:xfrm>
          <a:prstGeom prst="rect">
            <a:avLst/>
          </a:prstGeom>
          <a:solidFill>
            <a:schemeClr val="accent5">
              <a:lumMod val="20000"/>
              <a:lumOff val="80000"/>
            </a:schemeClr>
          </a:solidFill>
          <a:ln w="28575">
            <a:solidFill>
              <a:srgbClr val="0070C0"/>
            </a:solidFill>
          </a:ln>
        </p:spPr>
        <p:txBody>
          <a:bodyPr>
            <a:spAutoFit/>
          </a:bodyPr>
          <a:lstStyle/>
          <a:p>
            <a:pPr eaLnBrk="1" hangingPunct="1">
              <a:spcAft>
                <a:spcPts val="300"/>
              </a:spcAft>
              <a:defRPr/>
            </a:pPr>
            <a:r>
              <a:rPr lang="fr-FR" sz="1000" b="1" dirty="0">
                <a:solidFill>
                  <a:srgbClr val="0070C0"/>
                </a:solidFill>
              </a:rPr>
              <a:t>ZOOM Nouveauté : La </a:t>
            </a:r>
            <a:r>
              <a:rPr lang="fr-FR" sz="1050" b="1" dirty="0">
                <a:solidFill>
                  <a:srgbClr val="0070C0"/>
                </a:solidFill>
              </a:rPr>
              <a:t>CPGE économique voie générale ECG</a:t>
            </a:r>
          </a:p>
          <a:p>
            <a:pPr algn="ctr" eaLnBrk="1" hangingPunct="1">
              <a:spcAft>
                <a:spcPts val="300"/>
              </a:spcAft>
              <a:defRPr/>
            </a:pPr>
            <a:r>
              <a:rPr lang="fr-FR" sz="1000" dirty="0">
                <a:solidFill>
                  <a:schemeClr val="tx1">
                    <a:lumMod val="85000"/>
                    <a:lumOff val="15000"/>
                  </a:schemeClr>
                </a:solidFill>
              </a:rPr>
              <a:t>La CPGE économique et commerciale évolue : les CPGE ECE et ECS fusionnent et deviennent</a:t>
            </a:r>
          </a:p>
          <a:p>
            <a:pPr algn="ctr" eaLnBrk="1" hangingPunct="1">
              <a:spcAft>
                <a:spcPts val="600"/>
              </a:spcAft>
              <a:defRPr/>
            </a:pPr>
            <a:r>
              <a:rPr lang="fr-FR" sz="1000" dirty="0">
                <a:solidFill>
                  <a:schemeClr val="tx1">
                    <a:lumMod val="85000"/>
                    <a:lumOff val="15000"/>
                  </a:schemeClr>
                </a:solidFill>
              </a:rPr>
              <a:t>les CPGE ECG (économiques et commerciales voie générale).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214B629F-E1BD-809F-C98A-AF89AFC2F683}"/>
              </a:ext>
            </a:extLst>
          </p:cNvPr>
          <p:cNvSpPr txBox="1"/>
          <p:nvPr/>
        </p:nvSpPr>
        <p:spPr>
          <a:xfrm>
            <a:off x="1331913" y="333375"/>
            <a:ext cx="1368425" cy="492125"/>
          </a:xfrm>
          <a:prstGeom prst="rect">
            <a:avLst/>
          </a:prstGeom>
          <a:noFill/>
        </p:spPr>
        <p:txBody>
          <a:bodyPr>
            <a:spAutoFit/>
          </a:bodyPr>
          <a:lstStyle/>
          <a:p>
            <a:pPr algn="ctr" eaLnBrk="1" hangingPunct="1">
              <a:defRPr/>
            </a:pPr>
            <a:r>
              <a:rPr lang="fr-FR" sz="2600" b="1" dirty="0">
                <a:solidFill>
                  <a:schemeClr val="accent6">
                    <a:lumMod val="75000"/>
                  </a:schemeClr>
                </a:solidFill>
                <a:latin typeface="Arial Black" panose="020B0A04020102020204" pitchFamily="34" charset="0"/>
              </a:rPr>
              <a:t>LYCÉE</a:t>
            </a:r>
          </a:p>
        </p:txBody>
      </p:sp>
      <p:sp>
        <p:nvSpPr>
          <p:cNvPr id="11" name="ZoneTexte 10">
            <a:extLst>
              <a:ext uri="{FF2B5EF4-FFF2-40B4-BE49-F238E27FC236}">
                <a16:creationId xmlns:a16="http://schemas.microsoft.com/office/drawing/2014/main" id="{BCBDFD57-3F1F-9A20-A6DB-B59B3FB79B9B}"/>
              </a:ext>
            </a:extLst>
          </p:cNvPr>
          <p:cNvSpPr txBox="1"/>
          <p:nvPr/>
        </p:nvSpPr>
        <p:spPr>
          <a:xfrm>
            <a:off x="812800" y="889000"/>
            <a:ext cx="8007350" cy="307975"/>
          </a:xfrm>
          <a:prstGeom prst="rect">
            <a:avLst/>
          </a:prstGeom>
          <a:noFill/>
        </p:spPr>
        <p:txBody>
          <a:bodyPr>
            <a:spAutoFit/>
          </a:bodyPr>
          <a:lstStyle/>
          <a:p>
            <a:pPr eaLnBrk="1" hangingPunct="1">
              <a:spcAft>
                <a:spcPts val="600"/>
              </a:spcAft>
              <a:defRPr/>
            </a:pPr>
            <a:r>
              <a:rPr lang="fr-FR" sz="1400" b="1" dirty="0">
                <a:solidFill>
                  <a:schemeClr val="accent6">
                    <a:lumMod val="75000"/>
                  </a:schemeClr>
                </a:solidFill>
              </a:rPr>
              <a:t>&gt; Choisir sa CPGE </a:t>
            </a:r>
            <a:r>
              <a:rPr lang="fr-FR" sz="1400" dirty="0">
                <a:solidFill>
                  <a:schemeClr val="accent6">
                    <a:lumMod val="75000"/>
                  </a:schemeClr>
                </a:solidFill>
              </a:rPr>
              <a:t>en fonction de </a:t>
            </a:r>
            <a:r>
              <a:rPr lang="fr-FR" sz="1400" b="1" dirty="0">
                <a:solidFill>
                  <a:schemeClr val="accent6">
                    <a:lumMod val="75000"/>
                  </a:schemeClr>
                </a:solidFill>
              </a:rPr>
              <a:t>ses centres d’intérêts </a:t>
            </a:r>
            <a:r>
              <a:rPr lang="fr-FR" sz="1400" dirty="0">
                <a:solidFill>
                  <a:schemeClr val="accent6">
                    <a:lumMod val="75000"/>
                  </a:schemeClr>
                </a:solidFill>
              </a:rPr>
              <a:t>et de </a:t>
            </a:r>
            <a:r>
              <a:rPr lang="fr-FR" sz="1400" b="1" dirty="0">
                <a:solidFill>
                  <a:schemeClr val="accent6">
                    <a:lumMod val="75000"/>
                  </a:schemeClr>
                </a:solidFill>
              </a:rPr>
              <a:t>son parcours</a:t>
            </a:r>
          </a:p>
        </p:txBody>
      </p:sp>
      <p:graphicFrame>
        <p:nvGraphicFramePr>
          <p:cNvPr id="2" name="Tableau 1">
            <a:extLst>
              <a:ext uri="{FF2B5EF4-FFF2-40B4-BE49-F238E27FC236}">
                <a16:creationId xmlns:a16="http://schemas.microsoft.com/office/drawing/2014/main" id="{CD850367-33A1-3B0B-E36B-17603432704D}"/>
              </a:ext>
            </a:extLst>
          </p:cNvPr>
          <p:cNvGraphicFramePr>
            <a:graphicFrameLocks noGrp="1"/>
          </p:cNvGraphicFramePr>
          <p:nvPr/>
        </p:nvGraphicFramePr>
        <p:xfrm>
          <a:off x="179512" y="1397000"/>
          <a:ext cx="8640959" cy="3330040"/>
        </p:xfrm>
        <a:graphic>
          <a:graphicData uri="http://schemas.openxmlformats.org/drawingml/2006/table">
            <a:tbl>
              <a:tblPr firstRow="1" bandRow="1">
                <a:tableStyleId>{93296810-A885-4BE3-A3E7-6D5BEEA58F35}</a:tableStyleId>
              </a:tblPr>
              <a:tblGrid>
                <a:gridCol w="21602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010337">
                  <a:extLst>
                    <a:ext uri="{9D8B030D-6E8A-4147-A177-3AD203B41FA5}">
                      <a16:colId xmlns:a16="http://schemas.microsoft.com/office/drawing/2014/main" val="20003"/>
                    </a:ext>
                  </a:extLst>
                </a:gridCol>
                <a:gridCol w="1470382">
                  <a:extLst>
                    <a:ext uri="{9D8B030D-6E8A-4147-A177-3AD203B41FA5}">
                      <a16:colId xmlns:a16="http://schemas.microsoft.com/office/drawing/2014/main" val="20004"/>
                    </a:ext>
                  </a:extLst>
                </a:gridCol>
              </a:tblGrid>
              <a:tr h="370840">
                <a:tc gridSpan="2">
                  <a:txBody>
                    <a:bodyPr/>
                    <a:lstStyle/>
                    <a:p>
                      <a:endParaRPr lang="fr-FR" sz="1200" dirty="0">
                        <a:latin typeface="+mn-lt"/>
                      </a:endParaRPr>
                    </a:p>
                  </a:txBody>
                  <a:tcPr marL="36000" marR="36000" marT="36000" marB="36000" anchor="ctr"/>
                </a:tc>
                <a:tc hMerge="1">
                  <a:txBody>
                    <a:bodyPr/>
                    <a:lstStyle/>
                    <a:p>
                      <a:endParaRPr lang="fr-FR" sz="1200" dirty="0">
                        <a:latin typeface="+mn-lt"/>
                      </a:endParaRPr>
                    </a:p>
                  </a:txBody>
                  <a:tcPr/>
                </a:tc>
                <a:tc>
                  <a:txBody>
                    <a:bodyPr/>
                    <a:lstStyle/>
                    <a:p>
                      <a:r>
                        <a:rPr lang="fr-FR" sz="1100" dirty="0"/>
                        <a:t>Centres d'intérêts</a:t>
                      </a:r>
                      <a:endParaRPr lang="fr-FR" sz="1100" dirty="0">
                        <a:latin typeface="+mn-lt"/>
                      </a:endParaRPr>
                    </a:p>
                  </a:txBody>
                  <a:tcPr marL="36000" marR="36000" marT="36000" marB="36000" anchor="ctr"/>
                </a:tc>
                <a:tc>
                  <a:txBody>
                    <a:bodyPr/>
                    <a:lstStyle/>
                    <a:p>
                      <a:r>
                        <a:rPr lang="fr-FR" sz="1200" dirty="0">
                          <a:latin typeface="+mn-lt"/>
                        </a:rPr>
                        <a:t>Parcours au lycée</a:t>
                      </a:r>
                    </a:p>
                  </a:txBody>
                  <a:tcPr marL="36000" marR="36000" marT="36000" marB="36000" anchor="ctr"/>
                </a:tc>
                <a:tc>
                  <a:txBody>
                    <a:bodyPr/>
                    <a:lstStyle/>
                    <a:p>
                      <a:r>
                        <a:rPr lang="fr-FR" sz="1200" dirty="0">
                          <a:latin typeface="+mn-lt"/>
                        </a:rPr>
                        <a:t>Objectifs</a:t>
                      </a:r>
                    </a:p>
                  </a:txBody>
                  <a:tcPr marL="36000" marR="36000" marT="36000" marB="36000" anchor="ctr"/>
                </a:tc>
                <a:extLst>
                  <a:ext uri="{0D108BD9-81ED-4DB2-BD59-A6C34878D82A}">
                    <a16:rowId xmlns:a16="http://schemas.microsoft.com/office/drawing/2014/main" val="10000"/>
                  </a:ext>
                </a:extLst>
              </a:tr>
              <a:tr h="370840">
                <a:tc row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79646"/>
                          </a:solidFill>
                          <a:effectLst/>
                          <a:uLnTx/>
                          <a:uFillTx/>
                          <a:latin typeface="+mn-lt"/>
                          <a:ea typeface="+mn-ea"/>
                          <a:cs typeface="+mn-cs"/>
                        </a:rPr>
                        <a:t>CPGE Scientifiques</a:t>
                      </a:r>
                      <a:endParaRPr kumimoji="0" lang="fr-FR" sz="1000" b="0" i="0" u="none" strike="noStrike" kern="1200" cap="none" spc="0" normalizeH="0" baseline="0" noProof="0" dirty="0">
                        <a:ln>
                          <a:noFill/>
                        </a:ln>
                        <a:solidFill>
                          <a:srgbClr val="F79646"/>
                        </a:solidFill>
                        <a:effectLst/>
                        <a:uLnTx/>
                        <a:uFillTx/>
                        <a:latin typeface="+mn-lt"/>
                        <a:ea typeface="+mn-ea"/>
                        <a:cs typeface="+mn-cs"/>
                      </a:endParaRPr>
                    </a:p>
                    <a:p>
                      <a:endParaRPr lang="fr-FR" sz="1000" dirty="0">
                        <a:latin typeface="+mn-lt"/>
                      </a:endParaRPr>
                    </a:p>
                  </a:txBody>
                  <a:tcPr marL="36000" marR="36000" marT="36000" marB="36000" vert="vert270"/>
                </a:tc>
                <a:tc>
                  <a:txBody>
                    <a:bodyPr/>
                    <a:lstStyle/>
                    <a:p>
                      <a:r>
                        <a:rPr lang="fr-FR" sz="1000" dirty="0">
                          <a:latin typeface="+mn-lt"/>
                        </a:rPr>
                        <a:t>MPSI</a:t>
                      </a:r>
                    </a:p>
                    <a:p>
                      <a:r>
                        <a:rPr lang="fr-FR" sz="1000" dirty="0">
                          <a:latin typeface="+mn-lt"/>
                        </a:rPr>
                        <a:t>PCSI</a:t>
                      </a:r>
                    </a:p>
                    <a:p>
                      <a:r>
                        <a:rPr lang="fr-FR" sz="1000" dirty="0">
                          <a:latin typeface="+mn-lt"/>
                        </a:rPr>
                        <a:t>PTSI</a:t>
                      </a:r>
                    </a:p>
                    <a:p>
                      <a:r>
                        <a:rPr lang="fr-FR" sz="1000" dirty="0">
                          <a:latin typeface="+mn-lt"/>
                        </a:rPr>
                        <a:t>MPII</a:t>
                      </a:r>
                    </a:p>
                  </a:txBody>
                  <a:tcPr marL="36000" marR="36000" marT="36000" marB="36000" anchor="ctr"/>
                </a:tc>
                <a:tc>
                  <a:txBody>
                    <a:bodyPr/>
                    <a:lstStyle/>
                    <a:p>
                      <a:r>
                        <a:rPr lang="fr-FR" sz="1000" dirty="0">
                          <a:latin typeface="+mn-lt"/>
                        </a:rPr>
                        <a:t>Sciences, technologie, ingénierie et mathématiques</a:t>
                      </a:r>
                    </a:p>
                  </a:txBody>
                  <a:tcPr marL="36000" marR="36000" marT="36000" marB="36000" anchor="ctr"/>
                </a:tc>
                <a:tc>
                  <a:txBody>
                    <a:bodyPr/>
                    <a:lstStyle/>
                    <a:p>
                      <a:pPr>
                        <a:spcAft>
                          <a:spcPts val="600"/>
                        </a:spcAft>
                      </a:pPr>
                      <a:r>
                        <a:rPr lang="fr-FR" sz="1000" dirty="0">
                          <a:latin typeface="+mn-lt"/>
                        </a:rPr>
                        <a:t>Préférable</a:t>
                      </a:r>
                      <a:r>
                        <a:rPr lang="fr-FR" sz="1000" baseline="0" dirty="0">
                          <a:latin typeface="+mn-lt"/>
                        </a:rPr>
                        <a:t> en première : </a:t>
                      </a:r>
                      <a:r>
                        <a:rPr lang="fr-FR" sz="1000" dirty="0">
                          <a:latin typeface="+mn-lt"/>
                        </a:rPr>
                        <a:t>spécialités </a:t>
                      </a:r>
                      <a:r>
                        <a:rPr lang="fr-FR" sz="1000" b="1" dirty="0">
                          <a:latin typeface="+mn-lt"/>
                        </a:rPr>
                        <a:t>mathématiques et physique-chimie</a:t>
                      </a:r>
                      <a:r>
                        <a:rPr lang="fr-FR" sz="1000" dirty="0">
                          <a:latin typeface="+mn-lt"/>
                        </a:rPr>
                        <a:t>, +</a:t>
                      </a:r>
                      <a:r>
                        <a:rPr lang="fr-FR" sz="1000" baseline="0" dirty="0">
                          <a:latin typeface="+mn-lt"/>
                        </a:rPr>
                        <a:t> </a:t>
                      </a:r>
                      <a:r>
                        <a:rPr lang="fr-FR" sz="1000" dirty="0">
                          <a:latin typeface="+mn-lt"/>
                        </a:rPr>
                        <a:t>une </a:t>
                      </a:r>
                      <a:r>
                        <a:rPr lang="fr-FR" sz="1000" b="1" dirty="0">
                          <a:latin typeface="+mn-lt"/>
                        </a:rPr>
                        <a:t>spécialité scientifique ou une spécialité de lettres, langues, arts ou sciences humaines</a:t>
                      </a:r>
                      <a:r>
                        <a:rPr lang="fr-FR" sz="1000" dirty="0">
                          <a:latin typeface="+mn-lt"/>
                        </a:rPr>
                        <a:t>.</a:t>
                      </a:r>
                    </a:p>
                    <a:p>
                      <a:pPr>
                        <a:spcAft>
                          <a:spcPts val="600"/>
                        </a:spcAft>
                      </a:pPr>
                      <a:r>
                        <a:rPr lang="fr-FR" sz="1000" dirty="0">
                          <a:latin typeface="+mn-lt"/>
                        </a:rPr>
                        <a:t>Nécessaire en terminale : un </a:t>
                      </a:r>
                      <a:r>
                        <a:rPr lang="fr-FR" sz="1000" b="1" dirty="0">
                          <a:latin typeface="+mn-lt"/>
                        </a:rPr>
                        <a:t>enseignement de mathématiques </a:t>
                      </a:r>
                      <a:r>
                        <a:rPr lang="fr-FR" sz="1000" dirty="0">
                          <a:latin typeface="+mn-lt"/>
                        </a:rPr>
                        <a:t>(spécialité mathématiques étant fortement conseillée)</a:t>
                      </a:r>
                    </a:p>
                    <a:p>
                      <a:pPr>
                        <a:spcAft>
                          <a:spcPts val="600"/>
                        </a:spcAft>
                      </a:pPr>
                      <a:r>
                        <a:rPr lang="fr-FR" sz="1000" dirty="0">
                          <a:latin typeface="+mn-lt"/>
                        </a:rPr>
                        <a:t>Pour MPSI, PTSI et PCSI : spécialité physique-chimie ou spécialité sciences de l’ingénieur</a:t>
                      </a:r>
                      <a:r>
                        <a:rPr lang="fr-FR" sz="1000" baseline="0" dirty="0">
                          <a:latin typeface="+mn-lt"/>
                        </a:rPr>
                        <a:t> ; </a:t>
                      </a:r>
                      <a:r>
                        <a:rPr lang="fr-FR" sz="1000" dirty="0">
                          <a:latin typeface="+mn-lt"/>
                        </a:rPr>
                        <a:t>maths/SVT… plus exceptionnellement dans certaines CPGE, avec un dispositif d'accompagnement en début d'année.</a:t>
                      </a:r>
                    </a:p>
                  </a:txBody>
                  <a:tcPr marL="36000" marR="36000" marT="36000" marB="36000" anchor="ctr"/>
                </a:tc>
                <a:tc>
                  <a:txBody>
                    <a:bodyPr/>
                    <a:lstStyle/>
                    <a:p>
                      <a:r>
                        <a:rPr lang="fr-FR" sz="800" dirty="0">
                          <a:latin typeface="+mn-lt"/>
                        </a:rPr>
                        <a:t>Écoles d’ingénieurs ou écoles normales supérieures</a:t>
                      </a:r>
                    </a:p>
                  </a:txBody>
                  <a:tcPr marL="36000" marR="36000" marT="36000" marB="36000" anchor="ctr"/>
                </a:tc>
                <a:extLst>
                  <a:ext uri="{0D108BD9-81ED-4DB2-BD59-A6C34878D82A}">
                    <a16:rowId xmlns:a16="http://schemas.microsoft.com/office/drawing/2014/main" val="10001"/>
                  </a:ext>
                </a:extLst>
              </a:tr>
              <a:tr h="370840">
                <a:tc vMerge="1">
                  <a:txBody>
                    <a:bodyPr/>
                    <a:lstStyle/>
                    <a:p>
                      <a:endParaRPr lang="fr-FR" sz="1000" dirty="0">
                        <a:latin typeface="+mn-lt"/>
                      </a:endParaRPr>
                    </a:p>
                  </a:txBody>
                  <a:tcPr marL="36000" marR="36000" marT="36000" marB="36000"/>
                </a:tc>
                <a:tc>
                  <a:txBody>
                    <a:bodyPr/>
                    <a:lstStyle/>
                    <a:p>
                      <a:r>
                        <a:rPr lang="fr-FR" sz="1000" dirty="0">
                          <a:latin typeface="+mn-lt"/>
                        </a:rPr>
                        <a:t>BCPST</a:t>
                      </a:r>
                    </a:p>
                  </a:txBody>
                  <a:tcPr marL="36000" marR="36000" marT="36000" marB="36000" anchor="ctr"/>
                </a:tc>
                <a:tc>
                  <a:txBody>
                    <a:bodyPr/>
                    <a:lstStyle/>
                    <a:p>
                      <a:r>
                        <a:rPr lang="fr-FR" sz="1000" dirty="0">
                          <a:latin typeface="+mn-lt"/>
                        </a:rPr>
                        <a:t>Biologie, géologie et démarches associées</a:t>
                      </a:r>
                    </a:p>
                  </a:txBody>
                  <a:tcPr marL="36000" marR="36000" marT="36000" marB="36000" anchor="ctr"/>
                </a:tc>
                <a:tc>
                  <a:txBody>
                    <a:bodyPr/>
                    <a:lstStyle/>
                    <a:p>
                      <a:pPr>
                        <a:spcAft>
                          <a:spcPts val="600"/>
                        </a:spcAft>
                      </a:pPr>
                      <a:r>
                        <a:rPr lang="fr-FR" sz="1000" dirty="0">
                          <a:latin typeface="+mn-lt"/>
                        </a:rPr>
                        <a:t>Très fortement conseillé</a:t>
                      </a:r>
                      <a:r>
                        <a:rPr lang="fr-FR" sz="1000" baseline="0" dirty="0">
                          <a:latin typeface="+mn-lt"/>
                        </a:rPr>
                        <a:t> en première : </a:t>
                      </a:r>
                      <a:r>
                        <a:rPr lang="fr-FR" sz="1000" b="1" dirty="0">
                          <a:latin typeface="+mn-lt"/>
                        </a:rPr>
                        <a:t>mathématiques</a:t>
                      </a:r>
                      <a:r>
                        <a:rPr lang="fr-FR" sz="1000" dirty="0">
                          <a:latin typeface="+mn-lt"/>
                        </a:rPr>
                        <a:t>, </a:t>
                      </a:r>
                      <a:r>
                        <a:rPr lang="fr-FR" sz="1000" b="1" dirty="0">
                          <a:latin typeface="+mn-lt"/>
                        </a:rPr>
                        <a:t>SVT</a:t>
                      </a:r>
                      <a:r>
                        <a:rPr lang="fr-FR" sz="1000" dirty="0">
                          <a:latin typeface="+mn-lt"/>
                        </a:rPr>
                        <a:t> (ou biologie-écologie en lycée agricole) et </a:t>
                      </a:r>
                      <a:r>
                        <a:rPr lang="fr-FR" sz="1000" b="1" dirty="0">
                          <a:latin typeface="+mn-lt"/>
                        </a:rPr>
                        <a:t>physique-chimie</a:t>
                      </a:r>
                      <a:r>
                        <a:rPr lang="fr-FR" sz="1000" dirty="0">
                          <a:latin typeface="+mn-lt"/>
                        </a:rPr>
                        <a:t>.</a:t>
                      </a:r>
                    </a:p>
                    <a:p>
                      <a:pPr>
                        <a:spcAft>
                          <a:spcPts val="600"/>
                        </a:spcAft>
                      </a:pPr>
                      <a:r>
                        <a:rPr lang="fr-FR" sz="1000" dirty="0">
                          <a:latin typeface="+mn-lt"/>
                        </a:rPr>
                        <a:t>Trois profils possibles en terminale :</a:t>
                      </a:r>
                      <a:r>
                        <a:rPr lang="fr-FR" sz="1000" baseline="0" dirty="0">
                          <a:latin typeface="+mn-lt"/>
                        </a:rPr>
                        <a:t> </a:t>
                      </a:r>
                      <a:r>
                        <a:rPr lang="fr-FR" sz="1000" b="1" dirty="0">
                          <a:latin typeface="+mn-lt"/>
                        </a:rPr>
                        <a:t>mathématiques/SVT</a:t>
                      </a:r>
                      <a:r>
                        <a:rPr lang="fr-FR" sz="1000" dirty="0">
                          <a:latin typeface="+mn-lt"/>
                        </a:rPr>
                        <a:t> (ou biologie-écologie en lycée agricole), </a:t>
                      </a:r>
                      <a:r>
                        <a:rPr lang="fr-FR" sz="1000" b="1" dirty="0">
                          <a:latin typeface="+mn-lt"/>
                        </a:rPr>
                        <a:t>mathématiques/PC</a:t>
                      </a:r>
                      <a:r>
                        <a:rPr lang="fr-FR" sz="1000" dirty="0">
                          <a:latin typeface="+mn-lt"/>
                        </a:rPr>
                        <a:t> et </a:t>
                      </a:r>
                      <a:r>
                        <a:rPr lang="fr-FR" sz="1000" b="1" dirty="0">
                          <a:latin typeface="+mn-lt"/>
                        </a:rPr>
                        <a:t>PC/SVT/mathématiques complémentaires</a:t>
                      </a:r>
                    </a:p>
                    <a:p>
                      <a:pPr>
                        <a:spcAft>
                          <a:spcPts val="600"/>
                        </a:spcAft>
                      </a:pPr>
                      <a:r>
                        <a:rPr lang="fr-FR" sz="1000" i="1" dirty="0">
                          <a:latin typeface="+mn-lt"/>
                        </a:rPr>
                        <a:t>Envisageable pour d’autres parcours scientifiques mais avec</a:t>
                      </a:r>
                      <a:r>
                        <a:rPr lang="fr-FR" sz="1000" i="1" baseline="0" dirty="0">
                          <a:latin typeface="+mn-lt"/>
                        </a:rPr>
                        <a:t> la </a:t>
                      </a:r>
                      <a:r>
                        <a:rPr lang="fr-FR" sz="1000" i="1" dirty="0">
                          <a:latin typeface="+mn-lt"/>
                        </a:rPr>
                        <a:t>mise en place d’un dispositif d’accueil personnalisé</a:t>
                      </a:r>
                    </a:p>
                  </a:txBody>
                  <a:tcPr marL="36000" marR="36000" marT="36000" marB="36000" anchor="ctr"/>
                </a:tc>
                <a:tc>
                  <a:txBody>
                    <a:bodyPr/>
                    <a:lstStyle/>
                    <a:p>
                      <a:r>
                        <a:rPr lang="fr-FR" sz="800" dirty="0">
                          <a:latin typeface="+mn-lt"/>
                        </a:rPr>
                        <a:t>Écoles vétérinaires, écoles d’ingénieurs agronomes et de géologie, écoles d’ingénieurs chimistes, écoles normales supérieures.</a:t>
                      </a:r>
                    </a:p>
                  </a:txBody>
                  <a:tcPr marL="36000" marR="36000" marT="36000" marB="36000" anchor="ctr"/>
                </a:tc>
                <a:extLst>
                  <a:ext uri="{0D108BD9-81ED-4DB2-BD59-A6C34878D82A}">
                    <a16:rowId xmlns:a16="http://schemas.microsoft.com/office/drawing/2014/main" val="10002"/>
                  </a:ext>
                </a:extLst>
              </a:tr>
              <a:tr h="370840">
                <a:tc>
                  <a:txBody>
                    <a:bodyPr/>
                    <a:lstStyle/>
                    <a:p>
                      <a:endParaRPr lang="fr-FR" sz="1000" dirty="0">
                        <a:latin typeface="+mn-lt"/>
                      </a:endParaRPr>
                    </a:p>
                  </a:txBody>
                  <a:tcPr marL="36000" marR="36000" marT="36000" marB="36000"/>
                </a:tc>
                <a:tc>
                  <a:txBody>
                    <a:bodyPr/>
                    <a:lstStyle/>
                    <a:p>
                      <a:r>
                        <a:rPr lang="fr-FR" sz="1000" i="1" dirty="0">
                          <a:latin typeface="+mn-lt"/>
                        </a:rPr>
                        <a:t>TSI </a:t>
                      </a:r>
                      <a:r>
                        <a:rPr lang="fr-FR" sz="1000" i="1" baseline="30000" dirty="0">
                          <a:latin typeface="+mn-lt"/>
                        </a:rPr>
                        <a:t>(1)</a:t>
                      </a:r>
                    </a:p>
                    <a:p>
                      <a:pPr marL="0" marR="0" indent="0" algn="l" defTabSz="913832" rtl="0" eaLnBrk="1" fontAlgn="auto" latinLnBrk="0" hangingPunct="1">
                        <a:lnSpc>
                          <a:spcPct val="100000"/>
                        </a:lnSpc>
                        <a:spcBef>
                          <a:spcPts val="0"/>
                        </a:spcBef>
                        <a:spcAft>
                          <a:spcPts val="0"/>
                        </a:spcAft>
                        <a:buClrTx/>
                        <a:buSzTx/>
                        <a:buFontTx/>
                        <a:buNone/>
                        <a:tabLst/>
                        <a:defRPr/>
                      </a:pPr>
                      <a:r>
                        <a:rPr lang="fr-FR" sz="1000" i="1" dirty="0">
                          <a:latin typeface="+mn-lt"/>
                        </a:rPr>
                        <a:t>TPC </a:t>
                      </a:r>
                      <a:r>
                        <a:rPr lang="fr-FR" sz="1000" i="1" baseline="30000" dirty="0">
                          <a:latin typeface="+mn-lt"/>
                        </a:rPr>
                        <a:t>(1)</a:t>
                      </a:r>
                    </a:p>
                  </a:txBody>
                  <a:tcPr marL="36000" marR="36000" marT="36000" marB="36000" anchor="ctr"/>
                </a:tc>
                <a:tc>
                  <a:txBody>
                    <a:bodyPr/>
                    <a:lstStyle/>
                    <a:p>
                      <a:r>
                        <a:rPr lang="fr-FR" sz="1000" i="1" dirty="0"/>
                        <a:t>Sciences, technologie, ingénierie</a:t>
                      </a:r>
                      <a:r>
                        <a:rPr lang="fr-FR" sz="1000" i="1" baseline="0" dirty="0"/>
                        <a:t> </a:t>
                      </a:r>
                      <a:r>
                        <a:rPr lang="fr-FR" sz="1000" i="1" dirty="0"/>
                        <a:t>et mathématiques</a:t>
                      </a:r>
                      <a:endParaRPr lang="fr-FR" sz="1000" i="1" dirty="0">
                        <a:latin typeface="+mn-lt"/>
                      </a:endParaRPr>
                    </a:p>
                  </a:txBody>
                  <a:tcPr marL="36000" marR="36000" marT="36000" marB="36000" anchor="ctr"/>
                </a:tc>
                <a:tc>
                  <a:txBody>
                    <a:bodyPr/>
                    <a:lstStyle/>
                    <a:p>
                      <a:r>
                        <a:rPr lang="fr-FR" sz="1000" i="1" dirty="0"/>
                        <a:t>TSI bacheliers STI2D et STL</a:t>
                      </a:r>
                    </a:p>
                    <a:p>
                      <a:r>
                        <a:rPr lang="fr-FR" sz="1000" i="1" dirty="0"/>
                        <a:t>TPC bacheliers STL (la spécialité SPCL étant fortement conseillée)</a:t>
                      </a:r>
                      <a:endParaRPr lang="fr-FR" sz="1000" i="1" dirty="0">
                        <a:latin typeface="+mn-lt"/>
                      </a:endParaRPr>
                    </a:p>
                  </a:txBody>
                  <a:tcPr marL="36000" marR="36000" marT="36000" marB="36000" anchor="ctr"/>
                </a:tc>
                <a:tc>
                  <a:txBody>
                    <a:bodyPr/>
                    <a:lstStyle/>
                    <a:p>
                      <a:r>
                        <a:rPr lang="fr-FR" sz="800" i="1" dirty="0">
                          <a:latin typeface="+mn-lt"/>
                        </a:rPr>
                        <a:t>Écoles d’ingénieurs ou écoles normales supérieures.</a:t>
                      </a:r>
                    </a:p>
                  </a:txBody>
                  <a:tcPr marL="36000" marR="36000" marT="36000" marB="36000" anchor="ct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0A1533A3-31A7-1ABB-79C0-D2EDA3D703F1}"/>
              </a:ext>
            </a:extLst>
          </p:cNvPr>
          <p:cNvSpPr txBox="1"/>
          <p:nvPr/>
        </p:nvSpPr>
        <p:spPr>
          <a:xfrm>
            <a:off x="179388" y="5013325"/>
            <a:ext cx="8640762" cy="1323975"/>
          </a:xfrm>
          <a:prstGeom prst="rect">
            <a:avLst/>
          </a:prstGeom>
          <a:solidFill>
            <a:schemeClr val="accent5">
              <a:lumMod val="20000"/>
              <a:lumOff val="80000"/>
            </a:schemeClr>
          </a:solidFill>
          <a:ln w="28575">
            <a:solidFill>
              <a:srgbClr val="0070C0"/>
            </a:solidFill>
          </a:ln>
        </p:spPr>
        <p:txBody>
          <a:bodyPr>
            <a:spAutoFit/>
          </a:bodyPr>
          <a:lstStyle/>
          <a:p>
            <a:pPr eaLnBrk="1" hangingPunct="1">
              <a:defRPr/>
            </a:pPr>
            <a:r>
              <a:rPr lang="fr-FR" sz="1000" b="1" dirty="0">
                <a:solidFill>
                  <a:srgbClr val="0070C0"/>
                </a:solidFill>
              </a:rPr>
              <a:t>ZOOM Nouveauté : La </a:t>
            </a:r>
            <a:r>
              <a:rPr lang="fr-FR" sz="1050" b="1" dirty="0">
                <a:solidFill>
                  <a:srgbClr val="0070C0"/>
                </a:solidFill>
              </a:rPr>
              <a:t>CPGE scientifique pluridisciplinaire voie MPII-MPI </a:t>
            </a:r>
          </a:p>
          <a:p>
            <a:pPr eaLnBrk="1" hangingPunct="1">
              <a:spcAft>
                <a:spcPts val="600"/>
              </a:spcAft>
              <a:defRPr/>
            </a:pPr>
            <a:r>
              <a:rPr lang="fr-FR" sz="1000" dirty="0">
                <a:solidFill>
                  <a:srgbClr val="0070C0"/>
                </a:solidFill>
              </a:rPr>
              <a:t>(mathématiques, physique, ingénierie et informatique - mathématiques, physique et informatique)</a:t>
            </a:r>
          </a:p>
          <a:p>
            <a:pPr algn="ctr" eaLnBrk="1" hangingPunct="1">
              <a:spcAft>
                <a:spcPts val="600"/>
              </a:spcAft>
              <a:defRPr/>
            </a:pPr>
            <a:r>
              <a:rPr lang="fr-FR" sz="1000" dirty="0">
                <a:solidFill>
                  <a:schemeClr val="tx1">
                    <a:lumMod val="85000"/>
                    <a:lumOff val="15000"/>
                  </a:schemeClr>
                </a:solidFill>
              </a:rPr>
              <a:t>= Enseignement renforcé en sciences informatiques</a:t>
            </a:r>
          </a:p>
          <a:p>
            <a:pPr eaLnBrk="1" hangingPunct="1">
              <a:defRPr/>
            </a:pPr>
            <a:r>
              <a:rPr lang="fr-FR" sz="1000" dirty="0">
                <a:solidFill>
                  <a:schemeClr val="tx1">
                    <a:lumMod val="85000"/>
                    <a:lumOff val="15000"/>
                  </a:schemeClr>
                </a:solidFill>
              </a:rPr>
              <a:t>Pour qui ? Spécialité numérique et sciences informatiques souhaitable ou élèves scientifiques motivés qui souhaitent un enseignement exigeant d'informatique</a:t>
            </a:r>
          </a:p>
          <a:p>
            <a:pPr algn="ctr" eaLnBrk="1" hangingPunct="1">
              <a:defRPr/>
            </a:pPr>
            <a:r>
              <a:rPr lang="fr-FR" sz="1000" dirty="0">
                <a:solidFill>
                  <a:schemeClr val="tx1">
                    <a:lumMod val="85000"/>
                    <a:lumOff val="15000"/>
                  </a:schemeClr>
                </a:solidFill>
              </a:rPr>
              <a:t>1</a:t>
            </a:r>
            <a:r>
              <a:rPr lang="fr-FR" sz="1000" baseline="30000" dirty="0">
                <a:solidFill>
                  <a:schemeClr val="tx1">
                    <a:lumMod val="85000"/>
                    <a:lumOff val="15000"/>
                  </a:schemeClr>
                </a:solidFill>
              </a:rPr>
              <a:t>re</a:t>
            </a:r>
            <a:r>
              <a:rPr lang="fr-FR" sz="1000" dirty="0">
                <a:solidFill>
                  <a:schemeClr val="tx1">
                    <a:lumMod val="85000"/>
                    <a:lumOff val="15000"/>
                  </a:schemeClr>
                </a:solidFill>
              </a:rPr>
              <a:t> année MPII &gt; choix au 2</a:t>
            </a:r>
            <a:r>
              <a:rPr lang="fr-FR" sz="1000" baseline="30000" dirty="0">
                <a:solidFill>
                  <a:schemeClr val="tx1">
                    <a:lumMod val="85000"/>
                    <a:lumOff val="15000"/>
                  </a:schemeClr>
                </a:solidFill>
              </a:rPr>
              <a:t>e</a:t>
            </a:r>
            <a:r>
              <a:rPr lang="fr-FR" sz="1000" dirty="0">
                <a:solidFill>
                  <a:schemeClr val="tx1">
                    <a:lumMod val="85000"/>
                    <a:lumOff val="15000"/>
                  </a:schemeClr>
                </a:solidFill>
              </a:rPr>
              <a:t> trimestre vers un renforcement de l'enseignement informatique ou parcours MPSI classique</a:t>
            </a:r>
          </a:p>
          <a:p>
            <a:pPr algn="ctr" eaLnBrk="1" hangingPunct="1">
              <a:defRPr/>
            </a:pPr>
            <a:r>
              <a:rPr lang="fr-FR" sz="1000" dirty="0">
                <a:solidFill>
                  <a:schemeClr val="tx1">
                    <a:lumMod val="85000"/>
                    <a:lumOff val="15000"/>
                  </a:schemeClr>
                </a:solidFill>
              </a:rPr>
              <a:t>&gt; Poursuite en MPI ou MP ou PSI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64E722C2-C01C-6A3B-B18A-7062438512B5}"/>
              </a:ext>
            </a:extLst>
          </p:cNvPr>
          <p:cNvGraphicFramePr>
            <a:graphicFrameLocks noGrp="1"/>
          </p:cNvGraphicFramePr>
          <p:nvPr/>
        </p:nvGraphicFramePr>
        <p:xfrm>
          <a:off x="34925" y="1052513"/>
          <a:ext cx="1722439" cy="5175307"/>
        </p:xfrm>
        <a:graphic>
          <a:graphicData uri="http://schemas.openxmlformats.org/drawingml/2006/table">
            <a:tbl>
              <a:tblPr firstRow="1" bandRow="1">
                <a:tableStyleId>{2D5ABB26-0587-4C30-8999-92F81FD0307C}</a:tableStyleId>
              </a:tblPr>
              <a:tblGrid>
                <a:gridCol w="180121">
                  <a:extLst>
                    <a:ext uri="{9D8B030D-6E8A-4147-A177-3AD203B41FA5}">
                      <a16:colId xmlns:a16="http://schemas.microsoft.com/office/drawing/2014/main" val="20000"/>
                    </a:ext>
                  </a:extLst>
                </a:gridCol>
                <a:gridCol w="108105">
                  <a:extLst>
                    <a:ext uri="{9D8B030D-6E8A-4147-A177-3AD203B41FA5}">
                      <a16:colId xmlns:a16="http://schemas.microsoft.com/office/drawing/2014/main" val="20001"/>
                    </a:ext>
                  </a:extLst>
                </a:gridCol>
                <a:gridCol w="144097">
                  <a:extLst>
                    <a:ext uri="{9D8B030D-6E8A-4147-A177-3AD203B41FA5}">
                      <a16:colId xmlns:a16="http://schemas.microsoft.com/office/drawing/2014/main" val="20002"/>
                    </a:ext>
                  </a:extLst>
                </a:gridCol>
                <a:gridCol w="215094">
                  <a:extLst>
                    <a:ext uri="{9D8B030D-6E8A-4147-A177-3AD203B41FA5}">
                      <a16:colId xmlns:a16="http://schemas.microsoft.com/office/drawing/2014/main" val="20003"/>
                    </a:ext>
                  </a:extLst>
                </a:gridCol>
                <a:gridCol w="64844">
                  <a:extLst>
                    <a:ext uri="{9D8B030D-6E8A-4147-A177-3AD203B41FA5}">
                      <a16:colId xmlns:a16="http://schemas.microsoft.com/office/drawing/2014/main" val="20004"/>
                    </a:ext>
                  </a:extLst>
                </a:gridCol>
                <a:gridCol w="215094">
                  <a:extLst>
                    <a:ext uri="{9D8B030D-6E8A-4147-A177-3AD203B41FA5}">
                      <a16:colId xmlns:a16="http://schemas.microsoft.com/office/drawing/2014/main" val="20005"/>
                    </a:ext>
                  </a:extLst>
                </a:gridCol>
                <a:gridCol w="64844">
                  <a:extLst>
                    <a:ext uri="{9D8B030D-6E8A-4147-A177-3AD203B41FA5}">
                      <a16:colId xmlns:a16="http://schemas.microsoft.com/office/drawing/2014/main" val="20006"/>
                    </a:ext>
                  </a:extLst>
                </a:gridCol>
                <a:gridCol w="215094">
                  <a:extLst>
                    <a:ext uri="{9D8B030D-6E8A-4147-A177-3AD203B41FA5}">
                      <a16:colId xmlns:a16="http://schemas.microsoft.com/office/drawing/2014/main" val="20007"/>
                    </a:ext>
                  </a:extLst>
                </a:gridCol>
                <a:gridCol w="64844">
                  <a:extLst>
                    <a:ext uri="{9D8B030D-6E8A-4147-A177-3AD203B41FA5}">
                      <a16:colId xmlns:a16="http://schemas.microsoft.com/office/drawing/2014/main" val="20008"/>
                    </a:ext>
                  </a:extLst>
                </a:gridCol>
                <a:gridCol w="450302">
                  <a:extLst>
                    <a:ext uri="{9D8B030D-6E8A-4147-A177-3AD203B41FA5}">
                      <a16:colId xmlns:a16="http://schemas.microsoft.com/office/drawing/2014/main" val="20009"/>
                    </a:ext>
                  </a:extLst>
                </a:gridCol>
              </a:tblGrid>
              <a:tr h="274315">
                <a:tc>
                  <a:txBody>
                    <a:bodyPr/>
                    <a:lstStyle/>
                    <a:p>
                      <a:pPr algn="l"/>
                      <a:endParaRPr lang="fr-FR" sz="1100" dirty="0">
                        <a:latin typeface="+mn-lt"/>
                      </a:endParaRPr>
                    </a:p>
                  </a:txBody>
                  <a:tcPr marL="0" marR="0" marT="45719" marB="4571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15">
                <a:tc>
                  <a:txBody>
                    <a:bodyPr/>
                    <a:lstStyle/>
                    <a:p>
                      <a:pPr algn="ctr"/>
                      <a:r>
                        <a:rPr lang="fr-FR" sz="1100" dirty="0">
                          <a:latin typeface="+mn-lt"/>
                        </a:rPr>
                        <a:t>12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15">
                <a:tc>
                  <a:txBody>
                    <a:bodyPr/>
                    <a:lstStyle/>
                    <a:p>
                      <a:pPr algn="ctr"/>
                      <a:r>
                        <a:rPr lang="fr-FR" sz="1100" dirty="0">
                          <a:latin typeface="+mn-lt"/>
                        </a:rPr>
                        <a:t>11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15">
                <a:tc>
                  <a:txBody>
                    <a:bodyPr/>
                    <a:lstStyle/>
                    <a:p>
                      <a:pPr algn="ctr"/>
                      <a:r>
                        <a:rPr lang="fr-FR" sz="1100" dirty="0">
                          <a:latin typeface="+mn-lt"/>
                        </a:rPr>
                        <a:t>10</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15">
                <a:tc>
                  <a:txBody>
                    <a:bodyPr/>
                    <a:lstStyle/>
                    <a:p>
                      <a:pPr algn="ctr"/>
                      <a:r>
                        <a:rPr lang="fr-FR" sz="1100" dirty="0">
                          <a:latin typeface="+mn-lt"/>
                        </a:rPr>
                        <a:t>9</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7997">
                <a:tc>
                  <a:txBody>
                    <a:bodyPr/>
                    <a:lstStyle/>
                    <a:p>
                      <a:pPr algn="ctr"/>
                      <a:endParaRPr lang="fr-FR" sz="400" dirty="0">
                        <a:latin typeface="+mn-lt"/>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15">
                <a:tc>
                  <a:txBody>
                    <a:bodyPr/>
                    <a:lstStyle/>
                    <a:p>
                      <a:pPr algn="ctr"/>
                      <a:r>
                        <a:rPr lang="fr-FR" sz="1100" dirty="0">
                          <a:latin typeface="+mn-lt"/>
                        </a:rPr>
                        <a:t>8</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7438">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15">
                <a:tc>
                  <a:txBody>
                    <a:bodyPr/>
                    <a:lstStyle/>
                    <a:p>
                      <a:pPr algn="ctr"/>
                      <a:r>
                        <a:rPr lang="fr-FR" sz="1100" dirty="0">
                          <a:latin typeface="+mn-lt"/>
                        </a:rPr>
                        <a:t>7</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 D’ÉCOLES</a:t>
                      </a: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997">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6">
                  <a:txBody>
                    <a:bodyPr/>
                    <a:lstStyle/>
                    <a:p>
                      <a:pPr algn="ctr"/>
                      <a:endParaRPr lang="fr-FR" sz="100" dirty="0">
                        <a:latin typeface="Arial Black" panose="020B0A04020102020204" pitchFamily="34" charset="0"/>
                      </a:endParaRPr>
                    </a:p>
                  </a:txBody>
                  <a:tcPr marL="0" marR="0" marT="0" marB="359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15">
                <a:tc>
                  <a:txBody>
                    <a:bodyPr/>
                    <a:lstStyle/>
                    <a:p>
                      <a:pPr algn="ctr"/>
                      <a:r>
                        <a:rPr lang="fr-FR" sz="1100" dirty="0">
                          <a:latin typeface="+mn-lt"/>
                        </a:rPr>
                        <a:t>6</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8876">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3">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MASTER</a:t>
                      </a:r>
                      <a:endParaRPr lang="fr-FR" sz="400" dirty="0">
                        <a:latin typeface="Arial Black" panose="020B0A04020102020204" pitchFamily="34" charset="0"/>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15">
                <a:tc>
                  <a:txBody>
                    <a:bodyPr/>
                    <a:lstStyle/>
                    <a:p>
                      <a:pPr algn="ctr"/>
                      <a:r>
                        <a:rPr lang="fr-FR" sz="1100" dirty="0">
                          <a:latin typeface="+mn-lt"/>
                        </a:rPr>
                        <a:t>5</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5"/>
                  </a:ext>
                </a:extLst>
              </a:tr>
              <a:tr h="125997">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6"/>
                  </a:ext>
                </a:extLst>
              </a:tr>
              <a:tr h="274315">
                <a:tc>
                  <a:txBody>
                    <a:bodyPr/>
                    <a:lstStyle/>
                    <a:p>
                      <a:pPr algn="ctr"/>
                      <a:r>
                        <a:rPr lang="fr-FR" sz="1100" dirty="0">
                          <a:latin typeface="+mn-lt"/>
                        </a:rPr>
                        <a:t>4</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7"/>
                  </a:ext>
                </a:extLst>
              </a:tr>
              <a:tr h="107997">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a:t>
                      </a:r>
                      <a:endParaRPr kumimoji="0" lang="fr-FR" sz="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fr-FR" sz="550" dirty="0">
                        <a:latin typeface="Arial Black" panose="020B0A04020102020204" pitchFamily="34" charset="0"/>
                      </a:endParaRPr>
                    </a:p>
                  </a:txBody>
                  <a:tcPr marL="0" marR="0" marT="18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8"/>
                  </a:ext>
                </a:extLst>
              </a:tr>
              <a:tr h="274315">
                <a:tc>
                  <a:txBody>
                    <a:bodyPr/>
                    <a:lstStyle/>
                    <a:p>
                      <a:pPr algn="ctr"/>
                      <a:r>
                        <a:rPr lang="fr-FR" sz="1100" dirty="0">
                          <a:latin typeface="+mn-lt"/>
                        </a:rPr>
                        <a:t>3</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9"/>
                  </a:ext>
                </a:extLst>
              </a:tr>
              <a:tr h="107997">
                <a:tc>
                  <a:txBody>
                    <a:bodyPr/>
                    <a:lstStyle/>
                    <a:p>
                      <a:pPr algn="ctr"/>
                      <a:endParaRPr lang="fr-FR" sz="400" dirty="0">
                        <a:latin typeface="+mn-lt"/>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0"/>
                  </a:ext>
                </a:extLst>
              </a:tr>
              <a:tr h="274315">
                <a:tc>
                  <a:txBody>
                    <a:bodyPr/>
                    <a:lstStyle/>
                    <a:p>
                      <a:pPr algn="ctr"/>
                      <a:r>
                        <a:rPr lang="fr-FR" sz="1100" dirty="0">
                          <a:latin typeface="+mn-lt"/>
                        </a:rPr>
                        <a:t>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0" b="0" dirty="0">
                        <a:solidFill>
                          <a:schemeClr val="bg1"/>
                        </a:solidFill>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1"/>
                  </a:ext>
                </a:extLst>
              </a:tr>
              <a:tr h="125997">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chemeClr val="accent6">
                          <a:lumMod val="40000"/>
                          <a:lumOff val="60000"/>
                        </a:schemeClr>
                      </a:fgClr>
                      <a:bgClr>
                        <a:schemeClr val="bg1"/>
                      </a:bgClr>
                    </a:patt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2"/>
                  </a:ext>
                </a:extLst>
              </a:tr>
              <a:tr h="274315">
                <a:tc>
                  <a:txBody>
                    <a:bodyPr/>
                    <a:lstStyle/>
                    <a:p>
                      <a:pPr algn="ctr"/>
                      <a:r>
                        <a:rPr lang="fr-FR" sz="1100" dirty="0">
                          <a:latin typeface="+mn-lt"/>
                        </a:rPr>
                        <a:t>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3"/>
                  </a:ext>
                </a:extLst>
              </a:tr>
              <a:tr h="91438">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38">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2" name="ZoneTexte 21">
            <a:extLst>
              <a:ext uri="{FF2B5EF4-FFF2-40B4-BE49-F238E27FC236}">
                <a16:creationId xmlns:a16="http://schemas.microsoft.com/office/drawing/2014/main" id="{C8A7780C-46E5-A119-9F54-8D9F78253C1B}"/>
              </a:ext>
            </a:extLst>
          </p:cNvPr>
          <p:cNvSpPr txBox="1"/>
          <p:nvPr/>
        </p:nvSpPr>
        <p:spPr>
          <a:xfrm>
            <a:off x="1187450" y="344488"/>
            <a:ext cx="3671888" cy="492125"/>
          </a:xfrm>
          <a:prstGeom prst="rect">
            <a:avLst/>
          </a:prstGeom>
          <a:noFill/>
        </p:spPr>
        <p:txBody>
          <a:bodyPr>
            <a:spAutoFit/>
          </a:bodyPr>
          <a:lstStyle/>
          <a:p>
            <a:pPr eaLnBrk="1" hangingPunct="1">
              <a:defRPr/>
            </a:pPr>
            <a:r>
              <a:rPr lang="fr-FR" sz="2600" dirty="0">
                <a:solidFill>
                  <a:schemeClr val="accent1">
                    <a:lumMod val="75000"/>
                  </a:schemeClr>
                </a:solidFill>
                <a:latin typeface="Arial Black" panose="020B0A04020102020204" pitchFamily="34" charset="0"/>
              </a:rPr>
              <a:t>GRANDES ÉCOLES</a:t>
            </a:r>
          </a:p>
        </p:txBody>
      </p:sp>
      <p:sp>
        <p:nvSpPr>
          <p:cNvPr id="93469" name="Triangle isocèle 18">
            <a:extLst>
              <a:ext uri="{FF2B5EF4-FFF2-40B4-BE49-F238E27FC236}">
                <a16:creationId xmlns:a16="http://schemas.microsoft.com/office/drawing/2014/main" id="{7EA00BF9-03D7-A084-CA8F-6F3C45569413}"/>
              </a:ext>
            </a:extLst>
          </p:cNvPr>
          <p:cNvSpPr>
            <a:spLocks noChangeArrowheads="1"/>
          </p:cNvSpPr>
          <p:nvPr/>
        </p:nvSpPr>
        <p:spPr bwMode="auto">
          <a:xfrm>
            <a:off x="28575" y="1125538"/>
            <a:ext cx="179388"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a:solidFill>
                <a:srgbClr val="000000"/>
              </a:solidFill>
              <a:latin typeface="Times" panose="02020603050405020304" pitchFamily="18" charset="0"/>
            </a:endParaRPr>
          </a:p>
        </p:txBody>
      </p:sp>
      <p:sp>
        <p:nvSpPr>
          <p:cNvPr id="93470" name="ZoneTexte 5">
            <a:extLst>
              <a:ext uri="{FF2B5EF4-FFF2-40B4-BE49-F238E27FC236}">
                <a16:creationId xmlns:a16="http://schemas.microsoft.com/office/drawing/2014/main" id="{D931B99A-A5B1-F6F6-6B50-67CB8BD4486A}"/>
              </a:ext>
            </a:extLst>
          </p:cNvPr>
          <p:cNvSpPr txBox="1">
            <a:spLocks noChangeArrowheads="1"/>
          </p:cNvSpPr>
          <p:nvPr/>
        </p:nvSpPr>
        <p:spPr bwMode="auto">
          <a:xfrm>
            <a:off x="2339975" y="1700213"/>
            <a:ext cx="453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a:solidFill>
                  <a:srgbClr val="FF0000"/>
                </a:solidFill>
              </a:rPr>
              <a:t>&gt; </a:t>
            </a:r>
            <a:r>
              <a:rPr lang="fr-FR" altLang="fr-FR" sz="1400" b="1" u="sng">
                <a:solidFill>
                  <a:srgbClr val="FF0000"/>
                </a:solidFill>
              </a:rPr>
              <a:t>Les Instituts d’Etudes Politiques (IEP)</a:t>
            </a:r>
          </a:p>
        </p:txBody>
      </p:sp>
      <p:sp>
        <p:nvSpPr>
          <p:cNvPr id="93471" name="ZoneTexte 6">
            <a:extLst>
              <a:ext uri="{FF2B5EF4-FFF2-40B4-BE49-F238E27FC236}">
                <a16:creationId xmlns:a16="http://schemas.microsoft.com/office/drawing/2014/main" id="{38AC756A-E173-E4A9-BC9D-DC17E2C41C97}"/>
              </a:ext>
            </a:extLst>
          </p:cNvPr>
          <p:cNvSpPr txBox="1">
            <a:spLocks noChangeArrowheads="1"/>
          </p:cNvSpPr>
          <p:nvPr/>
        </p:nvSpPr>
        <p:spPr bwMode="auto">
          <a:xfrm>
            <a:off x="2339975" y="4148138"/>
            <a:ext cx="377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a:solidFill>
                  <a:srgbClr val="FF0000"/>
                </a:solidFill>
              </a:rPr>
              <a:t>&gt; </a:t>
            </a:r>
            <a:r>
              <a:rPr lang="fr-FR" altLang="fr-FR" sz="1400" b="1" u="sng">
                <a:solidFill>
                  <a:srgbClr val="FF0000"/>
                </a:solidFill>
              </a:rPr>
              <a:t>Les écoles d’ingénieurs</a:t>
            </a:r>
          </a:p>
        </p:txBody>
      </p:sp>
      <p:sp>
        <p:nvSpPr>
          <p:cNvPr id="10" name="Text Box 31">
            <a:extLst>
              <a:ext uri="{FF2B5EF4-FFF2-40B4-BE49-F238E27FC236}">
                <a16:creationId xmlns:a16="http://schemas.microsoft.com/office/drawing/2014/main" id="{67FF9776-2CA7-0A93-996D-2818350ACCA8}"/>
              </a:ext>
            </a:extLst>
          </p:cNvPr>
          <p:cNvSpPr txBox="1">
            <a:spLocks noChangeArrowheads="1"/>
          </p:cNvSpPr>
          <p:nvPr/>
        </p:nvSpPr>
        <p:spPr bwMode="auto">
          <a:xfrm>
            <a:off x="2411413" y="1976438"/>
            <a:ext cx="6553200" cy="1784350"/>
          </a:xfrm>
          <a:prstGeom prst="rect">
            <a:avLst/>
          </a:prstGeom>
          <a:noFill/>
          <a:ln>
            <a:noFill/>
          </a:ln>
        </p:spPr>
        <p:txBody>
          <a:bodyPr lIns="36000" rIns="3600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lnSpc>
                <a:spcPts val="1438"/>
              </a:lnSpc>
              <a:spcBef>
                <a:spcPct val="0"/>
              </a:spcBef>
              <a:spcAft>
                <a:spcPts val="300"/>
              </a:spcAft>
              <a:buFontTx/>
              <a:buNone/>
              <a:defRPr/>
            </a:pPr>
            <a:r>
              <a:rPr lang="fr-FR" altLang="fr-FR" sz="1100" kern="0" dirty="0">
                <a:solidFill>
                  <a:schemeClr val="tx1">
                    <a:lumMod val="75000"/>
                    <a:lumOff val="25000"/>
                  </a:schemeClr>
                </a:solidFill>
                <a:latin typeface="+mn-lt"/>
              </a:rPr>
              <a:t>Premier cycle de </a:t>
            </a:r>
            <a:r>
              <a:rPr lang="fr-FR" altLang="fr-FR" sz="1100" b="1" kern="0" dirty="0">
                <a:solidFill>
                  <a:schemeClr val="tx1">
                    <a:lumMod val="75000"/>
                    <a:lumOff val="25000"/>
                  </a:schemeClr>
                </a:solidFill>
                <a:latin typeface="+mn-lt"/>
              </a:rPr>
              <a:t>3 ans pluridisciplinaire + </a:t>
            </a:r>
            <a:r>
              <a:rPr lang="fr-FR" altLang="fr-FR" sz="1100" kern="0" dirty="0">
                <a:solidFill>
                  <a:schemeClr val="tx1">
                    <a:lumMod val="75000"/>
                    <a:lumOff val="25000"/>
                  </a:schemeClr>
                </a:solidFill>
                <a:latin typeface="+mn-lt"/>
              </a:rPr>
              <a:t>second cycle de </a:t>
            </a:r>
            <a:r>
              <a:rPr lang="fr-FR" altLang="fr-FR" sz="1100" b="1" kern="0" dirty="0">
                <a:solidFill>
                  <a:schemeClr val="tx1">
                    <a:lumMod val="75000"/>
                    <a:lumOff val="25000"/>
                  </a:schemeClr>
                </a:solidFill>
                <a:latin typeface="+mn-lt"/>
              </a:rPr>
              <a:t>2 ans de spécialisation </a:t>
            </a:r>
            <a:r>
              <a:rPr lang="fr-FR" altLang="fr-FR" sz="1000" kern="0" dirty="0">
                <a:solidFill>
                  <a:schemeClr val="tx1">
                    <a:lumMod val="75000"/>
                    <a:lumOff val="25000"/>
                  </a:schemeClr>
                </a:solidFill>
                <a:latin typeface="+mn-lt"/>
              </a:rPr>
              <a:t>(Économie et finance, Communication, Politique économique et sociale, Droit, Relations internationales, Service public…)</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Débouchés professionnels </a:t>
            </a:r>
            <a:r>
              <a:rPr lang="fr-FR" altLang="fr-FR" sz="1100" kern="0" dirty="0">
                <a:solidFill>
                  <a:schemeClr val="tx1">
                    <a:lumMod val="75000"/>
                    <a:lumOff val="25000"/>
                  </a:schemeClr>
                </a:solidFill>
                <a:latin typeface="+mn-lt"/>
              </a:rPr>
              <a:t>: cadres du secteur privé et de la fonction publique, communication, médias, culture, journalisme, banque, finance, management, marketing, commerce, audit-conseil, recherche, enseignement, organisations internationales, administration publique…)</a:t>
            </a:r>
          </a:p>
          <a:p>
            <a:pPr eaLnBrk="1" hangingPunct="1">
              <a:lnSpc>
                <a:spcPts val="1438"/>
              </a:lnSpc>
              <a:spcBef>
                <a:spcPct val="0"/>
              </a:spcBef>
              <a:buFont typeface="Arial" pitchFamily="34" charset="0"/>
              <a:buNone/>
              <a:defRPr/>
            </a:pPr>
            <a:r>
              <a:rPr lang="fr-FR" altLang="fr-FR" sz="1000" b="1" kern="0" dirty="0">
                <a:solidFill>
                  <a:schemeClr val="accent6">
                    <a:lumMod val="75000"/>
                  </a:schemeClr>
                </a:solidFill>
                <a:latin typeface="+mn-lt"/>
              </a:rPr>
              <a:t>Sciences Po PARIS et ses 6 campus délocalisés </a:t>
            </a:r>
            <a:r>
              <a:rPr lang="fr-FR" altLang="fr-FR" sz="1000" b="1" kern="0" dirty="0">
                <a:solidFill>
                  <a:srgbClr val="89A5A0"/>
                </a:solidFill>
                <a:latin typeface="+mn-lt"/>
              </a:rPr>
              <a:t>: </a:t>
            </a:r>
            <a:r>
              <a:rPr lang="fr-FR" altLang="fr-FR" sz="1000" kern="0" dirty="0">
                <a:solidFill>
                  <a:schemeClr val="tx1">
                    <a:lumMod val="75000"/>
                    <a:lumOff val="25000"/>
                  </a:schemeClr>
                </a:solidFill>
                <a:latin typeface="+mn-lt"/>
              </a:rPr>
              <a:t>Nancy (Cycle franco-allemand), Dijon (Pays d’Europe centrale et orientale), Poitiers (Péninsule ibérique et Amérique latine), Menton (Moyen Orient-Méditerranée), Le Havre (Cycle euro-asiatique), Reims (Cycle Amérique du Nord et cycle Euro-Afrique)</a:t>
            </a:r>
          </a:p>
          <a:p>
            <a:pPr eaLnBrk="1" hangingPunct="1">
              <a:lnSpc>
                <a:spcPts val="1438"/>
              </a:lnSpc>
              <a:spcBef>
                <a:spcPct val="0"/>
              </a:spcBef>
              <a:spcAft>
                <a:spcPts val="300"/>
              </a:spcAft>
              <a:buFont typeface="Arial" pitchFamily="34" charset="0"/>
              <a:buNone/>
              <a:defRPr/>
            </a:pPr>
            <a:r>
              <a:rPr lang="fr-FR" altLang="fr-FR" sz="1000" b="1" kern="0" dirty="0">
                <a:solidFill>
                  <a:schemeClr val="accent6">
                    <a:lumMod val="75000"/>
                  </a:schemeClr>
                </a:solidFill>
                <a:latin typeface="+mn-lt"/>
              </a:rPr>
              <a:t>9 IEP de « région » </a:t>
            </a:r>
            <a:r>
              <a:rPr lang="fr-FR" altLang="fr-FR" sz="1000" b="1" kern="0" dirty="0">
                <a:solidFill>
                  <a:srgbClr val="89A5A0"/>
                </a:solidFill>
                <a:latin typeface="+mn-lt"/>
              </a:rPr>
              <a:t>: </a:t>
            </a:r>
            <a:r>
              <a:rPr lang="fr-FR" altLang="fr-FR" sz="1000" kern="0" dirty="0">
                <a:solidFill>
                  <a:schemeClr val="tx1">
                    <a:lumMod val="75000"/>
                    <a:lumOff val="25000"/>
                  </a:schemeClr>
                </a:solidFill>
                <a:latin typeface="+mn-lt"/>
              </a:rPr>
              <a:t>Aix-en-Provence, Lille, Lyon, Rennes, Strasbourg, Toulouse, Saint-Germain-en-Laye, Bordeaux, Grenoble</a:t>
            </a:r>
          </a:p>
        </p:txBody>
      </p:sp>
      <p:sp>
        <p:nvSpPr>
          <p:cNvPr id="11" name="Text Box 31">
            <a:extLst>
              <a:ext uri="{FF2B5EF4-FFF2-40B4-BE49-F238E27FC236}">
                <a16:creationId xmlns:a16="http://schemas.microsoft.com/office/drawing/2014/main" id="{81C78A3B-6066-B2F6-E6B4-71BE5CE7FCE5}"/>
              </a:ext>
            </a:extLst>
          </p:cNvPr>
          <p:cNvSpPr txBox="1">
            <a:spLocks noChangeArrowheads="1"/>
          </p:cNvSpPr>
          <p:nvPr/>
        </p:nvSpPr>
        <p:spPr bwMode="auto">
          <a:xfrm>
            <a:off x="2339975" y="4456113"/>
            <a:ext cx="6624638" cy="1695450"/>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Directement après le bac via un </a:t>
            </a:r>
            <a:r>
              <a:rPr lang="fr-FR" altLang="fr-FR" sz="1100" b="1" kern="0" dirty="0">
                <a:solidFill>
                  <a:schemeClr val="tx1">
                    <a:lumMod val="75000"/>
                    <a:lumOff val="25000"/>
                  </a:schemeClr>
                </a:solidFill>
                <a:latin typeface="+mn-lt"/>
              </a:rPr>
              <a:t>cycle préparatoire intégré </a:t>
            </a:r>
            <a:r>
              <a:rPr lang="fr-FR" altLang="fr-FR" sz="1100" kern="0" dirty="0">
                <a:solidFill>
                  <a:schemeClr val="tx1">
                    <a:lumMod val="75000"/>
                    <a:lumOff val="25000"/>
                  </a:schemeClr>
                </a:solidFill>
                <a:latin typeface="+mn-lt"/>
              </a:rPr>
              <a:t>ou </a:t>
            </a:r>
            <a:r>
              <a:rPr lang="fr-FR" altLang="fr-FR" sz="1100" b="1" kern="0" dirty="0">
                <a:solidFill>
                  <a:schemeClr val="tx1">
                    <a:lumMod val="75000"/>
                    <a:lumOff val="25000"/>
                  </a:schemeClr>
                </a:solidFill>
                <a:latin typeface="+mn-lt"/>
              </a:rPr>
              <a:t>après un Bac +2</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Spécialisations : </a:t>
            </a:r>
            <a:r>
              <a:rPr lang="fr-FR" altLang="fr-FR" sz="1100" kern="0" dirty="0">
                <a:solidFill>
                  <a:schemeClr val="tx1">
                    <a:lumMod val="75000"/>
                    <a:lumOff val="25000"/>
                  </a:schemeClr>
                </a:solidFill>
                <a:latin typeface="+mn-lt"/>
              </a:rPr>
              <a:t>Aéronautique, armement, agroalimentaire, automatismes, biologie, chimie, électronique/électrotechnique, génie civil, informatique, mécanique...</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210 écoles d’ingénieurs françaises </a:t>
            </a:r>
            <a:r>
              <a:rPr lang="fr-FR" altLang="fr-FR" sz="1100" kern="0" dirty="0">
                <a:solidFill>
                  <a:schemeClr val="tx1">
                    <a:lumMod val="75000"/>
                    <a:lumOff val="25000"/>
                  </a:schemeClr>
                </a:solidFill>
                <a:latin typeface="+mn-lt"/>
              </a:rPr>
              <a:t>(plus de 150 publiques et un quart rattachées aux universités)</a:t>
            </a:r>
          </a:p>
          <a:p>
            <a:pPr eaLnBrk="1" hangingPunct="1">
              <a:spcBef>
                <a:spcPct val="0"/>
              </a:spcBef>
              <a:buFont typeface="Arial" pitchFamily="34" charset="0"/>
              <a:buNone/>
              <a:defRPr/>
            </a:pPr>
            <a:r>
              <a:rPr lang="fr-FR" altLang="fr-FR" sz="1000" b="1" dirty="0">
                <a:solidFill>
                  <a:schemeClr val="tx1">
                    <a:lumMod val="65000"/>
                    <a:lumOff val="35000"/>
                  </a:schemeClr>
                </a:solidFill>
                <a:latin typeface="+mn-lt"/>
              </a:rPr>
              <a:t>Concours communs : </a:t>
            </a:r>
            <a:r>
              <a:rPr lang="fr-FR" altLang="fr-FR" sz="1000" b="1" dirty="0">
                <a:solidFill>
                  <a:schemeClr val="accent2">
                    <a:lumMod val="75000"/>
                  </a:schemeClr>
                </a:solidFill>
                <a:latin typeface="+mn-lt"/>
              </a:rPr>
              <a:t>Advance</a:t>
            </a:r>
            <a:r>
              <a:rPr lang="fr-FR" altLang="fr-FR" sz="1000" dirty="0">
                <a:solidFill>
                  <a:srgbClr val="89A5A0"/>
                </a:solidFill>
                <a:latin typeface="+mn-lt"/>
              </a:rPr>
              <a:t> </a:t>
            </a:r>
            <a:r>
              <a:rPr lang="fr-FR" altLang="fr-FR" sz="1000" dirty="0">
                <a:solidFill>
                  <a:schemeClr val="tx1">
                    <a:lumMod val="65000"/>
                    <a:lumOff val="35000"/>
                  </a:schemeClr>
                </a:solidFill>
                <a:latin typeface="+mn-lt"/>
              </a:rPr>
              <a:t>(4 écoles privées), </a:t>
            </a:r>
            <a:r>
              <a:rPr lang="fr-FR" altLang="fr-FR" sz="1000" b="1" dirty="0">
                <a:solidFill>
                  <a:schemeClr val="accent2">
                    <a:lumMod val="75000"/>
                  </a:schemeClr>
                </a:solidFill>
                <a:latin typeface="+mn-lt"/>
              </a:rPr>
              <a:t>Avenir Bac </a:t>
            </a:r>
            <a:r>
              <a:rPr lang="fr-FR" altLang="fr-FR" sz="1000" dirty="0">
                <a:solidFill>
                  <a:schemeClr val="tx1">
                    <a:lumMod val="65000"/>
                    <a:lumOff val="35000"/>
                  </a:schemeClr>
                </a:solidFill>
                <a:latin typeface="+mn-lt"/>
              </a:rPr>
              <a:t>(8 écoles privées), </a:t>
            </a:r>
            <a:r>
              <a:rPr lang="fr-FR" altLang="fr-FR" sz="1000" b="1" dirty="0">
                <a:solidFill>
                  <a:schemeClr val="accent2">
                    <a:lumMod val="75000"/>
                  </a:schemeClr>
                </a:solidFill>
                <a:latin typeface="+mn-lt"/>
              </a:rPr>
              <a:t>GEIPI-</a:t>
            </a:r>
            <a:r>
              <a:rPr lang="fr-FR" altLang="fr-FR" sz="1000" b="1" dirty="0" err="1">
                <a:solidFill>
                  <a:schemeClr val="accent2">
                    <a:lumMod val="75000"/>
                  </a:schemeClr>
                </a:solidFill>
                <a:latin typeface="+mn-lt"/>
              </a:rPr>
              <a:t>Polytech</a:t>
            </a:r>
            <a:r>
              <a:rPr lang="fr-FR" altLang="fr-FR" sz="1000" dirty="0">
                <a:solidFill>
                  <a:schemeClr val="accent1">
                    <a:lumMod val="75000"/>
                  </a:schemeClr>
                </a:solidFill>
                <a:latin typeface="+mn-lt"/>
              </a:rPr>
              <a:t> (</a:t>
            </a:r>
            <a:r>
              <a:rPr lang="fr-FR" altLang="fr-FR" sz="1000" dirty="0">
                <a:solidFill>
                  <a:schemeClr val="tx1">
                    <a:lumMod val="65000"/>
                    <a:lumOff val="35000"/>
                  </a:schemeClr>
                </a:solidFill>
                <a:latin typeface="+mn-lt"/>
              </a:rPr>
              <a:t>34 écoles publiques), </a:t>
            </a:r>
            <a:r>
              <a:rPr lang="fr-FR" altLang="fr-FR" sz="1000" b="1" dirty="0">
                <a:solidFill>
                  <a:schemeClr val="accent2">
                    <a:lumMod val="75000"/>
                  </a:schemeClr>
                </a:solidFill>
                <a:latin typeface="+mn-lt"/>
              </a:rPr>
              <a:t>Groupe</a:t>
            </a:r>
            <a:r>
              <a:rPr lang="fr-FR" altLang="fr-FR" sz="1000" dirty="0">
                <a:solidFill>
                  <a:srgbClr val="89A5A0"/>
                </a:solidFill>
                <a:latin typeface="+mn-lt"/>
              </a:rPr>
              <a:t> </a:t>
            </a:r>
            <a:r>
              <a:rPr lang="fr-FR" altLang="fr-FR" sz="1000" b="1" dirty="0">
                <a:solidFill>
                  <a:schemeClr val="accent2">
                    <a:lumMod val="75000"/>
                  </a:schemeClr>
                </a:solidFill>
                <a:latin typeface="+mn-lt"/>
              </a:rPr>
              <a:t>INSA</a:t>
            </a:r>
            <a:r>
              <a:rPr lang="fr-FR" altLang="fr-FR" sz="1000" dirty="0">
                <a:solidFill>
                  <a:srgbClr val="89A5A0"/>
                </a:solidFill>
                <a:latin typeface="+mn-lt"/>
              </a:rPr>
              <a:t> </a:t>
            </a:r>
            <a:r>
              <a:rPr lang="fr-FR" altLang="fr-FR" sz="1000" dirty="0">
                <a:solidFill>
                  <a:schemeClr val="tx1">
                    <a:lumMod val="65000"/>
                    <a:lumOff val="35000"/>
                  </a:schemeClr>
                </a:solidFill>
                <a:latin typeface="+mn-lt"/>
              </a:rPr>
              <a:t>(6 INSA et 7 écoles partenaires publiques), </a:t>
            </a:r>
            <a:r>
              <a:rPr lang="fr-FR" altLang="fr-FR" sz="1000" b="1" dirty="0">
                <a:solidFill>
                  <a:schemeClr val="accent2">
                    <a:lumMod val="75000"/>
                  </a:schemeClr>
                </a:solidFill>
                <a:latin typeface="+mn-lt"/>
              </a:rPr>
              <a:t>Puissance Alpha </a:t>
            </a:r>
            <a:r>
              <a:rPr lang="fr-FR" altLang="fr-FR" sz="1000" dirty="0">
                <a:solidFill>
                  <a:schemeClr val="tx1">
                    <a:lumMod val="65000"/>
                    <a:lumOff val="35000"/>
                  </a:schemeClr>
                </a:solidFill>
                <a:latin typeface="+mn-lt"/>
              </a:rPr>
              <a:t>(16 écoles privées)</a:t>
            </a:r>
          </a:p>
          <a:p>
            <a:pPr marL="171450" indent="-171450" eaLnBrk="1" hangingPunct="1">
              <a:spcBef>
                <a:spcPct val="0"/>
              </a:spcBef>
              <a:buFont typeface="Arial" pitchFamily="34" charset="0"/>
              <a:buNone/>
              <a:defRPr/>
            </a:pPr>
            <a:r>
              <a:rPr lang="fr-FR" altLang="fr-FR" sz="1000" b="1" dirty="0">
                <a:solidFill>
                  <a:schemeClr val="accent2">
                    <a:lumMod val="75000"/>
                  </a:schemeClr>
                </a:solidFill>
                <a:latin typeface="+mn-lt"/>
              </a:rPr>
              <a:t>ECAM</a:t>
            </a:r>
            <a:r>
              <a:rPr lang="fr-FR" altLang="fr-FR" sz="1000" dirty="0">
                <a:solidFill>
                  <a:schemeClr val="tx1">
                    <a:lumMod val="65000"/>
                    <a:lumOff val="35000"/>
                  </a:schemeClr>
                </a:solidFill>
                <a:latin typeface="+mn-lt"/>
              </a:rPr>
              <a:t> (4 écoles privées), </a:t>
            </a:r>
            <a:r>
              <a:rPr lang="fr-FR" altLang="fr-FR" sz="1000" b="1" dirty="0">
                <a:solidFill>
                  <a:schemeClr val="accent2">
                    <a:lumMod val="75000"/>
                  </a:schemeClr>
                </a:solidFill>
                <a:latin typeface="+mn-lt"/>
              </a:rPr>
              <a:t>UT </a:t>
            </a:r>
            <a:r>
              <a:rPr lang="fr-FR" altLang="fr-FR" sz="1000" dirty="0">
                <a:solidFill>
                  <a:schemeClr val="tx1">
                    <a:lumMod val="65000"/>
                    <a:lumOff val="35000"/>
                  </a:schemeClr>
                </a:solidFill>
                <a:latin typeface="+mn-lt"/>
              </a:rPr>
              <a:t>(3 écoles publiques), </a:t>
            </a:r>
            <a:r>
              <a:rPr lang="fr-FR" altLang="fr-FR" sz="1000" b="1" dirty="0">
                <a:solidFill>
                  <a:schemeClr val="accent2">
                    <a:lumMod val="75000"/>
                  </a:schemeClr>
                </a:solidFill>
                <a:latin typeface="+mn-lt"/>
              </a:rPr>
              <a:t>Réseau France Agro 3 </a:t>
            </a:r>
            <a:r>
              <a:rPr lang="fr-FR" altLang="fr-FR" sz="1000" dirty="0">
                <a:solidFill>
                  <a:schemeClr val="tx1">
                    <a:lumMod val="65000"/>
                    <a:lumOff val="35000"/>
                  </a:schemeClr>
                </a:solidFill>
                <a:latin typeface="+mn-lt"/>
              </a:rPr>
              <a:t>(4 écoles privées)</a:t>
            </a:r>
          </a:p>
          <a:p>
            <a:pPr eaLnBrk="1" hangingPunct="1">
              <a:spcBef>
                <a:spcPct val="0"/>
              </a:spcBef>
              <a:buFont typeface="Arial" pitchFamily="34" charset="0"/>
              <a:buNone/>
              <a:defRPr/>
            </a:pPr>
            <a:r>
              <a:rPr lang="fr-FR" altLang="fr-FR" sz="1000" b="1" dirty="0">
                <a:solidFill>
                  <a:schemeClr val="tx1">
                    <a:lumMod val="65000"/>
                    <a:lumOff val="35000"/>
                  </a:schemeClr>
                </a:solidFill>
                <a:latin typeface="+mn-lt"/>
              </a:rPr>
              <a:t>Cycle  préparatoires communs </a:t>
            </a:r>
            <a:r>
              <a:rPr lang="fr-FR" altLang="fr-FR" sz="1000" dirty="0">
                <a:solidFill>
                  <a:schemeClr val="accent2">
                    <a:lumMod val="75000"/>
                  </a:schemeClr>
                </a:solidFill>
                <a:latin typeface="+mn-lt"/>
              </a:rPr>
              <a:t>: CPP la prépa des IN</a:t>
            </a:r>
            <a:r>
              <a:rPr lang="fr-FR" altLang="fr-FR" sz="1000" dirty="0">
                <a:solidFill>
                  <a:srgbClr val="89A5A0"/>
                </a:solidFill>
                <a:latin typeface="+mn-lt"/>
              </a:rPr>
              <a:t>P </a:t>
            </a:r>
            <a:r>
              <a:rPr lang="fr-FR" altLang="fr-FR" sz="1000" dirty="0">
                <a:solidFill>
                  <a:schemeClr val="tx1">
                    <a:lumMod val="65000"/>
                    <a:lumOff val="35000"/>
                  </a:schemeClr>
                </a:solidFill>
                <a:latin typeface="+mn-lt"/>
              </a:rPr>
              <a:t>(33 écoles), </a:t>
            </a:r>
            <a:r>
              <a:rPr lang="fr-FR" altLang="fr-FR" sz="1000" b="1" dirty="0">
                <a:solidFill>
                  <a:schemeClr val="accent2">
                    <a:lumMod val="75000"/>
                  </a:schemeClr>
                </a:solidFill>
                <a:latin typeface="+mn-lt"/>
              </a:rPr>
              <a:t>CPI Chimie Gay-Lussac  </a:t>
            </a:r>
            <a:r>
              <a:rPr lang="fr-FR" altLang="fr-FR" sz="1000" dirty="0">
                <a:solidFill>
                  <a:schemeClr val="tx1">
                    <a:lumMod val="65000"/>
                    <a:lumOff val="35000"/>
                  </a:schemeClr>
                </a:solidFill>
                <a:latin typeface="+mn-lt"/>
              </a:rPr>
              <a:t>(20 écoles chimie et génie chimique)</a:t>
            </a:r>
            <a:endParaRPr lang="fr-FR" altLang="fr-FR" sz="1100" b="1" kern="0" dirty="0">
              <a:solidFill>
                <a:schemeClr val="tx1">
                  <a:lumMod val="75000"/>
                  <a:lumOff val="25000"/>
                </a:schemeClr>
              </a:solidFill>
              <a:latin typeface="+mn-lt"/>
            </a:endParaRPr>
          </a:p>
        </p:txBody>
      </p:sp>
      <p:sp>
        <p:nvSpPr>
          <p:cNvPr id="13" name="ZoneTexte 12">
            <a:extLst>
              <a:ext uri="{FF2B5EF4-FFF2-40B4-BE49-F238E27FC236}">
                <a16:creationId xmlns:a16="http://schemas.microsoft.com/office/drawing/2014/main" id="{3C1C3D03-574D-2442-7B89-90E256FCEC54}"/>
              </a:ext>
            </a:extLst>
          </p:cNvPr>
          <p:cNvSpPr txBox="1"/>
          <p:nvPr/>
        </p:nvSpPr>
        <p:spPr>
          <a:xfrm>
            <a:off x="1230313" y="977900"/>
            <a:ext cx="7734300" cy="538163"/>
          </a:xfrm>
          <a:prstGeom prst="rect">
            <a:avLst/>
          </a:prstGeom>
          <a:noFill/>
        </p:spPr>
        <p:txBody>
          <a:bodyPr lIns="0" rIns="0">
            <a:spAutoFit/>
          </a:bodyPr>
          <a:lstStyle/>
          <a:p>
            <a:pPr eaLnBrk="1" hangingPunct="1">
              <a:spcAft>
                <a:spcPts val="600"/>
              </a:spcAft>
              <a:defRPr/>
            </a:pPr>
            <a:r>
              <a:rPr lang="fr-FR" sz="1200" dirty="0">
                <a:solidFill>
                  <a:schemeClr val="tx1">
                    <a:lumMod val="65000"/>
                    <a:lumOff val="35000"/>
                  </a:schemeClr>
                </a:solidFill>
              </a:rPr>
              <a:t>Des </a:t>
            </a:r>
            <a:r>
              <a:rPr lang="fr-FR" sz="1200" b="1" dirty="0">
                <a:solidFill>
                  <a:schemeClr val="tx1">
                    <a:lumMod val="65000"/>
                    <a:lumOff val="35000"/>
                  </a:schemeClr>
                </a:solidFill>
              </a:rPr>
              <a:t>cursus pluridisciplinaires</a:t>
            </a:r>
            <a:r>
              <a:rPr lang="fr-FR" sz="1200" dirty="0">
                <a:solidFill>
                  <a:schemeClr val="tx1">
                    <a:lumMod val="65000"/>
                    <a:lumOff val="35000"/>
                  </a:schemeClr>
                </a:solidFill>
              </a:rPr>
              <a:t> en </a:t>
            </a:r>
            <a:r>
              <a:rPr lang="fr-FR" sz="1200" b="1" dirty="0">
                <a:solidFill>
                  <a:schemeClr val="tx1">
                    <a:lumMod val="65000"/>
                    <a:lumOff val="35000"/>
                  </a:schemeClr>
                </a:solidFill>
              </a:rPr>
              <a:t>5 ans</a:t>
            </a:r>
            <a:r>
              <a:rPr lang="fr-FR" sz="1200" dirty="0">
                <a:solidFill>
                  <a:schemeClr val="tx1">
                    <a:lumMod val="65000"/>
                    <a:lumOff val="35000"/>
                  </a:schemeClr>
                </a:solidFill>
              </a:rPr>
              <a:t>, largement </a:t>
            </a:r>
            <a:r>
              <a:rPr lang="fr-FR" sz="1200" b="1" dirty="0">
                <a:solidFill>
                  <a:schemeClr val="tx1">
                    <a:lumMod val="65000"/>
                    <a:lumOff val="35000"/>
                  </a:schemeClr>
                </a:solidFill>
              </a:rPr>
              <a:t>ouverts sur l’international</a:t>
            </a:r>
            <a:endParaRPr lang="fr-FR" sz="1200" dirty="0">
              <a:solidFill>
                <a:schemeClr val="tx1">
                  <a:lumMod val="65000"/>
                  <a:lumOff val="35000"/>
                </a:schemeClr>
              </a:solidFill>
            </a:endParaRPr>
          </a:p>
          <a:p>
            <a:pPr eaLnBrk="1" hangingPunct="1">
              <a:spcAft>
                <a:spcPts val="1000"/>
              </a:spcAft>
              <a:defRPr/>
            </a:pPr>
            <a:r>
              <a:rPr lang="fr-FR" sz="1200" dirty="0">
                <a:solidFill>
                  <a:schemeClr val="tx1">
                    <a:lumMod val="65000"/>
                    <a:lumOff val="35000"/>
                  </a:schemeClr>
                </a:solidFill>
              </a:rPr>
              <a:t>Accessibles après le bac, avec une part équilibrée d’enseignement général et d’enseignement professionnel..</a:t>
            </a:r>
            <a:endParaRPr lang="fr-FR" sz="1200" spc="-30" dirty="0">
              <a:solidFill>
                <a:schemeClr val="tx1">
                  <a:lumMod val="65000"/>
                  <a:lumOff val="35000"/>
                </a:schemeClr>
              </a:solidFill>
            </a:endParaRPr>
          </a:p>
        </p:txBody>
      </p:sp>
      <p:sp>
        <p:nvSpPr>
          <p:cNvPr id="16" name="Rectangle 10">
            <a:extLst>
              <a:ext uri="{FF2B5EF4-FFF2-40B4-BE49-F238E27FC236}">
                <a16:creationId xmlns:a16="http://schemas.microsoft.com/office/drawing/2014/main" id="{77FA2412-EB19-05E9-2934-4EFE8E776161}"/>
              </a:ext>
            </a:extLst>
          </p:cNvPr>
          <p:cNvSpPr>
            <a:spLocks noChangeArrowheads="1"/>
          </p:cNvSpPr>
          <p:nvPr/>
        </p:nvSpPr>
        <p:spPr bwMode="auto">
          <a:xfrm>
            <a:off x="250825" y="2411413"/>
            <a:ext cx="1931988" cy="585787"/>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fr-FR" altLang="fr-FR" sz="800" i="0" kern="0" dirty="0">
                <a:solidFill>
                  <a:schemeClr val="tx1">
                    <a:lumMod val="65000"/>
                    <a:lumOff val="35000"/>
                  </a:schemeClr>
                </a:solidFill>
              </a:rPr>
              <a:t>Mastères spécialisés (Ms)</a:t>
            </a:r>
            <a:br>
              <a:rPr lang="fr-FR" altLang="fr-FR" sz="800" i="0" kern="0" dirty="0">
                <a:solidFill>
                  <a:schemeClr val="tx1">
                    <a:lumMod val="65000"/>
                    <a:lumOff val="35000"/>
                  </a:schemeClr>
                </a:solidFill>
              </a:rPr>
            </a:br>
            <a:r>
              <a:rPr lang="fr-FR" altLang="fr-FR" sz="800" i="0" kern="0" dirty="0">
                <a:solidFill>
                  <a:schemeClr val="tx1">
                    <a:lumMod val="65000"/>
                    <a:lumOff val="35000"/>
                  </a:schemeClr>
                </a:solidFill>
              </a:rPr>
              <a:t>Masters of Business Administration (MBA) </a:t>
            </a:r>
            <a:br>
              <a:rPr lang="fr-FR" altLang="fr-FR" sz="800" i="0" kern="0" dirty="0">
                <a:solidFill>
                  <a:schemeClr val="tx1">
                    <a:lumMod val="65000"/>
                    <a:lumOff val="35000"/>
                  </a:schemeClr>
                </a:solidFill>
              </a:rPr>
            </a:br>
            <a:r>
              <a:rPr lang="fr-FR" altLang="fr-FR" sz="800" i="0" kern="0" dirty="0">
                <a:solidFill>
                  <a:schemeClr val="tx1">
                    <a:lumMod val="65000"/>
                    <a:lumOff val="35000"/>
                  </a:schemeClr>
                </a:solidFill>
              </a:rPr>
              <a:t>École nationale d’administration</a:t>
            </a:r>
            <a:br>
              <a:rPr lang="fr-FR" altLang="fr-FR" sz="800" i="0" kern="0" dirty="0">
                <a:solidFill>
                  <a:schemeClr val="tx1">
                    <a:lumMod val="65000"/>
                    <a:lumOff val="35000"/>
                  </a:schemeClr>
                </a:solidFill>
              </a:rPr>
            </a:br>
            <a:r>
              <a:rPr lang="fr-FR" altLang="fr-FR" sz="800" i="0" kern="0" dirty="0">
                <a:solidFill>
                  <a:schemeClr val="tx1">
                    <a:lumMod val="65000"/>
                    <a:lumOff val="35000"/>
                  </a:schemeClr>
                </a:solidFill>
              </a:rPr>
              <a:t>École nationale de la magistrature…</a:t>
            </a:r>
          </a:p>
        </p:txBody>
      </p:sp>
      <p:sp>
        <p:nvSpPr>
          <p:cNvPr id="15" name="ZoneTexte 14">
            <a:extLst>
              <a:ext uri="{FF2B5EF4-FFF2-40B4-BE49-F238E27FC236}">
                <a16:creationId xmlns:a16="http://schemas.microsoft.com/office/drawing/2014/main" id="{D965E638-555D-55CD-7182-A96D51DF37F8}"/>
              </a:ext>
            </a:extLst>
          </p:cNvPr>
          <p:cNvSpPr txBox="1"/>
          <p:nvPr/>
        </p:nvSpPr>
        <p:spPr>
          <a:xfrm>
            <a:off x="395288" y="2133600"/>
            <a:ext cx="1439862" cy="306388"/>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5 à 7 ans</a:t>
            </a:r>
            <a:endParaRPr lang="fr-FR" sz="1400" dirty="0">
              <a:solidFill>
                <a:schemeClr val="tx1">
                  <a:lumMod val="65000"/>
                  <a:lumOff val="3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31CDC5A-22C7-F91B-E0D1-3C3C4C744036}"/>
              </a:ext>
            </a:extLst>
          </p:cNvPr>
          <p:cNvGraphicFramePr>
            <a:graphicFrameLocks noGrp="1"/>
          </p:cNvGraphicFramePr>
          <p:nvPr/>
        </p:nvGraphicFramePr>
        <p:xfrm>
          <a:off x="34925" y="1052513"/>
          <a:ext cx="1722439" cy="5175307"/>
        </p:xfrm>
        <a:graphic>
          <a:graphicData uri="http://schemas.openxmlformats.org/drawingml/2006/table">
            <a:tbl>
              <a:tblPr firstRow="1" bandRow="1">
                <a:tableStyleId>{2D5ABB26-0587-4C30-8999-92F81FD0307C}</a:tableStyleId>
              </a:tblPr>
              <a:tblGrid>
                <a:gridCol w="180121">
                  <a:extLst>
                    <a:ext uri="{9D8B030D-6E8A-4147-A177-3AD203B41FA5}">
                      <a16:colId xmlns:a16="http://schemas.microsoft.com/office/drawing/2014/main" val="20000"/>
                    </a:ext>
                  </a:extLst>
                </a:gridCol>
                <a:gridCol w="108105">
                  <a:extLst>
                    <a:ext uri="{9D8B030D-6E8A-4147-A177-3AD203B41FA5}">
                      <a16:colId xmlns:a16="http://schemas.microsoft.com/office/drawing/2014/main" val="20001"/>
                    </a:ext>
                  </a:extLst>
                </a:gridCol>
                <a:gridCol w="144097">
                  <a:extLst>
                    <a:ext uri="{9D8B030D-6E8A-4147-A177-3AD203B41FA5}">
                      <a16:colId xmlns:a16="http://schemas.microsoft.com/office/drawing/2014/main" val="20002"/>
                    </a:ext>
                  </a:extLst>
                </a:gridCol>
                <a:gridCol w="215094">
                  <a:extLst>
                    <a:ext uri="{9D8B030D-6E8A-4147-A177-3AD203B41FA5}">
                      <a16:colId xmlns:a16="http://schemas.microsoft.com/office/drawing/2014/main" val="20003"/>
                    </a:ext>
                  </a:extLst>
                </a:gridCol>
                <a:gridCol w="64844">
                  <a:extLst>
                    <a:ext uri="{9D8B030D-6E8A-4147-A177-3AD203B41FA5}">
                      <a16:colId xmlns:a16="http://schemas.microsoft.com/office/drawing/2014/main" val="20004"/>
                    </a:ext>
                  </a:extLst>
                </a:gridCol>
                <a:gridCol w="215094">
                  <a:extLst>
                    <a:ext uri="{9D8B030D-6E8A-4147-A177-3AD203B41FA5}">
                      <a16:colId xmlns:a16="http://schemas.microsoft.com/office/drawing/2014/main" val="20005"/>
                    </a:ext>
                  </a:extLst>
                </a:gridCol>
                <a:gridCol w="64844">
                  <a:extLst>
                    <a:ext uri="{9D8B030D-6E8A-4147-A177-3AD203B41FA5}">
                      <a16:colId xmlns:a16="http://schemas.microsoft.com/office/drawing/2014/main" val="20006"/>
                    </a:ext>
                  </a:extLst>
                </a:gridCol>
                <a:gridCol w="215094">
                  <a:extLst>
                    <a:ext uri="{9D8B030D-6E8A-4147-A177-3AD203B41FA5}">
                      <a16:colId xmlns:a16="http://schemas.microsoft.com/office/drawing/2014/main" val="20007"/>
                    </a:ext>
                  </a:extLst>
                </a:gridCol>
                <a:gridCol w="64844">
                  <a:extLst>
                    <a:ext uri="{9D8B030D-6E8A-4147-A177-3AD203B41FA5}">
                      <a16:colId xmlns:a16="http://schemas.microsoft.com/office/drawing/2014/main" val="20008"/>
                    </a:ext>
                  </a:extLst>
                </a:gridCol>
                <a:gridCol w="450302">
                  <a:extLst>
                    <a:ext uri="{9D8B030D-6E8A-4147-A177-3AD203B41FA5}">
                      <a16:colId xmlns:a16="http://schemas.microsoft.com/office/drawing/2014/main" val="20009"/>
                    </a:ext>
                  </a:extLst>
                </a:gridCol>
              </a:tblGrid>
              <a:tr h="274315">
                <a:tc>
                  <a:txBody>
                    <a:bodyPr/>
                    <a:lstStyle/>
                    <a:p>
                      <a:pPr algn="l"/>
                      <a:endParaRPr lang="fr-FR" sz="1100" dirty="0">
                        <a:latin typeface="+mn-lt"/>
                      </a:endParaRPr>
                    </a:p>
                  </a:txBody>
                  <a:tcPr marL="0" marR="0" marT="45719" marB="4571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15">
                <a:tc>
                  <a:txBody>
                    <a:bodyPr/>
                    <a:lstStyle/>
                    <a:p>
                      <a:pPr algn="ctr"/>
                      <a:r>
                        <a:rPr lang="fr-FR" sz="1100" dirty="0">
                          <a:latin typeface="+mn-lt"/>
                        </a:rPr>
                        <a:t>12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15">
                <a:tc>
                  <a:txBody>
                    <a:bodyPr/>
                    <a:lstStyle/>
                    <a:p>
                      <a:pPr algn="ctr"/>
                      <a:r>
                        <a:rPr lang="fr-FR" sz="1100" dirty="0">
                          <a:latin typeface="+mn-lt"/>
                        </a:rPr>
                        <a:t>11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15">
                <a:tc>
                  <a:txBody>
                    <a:bodyPr/>
                    <a:lstStyle/>
                    <a:p>
                      <a:pPr algn="ctr"/>
                      <a:r>
                        <a:rPr lang="fr-FR" sz="1100" dirty="0">
                          <a:latin typeface="+mn-lt"/>
                        </a:rPr>
                        <a:t>10</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15">
                <a:tc>
                  <a:txBody>
                    <a:bodyPr/>
                    <a:lstStyle/>
                    <a:p>
                      <a:pPr algn="ctr"/>
                      <a:r>
                        <a:rPr lang="fr-FR" sz="1100" dirty="0">
                          <a:latin typeface="+mn-lt"/>
                        </a:rPr>
                        <a:t>9</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7997">
                <a:tc>
                  <a:txBody>
                    <a:bodyPr/>
                    <a:lstStyle/>
                    <a:p>
                      <a:pPr algn="ctr"/>
                      <a:endParaRPr lang="fr-FR" sz="400" dirty="0">
                        <a:latin typeface="+mn-lt"/>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15">
                <a:tc>
                  <a:txBody>
                    <a:bodyPr/>
                    <a:lstStyle/>
                    <a:p>
                      <a:pPr algn="ctr"/>
                      <a:r>
                        <a:rPr lang="fr-FR" sz="1100" dirty="0">
                          <a:latin typeface="+mn-lt"/>
                        </a:rPr>
                        <a:t>8</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7438">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15">
                <a:tc>
                  <a:txBody>
                    <a:bodyPr/>
                    <a:lstStyle/>
                    <a:p>
                      <a:pPr algn="ctr"/>
                      <a:r>
                        <a:rPr lang="fr-FR" sz="1100" dirty="0">
                          <a:latin typeface="+mn-lt"/>
                        </a:rPr>
                        <a:t>7</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 D’ÉCOLES</a:t>
                      </a: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997">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6">
                  <a:txBody>
                    <a:bodyPr/>
                    <a:lstStyle/>
                    <a:p>
                      <a:pPr algn="ctr"/>
                      <a:endParaRPr lang="fr-FR" sz="100" dirty="0">
                        <a:latin typeface="Arial Black" panose="020B0A04020102020204" pitchFamily="34" charset="0"/>
                      </a:endParaRPr>
                    </a:p>
                  </a:txBody>
                  <a:tcPr marL="0" marR="0" marT="0" marB="359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15">
                <a:tc>
                  <a:txBody>
                    <a:bodyPr/>
                    <a:lstStyle/>
                    <a:p>
                      <a:pPr algn="ctr"/>
                      <a:r>
                        <a:rPr lang="fr-FR" sz="1100" dirty="0">
                          <a:latin typeface="+mn-lt"/>
                        </a:rPr>
                        <a:t>6</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8876">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3">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MASTER</a:t>
                      </a:r>
                      <a:endParaRPr lang="fr-FR" sz="400" dirty="0">
                        <a:latin typeface="Arial Black" panose="020B0A04020102020204" pitchFamily="34" charset="0"/>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15">
                <a:tc>
                  <a:txBody>
                    <a:bodyPr/>
                    <a:lstStyle/>
                    <a:p>
                      <a:pPr algn="ctr"/>
                      <a:r>
                        <a:rPr lang="fr-FR" sz="1100" dirty="0">
                          <a:latin typeface="+mn-lt"/>
                        </a:rPr>
                        <a:t>5</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5"/>
                  </a:ext>
                </a:extLst>
              </a:tr>
              <a:tr h="125997">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6"/>
                  </a:ext>
                </a:extLst>
              </a:tr>
              <a:tr h="274315">
                <a:tc>
                  <a:txBody>
                    <a:bodyPr/>
                    <a:lstStyle/>
                    <a:p>
                      <a:pPr algn="ctr"/>
                      <a:r>
                        <a:rPr lang="fr-FR" sz="1100" dirty="0">
                          <a:latin typeface="+mn-lt"/>
                        </a:rPr>
                        <a:t>4</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7"/>
                  </a:ext>
                </a:extLst>
              </a:tr>
              <a:tr h="107997">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a:t>
                      </a:r>
                      <a:endParaRPr kumimoji="0" lang="fr-FR" sz="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fr-FR" sz="550" dirty="0">
                        <a:latin typeface="Arial Black" panose="020B0A04020102020204" pitchFamily="34" charset="0"/>
                      </a:endParaRPr>
                    </a:p>
                  </a:txBody>
                  <a:tcPr marL="0" marR="0" marT="18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8"/>
                  </a:ext>
                </a:extLst>
              </a:tr>
              <a:tr h="274315">
                <a:tc>
                  <a:txBody>
                    <a:bodyPr/>
                    <a:lstStyle/>
                    <a:p>
                      <a:pPr algn="ctr"/>
                      <a:r>
                        <a:rPr lang="fr-FR" sz="1100" dirty="0">
                          <a:latin typeface="+mn-lt"/>
                        </a:rPr>
                        <a:t>3</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9"/>
                  </a:ext>
                </a:extLst>
              </a:tr>
              <a:tr h="107997">
                <a:tc>
                  <a:txBody>
                    <a:bodyPr/>
                    <a:lstStyle/>
                    <a:p>
                      <a:pPr algn="ctr"/>
                      <a:endParaRPr lang="fr-FR" sz="400" dirty="0">
                        <a:latin typeface="+mn-lt"/>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0"/>
                  </a:ext>
                </a:extLst>
              </a:tr>
              <a:tr h="274315">
                <a:tc>
                  <a:txBody>
                    <a:bodyPr/>
                    <a:lstStyle/>
                    <a:p>
                      <a:pPr algn="ctr"/>
                      <a:r>
                        <a:rPr lang="fr-FR" sz="1100" dirty="0">
                          <a:latin typeface="+mn-lt"/>
                        </a:rPr>
                        <a:t>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0" b="0" dirty="0">
                        <a:solidFill>
                          <a:schemeClr val="bg1"/>
                        </a:solidFill>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1"/>
                  </a:ext>
                </a:extLst>
              </a:tr>
              <a:tr h="125997">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chemeClr val="accent6">
                          <a:lumMod val="40000"/>
                          <a:lumOff val="60000"/>
                        </a:schemeClr>
                      </a:fgClr>
                      <a:bgClr>
                        <a:schemeClr val="bg1"/>
                      </a:bgClr>
                    </a:patt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2"/>
                  </a:ext>
                </a:extLst>
              </a:tr>
              <a:tr h="274315">
                <a:tc>
                  <a:txBody>
                    <a:bodyPr/>
                    <a:lstStyle/>
                    <a:p>
                      <a:pPr algn="ctr"/>
                      <a:r>
                        <a:rPr lang="fr-FR" sz="1100" dirty="0">
                          <a:latin typeface="+mn-lt"/>
                        </a:rPr>
                        <a:t>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3"/>
                  </a:ext>
                </a:extLst>
              </a:tr>
              <a:tr h="91438">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38">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2" name="ZoneTexte 21">
            <a:extLst>
              <a:ext uri="{FF2B5EF4-FFF2-40B4-BE49-F238E27FC236}">
                <a16:creationId xmlns:a16="http://schemas.microsoft.com/office/drawing/2014/main" id="{B617FC85-AB90-196E-CFA2-D49F98D1B849}"/>
              </a:ext>
            </a:extLst>
          </p:cNvPr>
          <p:cNvSpPr txBox="1"/>
          <p:nvPr/>
        </p:nvSpPr>
        <p:spPr>
          <a:xfrm>
            <a:off x="1187450" y="344488"/>
            <a:ext cx="3671888" cy="492125"/>
          </a:xfrm>
          <a:prstGeom prst="rect">
            <a:avLst/>
          </a:prstGeom>
          <a:noFill/>
        </p:spPr>
        <p:txBody>
          <a:bodyPr>
            <a:spAutoFit/>
          </a:bodyPr>
          <a:lstStyle/>
          <a:p>
            <a:pPr eaLnBrk="1" hangingPunct="1">
              <a:defRPr/>
            </a:pPr>
            <a:r>
              <a:rPr lang="fr-FR" sz="2600" dirty="0">
                <a:solidFill>
                  <a:schemeClr val="accent1">
                    <a:lumMod val="75000"/>
                  </a:schemeClr>
                </a:solidFill>
                <a:latin typeface="Arial Black" panose="020B0A04020102020204" pitchFamily="34" charset="0"/>
              </a:rPr>
              <a:t>GRANDES ÉCOLES</a:t>
            </a:r>
          </a:p>
        </p:txBody>
      </p:sp>
      <p:sp>
        <p:nvSpPr>
          <p:cNvPr id="94493" name="Triangle isocèle 18">
            <a:extLst>
              <a:ext uri="{FF2B5EF4-FFF2-40B4-BE49-F238E27FC236}">
                <a16:creationId xmlns:a16="http://schemas.microsoft.com/office/drawing/2014/main" id="{1A6858F3-248B-F869-05E3-9E17DD43C91F}"/>
              </a:ext>
            </a:extLst>
          </p:cNvPr>
          <p:cNvSpPr>
            <a:spLocks noChangeArrowheads="1"/>
          </p:cNvSpPr>
          <p:nvPr/>
        </p:nvSpPr>
        <p:spPr bwMode="auto">
          <a:xfrm>
            <a:off x="28575" y="1125538"/>
            <a:ext cx="179388"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a:solidFill>
                <a:srgbClr val="000000"/>
              </a:solidFill>
              <a:latin typeface="Times" panose="02020603050405020304" pitchFamily="18" charset="0"/>
            </a:endParaRPr>
          </a:p>
        </p:txBody>
      </p:sp>
      <p:sp>
        <p:nvSpPr>
          <p:cNvPr id="94494" name="ZoneTexte 7">
            <a:extLst>
              <a:ext uri="{FF2B5EF4-FFF2-40B4-BE49-F238E27FC236}">
                <a16:creationId xmlns:a16="http://schemas.microsoft.com/office/drawing/2014/main" id="{52E62792-1AAB-9C63-DADE-282CEFA8FEDE}"/>
              </a:ext>
            </a:extLst>
          </p:cNvPr>
          <p:cNvSpPr txBox="1">
            <a:spLocks noChangeArrowheads="1"/>
          </p:cNvSpPr>
          <p:nvPr/>
        </p:nvSpPr>
        <p:spPr bwMode="auto">
          <a:xfrm>
            <a:off x="1979613" y="1052513"/>
            <a:ext cx="554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u="sng">
                <a:solidFill>
                  <a:srgbClr val="FF0000"/>
                </a:solidFill>
              </a:rPr>
              <a:t>&gt; Les écoles supérieures de commer</a:t>
            </a:r>
            <a:r>
              <a:rPr lang="fr-FR" altLang="fr-FR" sz="1400" b="1">
                <a:solidFill>
                  <a:srgbClr val="FF0000"/>
                </a:solidFill>
              </a:rPr>
              <a:t>ce</a:t>
            </a:r>
          </a:p>
        </p:txBody>
      </p:sp>
      <p:sp>
        <p:nvSpPr>
          <p:cNvPr id="12" name="Text Box 31">
            <a:extLst>
              <a:ext uri="{FF2B5EF4-FFF2-40B4-BE49-F238E27FC236}">
                <a16:creationId xmlns:a16="http://schemas.microsoft.com/office/drawing/2014/main" id="{00FDB77F-C560-DFF1-7CF6-5F8016223E10}"/>
              </a:ext>
            </a:extLst>
          </p:cNvPr>
          <p:cNvSpPr txBox="1">
            <a:spLocks noChangeArrowheads="1"/>
          </p:cNvSpPr>
          <p:nvPr/>
        </p:nvSpPr>
        <p:spPr bwMode="auto">
          <a:xfrm>
            <a:off x="1979613" y="1322388"/>
            <a:ext cx="6985000" cy="2836862"/>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Concours ou épreuves communes à plusieurs écoles après le bac pour des cursus d’une durée de 3 à 5 ans : Bachelors, Masters, MBA…</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Débouchés professionnels : </a:t>
            </a:r>
            <a:r>
              <a:rPr lang="fr-FR" altLang="fr-FR" sz="1100" kern="0" dirty="0">
                <a:solidFill>
                  <a:schemeClr val="tx1">
                    <a:lumMod val="75000"/>
                    <a:lumOff val="25000"/>
                  </a:schemeClr>
                </a:solidFill>
                <a:latin typeface="+mn-lt"/>
              </a:rPr>
              <a:t>commerce, management, marketing, finance, droit des affaires, achats, audit…</a:t>
            </a:r>
          </a:p>
          <a:p>
            <a:pPr eaLnBrk="1" hangingPunct="1">
              <a:lnSpc>
                <a:spcPts val="1438"/>
              </a:lnSpc>
              <a:spcBef>
                <a:spcPct val="0"/>
              </a:spcBef>
              <a:buFont typeface="Arial" pitchFamily="34" charset="0"/>
              <a:buNone/>
              <a:defRPr/>
            </a:pPr>
            <a:r>
              <a:rPr lang="fr-FR" altLang="fr-FR" sz="1000" b="1" kern="0" dirty="0">
                <a:solidFill>
                  <a:schemeClr val="tx1">
                    <a:lumMod val="75000"/>
                    <a:lumOff val="25000"/>
                  </a:schemeClr>
                </a:solidFill>
                <a:latin typeface="+mn-lt"/>
              </a:rPr>
              <a:t>Concours communs :</a:t>
            </a:r>
          </a:p>
          <a:p>
            <a:pPr eaLnBrk="1" hangingPunct="1">
              <a:spcBef>
                <a:spcPct val="0"/>
              </a:spcBef>
              <a:spcAft>
                <a:spcPts val="200"/>
              </a:spcAft>
              <a:buFont typeface="Arial" pitchFamily="34" charset="0"/>
              <a:buNone/>
              <a:defRPr/>
            </a:pPr>
            <a:r>
              <a:rPr lang="fr-FR" altLang="fr-FR" sz="1000" kern="0" dirty="0">
                <a:solidFill>
                  <a:srgbClr val="89A5A0"/>
                </a:solidFill>
                <a:latin typeface="+mn-lt"/>
              </a:rPr>
              <a:t>SESAME : </a:t>
            </a:r>
            <a:r>
              <a:rPr lang="fr-FR" altLang="fr-FR" sz="1000" kern="0" dirty="0">
                <a:solidFill>
                  <a:schemeClr val="tx1">
                    <a:lumMod val="75000"/>
                    <a:lumOff val="25000"/>
                  </a:schemeClr>
                </a:solidFill>
                <a:latin typeface="+mn-lt"/>
              </a:rPr>
              <a:t>14 écoles (ESSEC BS, ESCE BS, KEDGE BS, NOEMA BS, EM Normandie, EM Lyon, La Rochelle BS, IPAG BS, EBS, EDC, EMLV, IPAG, PSB, South Champagne BS) - 17 programmes (certains en anglais), forte vocation internationale, doubles diplômes et stages à l’étranger</a:t>
            </a:r>
          </a:p>
          <a:p>
            <a:pPr eaLnBrk="1" hangingPunct="1">
              <a:spcBef>
                <a:spcPct val="0"/>
              </a:spcBef>
              <a:spcAft>
                <a:spcPts val="200"/>
              </a:spcAft>
              <a:buFont typeface="Arial" pitchFamily="34" charset="0"/>
              <a:buNone/>
              <a:defRPr/>
            </a:pPr>
            <a:r>
              <a:rPr lang="fr-FR" altLang="fr-FR" sz="1000" kern="0" dirty="0">
                <a:solidFill>
                  <a:srgbClr val="89A5A0"/>
                </a:solidFill>
                <a:latin typeface="+mn-lt"/>
              </a:rPr>
              <a:t>TEAM : </a:t>
            </a:r>
            <a:r>
              <a:rPr lang="fr-FR" altLang="fr-FR" sz="1000" kern="0" dirty="0">
                <a:solidFill>
                  <a:schemeClr val="tx1">
                    <a:lumMod val="75000"/>
                    <a:lumOff val="25000"/>
                  </a:schemeClr>
                </a:solidFill>
                <a:latin typeface="+mn-lt"/>
              </a:rPr>
              <a:t>2 écoles (IDRAC, ICD) - Partenariats internationaux, doubles diplômes, stages longs à l’étranger. Epreuves écrites organisées à l’étranger.</a:t>
            </a:r>
          </a:p>
          <a:p>
            <a:pPr eaLnBrk="1" hangingPunct="1">
              <a:spcBef>
                <a:spcPct val="0"/>
              </a:spcBef>
              <a:spcAft>
                <a:spcPts val="200"/>
              </a:spcAft>
              <a:buFont typeface="Arial" pitchFamily="34" charset="0"/>
              <a:buNone/>
              <a:defRPr/>
            </a:pPr>
            <a:r>
              <a:rPr lang="fr-FR" altLang="fr-FR" sz="1000" kern="0" dirty="0">
                <a:solidFill>
                  <a:srgbClr val="89A5A0"/>
                </a:solidFill>
                <a:latin typeface="+mn-lt"/>
              </a:rPr>
              <a:t>PASS : </a:t>
            </a:r>
            <a:r>
              <a:rPr lang="fr-FR" altLang="fr-FR" sz="1000" kern="0" dirty="0">
                <a:solidFill>
                  <a:schemeClr val="tx1">
                    <a:lumMod val="75000"/>
                    <a:lumOff val="25000"/>
                  </a:schemeClr>
                </a:solidFill>
                <a:latin typeface="+mn-lt"/>
              </a:rPr>
              <a:t>2 écoles (INSEEC et EDHEC) - Campus à l’étranger (R-U et USA), programmes internationaux, universités partenaires…</a:t>
            </a:r>
          </a:p>
          <a:p>
            <a:pPr eaLnBrk="1" hangingPunct="1">
              <a:spcBef>
                <a:spcPct val="0"/>
              </a:spcBef>
              <a:spcAft>
                <a:spcPts val="200"/>
              </a:spcAft>
              <a:buFont typeface="Arial" pitchFamily="34" charset="0"/>
              <a:buNone/>
              <a:defRPr/>
            </a:pPr>
            <a:r>
              <a:rPr lang="fr-FR" altLang="fr-FR" sz="1000" kern="0" dirty="0">
                <a:solidFill>
                  <a:srgbClr val="89A5A0"/>
                </a:solidFill>
                <a:latin typeface="+mn-lt"/>
              </a:rPr>
              <a:t>ATOUT+3 : </a:t>
            </a:r>
            <a:r>
              <a:rPr lang="fr-FR" altLang="fr-FR" sz="1000" kern="0" dirty="0">
                <a:solidFill>
                  <a:schemeClr val="tx1">
                    <a:lumMod val="75000"/>
                    <a:lumOff val="25000"/>
                  </a:schemeClr>
                </a:solidFill>
                <a:latin typeface="+mn-lt"/>
              </a:rPr>
              <a:t>8 écoles (Groupe ESC Clermont, EM Normandie, EM Strasbourg, ICN BS, Burgundi BS , Grenoble École de Management, La Rochelle BS, Institut Mines-Telecom BS) - 1 année sur les 3 premières possible en alternance, bachelors en 3 ans.</a:t>
            </a:r>
          </a:p>
          <a:p>
            <a:pPr eaLnBrk="1" hangingPunct="1">
              <a:spcBef>
                <a:spcPct val="0"/>
              </a:spcBef>
              <a:spcAft>
                <a:spcPts val="200"/>
              </a:spcAft>
              <a:buFont typeface="Arial" pitchFamily="34" charset="0"/>
              <a:buNone/>
              <a:defRPr/>
            </a:pPr>
            <a:r>
              <a:rPr lang="fr-FR" altLang="fr-FR" sz="1000" kern="0" dirty="0">
                <a:solidFill>
                  <a:srgbClr val="89A5A0"/>
                </a:solidFill>
                <a:latin typeface="+mn-lt"/>
              </a:rPr>
              <a:t>ECRICOME BACHELOR : </a:t>
            </a:r>
            <a:r>
              <a:rPr lang="fr-FR" altLang="fr-FR" sz="1000" kern="0" dirty="0">
                <a:solidFill>
                  <a:schemeClr val="tx1">
                    <a:lumMod val="75000"/>
                    <a:lumOff val="25000"/>
                  </a:schemeClr>
                </a:solidFill>
                <a:latin typeface="+mn-lt"/>
              </a:rPr>
              <a:t>Regroupement de 3 écoles (KEDGE BS, EM Strasbourg et Rennes School of business) - bachelors en 3 ans.</a:t>
            </a:r>
          </a:p>
        </p:txBody>
      </p:sp>
      <p:sp>
        <p:nvSpPr>
          <p:cNvPr id="94496" name="ZoneTexte 13">
            <a:extLst>
              <a:ext uri="{FF2B5EF4-FFF2-40B4-BE49-F238E27FC236}">
                <a16:creationId xmlns:a16="http://schemas.microsoft.com/office/drawing/2014/main" id="{A7C1B99D-8B23-6D08-3EE8-987300D10D07}"/>
              </a:ext>
            </a:extLst>
          </p:cNvPr>
          <p:cNvSpPr txBox="1">
            <a:spLocks noChangeArrowheads="1"/>
          </p:cNvSpPr>
          <p:nvPr/>
        </p:nvSpPr>
        <p:spPr bwMode="auto">
          <a:xfrm>
            <a:off x="1979613" y="4365625"/>
            <a:ext cx="698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a:solidFill>
                  <a:srgbClr val="FF0000"/>
                </a:solidFill>
              </a:rPr>
              <a:t>&gt; </a:t>
            </a:r>
            <a:r>
              <a:rPr lang="fr-FR" altLang="fr-FR" sz="1400" b="1" u="sng">
                <a:solidFill>
                  <a:srgbClr val="FF0000"/>
                </a:solidFill>
              </a:rPr>
              <a:t>Les IAE (Instituts d‘Administration des Entreprises), écoles universitaires de management </a:t>
            </a:r>
          </a:p>
        </p:txBody>
      </p:sp>
      <p:sp>
        <p:nvSpPr>
          <p:cNvPr id="15" name="Text Box 31">
            <a:extLst>
              <a:ext uri="{FF2B5EF4-FFF2-40B4-BE49-F238E27FC236}">
                <a16:creationId xmlns:a16="http://schemas.microsoft.com/office/drawing/2014/main" id="{44509A5F-3A05-0EB0-069C-1BFCD212E61A}"/>
              </a:ext>
            </a:extLst>
          </p:cNvPr>
          <p:cNvSpPr txBox="1">
            <a:spLocks noChangeArrowheads="1"/>
          </p:cNvSpPr>
          <p:nvPr/>
        </p:nvSpPr>
        <p:spPr bwMode="auto">
          <a:xfrm>
            <a:off x="1979613" y="4868863"/>
            <a:ext cx="6985000" cy="887412"/>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Au sein des universités, formations en gestion reconnues à l'échelle internationale</a:t>
            </a:r>
          </a:p>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33 écoles, plus de 30 parcours de licence, master et doctorat, 50 000 étudiants</a:t>
            </a:r>
          </a:p>
          <a:p>
            <a:pPr eaLnBrk="1" hangingPunct="1">
              <a:lnSpc>
                <a:spcPts val="1438"/>
              </a:lnSpc>
              <a:spcBef>
                <a:spcPct val="0"/>
              </a:spcBef>
              <a:buFont typeface="Arial" pitchFamily="34" charset="0"/>
              <a:buNone/>
              <a:defRPr/>
            </a:pPr>
            <a:r>
              <a:rPr lang="fr-FR" altLang="fr-FR" sz="1100" b="1" kern="0" dirty="0">
                <a:solidFill>
                  <a:schemeClr val="tx1">
                    <a:lumMod val="75000"/>
                    <a:lumOff val="25000"/>
                  </a:schemeClr>
                </a:solidFill>
                <a:latin typeface="+mn-lt"/>
              </a:rPr>
              <a:t>Débouchés professionnels : </a:t>
            </a:r>
            <a:r>
              <a:rPr lang="fr-FR" altLang="fr-FR" sz="1100" kern="0" dirty="0">
                <a:solidFill>
                  <a:schemeClr val="tx1">
                    <a:lumMod val="75000"/>
                    <a:lumOff val="25000"/>
                  </a:schemeClr>
                </a:solidFill>
                <a:latin typeface="+mn-lt"/>
              </a:rPr>
              <a:t>administration des entreprises, science du management, management international…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9D875BD8-EEC6-16A2-0752-4B2F5960C766}"/>
              </a:ext>
            </a:extLst>
          </p:cNvPr>
          <p:cNvSpPr txBox="1">
            <a:spLocks noChangeArrowheads="1"/>
          </p:cNvSpPr>
          <p:nvPr/>
        </p:nvSpPr>
        <p:spPr bwMode="auto">
          <a:xfrm>
            <a:off x="250825" y="1412875"/>
            <a:ext cx="8705850" cy="3670300"/>
          </a:xfrm>
          <a:prstGeom prst="rect">
            <a:avLst/>
          </a:prstGeom>
          <a:solidFill>
            <a:schemeClr val="tx2">
              <a:lumMod val="20000"/>
              <a:lumOff val="80000"/>
            </a:schemeClr>
          </a:solidFill>
          <a:ln w="50800" cmpd="thickThin">
            <a:solidFill>
              <a:schemeClr val="tx2">
                <a:lumMod val="75000"/>
              </a:schemeClr>
            </a:solidFill>
            <a:miter lim="800000"/>
            <a:headEnd/>
            <a:tailEnd/>
          </a:ln>
          <a:effectLst/>
        </p:spPr>
        <p:txBody>
          <a:bodyPr>
            <a:spAutoFit/>
          </a:bodyPr>
          <a:lstStyle/>
          <a:p>
            <a:pPr algn="ctr" defTabSz="1279525" eaLnBrk="1" hangingPunct="1">
              <a:spcBef>
                <a:spcPct val="50000"/>
              </a:spcBef>
              <a:defRPr/>
            </a:pPr>
            <a:r>
              <a:rPr lang="fr-FR" sz="6600" b="1" dirty="0">
                <a:solidFill>
                  <a:schemeClr val="accent2">
                    <a:lumMod val="75000"/>
                  </a:schemeClr>
                </a:solidFill>
                <a:latin typeface="Arial Black" pitchFamily="34" charset="0"/>
              </a:rPr>
              <a:t>BAC</a:t>
            </a:r>
          </a:p>
          <a:p>
            <a:pPr algn="ctr" defTabSz="1279525" eaLnBrk="1" hangingPunct="1">
              <a:spcBef>
                <a:spcPct val="50000"/>
              </a:spcBef>
              <a:defRPr/>
            </a:pPr>
            <a:r>
              <a:rPr lang="fr-FR" sz="6600" b="1" dirty="0">
                <a:solidFill>
                  <a:schemeClr val="accent2">
                    <a:lumMod val="75000"/>
                  </a:schemeClr>
                </a:solidFill>
                <a:latin typeface="Arial Black" pitchFamily="34" charset="0"/>
              </a:rPr>
              <a:t>GENERAL</a:t>
            </a:r>
            <a:r>
              <a:rPr lang="fr-FR" sz="9500" b="1" dirty="0">
                <a:solidFill>
                  <a:schemeClr val="accent2">
                    <a:lumMod val="75000"/>
                  </a:schemeClr>
                </a:solidFill>
                <a:latin typeface="Arial Black" pitchFamily="34" charset="0"/>
              </a:rPr>
              <a:t>                 </a:t>
            </a:r>
            <a:endParaRPr lang="fr-FR" sz="6200" b="1" dirty="0">
              <a:solidFill>
                <a:schemeClr val="accent2">
                  <a:lumMod val="75000"/>
                </a:schemeClr>
              </a:solidFill>
              <a:latin typeface="Arial Black" pitchFamily="34" charset="0"/>
            </a:endParaRPr>
          </a:p>
          <a:p>
            <a:pPr algn="ctr" defTabSz="1279525" eaLnBrk="1" hangingPunct="1">
              <a:spcBef>
                <a:spcPct val="50000"/>
              </a:spcBef>
              <a:defRPr/>
            </a:pPr>
            <a:endParaRPr lang="fr-FR" sz="1600" b="1" dirty="0">
              <a:solidFill>
                <a:schemeClr val="accent2">
                  <a:lumMod val="75000"/>
                </a:schemeClr>
              </a:solidFill>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B12A3776-A5CE-D4FC-38E8-36E20B41ACE3}"/>
              </a:ext>
            </a:extLst>
          </p:cNvPr>
          <p:cNvGraphicFramePr>
            <a:graphicFrameLocks noGrp="1"/>
          </p:cNvGraphicFramePr>
          <p:nvPr/>
        </p:nvGraphicFramePr>
        <p:xfrm>
          <a:off x="34925" y="1052513"/>
          <a:ext cx="1722439" cy="5175307"/>
        </p:xfrm>
        <a:graphic>
          <a:graphicData uri="http://schemas.openxmlformats.org/drawingml/2006/table">
            <a:tbl>
              <a:tblPr firstRow="1" bandRow="1">
                <a:tableStyleId>{2D5ABB26-0587-4C30-8999-92F81FD0307C}</a:tableStyleId>
              </a:tblPr>
              <a:tblGrid>
                <a:gridCol w="180121">
                  <a:extLst>
                    <a:ext uri="{9D8B030D-6E8A-4147-A177-3AD203B41FA5}">
                      <a16:colId xmlns:a16="http://schemas.microsoft.com/office/drawing/2014/main" val="20000"/>
                    </a:ext>
                  </a:extLst>
                </a:gridCol>
                <a:gridCol w="108105">
                  <a:extLst>
                    <a:ext uri="{9D8B030D-6E8A-4147-A177-3AD203B41FA5}">
                      <a16:colId xmlns:a16="http://schemas.microsoft.com/office/drawing/2014/main" val="20001"/>
                    </a:ext>
                  </a:extLst>
                </a:gridCol>
                <a:gridCol w="144097">
                  <a:extLst>
                    <a:ext uri="{9D8B030D-6E8A-4147-A177-3AD203B41FA5}">
                      <a16:colId xmlns:a16="http://schemas.microsoft.com/office/drawing/2014/main" val="20002"/>
                    </a:ext>
                  </a:extLst>
                </a:gridCol>
                <a:gridCol w="215094">
                  <a:extLst>
                    <a:ext uri="{9D8B030D-6E8A-4147-A177-3AD203B41FA5}">
                      <a16:colId xmlns:a16="http://schemas.microsoft.com/office/drawing/2014/main" val="20003"/>
                    </a:ext>
                  </a:extLst>
                </a:gridCol>
                <a:gridCol w="64844">
                  <a:extLst>
                    <a:ext uri="{9D8B030D-6E8A-4147-A177-3AD203B41FA5}">
                      <a16:colId xmlns:a16="http://schemas.microsoft.com/office/drawing/2014/main" val="20004"/>
                    </a:ext>
                  </a:extLst>
                </a:gridCol>
                <a:gridCol w="215094">
                  <a:extLst>
                    <a:ext uri="{9D8B030D-6E8A-4147-A177-3AD203B41FA5}">
                      <a16:colId xmlns:a16="http://schemas.microsoft.com/office/drawing/2014/main" val="20005"/>
                    </a:ext>
                  </a:extLst>
                </a:gridCol>
                <a:gridCol w="64844">
                  <a:extLst>
                    <a:ext uri="{9D8B030D-6E8A-4147-A177-3AD203B41FA5}">
                      <a16:colId xmlns:a16="http://schemas.microsoft.com/office/drawing/2014/main" val="20006"/>
                    </a:ext>
                  </a:extLst>
                </a:gridCol>
                <a:gridCol w="215094">
                  <a:extLst>
                    <a:ext uri="{9D8B030D-6E8A-4147-A177-3AD203B41FA5}">
                      <a16:colId xmlns:a16="http://schemas.microsoft.com/office/drawing/2014/main" val="20007"/>
                    </a:ext>
                  </a:extLst>
                </a:gridCol>
                <a:gridCol w="64844">
                  <a:extLst>
                    <a:ext uri="{9D8B030D-6E8A-4147-A177-3AD203B41FA5}">
                      <a16:colId xmlns:a16="http://schemas.microsoft.com/office/drawing/2014/main" val="20008"/>
                    </a:ext>
                  </a:extLst>
                </a:gridCol>
                <a:gridCol w="450302">
                  <a:extLst>
                    <a:ext uri="{9D8B030D-6E8A-4147-A177-3AD203B41FA5}">
                      <a16:colId xmlns:a16="http://schemas.microsoft.com/office/drawing/2014/main" val="20009"/>
                    </a:ext>
                  </a:extLst>
                </a:gridCol>
              </a:tblGrid>
              <a:tr h="274315">
                <a:tc>
                  <a:txBody>
                    <a:bodyPr/>
                    <a:lstStyle/>
                    <a:p>
                      <a:pPr algn="l"/>
                      <a:endParaRPr lang="fr-FR" sz="1100" dirty="0">
                        <a:latin typeface="+mn-lt"/>
                      </a:endParaRPr>
                    </a:p>
                  </a:txBody>
                  <a:tcPr marL="0" marR="0" marT="45719" marB="45719">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15">
                <a:tc>
                  <a:txBody>
                    <a:bodyPr/>
                    <a:lstStyle/>
                    <a:p>
                      <a:pPr algn="ctr"/>
                      <a:r>
                        <a:rPr lang="fr-FR" sz="1100" dirty="0">
                          <a:latin typeface="+mn-lt"/>
                        </a:rPr>
                        <a:t>12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15">
                <a:tc>
                  <a:txBody>
                    <a:bodyPr/>
                    <a:lstStyle/>
                    <a:p>
                      <a:pPr algn="ctr"/>
                      <a:r>
                        <a:rPr lang="fr-FR" sz="1100" dirty="0">
                          <a:latin typeface="+mn-lt"/>
                        </a:rPr>
                        <a:t>11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15">
                <a:tc>
                  <a:txBody>
                    <a:bodyPr/>
                    <a:lstStyle/>
                    <a:p>
                      <a:pPr algn="ctr"/>
                      <a:r>
                        <a:rPr lang="fr-FR" sz="1100" dirty="0">
                          <a:latin typeface="+mn-lt"/>
                        </a:rPr>
                        <a:t>10</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5997">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315">
                <a:tc>
                  <a:txBody>
                    <a:bodyPr/>
                    <a:lstStyle/>
                    <a:p>
                      <a:pPr algn="ctr"/>
                      <a:r>
                        <a:rPr lang="fr-FR" sz="1100" dirty="0">
                          <a:latin typeface="+mn-lt"/>
                        </a:rPr>
                        <a:t>9</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7997">
                <a:tc>
                  <a:txBody>
                    <a:bodyPr/>
                    <a:lstStyle/>
                    <a:p>
                      <a:pPr algn="ctr"/>
                      <a:endParaRPr lang="fr-FR" sz="400" dirty="0">
                        <a:latin typeface="+mn-lt"/>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315">
                <a:tc>
                  <a:txBody>
                    <a:bodyPr/>
                    <a:lstStyle/>
                    <a:p>
                      <a:pPr algn="ctr"/>
                      <a:r>
                        <a:rPr lang="fr-FR" sz="1100" dirty="0">
                          <a:latin typeface="+mn-lt"/>
                        </a:rPr>
                        <a:t>8</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27438">
                <a:tc>
                  <a:txBody>
                    <a:bodyPr/>
                    <a:lstStyle/>
                    <a:p>
                      <a:pPr algn="ctr"/>
                      <a:endParaRPr lang="fr-FR" sz="200" dirty="0">
                        <a:latin typeface="+mn-lt"/>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4315">
                <a:tc>
                  <a:txBody>
                    <a:bodyPr/>
                    <a:lstStyle/>
                    <a:p>
                      <a:pPr algn="ctr"/>
                      <a:r>
                        <a:rPr lang="fr-FR" sz="1100" dirty="0">
                          <a:latin typeface="+mn-lt"/>
                        </a:rPr>
                        <a:t>7</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 D’ÉCOLES</a:t>
                      </a:r>
                      <a:endParaRPr kumimoji="0" lang="fr-FR" sz="1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997">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6">
                  <a:txBody>
                    <a:bodyPr/>
                    <a:lstStyle/>
                    <a:p>
                      <a:pPr algn="ctr"/>
                      <a:endParaRPr lang="fr-FR" sz="100" dirty="0">
                        <a:latin typeface="Arial Black" panose="020B0A04020102020204" pitchFamily="34" charset="0"/>
                      </a:endParaRPr>
                    </a:p>
                  </a:txBody>
                  <a:tcPr marL="0" marR="0" marT="0" marB="359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4315">
                <a:tc>
                  <a:txBody>
                    <a:bodyPr/>
                    <a:lstStyle/>
                    <a:p>
                      <a:pPr algn="ctr"/>
                      <a:r>
                        <a:rPr lang="fr-FR" sz="1100" dirty="0">
                          <a:latin typeface="+mn-lt"/>
                        </a:rPr>
                        <a:t>6</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8876">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gridSpan="3">
                  <a:txBody>
                    <a:bodyPr/>
                    <a:lstStyle/>
                    <a:p>
                      <a:pPr algn="ct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MASTER</a:t>
                      </a:r>
                      <a:endParaRPr lang="fr-FR" sz="400" dirty="0">
                        <a:latin typeface="Arial Black" panose="020B0A04020102020204" pitchFamily="34" charset="0"/>
                      </a:endParaRPr>
                    </a:p>
                  </a:txBody>
                  <a:tcPr marL="0" marR="0" marT="0" marB="35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74315">
                <a:tc>
                  <a:txBody>
                    <a:bodyPr/>
                    <a:lstStyle/>
                    <a:p>
                      <a:pPr algn="ctr"/>
                      <a:r>
                        <a:rPr lang="fr-FR" sz="1100" dirty="0">
                          <a:latin typeface="+mn-lt"/>
                        </a:rPr>
                        <a:t>5</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5"/>
                  </a:ext>
                </a:extLst>
              </a:tr>
              <a:tr h="125997">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6"/>
                  </a:ext>
                </a:extLst>
              </a:tr>
              <a:tr h="274315">
                <a:tc>
                  <a:txBody>
                    <a:bodyPr/>
                    <a:lstStyle/>
                    <a:p>
                      <a:pPr algn="ctr"/>
                      <a:r>
                        <a:rPr lang="fr-FR" sz="1100" dirty="0">
                          <a:latin typeface="+mn-lt"/>
                        </a:rPr>
                        <a:t>4</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7"/>
                  </a:ext>
                </a:extLst>
              </a:tr>
              <a:tr h="107997">
                <a:tc gridSpan="3">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LICENCE</a:t>
                      </a:r>
                      <a:endParaRPr kumimoji="0" lang="fr-FR" sz="5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fr-FR" sz="550" dirty="0">
                        <a:latin typeface="Arial Black" panose="020B0A04020102020204" pitchFamily="34" charset="0"/>
                      </a:endParaRPr>
                    </a:p>
                  </a:txBody>
                  <a:tcPr marL="0" marR="0" marT="18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solidFill>
                          <a:srgbClr val="C2D0CD"/>
                        </a:solidFill>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18"/>
                  </a:ext>
                </a:extLst>
              </a:tr>
              <a:tr h="274315">
                <a:tc>
                  <a:txBody>
                    <a:bodyPr/>
                    <a:lstStyle/>
                    <a:p>
                      <a:pPr algn="ctr"/>
                      <a:r>
                        <a:rPr lang="fr-FR" sz="1100" dirty="0">
                          <a:latin typeface="+mn-lt"/>
                        </a:rPr>
                        <a:t>3</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19"/>
                  </a:ext>
                </a:extLst>
              </a:tr>
              <a:tr h="107997">
                <a:tc>
                  <a:txBody>
                    <a:bodyPr/>
                    <a:lstStyle/>
                    <a:p>
                      <a:pPr algn="ctr"/>
                      <a:endParaRPr lang="fr-FR" sz="400" dirty="0">
                        <a:latin typeface="+mn-lt"/>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0"/>
                  </a:ext>
                </a:extLst>
              </a:tr>
              <a:tr h="274315">
                <a:tc>
                  <a:txBody>
                    <a:bodyPr/>
                    <a:lstStyle/>
                    <a:p>
                      <a:pPr algn="ctr"/>
                      <a:r>
                        <a:rPr lang="fr-FR" sz="1100" dirty="0">
                          <a:latin typeface="+mn-lt"/>
                        </a:rPr>
                        <a:t>2</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0" b="0" dirty="0">
                        <a:solidFill>
                          <a:schemeClr val="bg1"/>
                        </a:solidFill>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1"/>
                  </a:ext>
                </a:extLst>
              </a:tr>
              <a:tr h="125997">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20">
                      <a:fgClr>
                        <a:schemeClr val="accent6">
                          <a:lumMod val="40000"/>
                          <a:lumOff val="60000"/>
                        </a:schemeClr>
                      </a:fgClr>
                      <a:bgClr>
                        <a:schemeClr val="bg1"/>
                      </a:bgClr>
                    </a:patt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2D0CD"/>
                    </a:solidFill>
                  </a:tcPr>
                </a:tc>
                <a:extLst>
                  <a:ext uri="{0D108BD9-81ED-4DB2-BD59-A6C34878D82A}">
                    <a16:rowId xmlns:a16="http://schemas.microsoft.com/office/drawing/2014/main" val="10022"/>
                  </a:ext>
                </a:extLst>
              </a:tr>
              <a:tr h="274315">
                <a:tc>
                  <a:txBody>
                    <a:bodyPr/>
                    <a:lstStyle/>
                    <a:p>
                      <a:pPr algn="ctr"/>
                      <a:r>
                        <a:rPr lang="fr-FR" sz="1100" dirty="0">
                          <a:latin typeface="+mn-lt"/>
                        </a:rPr>
                        <a:t>1</a:t>
                      </a:r>
                    </a:p>
                  </a:txBody>
                  <a:tcPr marL="0" marR="0" marT="45719" marB="4571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pct25">
                      <a:fgClr>
                        <a:schemeClr val="accent6">
                          <a:lumMod val="40000"/>
                          <a:lumOff val="60000"/>
                        </a:schemeClr>
                      </a:fgClr>
                      <a:bgClr>
                        <a:schemeClr val="bg1"/>
                      </a:bgClr>
                    </a:patt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fr-FR" sz="1200" dirty="0">
                        <a:latin typeface="Arial Black" panose="020B0A040201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9A5A0"/>
                    </a:solidFill>
                  </a:tcPr>
                </a:tc>
                <a:extLst>
                  <a:ext uri="{0D108BD9-81ED-4DB2-BD59-A6C34878D82A}">
                    <a16:rowId xmlns:a16="http://schemas.microsoft.com/office/drawing/2014/main" val="10023"/>
                  </a:ext>
                </a:extLst>
              </a:tr>
              <a:tr h="91438">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91438">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sp>
        <p:nvSpPr>
          <p:cNvPr id="22" name="ZoneTexte 21">
            <a:extLst>
              <a:ext uri="{FF2B5EF4-FFF2-40B4-BE49-F238E27FC236}">
                <a16:creationId xmlns:a16="http://schemas.microsoft.com/office/drawing/2014/main" id="{905BDAE3-49FC-A0FA-3286-E254B9D1E4EB}"/>
              </a:ext>
            </a:extLst>
          </p:cNvPr>
          <p:cNvSpPr txBox="1"/>
          <p:nvPr/>
        </p:nvSpPr>
        <p:spPr>
          <a:xfrm>
            <a:off x="1187450" y="344488"/>
            <a:ext cx="3671888" cy="492125"/>
          </a:xfrm>
          <a:prstGeom prst="rect">
            <a:avLst/>
          </a:prstGeom>
          <a:noFill/>
        </p:spPr>
        <p:txBody>
          <a:bodyPr>
            <a:spAutoFit/>
          </a:bodyPr>
          <a:lstStyle/>
          <a:p>
            <a:pPr eaLnBrk="1" hangingPunct="1">
              <a:defRPr/>
            </a:pPr>
            <a:r>
              <a:rPr lang="fr-FR" sz="2600" dirty="0">
                <a:solidFill>
                  <a:schemeClr val="accent1">
                    <a:lumMod val="75000"/>
                  </a:schemeClr>
                </a:solidFill>
                <a:latin typeface="Arial Black" panose="020B0A04020102020204" pitchFamily="34" charset="0"/>
              </a:rPr>
              <a:t>GRANDES ÉCOLES</a:t>
            </a:r>
          </a:p>
        </p:txBody>
      </p:sp>
      <p:sp>
        <p:nvSpPr>
          <p:cNvPr id="95517" name="Triangle isocèle 18">
            <a:extLst>
              <a:ext uri="{FF2B5EF4-FFF2-40B4-BE49-F238E27FC236}">
                <a16:creationId xmlns:a16="http://schemas.microsoft.com/office/drawing/2014/main" id="{18C72C51-F2DE-771F-E728-108F075E457C}"/>
              </a:ext>
            </a:extLst>
          </p:cNvPr>
          <p:cNvSpPr>
            <a:spLocks noChangeArrowheads="1"/>
          </p:cNvSpPr>
          <p:nvPr/>
        </p:nvSpPr>
        <p:spPr bwMode="auto">
          <a:xfrm>
            <a:off x="28575" y="1125538"/>
            <a:ext cx="179388"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a:solidFill>
                <a:srgbClr val="000000"/>
              </a:solidFill>
              <a:latin typeface="Times" panose="02020603050405020304" pitchFamily="18" charset="0"/>
            </a:endParaRPr>
          </a:p>
        </p:txBody>
      </p:sp>
      <p:sp>
        <p:nvSpPr>
          <p:cNvPr id="95518" name="ZoneTexte 7">
            <a:extLst>
              <a:ext uri="{FF2B5EF4-FFF2-40B4-BE49-F238E27FC236}">
                <a16:creationId xmlns:a16="http://schemas.microsoft.com/office/drawing/2014/main" id="{D4A72BC0-5E7E-2CDA-8106-13243ED46E79}"/>
              </a:ext>
            </a:extLst>
          </p:cNvPr>
          <p:cNvSpPr txBox="1">
            <a:spLocks noChangeArrowheads="1"/>
          </p:cNvSpPr>
          <p:nvPr/>
        </p:nvSpPr>
        <p:spPr bwMode="auto">
          <a:xfrm>
            <a:off x="1979613" y="2473325"/>
            <a:ext cx="554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u="sng">
                <a:solidFill>
                  <a:srgbClr val="FF0000"/>
                </a:solidFill>
              </a:rPr>
              <a:t>&gt; Les écoles d’architecture</a:t>
            </a:r>
          </a:p>
        </p:txBody>
      </p:sp>
      <p:sp>
        <p:nvSpPr>
          <p:cNvPr id="12" name="Text Box 31">
            <a:extLst>
              <a:ext uri="{FF2B5EF4-FFF2-40B4-BE49-F238E27FC236}">
                <a16:creationId xmlns:a16="http://schemas.microsoft.com/office/drawing/2014/main" id="{12C0F459-F8A4-20DA-A00B-380C8CD3DAF0}"/>
              </a:ext>
            </a:extLst>
          </p:cNvPr>
          <p:cNvSpPr txBox="1">
            <a:spLocks noChangeArrowheads="1"/>
          </p:cNvSpPr>
          <p:nvPr/>
        </p:nvSpPr>
        <p:spPr bwMode="auto">
          <a:xfrm>
            <a:off x="1979613" y="2714625"/>
            <a:ext cx="6985000" cy="2874963"/>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Au minimum 5 années d’études après le bac pour </a:t>
            </a:r>
            <a:r>
              <a:rPr lang="fr-FR" altLang="fr-FR" sz="1100" b="1" kern="0" dirty="0">
                <a:solidFill>
                  <a:schemeClr val="tx1">
                    <a:lumMod val="75000"/>
                    <a:lumOff val="25000"/>
                  </a:schemeClr>
                </a:solidFill>
                <a:latin typeface="+mn-lt"/>
              </a:rPr>
              <a:t>le DEA (diplôme d'État d'architecte)</a:t>
            </a:r>
            <a:endParaRPr lang="fr-FR" altLang="fr-FR" sz="1100" kern="0" dirty="0">
              <a:solidFill>
                <a:schemeClr val="tx1">
                  <a:lumMod val="75000"/>
                  <a:lumOff val="25000"/>
                </a:schemeClr>
              </a:solidFill>
              <a:latin typeface="+mn-lt"/>
            </a:endParaRPr>
          </a:p>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22 écoles sont reconnues par l’État et l’Ordre des architectes : les </a:t>
            </a:r>
            <a:r>
              <a:rPr lang="fr-FR" altLang="fr-FR" sz="1100" b="1" kern="0" dirty="0">
                <a:solidFill>
                  <a:schemeClr val="accent6">
                    <a:lumMod val="75000"/>
                  </a:schemeClr>
                </a:solidFill>
                <a:latin typeface="+mn-lt"/>
              </a:rPr>
              <a:t>ENSA*</a:t>
            </a:r>
            <a:r>
              <a:rPr lang="fr-FR" altLang="fr-FR" sz="1100" b="1" kern="0" dirty="0">
                <a:solidFill>
                  <a:srgbClr val="89A5A0"/>
                </a:solidFill>
                <a:latin typeface="+mn-lt"/>
              </a:rPr>
              <a:t> </a:t>
            </a:r>
            <a:r>
              <a:rPr lang="fr-FR" altLang="fr-FR" sz="1100" kern="0" dirty="0">
                <a:solidFill>
                  <a:schemeClr val="tx1">
                    <a:lumMod val="75000"/>
                    <a:lumOff val="25000"/>
                  </a:schemeClr>
                </a:solidFill>
                <a:latin typeface="+mn-lt"/>
              </a:rPr>
              <a:t>(Écoles Nationales Supérieures d’Architecture), une école privée l’</a:t>
            </a:r>
            <a:r>
              <a:rPr lang="fr-FR" altLang="fr-FR" sz="1100" b="1" kern="0" dirty="0">
                <a:solidFill>
                  <a:schemeClr val="accent6">
                    <a:lumMod val="75000"/>
                  </a:schemeClr>
                </a:solidFill>
                <a:latin typeface="+mn-lt"/>
              </a:rPr>
              <a:t>ESA</a:t>
            </a:r>
            <a:r>
              <a:rPr lang="fr-FR" altLang="fr-FR" sz="1100" kern="0" dirty="0">
                <a:solidFill>
                  <a:schemeClr val="tx1">
                    <a:lumMod val="75000"/>
                    <a:lumOff val="25000"/>
                  </a:schemeClr>
                </a:solidFill>
                <a:latin typeface="+mn-lt"/>
              </a:rPr>
              <a:t> (École Spéciale d’Architecture) à Paris, et une école d’ingénieurs publique, </a:t>
            </a:r>
            <a:r>
              <a:rPr lang="fr-FR" altLang="fr-FR" sz="1100" kern="0" dirty="0">
                <a:solidFill>
                  <a:schemeClr val="accent6">
                    <a:lumMod val="75000"/>
                  </a:schemeClr>
                </a:solidFill>
                <a:latin typeface="+mn-lt"/>
              </a:rPr>
              <a:t>l’</a:t>
            </a:r>
            <a:r>
              <a:rPr lang="fr-FR" altLang="fr-FR" sz="1100" b="1" kern="0" dirty="0">
                <a:solidFill>
                  <a:schemeClr val="accent6">
                    <a:lumMod val="75000"/>
                  </a:schemeClr>
                </a:solidFill>
                <a:latin typeface="+mn-lt"/>
              </a:rPr>
              <a:t>INSA</a:t>
            </a:r>
            <a:r>
              <a:rPr lang="fr-FR" altLang="fr-FR" sz="1100" kern="0" dirty="0">
                <a:solidFill>
                  <a:schemeClr val="accent6">
                    <a:lumMod val="75000"/>
                  </a:schemeClr>
                </a:solidFill>
                <a:latin typeface="+mn-lt"/>
              </a:rPr>
              <a:t> (</a:t>
            </a:r>
            <a:r>
              <a:rPr lang="fr-FR" altLang="fr-FR" sz="1100" kern="0" dirty="0">
                <a:solidFill>
                  <a:schemeClr val="tx1">
                    <a:lumMod val="75000"/>
                    <a:lumOff val="25000"/>
                  </a:schemeClr>
                </a:solidFill>
                <a:latin typeface="+mn-lt"/>
              </a:rPr>
              <a:t>Institut National des Sciences Appliquées) à Strasbourg. </a:t>
            </a:r>
          </a:p>
          <a:p>
            <a:pPr eaLnBrk="1" hangingPunct="1">
              <a:lnSpc>
                <a:spcPts val="1438"/>
              </a:lnSpc>
              <a:spcBef>
                <a:spcPct val="0"/>
              </a:spcBef>
              <a:spcAft>
                <a:spcPts val="300"/>
              </a:spcAft>
              <a:buFont typeface="Arial" pitchFamily="34" charset="0"/>
              <a:buNone/>
              <a:defRPr/>
            </a:pPr>
            <a:r>
              <a:rPr lang="fr-FR" altLang="fr-FR" sz="1000" kern="0" dirty="0">
                <a:solidFill>
                  <a:schemeClr val="tx1">
                    <a:lumMod val="75000"/>
                    <a:lumOff val="25000"/>
                  </a:schemeClr>
                </a:solidFill>
                <a:latin typeface="+mn-lt"/>
              </a:rPr>
              <a:t>*Certaines ENSA proposent un double-diplôme architecte et ingénieur. L'organisation du bi-cursus varie selon les écoles en 7 ans souvent. À la clé, une double compétence recherchée.</a:t>
            </a:r>
          </a:p>
          <a:p>
            <a:pPr eaLnBrk="1" hangingPunct="1">
              <a:lnSpc>
                <a:spcPts val="1438"/>
              </a:lnSpc>
              <a:spcBef>
                <a:spcPct val="0"/>
              </a:spcBef>
              <a:spcAft>
                <a:spcPts val="300"/>
              </a:spcAft>
              <a:buFont typeface="Arial" pitchFamily="34" charset="0"/>
              <a:buNone/>
              <a:defRPr/>
            </a:pPr>
            <a:r>
              <a:rPr lang="fr-FR" altLang="fr-FR" sz="1100" b="1" kern="0" dirty="0">
                <a:solidFill>
                  <a:prstClr val="black">
                    <a:lumMod val="75000"/>
                    <a:lumOff val="25000"/>
                  </a:prstClr>
                </a:solidFill>
                <a:latin typeface="Arial"/>
              </a:rPr>
              <a:t>Poursuites d’études </a:t>
            </a:r>
            <a:r>
              <a:rPr lang="fr-FR" altLang="fr-FR" sz="1100" kern="0" dirty="0">
                <a:solidFill>
                  <a:prstClr val="black">
                    <a:lumMod val="75000"/>
                    <a:lumOff val="25000"/>
                  </a:prstClr>
                </a:solidFill>
                <a:latin typeface="Arial"/>
              </a:rPr>
              <a:t>: en 1 ou 2 ans après le DEA, et pour certaines, aux titulaires du DEEA, préparation du </a:t>
            </a:r>
            <a:r>
              <a:rPr lang="fr-FR" altLang="fr-FR" sz="1100" kern="0" dirty="0">
                <a:solidFill>
                  <a:schemeClr val="tx1">
                    <a:lumMod val="75000"/>
                    <a:lumOff val="25000"/>
                  </a:schemeClr>
                </a:solidFill>
                <a:latin typeface="+mn-lt"/>
              </a:rPr>
              <a:t>DPEA (diplômes propres aux écoles d'architecture) dans différentes spécialités (architecture navale, design...)</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1</a:t>
            </a:r>
            <a:r>
              <a:rPr lang="fr-FR" altLang="fr-FR" sz="1100" b="1" kern="0" baseline="30000" dirty="0">
                <a:solidFill>
                  <a:schemeClr val="tx1">
                    <a:lumMod val="75000"/>
                    <a:lumOff val="25000"/>
                  </a:schemeClr>
                </a:solidFill>
                <a:latin typeface="+mn-lt"/>
              </a:rPr>
              <a:t>er</a:t>
            </a:r>
            <a:r>
              <a:rPr lang="fr-FR" altLang="fr-FR" sz="1100" b="1" kern="0" dirty="0">
                <a:solidFill>
                  <a:schemeClr val="tx1">
                    <a:lumMod val="75000"/>
                    <a:lumOff val="25000"/>
                  </a:schemeClr>
                </a:solidFill>
                <a:latin typeface="+mn-lt"/>
              </a:rPr>
              <a:t> cycle </a:t>
            </a:r>
            <a:r>
              <a:rPr lang="fr-FR" altLang="fr-FR" sz="1100" kern="0" dirty="0">
                <a:solidFill>
                  <a:schemeClr val="tx1">
                    <a:lumMod val="75000"/>
                    <a:lumOff val="25000"/>
                  </a:schemeClr>
                </a:solidFill>
                <a:latin typeface="+mn-lt"/>
              </a:rPr>
              <a:t>de 3 ans </a:t>
            </a:r>
            <a:r>
              <a:rPr lang="fr-FR" altLang="fr-FR" sz="1100" b="1" kern="0" dirty="0">
                <a:solidFill>
                  <a:schemeClr val="tx1">
                    <a:lumMod val="75000"/>
                    <a:lumOff val="25000"/>
                  </a:schemeClr>
                </a:solidFill>
                <a:latin typeface="+mn-lt"/>
              </a:rPr>
              <a:t>DEEA</a:t>
            </a:r>
            <a:r>
              <a:rPr lang="fr-FR" altLang="fr-FR" sz="1100" kern="0" dirty="0">
                <a:solidFill>
                  <a:schemeClr val="tx1">
                    <a:lumMod val="75000"/>
                    <a:lumOff val="25000"/>
                  </a:schemeClr>
                </a:solidFill>
                <a:latin typeface="+mn-lt"/>
              </a:rPr>
              <a:t> (diplôme d'études en architecture, grade de licence)</a:t>
            </a:r>
          </a:p>
          <a:p>
            <a:pPr eaLnBrk="1" hangingPunct="1">
              <a:lnSpc>
                <a:spcPts val="1438"/>
              </a:lnSpc>
              <a:spcBef>
                <a:spcPct val="0"/>
              </a:spcBef>
              <a:spcAft>
                <a:spcPts val="300"/>
              </a:spcAft>
              <a:buFont typeface="Arial" pitchFamily="34" charset="0"/>
              <a:buNone/>
              <a:defRPr/>
            </a:pPr>
            <a:r>
              <a:rPr lang="fr-FR" altLang="fr-FR" sz="1100" b="1" kern="0" dirty="0">
                <a:solidFill>
                  <a:prstClr val="black">
                    <a:lumMod val="75000"/>
                    <a:lumOff val="25000"/>
                  </a:prstClr>
                </a:solidFill>
                <a:latin typeface="+mn-lt"/>
              </a:rPr>
              <a:t>Débouchés professionnels : </a:t>
            </a:r>
            <a:r>
              <a:rPr lang="fr-FR" altLang="fr-FR" sz="1100" kern="0" dirty="0">
                <a:solidFill>
                  <a:schemeClr val="tx1">
                    <a:lumMod val="75000"/>
                    <a:lumOff val="25000"/>
                  </a:schemeClr>
                </a:solidFill>
                <a:latin typeface="+mn-lt"/>
              </a:rPr>
              <a:t>dessinateur-projeteur notamment, au sein d'une agence d'architecture, d'urbanisme, d'un bureau d'études...</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2</a:t>
            </a:r>
            <a:r>
              <a:rPr lang="fr-FR" altLang="fr-FR" sz="1100" b="1" kern="0" baseline="30000" dirty="0">
                <a:solidFill>
                  <a:schemeClr val="tx1">
                    <a:lumMod val="75000"/>
                    <a:lumOff val="25000"/>
                  </a:schemeClr>
                </a:solidFill>
                <a:latin typeface="+mn-lt"/>
              </a:rPr>
              <a:t>e</a:t>
            </a:r>
            <a:r>
              <a:rPr lang="fr-FR" altLang="fr-FR" sz="1100" b="1" kern="0" dirty="0">
                <a:solidFill>
                  <a:schemeClr val="tx1">
                    <a:lumMod val="75000"/>
                    <a:lumOff val="25000"/>
                  </a:schemeClr>
                </a:solidFill>
                <a:latin typeface="+mn-lt"/>
              </a:rPr>
              <a:t> cycle </a:t>
            </a:r>
            <a:r>
              <a:rPr lang="fr-FR" altLang="fr-FR" sz="1100" kern="0" dirty="0">
                <a:solidFill>
                  <a:schemeClr val="tx1">
                    <a:lumMod val="75000"/>
                    <a:lumOff val="25000"/>
                  </a:schemeClr>
                </a:solidFill>
                <a:latin typeface="+mn-lt"/>
              </a:rPr>
              <a:t>en 2 ans  : </a:t>
            </a:r>
            <a:r>
              <a:rPr lang="fr-FR" altLang="fr-FR" sz="1100" b="1" kern="0" dirty="0">
                <a:solidFill>
                  <a:schemeClr val="tx1">
                    <a:lumMod val="75000"/>
                    <a:lumOff val="25000"/>
                  </a:schemeClr>
                </a:solidFill>
                <a:latin typeface="+mn-lt"/>
              </a:rPr>
              <a:t>DEA</a:t>
            </a:r>
            <a:r>
              <a:rPr lang="fr-FR" altLang="fr-FR" sz="1100" kern="0" dirty="0">
                <a:solidFill>
                  <a:schemeClr val="tx1">
                    <a:lumMod val="75000"/>
                    <a:lumOff val="25000"/>
                  </a:schemeClr>
                </a:solidFill>
                <a:latin typeface="+mn-lt"/>
              </a:rPr>
              <a:t> (grade de master).</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Débouchés professionnels : </a:t>
            </a:r>
            <a:r>
              <a:rPr lang="fr-FR" altLang="fr-FR" sz="1100" kern="0" dirty="0">
                <a:solidFill>
                  <a:schemeClr val="tx1">
                    <a:lumMod val="75000"/>
                    <a:lumOff val="25000"/>
                  </a:schemeClr>
                </a:solidFill>
                <a:latin typeface="+mn-lt"/>
              </a:rPr>
              <a:t>Architecte-urbaniste, architecte-conseil, architecte des monuments historiques, architecte d’intérieur, architecte paysagiste, etc.</a:t>
            </a:r>
          </a:p>
        </p:txBody>
      </p:sp>
      <p:sp>
        <p:nvSpPr>
          <p:cNvPr id="13" name="ZoneTexte 12">
            <a:extLst>
              <a:ext uri="{FF2B5EF4-FFF2-40B4-BE49-F238E27FC236}">
                <a16:creationId xmlns:a16="http://schemas.microsoft.com/office/drawing/2014/main" id="{948BEB98-6ABE-B495-066C-36941008A79E}"/>
              </a:ext>
            </a:extLst>
          </p:cNvPr>
          <p:cNvSpPr txBox="1"/>
          <p:nvPr/>
        </p:nvSpPr>
        <p:spPr>
          <a:xfrm>
            <a:off x="2024063" y="5653088"/>
            <a:ext cx="6869112" cy="1016000"/>
          </a:xfrm>
          <a:prstGeom prst="rect">
            <a:avLst/>
          </a:prstGeom>
          <a:solidFill>
            <a:schemeClr val="accent5">
              <a:lumMod val="20000"/>
              <a:lumOff val="80000"/>
            </a:schemeClr>
          </a:solidFill>
          <a:ln w="28575">
            <a:solidFill>
              <a:srgbClr val="0070C0"/>
            </a:solidFill>
          </a:ln>
        </p:spPr>
        <p:txBody>
          <a:bodyPr>
            <a:spAutoFit/>
          </a:bodyPr>
          <a:lstStyle/>
          <a:p>
            <a:pPr eaLnBrk="1" hangingPunct="1">
              <a:defRPr/>
            </a:pPr>
            <a:r>
              <a:rPr lang="fr-FR" sz="1000" b="1" dirty="0">
                <a:solidFill>
                  <a:srgbClr val="0070C0"/>
                </a:solidFill>
              </a:rPr>
              <a:t>ZOOM : Double cursus en partenariats entre écoles d'architecture et écoles d'ingénieurs</a:t>
            </a:r>
            <a:endParaRPr lang="fr-FR" sz="1050" b="1" dirty="0">
              <a:solidFill>
                <a:srgbClr val="0070C0"/>
              </a:solidFill>
            </a:endParaRPr>
          </a:p>
          <a:p>
            <a:pPr eaLnBrk="1" hangingPunct="1">
              <a:spcAft>
                <a:spcPts val="600"/>
              </a:spcAft>
              <a:defRPr/>
            </a:pPr>
            <a:r>
              <a:rPr lang="fr-FR" sz="1000" dirty="0">
                <a:solidFill>
                  <a:srgbClr val="0070C0"/>
                </a:solidFill>
              </a:rPr>
              <a:t>Double-diplôme architecte et ingénieur en 7 ans le plus souvent</a:t>
            </a:r>
          </a:p>
          <a:p>
            <a:pPr eaLnBrk="1" hangingPunct="1">
              <a:spcAft>
                <a:spcPts val="600"/>
              </a:spcAft>
              <a:defRPr/>
            </a:pPr>
            <a:r>
              <a:rPr lang="fr-FR" sz="1000" b="1" dirty="0">
                <a:solidFill>
                  <a:schemeClr val="tx1">
                    <a:lumMod val="85000"/>
                    <a:lumOff val="15000"/>
                  </a:schemeClr>
                </a:solidFill>
              </a:rPr>
              <a:t>Ensa</a:t>
            </a:r>
            <a:r>
              <a:rPr lang="fr-FR" sz="1000" dirty="0">
                <a:solidFill>
                  <a:schemeClr val="tx1">
                    <a:lumMod val="85000"/>
                    <a:lumOff val="15000"/>
                  </a:schemeClr>
                </a:solidFill>
              </a:rPr>
              <a:t> : Marseille, Toulouse, Nantes, Paris-La Villette, Paris-Belleville, Marne-la-Vallée, Lyon et Rennes.</a:t>
            </a:r>
          </a:p>
          <a:p>
            <a:pPr eaLnBrk="1" hangingPunct="1">
              <a:spcAft>
                <a:spcPts val="600"/>
              </a:spcAft>
              <a:defRPr/>
            </a:pPr>
            <a:r>
              <a:rPr lang="fr-FR" sz="1000" b="1" dirty="0">
                <a:solidFill>
                  <a:schemeClr val="tx1">
                    <a:lumMod val="85000"/>
                    <a:lumOff val="15000"/>
                  </a:schemeClr>
                </a:solidFill>
              </a:rPr>
              <a:t>Ecoles d'ingénieurs </a:t>
            </a:r>
            <a:r>
              <a:rPr lang="fr-FR" sz="1000" dirty="0">
                <a:solidFill>
                  <a:schemeClr val="tx1">
                    <a:lumMod val="85000"/>
                    <a:lumOff val="15000"/>
                  </a:schemeClr>
                </a:solidFill>
              </a:rPr>
              <a:t>: CNAM, École des Ponts </a:t>
            </a:r>
            <a:r>
              <a:rPr lang="fr-FR" sz="1000" dirty="0" err="1">
                <a:solidFill>
                  <a:schemeClr val="tx1">
                    <a:lumMod val="85000"/>
                    <a:lumOff val="15000"/>
                  </a:schemeClr>
                </a:solidFill>
              </a:rPr>
              <a:t>ParisTech</a:t>
            </a:r>
            <a:r>
              <a:rPr lang="fr-FR" sz="1000" dirty="0">
                <a:solidFill>
                  <a:schemeClr val="tx1">
                    <a:lumMod val="85000"/>
                    <a:lumOff val="15000"/>
                  </a:schemeClr>
                </a:solidFill>
              </a:rPr>
              <a:t>, EIVP Paris, ENTPE Lyon, ESTP Paris, Écoles centrales de Lyon et Nantes, INSA Lyon, Rennes, Strasbourg et Toulouse, </a:t>
            </a:r>
            <a:r>
              <a:rPr lang="fr-FR" sz="1000" dirty="0" err="1">
                <a:solidFill>
                  <a:schemeClr val="tx1">
                    <a:lumMod val="85000"/>
                    <a:lumOff val="15000"/>
                  </a:schemeClr>
                </a:solidFill>
              </a:rPr>
              <a:t>Polytech</a:t>
            </a:r>
            <a:r>
              <a:rPr lang="fr-FR" sz="1000" dirty="0">
                <a:solidFill>
                  <a:schemeClr val="tx1">
                    <a:lumMod val="85000"/>
                    <a:lumOff val="15000"/>
                  </a:schemeClr>
                </a:solidFill>
              </a:rPr>
              <a:t> Clermont-Ferrand et Marseille.</a:t>
            </a:r>
          </a:p>
        </p:txBody>
      </p:sp>
      <p:sp>
        <p:nvSpPr>
          <p:cNvPr id="95521" name="ZoneTexte 20">
            <a:extLst>
              <a:ext uri="{FF2B5EF4-FFF2-40B4-BE49-F238E27FC236}">
                <a16:creationId xmlns:a16="http://schemas.microsoft.com/office/drawing/2014/main" id="{9437ECC9-AF11-1C9B-295A-CB8BDDA845D5}"/>
              </a:ext>
            </a:extLst>
          </p:cNvPr>
          <p:cNvSpPr txBox="1">
            <a:spLocks noChangeArrowheads="1"/>
          </p:cNvSpPr>
          <p:nvPr/>
        </p:nvSpPr>
        <p:spPr bwMode="auto">
          <a:xfrm>
            <a:off x="1908175" y="971550"/>
            <a:ext cx="6985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400" b="1">
                <a:solidFill>
                  <a:srgbClr val="FF0000"/>
                </a:solidFill>
              </a:rPr>
              <a:t>&gt; </a:t>
            </a:r>
            <a:r>
              <a:rPr lang="fr-FR" altLang="fr-FR" sz="1400" b="1" u="sng">
                <a:solidFill>
                  <a:srgbClr val="FF0000"/>
                </a:solidFill>
              </a:rPr>
              <a:t>Les écoles d’Art, écoles d’Arts appliqués et écoles municipales et régionales des beaux-arts   </a:t>
            </a:r>
          </a:p>
        </p:txBody>
      </p:sp>
      <p:sp>
        <p:nvSpPr>
          <p:cNvPr id="23" name="Text Box 31">
            <a:extLst>
              <a:ext uri="{FF2B5EF4-FFF2-40B4-BE49-F238E27FC236}">
                <a16:creationId xmlns:a16="http://schemas.microsoft.com/office/drawing/2014/main" id="{370C18B5-D56C-49F7-EAF2-EE32C9C80E35}"/>
              </a:ext>
            </a:extLst>
          </p:cNvPr>
          <p:cNvSpPr txBox="1">
            <a:spLocks noChangeArrowheads="1"/>
          </p:cNvSpPr>
          <p:nvPr/>
        </p:nvSpPr>
        <p:spPr bwMode="auto">
          <a:xfrm>
            <a:off x="2003425" y="1430338"/>
            <a:ext cx="6985000" cy="990600"/>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1438"/>
              </a:lnSpc>
              <a:spcBef>
                <a:spcPct val="0"/>
              </a:spcBef>
              <a:spcAft>
                <a:spcPts val="300"/>
              </a:spcAft>
              <a:buFont typeface="Arial" pitchFamily="34" charset="0"/>
              <a:buNone/>
              <a:defRPr/>
            </a:pPr>
            <a:r>
              <a:rPr lang="fr-FR" altLang="fr-FR" sz="1100" kern="0" dirty="0">
                <a:solidFill>
                  <a:schemeClr val="tx1">
                    <a:lumMod val="75000"/>
                    <a:lumOff val="25000"/>
                  </a:schemeClr>
                </a:solidFill>
                <a:latin typeface="+mn-lt"/>
              </a:rPr>
              <a:t>Formation en 3 à 5 ans après le bac, diplômes d’Ecole et Master (300 ECTS)</a:t>
            </a:r>
          </a:p>
          <a:p>
            <a:pPr eaLnBrk="1" hangingPunct="1">
              <a:spcBef>
                <a:spcPct val="0"/>
              </a:spcBef>
              <a:spcAft>
                <a:spcPts val="300"/>
              </a:spcAft>
              <a:buFont typeface="Arial" pitchFamily="34" charset="0"/>
              <a:buNone/>
              <a:defRPr/>
            </a:pPr>
            <a:r>
              <a:rPr lang="fr-FR" altLang="fr-FR" sz="1000" kern="0" dirty="0">
                <a:solidFill>
                  <a:schemeClr val="tx1">
                    <a:lumMod val="75000"/>
                    <a:lumOff val="25000"/>
                  </a:schemeClr>
                </a:solidFill>
                <a:latin typeface="+mn-lt"/>
              </a:rPr>
              <a:t>l’ENSBA (École nationale supérieure des beaux-arts), l’ENSAD (École nationale supérieure des arts décoratifs), l’ENSCI (École nationale supérieure de création industrielle, dite "les Ateliers"), Boulle, Estienne, ENSAAMA ou Olivier de Serres à Paris, </a:t>
            </a:r>
            <a:r>
              <a:rPr lang="fr-FR" altLang="fr-FR" sz="1000" kern="0" dirty="0" err="1">
                <a:solidFill>
                  <a:schemeClr val="tx1">
                    <a:lumMod val="75000"/>
                    <a:lumOff val="25000"/>
                  </a:schemeClr>
                </a:solidFill>
                <a:latin typeface="+mn-lt"/>
              </a:rPr>
              <a:t>Esaat</a:t>
            </a:r>
            <a:r>
              <a:rPr lang="fr-FR" altLang="fr-FR" sz="1000" kern="0" dirty="0">
                <a:solidFill>
                  <a:schemeClr val="tx1">
                    <a:lumMod val="75000"/>
                    <a:lumOff val="25000"/>
                  </a:schemeClr>
                </a:solidFill>
                <a:latin typeface="+mn-lt"/>
              </a:rPr>
              <a:t> à Roubaix, les lycées La Martinière-Terreaux à Lyon et Alain-Colas à Nevers.</a:t>
            </a:r>
          </a:p>
          <a:p>
            <a:pPr eaLnBrk="1" hangingPunct="1">
              <a:lnSpc>
                <a:spcPts val="1438"/>
              </a:lnSpc>
              <a:spcBef>
                <a:spcPct val="0"/>
              </a:spcBef>
              <a:spcAft>
                <a:spcPts val="300"/>
              </a:spcAft>
              <a:buFont typeface="Arial" pitchFamily="34" charset="0"/>
              <a:buNone/>
              <a:defRPr/>
            </a:pPr>
            <a:r>
              <a:rPr lang="fr-FR" altLang="fr-FR" sz="1100" b="1" kern="0" dirty="0">
                <a:solidFill>
                  <a:schemeClr val="tx1">
                    <a:lumMod val="75000"/>
                    <a:lumOff val="25000"/>
                  </a:schemeClr>
                </a:solidFill>
                <a:latin typeface="+mn-lt"/>
              </a:rPr>
              <a:t>Débouchés professionnels : </a:t>
            </a:r>
            <a:r>
              <a:rPr lang="fr-FR" altLang="fr-FR" sz="1100" kern="0" dirty="0">
                <a:solidFill>
                  <a:schemeClr val="tx1">
                    <a:lumMod val="75000"/>
                    <a:lumOff val="25000"/>
                  </a:schemeClr>
                </a:solidFill>
                <a:latin typeface="+mn-lt"/>
              </a:rPr>
              <a:t>designer, architecte d’intérieur, infographiste, artiste…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B57B337-EA16-8EFE-6011-BFF19D6AEFFF}"/>
              </a:ext>
            </a:extLst>
          </p:cNvPr>
          <p:cNvSpPr txBox="1"/>
          <p:nvPr/>
        </p:nvSpPr>
        <p:spPr>
          <a:xfrm>
            <a:off x="1403350" y="620713"/>
            <a:ext cx="7551738" cy="684212"/>
          </a:xfrm>
          <a:prstGeom prst="rect">
            <a:avLst/>
          </a:prstGeom>
          <a:noFill/>
        </p:spPr>
        <p:txBody>
          <a:bodyPr lIns="0" rIns="0">
            <a:spAutoFit/>
          </a:bodyPr>
          <a:lstStyle/>
          <a:p>
            <a:pPr eaLnBrk="1" hangingPunct="1">
              <a:spcAft>
                <a:spcPts val="300"/>
              </a:spcAft>
              <a:defRPr/>
            </a:pPr>
            <a:r>
              <a:rPr lang="fr-FR" sz="1200" dirty="0">
                <a:solidFill>
                  <a:schemeClr val="tx1">
                    <a:lumMod val="65000"/>
                    <a:lumOff val="35000"/>
                  </a:schemeClr>
                </a:solidFill>
              </a:rPr>
              <a:t>Des cursus très spécialisés en 2 à 5 ans, sanctionné par un </a:t>
            </a:r>
            <a:r>
              <a:rPr lang="fr-FR" sz="1200" b="1" dirty="0">
                <a:solidFill>
                  <a:schemeClr val="tx1">
                    <a:lumMod val="65000"/>
                    <a:lumOff val="35000"/>
                  </a:schemeClr>
                </a:solidFill>
              </a:rPr>
              <a:t>diplôme reconnu ou non par l’État</a:t>
            </a:r>
            <a:r>
              <a:rPr lang="fr-FR" sz="1200" dirty="0">
                <a:solidFill>
                  <a:schemeClr val="tx1">
                    <a:lumMod val="65000"/>
                    <a:lumOff val="35000"/>
                  </a:schemeClr>
                </a:solidFill>
              </a:rPr>
              <a:t>.</a:t>
            </a:r>
          </a:p>
          <a:p>
            <a:pPr eaLnBrk="1" hangingPunct="1">
              <a:spcAft>
                <a:spcPts val="600"/>
              </a:spcAft>
              <a:defRPr/>
            </a:pPr>
            <a:r>
              <a:rPr lang="fr-FR" sz="1200" dirty="0">
                <a:solidFill>
                  <a:schemeClr val="tx1">
                    <a:lumMod val="65000"/>
                    <a:lumOff val="35000"/>
                  </a:schemeClr>
                </a:solidFill>
              </a:rPr>
              <a:t>Parfois accessibles après le bac ou à Bac + 2, 3 ou 4 (écoles de </a:t>
            </a:r>
            <a:r>
              <a:rPr lang="fr-FR" sz="1200" dirty="0">
                <a:solidFill>
                  <a:schemeClr val="accent1"/>
                </a:solidFill>
              </a:rPr>
              <a:t>journalisme</a:t>
            </a:r>
            <a:r>
              <a:rPr lang="fr-FR" sz="1200" dirty="0">
                <a:solidFill>
                  <a:schemeClr val="tx1">
                    <a:lumMod val="65000"/>
                    <a:lumOff val="35000"/>
                  </a:schemeClr>
                </a:solidFill>
              </a:rPr>
              <a:t>, de </a:t>
            </a:r>
            <a:r>
              <a:rPr lang="fr-FR" sz="1200" dirty="0">
                <a:solidFill>
                  <a:schemeClr val="accent1"/>
                </a:solidFill>
              </a:rPr>
              <a:t>documentation</a:t>
            </a:r>
            <a:r>
              <a:rPr lang="fr-FR" sz="1200" dirty="0">
                <a:solidFill>
                  <a:schemeClr val="tx1">
                    <a:lumMod val="65000"/>
                    <a:lumOff val="35000"/>
                  </a:schemeClr>
                </a:solidFill>
              </a:rPr>
              <a:t>, les formations d’</a:t>
            </a:r>
            <a:r>
              <a:rPr lang="fr-FR" sz="1200" dirty="0">
                <a:solidFill>
                  <a:schemeClr val="accent1"/>
                </a:solidFill>
              </a:rPr>
              <a:t>avocat</a:t>
            </a:r>
            <a:r>
              <a:rPr lang="fr-FR" sz="1200" dirty="0">
                <a:solidFill>
                  <a:schemeClr val="tx1">
                    <a:lumMod val="65000"/>
                    <a:lumOff val="35000"/>
                  </a:schemeClr>
                </a:solidFill>
              </a:rPr>
              <a:t>, d’officier de </a:t>
            </a:r>
            <a:r>
              <a:rPr lang="fr-FR" sz="1200" dirty="0">
                <a:solidFill>
                  <a:schemeClr val="accent1"/>
                </a:solidFill>
              </a:rPr>
              <a:t>police</a:t>
            </a:r>
            <a:r>
              <a:rPr lang="fr-FR" sz="1200" dirty="0">
                <a:solidFill>
                  <a:schemeClr val="tx1">
                    <a:lumMod val="65000"/>
                    <a:lumOff val="35000"/>
                  </a:schemeClr>
                </a:solidFill>
              </a:rPr>
              <a:t>…)</a:t>
            </a:r>
            <a:endParaRPr lang="fr-FR" sz="1200" b="1" dirty="0">
              <a:solidFill>
                <a:srgbClr val="4F81BD"/>
              </a:solidFill>
            </a:endParaRPr>
          </a:p>
        </p:txBody>
      </p:sp>
      <p:graphicFrame>
        <p:nvGraphicFramePr>
          <p:cNvPr id="5" name="Tableau 4">
            <a:extLst>
              <a:ext uri="{FF2B5EF4-FFF2-40B4-BE49-F238E27FC236}">
                <a16:creationId xmlns:a16="http://schemas.microsoft.com/office/drawing/2014/main" id="{2A622872-9FE8-CA34-6B67-0C3330E73A85}"/>
              </a:ext>
            </a:extLst>
          </p:cNvPr>
          <p:cNvGraphicFramePr>
            <a:graphicFrameLocks noGrp="1"/>
          </p:cNvGraphicFramePr>
          <p:nvPr/>
        </p:nvGraphicFramePr>
        <p:xfrm>
          <a:off x="34925" y="1052513"/>
          <a:ext cx="1243014" cy="5081585"/>
        </p:xfrm>
        <a:graphic>
          <a:graphicData uri="http://schemas.openxmlformats.org/drawingml/2006/table">
            <a:tbl>
              <a:tblPr firstRow="1" bandRow="1">
                <a:tableStyleId>{2D5ABB26-0587-4C30-8999-92F81FD0307C}</a:tableStyleId>
              </a:tblPr>
              <a:tblGrid>
                <a:gridCol w="179989">
                  <a:extLst>
                    <a:ext uri="{9D8B030D-6E8A-4147-A177-3AD203B41FA5}">
                      <a16:colId xmlns:a16="http://schemas.microsoft.com/office/drawing/2014/main" val="20000"/>
                    </a:ext>
                  </a:extLst>
                </a:gridCol>
                <a:gridCol w="108026">
                  <a:extLst>
                    <a:ext uri="{9D8B030D-6E8A-4147-A177-3AD203B41FA5}">
                      <a16:colId xmlns:a16="http://schemas.microsoft.com/office/drawing/2014/main" val="20001"/>
                    </a:ext>
                  </a:extLst>
                </a:gridCol>
                <a:gridCol w="461626">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gridCol w="442573">
                  <a:extLst>
                    <a:ext uri="{9D8B030D-6E8A-4147-A177-3AD203B41FA5}">
                      <a16:colId xmlns:a16="http://schemas.microsoft.com/office/drawing/2014/main" val="20005"/>
                    </a:ext>
                  </a:extLst>
                </a:gridCol>
              </a:tblGrid>
              <a:tr h="274349">
                <a:tc>
                  <a:txBody>
                    <a:bodyPr/>
                    <a:lstStyle/>
                    <a:p>
                      <a:pPr algn="l"/>
                      <a:endParaRPr lang="fr-FR" sz="1100" dirty="0">
                        <a:latin typeface="+mn-lt"/>
                      </a:endParaRPr>
                    </a:p>
                  </a:txBody>
                  <a:tcPr marL="0" marR="0" marT="45725" marB="457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0"/>
                  </a:ext>
                </a:extLst>
              </a:tr>
              <a:tr h="274349">
                <a:tc>
                  <a:txBody>
                    <a:bodyPr/>
                    <a:lstStyle/>
                    <a:p>
                      <a:pPr algn="ctr"/>
                      <a:r>
                        <a:rPr lang="fr-FR" sz="1100" dirty="0">
                          <a:latin typeface="+mn-lt"/>
                        </a:rPr>
                        <a:t>12</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1"/>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2"/>
                  </a:ext>
                </a:extLst>
              </a:tr>
              <a:tr h="274349">
                <a:tc>
                  <a:txBody>
                    <a:bodyPr/>
                    <a:lstStyle/>
                    <a:p>
                      <a:pPr algn="ctr"/>
                      <a:r>
                        <a:rPr lang="fr-FR" sz="1100" dirty="0">
                          <a:latin typeface="+mn-lt"/>
                        </a:rPr>
                        <a:t>11</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3"/>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4"/>
                  </a:ext>
                </a:extLst>
              </a:tr>
              <a:tr h="274349">
                <a:tc>
                  <a:txBody>
                    <a:bodyPr/>
                    <a:lstStyle/>
                    <a:p>
                      <a:pPr algn="ctr"/>
                      <a:r>
                        <a:rPr lang="fr-FR" sz="1100" dirty="0">
                          <a:latin typeface="+mn-lt"/>
                        </a:rPr>
                        <a:t>10</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5"/>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6"/>
                  </a:ext>
                </a:extLst>
              </a:tr>
              <a:tr h="274349">
                <a:tc>
                  <a:txBody>
                    <a:bodyPr/>
                    <a:lstStyle/>
                    <a:p>
                      <a:pPr algn="ctr"/>
                      <a:r>
                        <a:rPr lang="fr-FR" sz="1100" dirty="0">
                          <a:latin typeface="+mn-lt"/>
                        </a:rPr>
                        <a:t>9</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7"/>
                  </a:ext>
                </a:extLst>
              </a:tr>
              <a:tr h="108012">
                <a:tc>
                  <a:txBody>
                    <a:bodyPr/>
                    <a:lstStyle/>
                    <a:p>
                      <a:pPr algn="ctr"/>
                      <a:endParaRPr lang="fr-FR" sz="400" dirty="0">
                        <a:latin typeface="+mn-lt"/>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8"/>
                  </a:ext>
                </a:extLst>
              </a:tr>
              <a:tr h="274349">
                <a:tc>
                  <a:txBody>
                    <a:bodyPr/>
                    <a:lstStyle/>
                    <a:p>
                      <a:pPr algn="ctr"/>
                      <a:r>
                        <a:rPr lang="fr-FR" sz="1100" dirty="0">
                          <a:latin typeface="+mn-lt"/>
                        </a:rPr>
                        <a:t>8</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09"/>
                  </a:ext>
                </a:extLst>
              </a:tr>
              <a:tr h="126014">
                <a:tc>
                  <a:txBody>
                    <a:bodyPr/>
                    <a:lstStyle/>
                    <a:p>
                      <a:pPr algn="ctr"/>
                      <a:endParaRPr lang="fr-FR" sz="200" dirty="0">
                        <a:latin typeface="+mn-lt"/>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10"/>
                  </a:ext>
                </a:extLst>
              </a:tr>
              <a:tr h="274349">
                <a:tc>
                  <a:txBody>
                    <a:bodyPr/>
                    <a:lstStyle/>
                    <a:p>
                      <a:pPr algn="ctr"/>
                      <a:r>
                        <a:rPr lang="fr-FR" sz="1100" dirty="0">
                          <a:latin typeface="+mn-lt"/>
                        </a:rPr>
                        <a:t>7</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11"/>
                  </a:ext>
                </a:extLst>
              </a:tr>
              <a:tr h="126014">
                <a:tc>
                  <a:txBody>
                    <a:bodyPr/>
                    <a:lstStyle/>
                    <a:p>
                      <a:pPr algn="ctr"/>
                      <a:endParaRPr lang="fr-FR" sz="2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12"/>
                  </a:ext>
                </a:extLst>
              </a:tr>
              <a:tr h="274349">
                <a:tc>
                  <a:txBody>
                    <a:bodyPr/>
                    <a:lstStyle/>
                    <a:p>
                      <a:pPr algn="ctr"/>
                      <a:r>
                        <a:rPr lang="fr-FR" sz="1100" dirty="0">
                          <a:latin typeface="+mn-lt"/>
                        </a:rPr>
                        <a:t>6</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pPr algn="ctr"/>
                      <a:endParaRPr lang="fr-FR" sz="1200" dirty="0">
                        <a:latin typeface="Arial Black" panose="020B0A04020102020204"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DIPLÔMESD’ÉCOLES</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35998"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6014">
                <a:tc>
                  <a:txBody>
                    <a:bodyPr/>
                    <a:lstStyle/>
                    <a:p>
                      <a:pPr algn="ctr"/>
                      <a:endParaRPr lang="fr-FR" sz="600" b="1"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b="1"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a:p>
                  </a:txBody>
                  <a:tcPr/>
                </a:tc>
                <a:extLst>
                  <a:ext uri="{0D108BD9-81ED-4DB2-BD59-A6C34878D82A}">
                    <a16:rowId xmlns:a16="http://schemas.microsoft.com/office/drawing/2014/main" val="10014"/>
                  </a:ext>
                </a:extLst>
              </a:tr>
              <a:tr h="274349">
                <a:tc>
                  <a:txBody>
                    <a:bodyPr/>
                    <a:lstStyle/>
                    <a:p>
                      <a:pPr algn="ctr"/>
                      <a:r>
                        <a:rPr lang="fr-FR" sz="1100" dirty="0">
                          <a:latin typeface="+mn-lt"/>
                        </a:rPr>
                        <a:t>5</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extLst>
                  <a:ext uri="{0D108BD9-81ED-4DB2-BD59-A6C34878D82A}">
                    <a16:rowId xmlns:a16="http://schemas.microsoft.com/office/drawing/2014/main" val="10015"/>
                  </a:ext>
                </a:extLst>
              </a:tr>
              <a:tr h="126014">
                <a:tc>
                  <a:txBody>
                    <a:bodyPr/>
                    <a:lstStyle/>
                    <a:p>
                      <a:pPr algn="ctr"/>
                      <a:endParaRPr lang="fr-FR" sz="40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16"/>
                  </a:ext>
                </a:extLst>
              </a:tr>
              <a:tr h="274349">
                <a:tc>
                  <a:txBody>
                    <a:bodyPr/>
                    <a:lstStyle/>
                    <a:p>
                      <a:pPr algn="ctr"/>
                      <a:r>
                        <a:rPr lang="fr-FR" sz="1100" dirty="0">
                          <a:latin typeface="+mn-lt"/>
                        </a:rPr>
                        <a:t>4</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DIPLÔMES</a:t>
                      </a:r>
                    </a:p>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D’ÉTAT</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3600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extLst>
                  <a:ext uri="{0D108BD9-81ED-4DB2-BD59-A6C34878D82A}">
                    <a16:rowId xmlns:a16="http://schemas.microsoft.com/office/drawing/2014/main" val="10017"/>
                  </a:ext>
                </a:extLst>
              </a:tr>
              <a:tr h="108012">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fr-FR" sz="400" dirty="0">
                        <a:latin typeface="Arial Black" panose="020B0A04020102020204" pitchFamily="34" charset="0"/>
                      </a:endParaRPr>
                    </a:p>
                  </a:txBody>
                  <a:tcPr marL="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18"/>
                  </a:ext>
                </a:extLst>
              </a:tr>
              <a:tr h="274349">
                <a:tc>
                  <a:txBody>
                    <a:bodyPr/>
                    <a:lstStyle/>
                    <a:p>
                      <a:pPr algn="ctr"/>
                      <a:r>
                        <a:rPr lang="fr-FR" sz="1100" dirty="0">
                          <a:latin typeface="+mn-lt"/>
                        </a:rPr>
                        <a:t>3</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extLst>
                  <a:ext uri="{0D108BD9-81ED-4DB2-BD59-A6C34878D82A}">
                    <a16:rowId xmlns:a16="http://schemas.microsoft.com/office/drawing/2014/main" val="10019"/>
                  </a:ext>
                </a:extLst>
              </a:tr>
              <a:tr h="108012">
                <a:tc>
                  <a:txBody>
                    <a:bodyPr/>
                    <a:lstStyle/>
                    <a:p>
                      <a:pPr algn="ctr"/>
                      <a:endParaRPr lang="fr-FR" sz="400" dirty="0">
                        <a:latin typeface="+mn-lt"/>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400" dirty="0">
                        <a:latin typeface="Arial Black" panose="020B0A04020102020204" pitchFamily="34" charset="0"/>
                      </a:endParaRPr>
                    </a:p>
                  </a:txBody>
                  <a:tcPr marL="0" marR="0" marT="18002" marB="1800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20"/>
                  </a:ext>
                </a:extLst>
              </a:tr>
              <a:tr h="274349">
                <a:tc>
                  <a:txBody>
                    <a:bodyPr/>
                    <a:lstStyle/>
                    <a:p>
                      <a:pPr algn="ctr"/>
                      <a:r>
                        <a:rPr lang="fr-FR" sz="1100" dirty="0">
                          <a:latin typeface="+mn-lt"/>
                        </a:rPr>
                        <a:t>2</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extLst>
                  <a:ext uri="{0D108BD9-81ED-4DB2-BD59-A6C34878D82A}">
                    <a16:rowId xmlns:a16="http://schemas.microsoft.com/office/drawing/2014/main" val="10021"/>
                  </a:ext>
                </a:extLst>
              </a:tr>
              <a:tr h="126014">
                <a:tc>
                  <a:txBody>
                    <a:bodyPr/>
                    <a:lstStyle/>
                    <a:p>
                      <a:pPr algn="ctr"/>
                      <a:endParaRPr lang="fr-FR" sz="100" dirty="0">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00" dirty="0">
                        <a:latin typeface="Arial Black" panose="020B0A04020102020204" pitchFamily="34" charset="0"/>
                      </a:endParaRPr>
                    </a:p>
                  </a:txBody>
                  <a:tcPr marL="0" marR="0" marT="18002" marB="180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fr-FR"/>
                    </a:p>
                  </a:txBody>
                  <a:tcPr/>
                </a:tc>
                <a:extLst>
                  <a:ext uri="{0D108BD9-81ED-4DB2-BD59-A6C34878D82A}">
                    <a16:rowId xmlns:a16="http://schemas.microsoft.com/office/drawing/2014/main" val="10022"/>
                  </a:ext>
                </a:extLst>
              </a:tr>
              <a:tr h="274349">
                <a:tc>
                  <a:txBody>
                    <a:bodyPr/>
                    <a:lstStyle/>
                    <a:p>
                      <a:pPr algn="ctr"/>
                      <a:r>
                        <a:rPr lang="fr-FR" sz="1100" dirty="0">
                          <a:latin typeface="+mn-lt"/>
                        </a:rPr>
                        <a:t>1</a:t>
                      </a:r>
                    </a:p>
                  </a:txBody>
                  <a:tcPr marL="0" marR="0" marT="45725" marB="4572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1200" dirty="0">
                        <a:latin typeface="Arial Black" panose="020B0A04020102020204" pitchFamily="34" charset="0"/>
                      </a:endParaRPr>
                    </a:p>
                  </a:txBody>
                  <a:tcPr marL="0" marR="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a:p>
                  </a:txBody>
                  <a:tcPr/>
                </a:tc>
                <a:extLst>
                  <a:ext uri="{0D108BD9-81ED-4DB2-BD59-A6C34878D82A}">
                    <a16:rowId xmlns:a16="http://schemas.microsoft.com/office/drawing/2014/main" val="10023"/>
                  </a:ext>
                </a:extLst>
              </a:tr>
              <a:tr h="91450">
                <a:tc rowSpan="2" gridSpan="2">
                  <a:txBody>
                    <a:body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BAC</a:t>
                      </a: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24"/>
                  </a:ext>
                </a:extLst>
              </a:tr>
              <a:tr h="91450">
                <a:tc gridSpan="2" vMerge="1">
                  <a:txBody>
                    <a:bodyPr/>
                    <a:lstStyle/>
                    <a:p>
                      <a:pPr marL="0" marR="0" lvl="0" indent="0" algn="r" defTabSz="913832"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ctr"/>
                      <a:endParaRPr lang="fr-FR" sz="600" dirty="0">
                        <a:latin typeface="Arial Black" panose="020B0A04020102020204" pitchFamily="34" charset="0"/>
                      </a:endParaRPr>
                    </a:p>
                  </a:txBody>
                  <a:tcPr marL="0" marR="0" marT="0"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fr-FR" sz="600" dirty="0">
                        <a:latin typeface="Arial Black" panose="020B0A0402010202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extLst>
                  <a:ext uri="{0D108BD9-81ED-4DB2-BD59-A6C34878D82A}">
                    <a16:rowId xmlns:a16="http://schemas.microsoft.com/office/drawing/2014/main" val="10025"/>
                  </a:ext>
                </a:extLst>
              </a:tr>
            </a:tbl>
          </a:graphicData>
        </a:graphic>
      </p:graphicFrame>
      <p:sp>
        <p:nvSpPr>
          <p:cNvPr id="20" name="ZoneTexte 19">
            <a:extLst>
              <a:ext uri="{FF2B5EF4-FFF2-40B4-BE49-F238E27FC236}">
                <a16:creationId xmlns:a16="http://schemas.microsoft.com/office/drawing/2014/main" id="{445D2A94-C7DE-5E23-1F24-BB2EDC075CDD}"/>
              </a:ext>
            </a:extLst>
          </p:cNvPr>
          <p:cNvSpPr txBox="1"/>
          <p:nvPr/>
        </p:nvSpPr>
        <p:spPr>
          <a:xfrm>
            <a:off x="1187450" y="188913"/>
            <a:ext cx="5688013" cy="492125"/>
          </a:xfrm>
          <a:prstGeom prst="rect">
            <a:avLst/>
          </a:prstGeom>
          <a:noFill/>
        </p:spPr>
        <p:txBody>
          <a:bodyPr>
            <a:spAutoFit/>
          </a:bodyPr>
          <a:lstStyle/>
          <a:p>
            <a:pPr eaLnBrk="1" hangingPunct="1">
              <a:defRPr/>
            </a:pPr>
            <a:r>
              <a:rPr lang="fr-FR" sz="2600" spc="-100" dirty="0">
                <a:solidFill>
                  <a:schemeClr val="accent1">
                    <a:lumMod val="75000"/>
                  </a:schemeClr>
                </a:solidFill>
                <a:latin typeface="Arial Black" panose="020B0A04020102020204" pitchFamily="34" charset="0"/>
              </a:rPr>
              <a:t>ÉCOLES SPÉCIALISÉES</a:t>
            </a:r>
          </a:p>
        </p:txBody>
      </p:sp>
      <p:sp>
        <p:nvSpPr>
          <p:cNvPr id="96439" name="Triangle isocèle 18">
            <a:extLst>
              <a:ext uri="{FF2B5EF4-FFF2-40B4-BE49-F238E27FC236}">
                <a16:creationId xmlns:a16="http://schemas.microsoft.com/office/drawing/2014/main" id="{76971870-A505-C7E9-218B-B7BF1799EFAB}"/>
              </a:ext>
            </a:extLst>
          </p:cNvPr>
          <p:cNvSpPr>
            <a:spLocks noChangeArrowheads="1"/>
          </p:cNvSpPr>
          <p:nvPr/>
        </p:nvSpPr>
        <p:spPr bwMode="auto">
          <a:xfrm>
            <a:off x="28575" y="1125538"/>
            <a:ext cx="179388"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2400">
              <a:solidFill>
                <a:srgbClr val="000000"/>
              </a:solidFill>
              <a:latin typeface="Times" panose="02020603050405020304" pitchFamily="18" charset="0"/>
            </a:endParaRPr>
          </a:p>
        </p:txBody>
      </p:sp>
      <p:sp>
        <p:nvSpPr>
          <p:cNvPr id="8" name="ZoneTexte 7">
            <a:extLst>
              <a:ext uri="{FF2B5EF4-FFF2-40B4-BE49-F238E27FC236}">
                <a16:creationId xmlns:a16="http://schemas.microsoft.com/office/drawing/2014/main" id="{660E0BC6-9514-5DF0-D0A9-1EF0741513F0}"/>
              </a:ext>
            </a:extLst>
          </p:cNvPr>
          <p:cNvSpPr txBox="1"/>
          <p:nvPr/>
        </p:nvSpPr>
        <p:spPr>
          <a:xfrm>
            <a:off x="1403350" y="1412875"/>
            <a:ext cx="1512888" cy="4940300"/>
          </a:xfrm>
          <a:prstGeom prst="rect">
            <a:avLst/>
          </a:prstGeom>
          <a:solidFill>
            <a:schemeClr val="accent5">
              <a:lumMod val="20000"/>
              <a:lumOff val="80000"/>
            </a:schemeClr>
          </a:solidFill>
          <a:ln w="28575">
            <a:solidFill>
              <a:srgbClr val="0070C0"/>
            </a:solidFill>
          </a:ln>
        </p:spPr>
        <p:txBody>
          <a:bodyPr lIns="36000" rIns="36000">
            <a:spAutoFit/>
          </a:bodyPr>
          <a:lstStyle/>
          <a:p>
            <a:pPr eaLnBrk="1" hangingPunct="1">
              <a:spcAft>
                <a:spcPts val="600"/>
              </a:spcAft>
              <a:defRPr/>
            </a:pPr>
            <a:r>
              <a:rPr lang="fr-FR" sz="1000" b="1" dirty="0">
                <a:solidFill>
                  <a:srgbClr val="0070C0"/>
                </a:solidFill>
              </a:rPr>
              <a:t>ZOOM : Bien choisir son école, tout doit être évalué !</a:t>
            </a:r>
          </a:p>
          <a:p>
            <a:pPr eaLnBrk="1" hangingPunct="1">
              <a:spcAft>
                <a:spcPts val="600"/>
              </a:spcAft>
              <a:defRPr/>
            </a:pPr>
            <a:r>
              <a:rPr lang="fr-FR" sz="1000" dirty="0">
                <a:solidFill>
                  <a:srgbClr val="0070C0"/>
                </a:solidFill>
              </a:rPr>
              <a:t>Dans certains secteurs les écoles sont nombreuses et de qualité inégale. Il est Impératif de s’assurer du réel intérêt de la formation visée.</a:t>
            </a:r>
          </a:p>
          <a:p>
            <a:pPr algn="ctr" eaLnBrk="1" hangingPunct="1">
              <a:spcAft>
                <a:spcPts val="600"/>
              </a:spcAft>
              <a:defRPr/>
            </a:pPr>
            <a:r>
              <a:rPr lang="fr-FR" sz="1000" b="1" dirty="0">
                <a:solidFill>
                  <a:schemeClr val="tx1">
                    <a:lumMod val="65000"/>
                    <a:lumOff val="35000"/>
                  </a:schemeClr>
                </a:solidFill>
              </a:rPr>
              <a:t>Année d’ouverture </a:t>
            </a:r>
            <a:r>
              <a:rPr lang="fr-FR" sz="1000" dirty="0">
                <a:solidFill>
                  <a:schemeClr val="tx1">
                    <a:lumMod val="65000"/>
                    <a:lumOff val="35000"/>
                  </a:schemeClr>
                </a:solidFill>
              </a:rPr>
              <a:t>?</a:t>
            </a:r>
          </a:p>
          <a:p>
            <a:pPr algn="ctr" eaLnBrk="1" hangingPunct="1">
              <a:spcAft>
                <a:spcPts val="600"/>
              </a:spcAft>
              <a:defRPr/>
            </a:pPr>
            <a:r>
              <a:rPr lang="fr-FR" sz="1000" dirty="0">
                <a:solidFill>
                  <a:schemeClr val="tx1">
                    <a:lumMod val="65000"/>
                    <a:lumOff val="35000"/>
                  </a:schemeClr>
                </a:solidFill>
              </a:rPr>
              <a:t>La formation est-elle </a:t>
            </a:r>
            <a:r>
              <a:rPr lang="fr-FR" sz="1000" b="1" dirty="0">
                <a:solidFill>
                  <a:schemeClr val="tx1">
                    <a:lumMod val="65000"/>
                    <a:lumOff val="35000"/>
                  </a:schemeClr>
                </a:solidFill>
              </a:rPr>
              <a:t>reconnue par l’État </a:t>
            </a:r>
            <a:r>
              <a:rPr lang="fr-FR" sz="1000" dirty="0">
                <a:solidFill>
                  <a:schemeClr val="tx1">
                    <a:lumMod val="65000"/>
                    <a:lumOff val="35000"/>
                  </a:schemeClr>
                </a:solidFill>
              </a:rPr>
              <a:t>?</a:t>
            </a:r>
          </a:p>
          <a:p>
            <a:pPr algn="ctr" eaLnBrk="1" hangingPunct="1">
              <a:spcAft>
                <a:spcPts val="600"/>
              </a:spcAft>
              <a:defRPr/>
            </a:pPr>
            <a:r>
              <a:rPr lang="fr-FR" sz="1000" b="1" spc="-30" dirty="0">
                <a:solidFill>
                  <a:schemeClr val="tx1">
                    <a:lumMod val="65000"/>
                    <a:lumOff val="35000"/>
                  </a:schemeClr>
                </a:solidFill>
              </a:rPr>
              <a:t>Par les professionnels</a:t>
            </a:r>
            <a:r>
              <a:rPr lang="fr-FR" sz="1000" spc="-30" dirty="0">
                <a:solidFill>
                  <a:schemeClr val="tx1">
                    <a:lumMod val="65000"/>
                    <a:lumOff val="35000"/>
                  </a:schemeClr>
                </a:solidFill>
              </a:rPr>
              <a:t> ?</a:t>
            </a:r>
          </a:p>
          <a:p>
            <a:pPr algn="ctr" eaLnBrk="1" hangingPunct="1">
              <a:spcAft>
                <a:spcPts val="600"/>
              </a:spcAft>
              <a:defRPr/>
            </a:pPr>
            <a:r>
              <a:rPr lang="fr-FR" sz="1000" dirty="0">
                <a:solidFill>
                  <a:schemeClr val="tx1">
                    <a:lumMod val="65000"/>
                    <a:lumOff val="35000"/>
                  </a:schemeClr>
                </a:solidFill>
              </a:rPr>
              <a:t>Le </a:t>
            </a:r>
            <a:r>
              <a:rPr lang="fr-FR" sz="1000" b="1" dirty="0">
                <a:solidFill>
                  <a:schemeClr val="tx1">
                    <a:lumMod val="65000"/>
                    <a:lumOff val="35000"/>
                  </a:schemeClr>
                </a:solidFill>
              </a:rPr>
              <a:t>diplôme </a:t>
            </a:r>
            <a:r>
              <a:rPr lang="fr-FR" sz="1000" dirty="0">
                <a:solidFill>
                  <a:schemeClr val="tx1">
                    <a:lumMod val="65000"/>
                    <a:lumOff val="35000"/>
                  </a:schemeClr>
                </a:solidFill>
              </a:rPr>
              <a:t>délivré est-il </a:t>
            </a:r>
            <a:r>
              <a:rPr lang="fr-FR" sz="1000" b="1" dirty="0">
                <a:solidFill>
                  <a:schemeClr val="tx1">
                    <a:lumMod val="65000"/>
                    <a:lumOff val="35000"/>
                  </a:schemeClr>
                </a:solidFill>
              </a:rPr>
              <a:t>visé ? Certifié au répertoire National des Certifications Professionnelles (RNCP) </a:t>
            </a:r>
            <a:r>
              <a:rPr lang="fr-FR" sz="1000" dirty="0">
                <a:solidFill>
                  <a:schemeClr val="tx1">
                    <a:lumMod val="65000"/>
                    <a:lumOff val="35000"/>
                  </a:schemeClr>
                </a:solidFill>
              </a:rPr>
              <a:t>?</a:t>
            </a:r>
          </a:p>
          <a:p>
            <a:pPr algn="ctr" eaLnBrk="1" hangingPunct="1">
              <a:spcAft>
                <a:spcPts val="600"/>
              </a:spcAft>
              <a:defRPr/>
            </a:pPr>
            <a:r>
              <a:rPr lang="fr-FR" sz="1000" dirty="0">
                <a:solidFill>
                  <a:schemeClr val="tx1">
                    <a:lumMod val="65000"/>
                    <a:lumOff val="35000"/>
                  </a:schemeClr>
                </a:solidFill>
              </a:rPr>
              <a:t>Le montant des </a:t>
            </a:r>
            <a:r>
              <a:rPr lang="fr-FR" sz="1000" b="1" dirty="0">
                <a:solidFill>
                  <a:schemeClr val="tx1">
                    <a:lumMod val="65000"/>
                    <a:lumOff val="35000"/>
                  </a:schemeClr>
                </a:solidFill>
              </a:rPr>
              <a:t>frais de scolarité </a:t>
            </a:r>
            <a:r>
              <a:rPr lang="fr-FR" sz="1000" dirty="0">
                <a:solidFill>
                  <a:schemeClr val="tx1">
                    <a:lumMod val="65000"/>
                    <a:lumOff val="35000"/>
                  </a:schemeClr>
                </a:solidFill>
              </a:rPr>
              <a:t>?</a:t>
            </a:r>
            <a:r>
              <a:rPr lang="fr-FR" sz="1000" b="1" dirty="0">
                <a:solidFill>
                  <a:schemeClr val="tx1">
                    <a:lumMod val="65000"/>
                    <a:lumOff val="35000"/>
                  </a:schemeClr>
                </a:solidFill>
              </a:rPr>
              <a:t> </a:t>
            </a:r>
          </a:p>
          <a:p>
            <a:pPr algn="ctr" eaLnBrk="1" hangingPunct="1">
              <a:spcAft>
                <a:spcPts val="600"/>
              </a:spcAft>
              <a:defRPr/>
            </a:pPr>
            <a:r>
              <a:rPr lang="fr-FR" sz="1000" spc="-30" dirty="0">
                <a:solidFill>
                  <a:schemeClr val="tx1">
                    <a:lumMod val="65000"/>
                    <a:lumOff val="35000"/>
                  </a:schemeClr>
                </a:solidFill>
              </a:rPr>
              <a:t>L’</a:t>
            </a:r>
            <a:r>
              <a:rPr lang="fr-FR" sz="1000" b="1" spc="-30" dirty="0">
                <a:solidFill>
                  <a:schemeClr val="tx1">
                    <a:lumMod val="65000"/>
                    <a:lumOff val="35000"/>
                  </a:schemeClr>
                </a:solidFill>
              </a:rPr>
              <a:t>équipement </a:t>
            </a:r>
            <a:r>
              <a:rPr lang="fr-FR" sz="1000" spc="-30" dirty="0">
                <a:solidFill>
                  <a:schemeClr val="tx1">
                    <a:lumMod val="65000"/>
                    <a:lumOff val="35000"/>
                  </a:schemeClr>
                </a:solidFill>
              </a:rPr>
              <a:t>de l’école ?</a:t>
            </a:r>
          </a:p>
          <a:p>
            <a:pPr algn="ctr" eaLnBrk="1" hangingPunct="1">
              <a:spcAft>
                <a:spcPts val="600"/>
              </a:spcAft>
              <a:defRPr/>
            </a:pPr>
            <a:r>
              <a:rPr lang="fr-FR" sz="1000" dirty="0">
                <a:solidFill>
                  <a:schemeClr val="tx1">
                    <a:lumMod val="65000"/>
                    <a:lumOff val="35000"/>
                  </a:schemeClr>
                </a:solidFill>
              </a:rPr>
              <a:t>Les </a:t>
            </a:r>
            <a:r>
              <a:rPr lang="fr-FR" sz="1000" b="1" dirty="0">
                <a:solidFill>
                  <a:schemeClr val="tx1">
                    <a:lumMod val="65000"/>
                    <a:lumOff val="35000"/>
                  </a:schemeClr>
                </a:solidFill>
              </a:rPr>
              <a:t>résultats aux examens ?</a:t>
            </a:r>
          </a:p>
          <a:p>
            <a:pPr algn="ctr" eaLnBrk="1" hangingPunct="1">
              <a:defRPr/>
            </a:pPr>
            <a:r>
              <a:rPr lang="fr-FR" sz="1000" dirty="0">
                <a:solidFill>
                  <a:schemeClr val="tx1">
                    <a:lumMod val="65000"/>
                    <a:lumOff val="35000"/>
                  </a:schemeClr>
                </a:solidFill>
              </a:rPr>
              <a:t>Le </a:t>
            </a:r>
            <a:r>
              <a:rPr lang="fr-FR" sz="1000" b="1" dirty="0">
                <a:solidFill>
                  <a:schemeClr val="tx1">
                    <a:lumMod val="65000"/>
                    <a:lumOff val="35000"/>
                  </a:schemeClr>
                </a:solidFill>
              </a:rPr>
              <a:t>taux d’insertion des élèves diplômés</a:t>
            </a:r>
            <a:r>
              <a:rPr lang="fr-FR" sz="1000" dirty="0">
                <a:solidFill>
                  <a:schemeClr val="tx1">
                    <a:lumMod val="65000"/>
                    <a:lumOff val="35000"/>
                  </a:schemeClr>
                </a:solidFill>
              </a:rPr>
              <a:t> ?</a:t>
            </a:r>
          </a:p>
        </p:txBody>
      </p:sp>
      <p:sp>
        <p:nvSpPr>
          <p:cNvPr id="10" name="ZoneTexte 9">
            <a:extLst>
              <a:ext uri="{FF2B5EF4-FFF2-40B4-BE49-F238E27FC236}">
                <a16:creationId xmlns:a16="http://schemas.microsoft.com/office/drawing/2014/main" id="{DFBFF049-A846-646C-8C37-8BBE8525ABB2}"/>
              </a:ext>
            </a:extLst>
          </p:cNvPr>
          <p:cNvSpPr txBox="1"/>
          <p:nvPr/>
        </p:nvSpPr>
        <p:spPr>
          <a:xfrm>
            <a:off x="3059113" y="1316038"/>
            <a:ext cx="5895975" cy="5348287"/>
          </a:xfrm>
          <a:prstGeom prst="rect">
            <a:avLst/>
          </a:prstGeom>
          <a:noFill/>
        </p:spPr>
        <p:txBody>
          <a:bodyPr lIns="0" rIns="0">
            <a:spAutoFit/>
          </a:bodyPr>
          <a:lstStyle/>
          <a:p>
            <a:pPr eaLnBrk="1" hangingPunct="1">
              <a:spcAft>
                <a:spcPts val="300"/>
              </a:spcAft>
              <a:defRPr/>
            </a:pPr>
            <a:r>
              <a:rPr lang="fr-FR" sz="1200" b="1" dirty="0">
                <a:solidFill>
                  <a:srgbClr val="FF0000"/>
                </a:solidFill>
              </a:rPr>
              <a:t>&gt; Secteur social et paramédical </a:t>
            </a:r>
            <a:r>
              <a:rPr lang="fr-FR" sz="1200" b="1" dirty="0">
                <a:solidFill>
                  <a:schemeClr val="accent1"/>
                </a:solidFill>
              </a:rPr>
              <a:t>: </a:t>
            </a:r>
            <a:r>
              <a:rPr lang="fr-FR" sz="1200" dirty="0">
                <a:solidFill>
                  <a:schemeClr val="tx1">
                    <a:lumMod val="65000"/>
                    <a:lumOff val="35000"/>
                  </a:schemeClr>
                </a:solidFill>
              </a:rPr>
              <a:t>près de 300 établissements préparent aux 11 DE (diplômes d'État) du secteur social, correspondant chacun à un métier.</a:t>
            </a:r>
          </a:p>
          <a:p>
            <a:pPr eaLnBrk="1" hangingPunct="1">
              <a:spcAft>
                <a:spcPts val="600"/>
              </a:spcAft>
              <a:defRPr/>
            </a:pPr>
            <a:r>
              <a:rPr lang="fr-FR" sz="1100" b="1" dirty="0">
                <a:solidFill>
                  <a:prstClr val="black">
                    <a:lumMod val="65000"/>
                    <a:lumOff val="35000"/>
                  </a:prstClr>
                </a:solidFill>
              </a:rPr>
              <a:t>Débouchés professionnels </a:t>
            </a:r>
            <a:r>
              <a:rPr lang="fr-FR" sz="1100" dirty="0">
                <a:solidFill>
                  <a:prstClr val="black">
                    <a:lumMod val="65000"/>
                    <a:lumOff val="35000"/>
                  </a:prstClr>
                </a:solidFill>
              </a:rPr>
              <a:t>:</a:t>
            </a:r>
            <a:r>
              <a:rPr lang="fr-FR" sz="1100" b="1" dirty="0">
                <a:solidFill>
                  <a:prstClr val="black">
                    <a:lumMod val="65000"/>
                    <a:lumOff val="35000"/>
                  </a:prstClr>
                </a:solidFill>
              </a:rPr>
              <a:t> </a:t>
            </a:r>
            <a:r>
              <a:rPr lang="fr-FR" sz="1100" dirty="0">
                <a:solidFill>
                  <a:schemeClr val="accent1"/>
                </a:solidFill>
              </a:rPr>
              <a:t>éducateur de jeunes enfants, éducateur spécialisé, infirmier, Kinésithérapeute, psychomotricien, manipulateur radio, orthophoniste, audioprothésiste, pédicure-podologue…</a:t>
            </a:r>
          </a:p>
          <a:p>
            <a:pPr eaLnBrk="1" hangingPunct="1">
              <a:spcAft>
                <a:spcPts val="300"/>
              </a:spcAft>
              <a:defRPr/>
            </a:pPr>
            <a:r>
              <a:rPr lang="fr-FR" sz="1200" b="1" dirty="0">
                <a:solidFill>
                  <a:srgbClr val="FF0000"/>
                </a:solidFill>
              </a:rPr>
              <a:t>&gt; Communication: </a:t>
            </a:r>
          </a:p>
          <a:p>
            <a:pPr eaLnBrk="1" hangingPunct="1">
              <a:spcAft>
                <a:spcPts val="300"/>
              </a:spcAft>
              <a:defRPr/>
            </a:pPr>
            <a:r>
              <a:rPr lang="fr-FR" sz="900" dirty="0">
                <a:solidFill>
                  <a:schemeClr val="tx1">
                    <a:lumMod val="65000"/>
                    <a:lumOff val="35000"/>
                  </a:schemeClr>
                </a:solidFill>
              </a:rPr>
              <a:t>EFAP (Paris, Bordeaux, Lille, Lyon - Bac +4), ISCOM (Paris, Lyon, Montpellier, Strasbourg - Bac +4), ISCPA (Paris, Lyon - Bac +3), ISEG1 (Paris, Bordeaux, Lille, Lyon, Nantes, Strasbourg, Toulouse - Bac +5), IRCOM, IICP…</a:t>
            </a:r>
          </a:p>
          <a:p>
            <a:pPr eaLnBrk="1" hangingPunct="1">
              <a:spcAft>
                <a:spcPts val="600"/>
              </a:spcAft>
              <a:defRPr/>
            </a:pPr>
            <a:r>
              <a:rPr lang="fr-FR" sz="1100" b="1" dirty="0">
                <a:solidFill>
                  <a:prstClr val="black">
                    <a:lumMod val="65000"/>
                    <a:lumOff val="35000"/>
                  </a:prstClr>
                </a:solidFill>
              </a:rPr>
              <a:t>Débouchés professionnels </a:t>
            </a:r>
            <a:r>
              <a:rPr lang="fr-FR" sz="1100" dirty="0">
                <a:solidFill>
                  <a:prstClr val="black">
                    <a:lumMod val="65000"/>
                    <a:lumOff val="35000"/>
                  </a:prstClr>
                </a:solidFill>
              </a:rPr>
              <a:t>:</a:t>
            </a:r>
            <a:r>
              <a:rPr lang="fr-FR" sz="1100" b="1" dirty="0">
                <a:solidFill>
                  <a:prstClr val="black">
                    <a:lumMod val="65000"/>
                    <a:lumOff val="35000"/>
                  </a:prstClr>
                </a:solidFill>
              </a:rPr>
              <a:t> </a:t>
            </a:r>
            <a:r>
              <a:rPr lang="fr-FR" sz="1100" dirty="0">
                <a:solidFill>
                  <a:schemeClr val="accent1"/>
                </a:solidFill>
              </a:rPr>
              <a:t>attaché de presse, chargé de relations publiques, responsable de la communication interne/externe, etc.</a:t>
            </a:r>
          </a:p>
          <a:p>
            <a:pPr eaLnBrk="1" hangingPunct="1">
              <a:spcAft>
                <a:spcPts val="300"/>
              </a:spcAft>
              <a:defRPr/>
            </a:pPr>
            <a:r>
              <a:rPr lang="fr-FR" sz="1200" b="1" dirty="0">
                <a:solidFill>
                  <a:srgbClr val="FF0000"/>
                </a:solidFill>
              </a:rPr>
              <a:t>&gt; Hôtellerie</a:t>
            </a:r>
            <a:r>
              <a:rPr lang="fr-FR" sz="1200" b="1" baseline="30000" dirty="0">
                <a:solidFill>
                  <a:srgbClr val="FF0000"/>
                </a:solidFill>
              </a:rPr>
              <a:t>(1</a:t>
            </a:r>
            <a:r>
              <a:rPr lang="fr-FR" sz="1200" b="1" baseline="30000" dirty="0">
                <a:solidFill>
                  <a:schemeClr val="accent1"/>
                </a:solidFill>
              </a:rPr>
              <a:t>)</a:t>
            </a:r>
            <a:r>
              <a:rPr lang="fr-FR" sz="1200" b="1" dirty="0">
                <a:solidFill>
                  <a:schemeClr val="accent1"/>
                </a:solidFill>
              </a:rPr>
              <a:t> : </a:t>
            </a:r>
          </a:p>
          <a:p>
            <a:pPr eaLnBrk="1" hangingPunct="1">
              <a:spcAft>
                <a:spcPts val="300"/>
              </a:spcAft>
              <a:defRPr/>
            </a:pPr>
            <a:r>
              <a:rPr lang="fr-FR" sz="900" dirty="0">
                <a:solidFill>
                  <a:schemeClr val="tx1">
                    <a:lumMod val="65000"/>
                    <a:lumOff val="35000"/>
                  </a:schemeClr>
                </a:solidFill>
              </a:rPr>
              <a:t>AIM (Paris - Bachelor, MBA), ESHOTEL (Paris, Lille - BTS, Bachelors, Masters), Institut P. BOCUSE (Bachelor, licence professionnelle, Masters), Institut VATEL1(Paris, Bordeaux, Lyon, Nîmes – Bachelor, Masters, MBA), IEFT1 (Lyon – BTS, Licence, Master), Ecole de Savignac (Bachelor, MBA), Ecole </a:t>
            </a:r>
            <a:r>
              <a:rPr lang="fr-FR" sz="900" dirty="0" err="1">
                <a:solidFill>
                  <a:schemeClr val="tx1">
                    <a:lumMod val="65000"/>
                    <a:lumOff val="35000"/>
                  </a:schemeClr>
                </a:solidFill>
              </a:rPr>
              <a:t>Ferrandi</a:t>
            </a:r>
            <a:r>
              <a:rPr lang="fr-FR" sz="900" dirty="0">
                <a:solidFill>
                  <a:schemeClr val="tx1">
                    <a:lumMod val="65000"/>
                    <a:lumOff val="35000"/>
                  </a:schemeClr>
                </a:solidFill>
              </a:rPr>
              <a:t>*(Paris – BTS, Bachelors)</a:t>
            </a:r>
          </a:p>
          <a:p>
            <a:pPr eaLnBrk="1" hangingPunct="1">
              <a:spcAft>
                <a:spcPts val="600"/>
              </a:spcAft>
              <a:defRPr/>
            </a:pPr>
            <a:r>
              <a:rPr lang="fr-FR" sz="1050" b="1" dirty="0">
                <a:solidFill>
                  <a:prstClr val="black">
                    <a:lumMod val="65000"/>
                    <a:lumOff val="35000"/>
                  </a:prstClr>
                </a:solidFill>
              </a:rPr>
              <a:t>Débouchés professionnels </a:t>
            </a:r>
            <a:r>
              <a:rPr lang="fr-FR" sz="1050" dirty="0">
                <a:solidFill>
                  <a:prstClr val="black">
                    <a:lumMod val="65000"/>
                    <a:lumOff val="35000"/>
                  </a:prstClr>
                </a:solidFill>
              </a:rPr>
              <a:t>:</a:t>
            </a:r>
            <a:r>
              <a:rPr lang="fr-FR" sz="1050" b="1" dirty="0">
                <a:solidFill>
                  <a:prstClr val="black">
                    <a:lumMod val="65000"/>
                    <a:lumOff val="35000"/>
                  </a:prstClr>
                </a:solidFill>
              </a:rPr>
              <a:t> </a:t>
            </a:r>
            <a:r>
              <a:rPr lang="fr-FR" sz="1050" dirty="0">
                <a:solidFill>
                  <a:schemeClr val="accent1"/>
                </a:solidFill>
              </a:rPr>
              <a:t>management hôtelier, management international en tourisme et hôtellerie ou hôtellerie-restauration, management culinaire, gestion hôtelière</a:t>
            </a:r>
            <a:endParaRPr lang="fr-FR" sz="1100" b="1" dirty="0">
              <a:solidFill>
                <a:prstClr val="black">
                  <a:lumMod val="65000"/>
                  <a:lumOff val="35000"/>
                </a:prstClr>
              </a:solidFill>
            </a:endParaRPr>
          </a:p>
          <a:p>
            <a:pPr eaLnBrk="1" hangingPunct="1">
              <a:spcAft>
                <a:spcPts val="300"/>
              </a:spcAft>
              <a:defRPr/>
            </a:pPr>
            <a:r>
              <a:rPr lang="fr-FR" sz="1200" b="1" dirty="0">
                <a:solidFill>
                  <a:srgbClr val="FF0000"/>
                </a:solidFill>
              </a:rPr>
              <a:t>&gt; Spectacle vivant (Arts dramatiques, danse, musique…) : </a:t>
            </a:r>
          </a:p>
          <a:p>
            <a:pPr eaLnBrk="1" hangingPunct="1">
              <a:spcAft>
                <a:spcPts val="300"/>
              </a:spcAft>
              <a:defRPr/>
            </a:pPr>
            <a:r>
              <a:rPr lang="fr-FR" sz="900" dirty="0">
                <a:solidFill>
                  <a:schemeClr val="tx1">
                    <a:lumMod val="65000"/>
                    <a:lumOff val="35000"/>
                  </a:schemeClr>
                </a:solidFill>
              </a:rPr>
              <a:t>Conservatoires nationaux et régionaux, nombreuses écoles privées (Cours Florent, Cours Simon…), Académie Fratellini, Centre National des Arts du Cirque, École Supérieure de la Musique…</a:t>
            </a:r>
          </a:p>
          <a:p>
            <a:pPr eaLnBrk="1" hangingPunct="1">
              <a:spcAft>
                <a:spcPts val="600"/>
              </a:spcAft>
              <a:defRPr/>
            </a:pPr>
            <a:r>
              <a:rPr lang="fr-FR" sz="1100" b="1" dirty="0">
                <a:solidFill>
                  <a:prstClr val="black">
                    <a:lumMod val="65000"/>
                    <a:lumOff val="35000"/>
                  </a:prstClr>
                </a:solidFill>
              </a:rPr>
              <a:t>Débouchés professionnels </a:t>
            </a:r>
            <a:r>
              <a:rPr lang="fr-FR" sz="1100" dirty="0">
                <a:solidFill>
                  <a:prstClr val="black">
                    <a:lumMod val="65000"/>
                    <a:lumOff val="35000"/>
                  </a:prstClr>
                </a:solidFill>
              </a:rPr>
              <a:t>:</a:t>
            </a:r>
            <a:r>
              <a:rPr lang="fr-FR" sz="1100" b="1" dirty="0">
                <a:solidFill>
                  <a:prstClr val="black">
                    <a:lumMod val="65000"/>
                    <a:lumOff val="35000"/>
                  </a:prstClr>
                </a:solidFill>
              </a:rPr>
              <a:t> </a:t>
            </a:r>
            <a:r>
              <a:rPr lang="fr-FR" sz="1100" dirty="0">
                <a:solidFill>
                  <a:schemeClr val="accent1"/>
                </a:solidFill>
              </a:rPr>
              <a:t>comédien, acteur, figurant, doublure, artiste ou professeur de cirque, enseignant de musique, de danse, danseur…</a:t>
            </a:r>
          </a:p>
          <a:p>
            <a:pPr eaLnBrk="1" hangingPunct="1">
              <a:spcAft>
                <a:spcPts val="300"/>
              </a:spcAft>
              <a:defRPr/>
            </a:pPr>
            <a:r>
              <a:rPr lang="fr-FR" sz="1200" b="1" dirty="0">
                <a:solidFill>
                  <a:srgbClr val="FF0000"/>
                </a:solidFill>
              </a:rPr>
              <a:t>&gt; Mode: </a:t>
            </a:r>
          </a:p>
          <a:p>
            <a:pPr eaLnBrk="1" hangingPunct="1">
              <a:spcAft>
                <a:spcPts val="300"/>
              </a:spcAft>
              <a:defRPr/>
            </a:pPr>
            <a:r>
              <a:rPr lang="fr-FR" sz="900" dirty="0">
                <a:solidFill>
                  <a:prstClr val="black">
                    <a:lumMod val="65000"/>
                    <a:lumOff val="35000"/>
                  </a:prstClr>
                </a:solidFill>
              </a:rPr>
              <a:t>EBS1 (Paris - Master), </a:t>
            </a:r>
            <a:r>
              <a:rPr lang="fr-FR" sz="900" dirty="0" err="1">
                <a:solidFill>
                  <a:prstClr val="black">
                    <a:lumMod val="65000"/>
                    <a:lumOff val="35000"/>
                  </a:prstClr>
                </a:solidFill>
              </a:rPr>
              <a:t>ESIMode</a:t>
            </a:r>
            <a:r>
              <a:rPr lang="fr-FR" sz="900" dirty="0">
                <a:solidFill>
                  <a:prstClr val="black">
                    <a:lumMod val="65000"/>
                    <a:lumOff val="35000"/>
                  </a:prstClr>
                </a:solidFill>
              </a:rPr>
              <a:t> (Toulouse - BTS en 3 ans), ESMOD (Paris, Bordeaux, Lyon, Rennes, Roubaix - Bachelor, MBA), FORMAMOD (Paris – diplôme à Bac +2), Mode à Paris (diplôme Bac +3), etc.</a:t>
            </a:r>
          </a:p>
          <a:p>
            <a:pPr eaLnBrk="1" hangingPunct="1">
              <a:spcAft>
                <a:spcPts val="600"/>
              </a:spcAft>
              <a:defRPr/>
            </a:pPr>
            <a:r>
              <a:rPr lang="fr-FR" sz="1100" b="1" dirty="0">
                <a:solidFill>
                  <a:prstClr val="black">
                    <a:lumMod val="65000"/>
                    <a:lumOff val="35000"/>
                  </a:prstClr>
                </a:solidFill>
              </a:rPr>
              <a:t>Débouchés professionnels </a:t>
            </a:r>
            <a:r>
              <a:rPr lang="fr-FR" sz="1100" dirty="0">
                <a:solidFill>
                  <a:prstClr val="black">
                    <a:lumMod val="65000"/>
                    <a:lumOff val="35000"/>
                  </a:prstClr>
                </a:solidFill>
              </a:rPr>
              <a:t>:</a:t>
            </a:r>
            <a:r>
              <a:rPr lang="fr-FR" sz="1100" b="1" dirty="0">
                <a:solidFill>
                  <a:prstClr val="black">
                    <a:lumMod val="65000"/>
                    <a:lumOff val="35000"/>
                  </a:prstClr>
                </a:solidFill>
              </a:rPr>
              <a:t> </a:t>
            </a:r>
            <a:r>
              <a:rPr lang="fr-FR" sz="1100" dirty="0">
                <a:solidFill>
                  <a:srgbClr val="4F81BD"/>
                </a:solidFill>
              </a:rPr>
              <a:t>concepteur-créateur, designer textile, styliste-modéliste, management et marketing de la mode et du luxe, etc.</a:t>
            </a:r>
            <a:endParaRPr lang="fr-FR" sz="1100" dirty="0">
              <a:solidFill>
                <a:srgbClr val="FF0000"/>
              </a:solidFill>
            </a:endParaRPr>
          </a:p>
          <a:p>
            <a:pPr eaLnBrk="1" hangingPunct="1">
              <a:spcAft>
                <a:spcPts val="600"/>
              </a:spcAft>
              <a:defRPr/>
            </a:pPr>
            <a:r>
              <a:rPr lang="fr-FR" sz="1200" b="1" dirty="0">
                <a:solidFill>
                  <a:srgbClr val="FF0000"/>
                </a:solidFill>
              </a:rPr>
              <a:t>&gt; Notariat, architecture d’intérieur, image et son, webdesign, jeu vidéo, etc. </a:t>
            </a:r>
          </a:p>
        </p:txBody>
      </p:sp>
      <p:sp>
        <p:nvSpPr>
          <p:cNvPr id="11" name="ZoneTexte 10">
            <a:extLst>
              <a:ext uri="{FF2B5EF4-FFF2-40B4-BE49-F238E27FC236}">
                <a16:creationId xmlns:a16="http://schemas.microsoft.com/office/drawing/2014/main" id="{7E3049EF-76F9-7E56-D8DE-B0D6FBF848F4}"/>
              </a:ext>
            </a:extLst>
          </p:cNvPr>
          <p:cNvSpPr txBox="1"/>
          <p:nvPr/>
        </p:nvSpPr>
        <p:spPr>
          <a:xfrm>
            <a:off x="323850" y="3284538"/>
            <a:ext cx="935038" cy="307975"/>
          </a:xfrm>
          <a:prstGeom prst="rect">
            <a:avLst/>
          </a:prstGeom>
          <a:noFill/>
        </p:spPr>
        <p:txBody>
          <a:bodyPr lIns="36000" rIns="36000">
            <a:spAutoFit/>
          </a:bodyPr>
          <a:lstStyle/>
          <a:p>
            <a:pPr algn="ctr" eaLnBrk="1" hangingPunct="1">
              <a:spcAft>
                <a:spcPts val="600"/>
              </a:spcAft>
              <a:defRPr/>
            </a:pPr>
            <a:r>
              <a:rPr lang="fr-FR" sz="1400" b="1" dirty="0">
                <a:solidFill>
                  <a:schemeClr val="tx1">
                    <a:lumMod val="65000"/>
                    <a:lumOff val="35000"/>
                  </a:schemeClr>
                </a:solidFill>
              </a:rPr>
              <a:t>2 à 5 ans</a:t>
            </a:r>
            <a:endParaRPr lang="fr-FR" sz="1400" dirty="0">
              <a:solidFill>
                <a:schemeClr val="tx1">
                  <a:lumMod val="65000"/>
                  <a:lumOff val="35000"/>
                </a:schemeClr>
              </a:solidFill>
            </a:endParaRPr>
          </a:p>
        </p:txBody>
      </p:sp>
      <p:sp>
        <p:nvSpPr>
          <p:cNvPr id="9" name="ZoneTexte 8">
            <a:extLst>
              <a:ext uri="{FF2B5EF4-FFF2-40B4-BE49-F238E27FC236}">
                <a16:creationId xmlns:a16="http://schemas.microsoft.com/office/drawing/2014/main" id="{CD917A95-C472-2BBD-7076-CEF2001A7994}"/>
              </a:ext>
            </a:extLst>
          </p:cNvPr>
          <p:cNvSpPr txBox="1"/>
          <p:nvPr/>
        </p:nvSpPr>
        <p:spPr>
          <a:xfrm>
            <a:off x="684213" y="6613525"/>
            <a:ext cx="8280400" cy="200025"/>
          </a:xfrm>
          <a:prstGeom prst="rect">
            <a:avLst/>
          </a:prstGeom>
          <a:noFill/>
        </p:spPr>
        <p:txBody>
          <a:bodyPr>
            <a:spAutoFit/>
          </a:bodyPr>
          <a:lstStyle/>
          <a:p>
            <a:pPr algn="r" eaLnBrk="1" hangingPunct="1">
              <a:defRPr/>
            </a:pPr>
            <a:r>
              <a:rPr lang="fr-FR" sz="700" dirty="0">
                <a:solidFill>
                  <a:schemeClr val="tx1">
                    <a:lumMod val="75000"/>
                    <a:lumOff val="25000"/>
                  </a:schemeClr>
                </a:solidFill>
              </a:rPr>
              <a:t>(1) Les professions du secteurs hôtelier sont aussi accessibles en passant par les formations offertes dans les lycées des métiers de l’hôtellerie et de la restauration (enseignement public)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135EA95-2126-15CE-5B06-E1B51E0D0D5A}"/>
              </a:ext>
            </a:extLst>
          </p:cNvPr>
          <p:cNvSpPr txBox="1"/>
          <p:nvPr/>
        </p:nvSpPr>
        <p:spPr>
          <a:xfrm>
            <a:off x="107950" y="3357563"/>
            <a:ext cx="8785225" cy="1568450"/>
          </a:xfrm>
          <a:prstGeom prst="rect">
            <a:avLst/>
          </a:prstGeom>
          <a:noFill/>
        </p:spPr>
        <p:txBody>
          <a:bodyPr lIns="36000" rIns="36000">
            <a:spAutoFit/>
          </a:bodyPr>
          <a:lstStyle/>
          <a:p>
            <a:pPr algn="ctr" eaLnBrk="1" hangingPunct="1">
              <a:defRPr/>
            </a:pPr>
            <a:r>
              <a:rPr lang="fr-FR" sz="3200" b="1" dirty="0">
                <a:solidFill>
                  <a:schemeClr val="tx2">
                    <a:lumMod val="75000"/>
                  </a:schemeClr>
                </a:solidFill>
              </a:rPr>
              <a:t>Plateforme nationale de préinscription</a:t>
            </a:r>
          </a:p>
          <a:p>
            <a:pPr algn="ctr" eaLnBrk="1" hangingPunct="1">
              <a:defRPr/>
            </a:pPr>
            <a:r>
              <a:rPr lang="fr-FR" sz="3200" dirty="0">
                <a:solidFill>
                  <a:schemeClr val="tx2">
                    <a:lumMod val="75000"/>
                  </a:schemeClr>
                </a:solidFill>
              </a:rPr>
              <a:t>en première année de l’enseignement supérieur en France</a:t>
            </a:r>
          </a:p>
        </p:txBody>
      </p:sp>
      <p:pic>
        <p:nvPicPr>
          <p:cNvPr id="97283" name="Picture 2" descr="C:\Users\wojciechowskias\AppData\Local\Microsoft\Windows\Temporary Internet Files\Content.Outlook\GCEZ2JXL\Parcoursup-logo_image_650.png">
            <a:extLst>
              <a:ext uri="{FF2B5EF4-FFF2-40B4-BE49-F238E27FC236}">
                <a16:creationId xmlns:a16="http://schemas.microsoft.com/office/drawing/2014/main" id="{CADE9F37-D588-7BC5-306F-5AB167B79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10" b="22395"/>
          <a:stretch>
            <a:fillRect/>
          </a:stretch>
        </p:blipFill>
        <p:spPr bwMode="auto">
          <a:xfrm>
            <a:off x="1763713" y="1989138"/>
            <a:ext cx="5549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3707AFB-503F-479F-FA73-3216B2E201DD}"/>
              </a:ext>
            </a:extLst>
          </p:cNvPr>
          <p:cNvSpPr txBox="1"/>
          <p:nvPr/>
        </p:nvSpPr>
        <p:spPr>
          <a:xfrm>
            <a:off x="3635375" y="146050"/>
            <a:ext cx="5329238" cy="1477963"/>
          </a:xfrm>
          <a:prstGeom prst="rect">
            <a:avLst/>
          </a:prstGeom>
          <a:noFill/>
        </p:spPr>
        <p:txBody>
          <a:bodyPr lIns="36000" rIns="36000">
            <a:spAutoFit/>
          </a:bodyPr>
          <a:lstStyle/>
          <a:p>
            <a:pPr eaLnBrk="1" hangingPunct="1">
              <a:defRPr/>
            </a:pPr>
            <a:r>
              <a:rPr lang="fr-FR" b="1" dirty="0">
                <a:solidFill>
                  <a:schemeClr val="tx2"/>
                </a:solidFill>
              </a:rPr>
              <a:t>&gt; Plateforme nationale de préinscription </a:t>
            </a:r>
            <a:r>
              <a:rPr lang="fr-FR" dirty="0">
                <a:solidFill>
                  <a:schemeClr val="tx2"/>
                </a:solidFill>
              </a:rPr>
              <a:t>en première année de l’enseignement supérieur en France</a:t>
            </a:r>
          </a:p>
          <a:p>
            <a:pPr algn="ctr" eaLnBrk="1" hangingPunct="1">
              <a:defRPr/>
            </a:pPr>
            <a:r>
              <a:rPr lang="fr-FR" dirty="0">
                <a:solidFill>
                  <a:schemeClr val="tx1">
                    <a:lumMod val="65000"/>
                    <a:lumOff val="35000"/>
                  </a:schemeClr>
                </a:solidFill>
                <a:hlinkClick r:id="rId2"/>
              </a:rPr>
              <a:t>17 000 formations supérieures</a:t>
            </a:r>
            <a:endParaRPr lang="fr-FR" dirty="0">
              <a:solidFill>
                <a:schemeClr val="tx1">
                  <a:lumMod val="65000"/>
                  <a:lumOff val="35000"/>
                </a:schemeClr>
              </a:solidFill>
            </a:endParaRPr>
          </a:p>
          <a:p>
            <a:pPr eaLnBrk="1" hangingPunct="1">
              <a:defRPr/>
            </a:pPr>
            <a:endParaRPr lang="fr-FR" dirty="0">
              <a:solidFill>
                <a:schemeClr val="tx1">
                  <a:lumMod val="65000"/>
                  <a:lumOff val="35000"/>
                </a:schemeClr>
              </a:solidFill>
            </a:endParaRPr>
          </a:p>
        </p:txBody>
      </p:sp>
      <p:sp>
        <p:nvSpPr>
          <p:cNvPr id="98307" name="ZoneTexte 7">
            <a:extLst>
              <a:ext uri="{FF2B5EF4-FFF2-40B4-BE49-F238E27FC236}">
                <a16:creationId xmlns:a16="http://schemas.microsoft.com/office/drawing/2014/main" id="{3058078D-7DC4-9597-F0F2-181B68E93624}"/>
              </a:ext>
            </a:extLst>
          </p:cNvPr>
          <p:cNvSpPr txBox="1">
            <a:spLocks noChangeArrowheads="1"/>
          </p:cNvSpPr>
          <p:nvPr/>
        </p:nvSpPr>
        <p:spPr bwMode="auto">
          <a:xfrm>
            <a:off x="3635375" y="1462088"/>
            <a:ext cx="5329238" cy="5340350"/>
          </a:xfrm>
          <a:prstGeom prst="rect">
            <a:avLst/>
          </a:prstGeom>
          <a:solidFill>
            <a:schemeClr val="bg1">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800" b="1">
                <a:solidFill>
                  <a:schemeClr val="tx2"/>
                </a:solidFill>
              </a:rPr>
              <a:t>&gt; Créer votre dossier de préinscription</a:t>
            </a:r>
          </a:p>
          <a:p>
            <a:pPr eaLnBrk="1" hangingPunct="1">
              <a:spcBef>
                <a:spcPct val="0"/>
              </a:spcBef>
              <a:spcAft>
                <a:spcPts val="600"/>
              </a:spcAft>
              <a:buFontTx/>
              <a:buNone/>
            </a:pPr>
            <a:r>
              <a:rPr lang="fr-FR" altLang="fr-FR" sz="1800" b="1">
                <a:solidFill>
                  <a:schemeClr val="tx2"/>
                </a:solidFill>
              </a:rPr>
              <a:t>&gt; Trouver des informations </a:t>
            </a:r>
            <a:r>
              <a:rPr lang="fr-FR" altLang="fr-FR" sz="1800">
                <a:solidFill>
                  <a:schemeClr val="tx2"/>
                </a:solidFill>
              </a:rPr>
              <a:t>sur les formations offertes dans l’enseignement supérieur  en France</a:t>
            </a:r>
          </a:p>
          <a:p>
            <a:pPr eaLnBrk="1" hangingPunct="1">
              <a:spcBef>
                <a:spcPct val="0"/>
              </a:spcBef>
              <a:spcAft>
                <a:spcPts val="600"/>
              </a:spcAft>
              <a:buFontTx/>
              <a:buNone/>
            </a:pPr>
            <a:r>
              <a:rPr lang="fr-FR" altLang="fr-FR" sz="1600">
                <a:solidFill>
                  <a:schemeClr val="tx2"/>
                </a:solidFill>
              </a:rPr>
              <a:t>Caractéristiques, connaissances et compétences attendues, nombre de places disponibles, critères généraux d’examen des dossiers, enseignements de spécialité conseillés…</a:t>
            </a:r>
          </a:p>
          <a:p>
            <a:pPr eaLnBrk="1" hangingPunct="1">
              <a:spcBef>
                <a:spcPct val="0"/>
              </a:spcBef>
              <a:spcAft>
                <a:spcPts val="600"/>
              </a:spcAft>
              <a:buFontTx/>
              <a:buNone/>
            </a:pPr>
            <a:r>
              <a:rPr lang="fr-FR" altLang="fr-FR" sz="1800" b="1">
                <a:solidFill>
                  <a:schemeClr val="tx2"/>
                </a:solidFill>
              </a:rPr>
              <a:t>&gt; Saisir vos vœux </a:t>
            </a:r>
            <a:r>
              <a:rPr lang="fr-FR" altLang="fr-FR" sz="1800">
                <a:solidFill>
                  <a:schemeClr val="tx2"/>
                </a:solidFill>
              </a:rPr>
              <a:t>de poursuite d’études</a:t>
            </a:r>
          </a:p>
          <a:p>
            <a:pPr eaLnBrk="1" hangingPunct="1">
              <a:spcBef>
                <a:spcPct val="0"/>
              </a:spcBef>
              <a:spcAft>
                <a:spcPts val="600"/>
              </a:spcAft>
              <a:buFontTx/>
              <a:buNone/>
            </a:pPr>
            <a:r>
              <a:rPr lang="fr-FR" altLang="fr-FR" sz="1800" b="1">
                <a:solidFill>
                  <a:schemeClr val="tx2"/>
                </a:solidFill>
              </a:rPr>
              <a:t>&gt; Compléter votre dossier </a:t>
            </a:r>
            <a:r>
              <a:rPr lang="fr-FR" altLang="fr-FR" sz="1800">
                <a:solidFill>
                  <a:schemeClr val="tx2"/>
                </a:solidFill>
              </a:rPr>
              <a:t>avec les éléments demandés par les formations que vous avez choisies</a:t>
            </a:r>
          </a:p>
          <a:p>
            <a:pPr eaLnBrk="1" hangingPunct="1">
              <a:spcBef>
                <a:spcPct val="0"/>
              </a:spcBef>
              <a:spcAft>
                <a:spcPts val="600"/>
              </a:spcAft>
              <a:buFontTx/>
              <a:buNone/>
            </a:pPr>
            <a:r>
              <a:rPr lang="fr-FR" altLang="fr-FR" sz="1800" b="1">
                <a:solidFill>
                  <a:schemeClr val="tx2"/>
                </a:solidFill>
              </a:rPr>
              <a:t> &gt; Confirmer vos vœux </a:t>
            </a:r>
            <a:r>
              <a:rPr lang="fr-FR" altLang="fr-FR" sz="1800">
                <a:solidFill>
                  <a:schemeClr val="tx2"/>
                </a:solidFill>
              </a:rPr>
              <a:t>pour qu’ils puissent être examinés par les formations que vous avez choisies</a:t>
            </a:r>
          </a:p>
          <a:p>
            <a:pPr eaLnBrk="1" hangingPunct="1">
              <a:spcBef>
                <a:spcPct val="0"/>
              </a:spcBef>
              <a:spcAft>
                <a:spcPts val="600"/>
              </a:spcAft>
              <a:buFontTx/>
              <a:buNone/>
            </a:pPr>
            <a:r>
              <a:rPr lang="fr-FR" altLang="fr-FR" sz="1800" b="1">
                <a:solidFill>
                  <a:schemeClr val="tx2"/>
                </a:solidFill>
              </a:rPr>
              <a:t>&gt; Recevoir </a:t>
            </a:r>
            <a:r>
              <a:rPr lang="fr-FR" altLang="fr-FR" sz="1800">
                <a:solidFill>
                  <a:schemeClr val="tx2"/>
                </a:solidFill>
              </a:rPr>
              <a:t>des </a:t>
            </a:r>
            <a:r>
              <a:rPr lang="fr-FR" altLang="fr-FR" sz="1800" b="1">
                <a:solidFill>
                  <a:schemeClr val="tx2"/>
                </a:solidFill>
              </a:rPr>
              <a:t>propositions d’admission </a:t>
            </a:r>
            <a:r>
              <a:rPr lang="fr-FR" altLang="fr-FR" sz="1800">
                <a:solidFill>
                  <a:schemeClr val="tx2"/>
                </a:solidFill>
              </a:rPr>
              <a:t>des formations </a:t>
            </a:r>
          </a:p>
          <a:p>
            <a:pPr eaLnBrk="1" hangingPunct="1">
              <a:spcBef>
                <a:spcPct val="0"/>
              </a:spcBef>
              <a:spcAft>
                <a:spcPts val="600"/>
              </a:spcAft>
              <a:buFontTx/>
              <a:buNone/>
            </a:pPr>
            <a:r>
              <a:rPr lang="fr-FR" altLang="fr-FR" sz="1800" b="1">
                <a:solidFill>
                  <a:schemeClr val="tx2"/>
                </a:solidFill>
              </a:rPr>
              <a:t>&gt; Répondre aux propositions </a:t>
            </a:r>
            <a:r>
              <a:rPr lang="fr-FR" altLang="fr-FR" sz="1800">
                <a:solidFill>
                  <a:schemeClr val="tx2"/>
                </a:solidFill>
              </a:rPr>
              <a:t>qui vous sont faites</a:t>
            </a:r>
          </a:p>
        </p:txBody>
      </p:sp>
      <p:pic>
        <p:nvPicPr>
          <p:cNvPr id="98308" name="Picture 2" descr="C:\Users\wojciechowskias\AppData\Local\Microsoft\Windows\Temporary Internet Files\Content.Outlook\GCEZ2JXL\Parcoursup-logo_image_650.png">
            <a:extLst>
              <a:ext uri="{FF2B5EF4-FFF2-40B4-BE49-F238E27FC236}">
                <a16:creationId xmlns:a16="http://schemas.microsoft.com/office/drawing/2014/main" id="{066615BD-692C-022F-248C-9C263BD15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510" b="22395"/>
          <a:stretch>
            <a:fillRect/>
          </a:stretch>
        </p:blipFill>
        <p:spPr bwMode="auto">
          <a:xfrm>
            <a:off x="179388" y="1624013"/>
            <a:ext cx="30972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BD3A8EA9-D4E5-E4A9-CDCC-82CA4425AE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052513"/>
            <a:ext cx="8229600" cy="447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Users\wojciechowskias\AppData\Local\Microsoft\Windows\Temporary Internet Files\Content.Outlook\GCEZ2JXL\Parcoursup-logo_image_650.png">
            <a:extLst>
              <a:ext uri="{FF2B5EF4-FFF2-40B4-BE49-F238E27FC236}">
                <a16:creationId xmlns:a16="http://schemas.microsoft.com/office/drawing/2014/main" id="{6E78C5A7-121C-218B-8997-3C0195810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10" b="22395"/>
          <a:stretch>
            <a:fillRect/>
          </a:stretch>
        </p:blipFill>
        <p:spPr bwMode="auto">
          <a:xfrm>
            <a:off x="1116013" y="295275"/>
            <a:ext cx="24860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ZoneTexte 4">
            <a:extLst>
              <a:ext uri="{FF2B5EF4-FFF2-40B4-BE49-F238E27FC236}">
                <a16:creationId xmlns:a16="http://schemas.microsoft.com/office/drawing/2014/main" id="{C7F037F9-D315-A06A-E30A-67F23436B7FE}"/>
              </a:ext>
            </a:extLst>
          </p:cNvPr>
          <p:cNvSpPr txBox="1">
            <a:spLocks noChangeArrowheads="1"/>
          </p:cNvSpPr>
          <p:nvPr/>
        </p:nvSpPr>
        <p:spPr bwMode="auto">
          <a:xfrm>
            <a:off x="3635375" y="339725"/>
            <a:ext cx="532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800" b="1">
                <a:solidFill>
                  <a:schemeClr val="tx2"/>
                </a:solidFill>
              </a:rPr>
              <a:t>&gt;</a:t>
            </a:r>
            <a:r>
              <a:rPr lang="fr-FR" altLang="fr-FR" sz="1800">
                <a:solidFill>
                  <a:schemeClr val="tx2"/>
                </a:solidFill>
              </a:rPr>
              <a:t> L’essentiel des formations disponibles en France</a:t>
            </a:r>
          </a:p>
        </p:txBody>
      </p:sp>
      <p:sp>
        <p:nvSpPr>
          <p:cNvPr id="100356" name="ZoneTexte 5">
            <a:extLst>
              <a:ext uri="{FF2B5EF4-FFF2-40B4-BE49-F238E27FC236}">
                <a16:creationId xmlns:a16="http://schemas.microsoft.com/office/drawing/2014/main" id="{653D273E-1422-AB1D-46CE-3B706B5EDEDD}"/>
              </a:ext>
            </a:extLst>
          </p:cNvPr>
          <p:cNvSpPr txBox="1">
            <a:spLocks noChangeArrowheads="1"/>
          </p:cNvSpPr>
          <p:nvPr/>
        </p:nvSpPr>
        <p:spPr bwMode="auto">
          <a:xfrm>
            <a:off x="-7938" y="923925"/>
            <a:ext cx="8929688" cy="1724025"/>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None/>
            </a:pPr>
            <a:r>
              <a:rPr lang="fr-FR" altLang="fr-FR" sz="1600" b="1">
                <a:solidFill>
                  <a:schemeClr val="tx2"/>
                </a:solidFill>
              </a:rPr>
              <a:t>Formations sélectives à l’université </a:t>
            </a:r>
            <a:r>
              <a:rPr lang="fr-FR" altLang="fr-FR" sz="1600">
                <a:solidFill>
                  <a:schemeClr val="tx2"/>
                </a:solidFill>
              </a:rPr>
              <a:t>: licences et parcours spécifiques avec accès santé</a:t>
            </a:r>
          </a:p>
          <a:p>
            <a:pPr eaLnBrk="1" hangingPunct="1">
              <a:spcBef>
                <a:spcPct val="0"/>
              </a:spcBef>
              <a:spcAft>
                <a:spcPts val="600"/>
              </a:spcAft>
              <a:buFontTx/>
              <a:buNone/>
            </a:pPr>
            <a:r>
              <a:rPr lang="fr-FR" altLang="fr-FR" sz="1600" b="1">
                <a:solidFill>
                  <a:schemeClr val="tx2"/>
                </a:solidFill>
              </a:rPr>
              <a:t>Formations non sélectives à l’université</a:t>
            </a:r>
            <a:r>
              <a:rPr lang="fr-FR" altLang="fr-FR" sz="1600">
                <a:solidFill>
                  <a:schemeClr val="tx2"/>
                </a:solidFill>
              </a:rPr>
              <a:t> (dans la limite des capacités d’accueil)</a:t>
            </a:r>
          </a:p>
          <a:p>
            <a:pPr eaLnBrk="1" hangingPunct="1">
              <a:spcBef>
                <a:spcPct val="0"/>
              </a:spcBef>
              <a:spcAft>
                <a:spcPts val="600"/>
              </a:spcAft>
              <a:buFontTx/>
              <a:buNone/>
            </a:pPr>
            <a:r>
              <a:rPr lang="fr-FR" altLang="fr-FR" sz="1600" b="1">
                <a:solidFill>
                  <a:schemeClr val="tx2"/>
                </a:solidFill>
              </a:rPr>
              <a:t>Formations sélectives </a:t>
            </a:r>
            <a:r>
              <a:rPr lang="fr-FR" altLang="fr-FR" sz="1600">
                <a:solidFill>
                  <a:schemeClr val="tx2"/>
                </a:solidFill>
              </a:rPr>
              <a:t>: CPGE, STS , IUT, écoles d’ingénieurs, de commerce et de management, IFSI (instituts de formation en soins infirmiers) et autres formations paramédicales, EFTS (établissements de formation en travail social), Sciences Po / Instituts d’Etudes Politiques, formations aux métiers de la culture...</a:t>
            </a:r>
          </a:p>
        </p:txBody>
      </p:sp>
      <p:pic>
        <p:nvPicPr>
          <p:cNvPr id="100357" name="Picture 3">
            <a:extLst>
              <a:ext uri="{FF2B5EF4-FFF2-40B4-BE49-F238E27FC236}">
                <a16:creationId xmlns:a16="http://schemas.microsoft.com/office/drawing/2014/main" id="{A1057ED0-AD5E-261D-4AC0-52E85B42C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251"/>
          <a:stretch>
            <a:fillRect/>
          </a:stretch>
        </p:blipFill>
        <p:spPr bwMode="auto">
          <a:xfrm>
            <a:off x="539750" y="3255963"/>
            <a:ext cx="4392613" cy="290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8" name="ZoneTexte 7">
            <a:extLst>
              <a:ext uri="{FF2B5EF4-FFF2-40B4-BE49-F238E27FC236}">
                <a16:creationId xmlns:a16="http://schemas.microsoft.com/office/drawing/2014/main" id="{E1B1824A-4C73-BCB8-0F1A-C94C1965CD5A}"/>
              </a:ext>
            </a:extLst>
          </p:cNvPr>
          <p:cNvSpPr txBox="1">
            <a:spLocks noChangeArrowheads="1"/>
          </p:cNvSpPr>
          <p:nvPr/>
        </p:nvSpPr>
        <p:spPr bwMode="auto">
          <a:xfrm>
            <a:off x="5032375" y="3284538"/>
            <a:ext cx="3932238" cy="32321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Tx/>
              <a:buNone/>
            </a:pPr>
            <a:r>
              <a:rPr lang="fr-FR" altLang="fr-FR" sz="1400" b="1">
                <a:solidFill>
                  <a:schemeClr val="tx2"/>
                </a:solidFill>
              </a:rPr>
              <a:t>&gt; Des informations précises pour éclairer vos choix</a:t>
            </a:r>
          </a:p>
          <a:p>
            <a:pPr eaLnBrk="1" hangingPunct="1">
              <a:spcBef>
                <a:spcPct val="0"/>
              </a:spcBef>
              <a:spcAft>
                <a:spcPts val="1200"/>
              </a:spcAft>
              <a:buFontTx/>
              <a:buNone/>
            </a:pPr>
            <a:r>
              <a:rPr lang="fr-FR" altLang="fr-FR" sz="1400">
                <a:solidFill>
                  <a:schemeClr val="tx2"/>
                </a:solidFill>
              </a:rPr>
              <a:t>Organisation des </a:t>
            </a:r>
            <a:r>
              <a:rPr lang="fr-FR" altLang="fr-FR" sz="1400" b="1">
                <a:solidFill>
                  <a:schemeClr val="tx2"/>
                </a:solidFill>
              </a:rPr>
              <a:t>enseignements</a:t>
            </a:r>
            <a:r>
              <a:rPr lang="fr-FR" altLang="fr-FR" sz="1400">
                <a:solidFill>
                  <a:schemeClr val="tx2"/>
                </a:solidFill>
              </a:rPr>
              <a:t>, parcours de réussite proposés, taux de réussite, débouchés, nombre de </a:t>
            </a:r>
            <a:r>
              <a:rPr lang="fr-FR" altLang="fr-FR" sz="1400" b="1">
                <a:solidFill>
                  <a:schemeClr val="tx2"/>
                </a:solidFill>
              </a:rPr>
              <a:t>places disponibles</a:t>
            </a:r>
            <a:r>
              <a:rPr lang="fr-FR" altLang="fr-FR" sz="1400">
                <a:solidFill>
                  <a:schemeClr val="tx2"/>
                </a:solidFill>
              </a:rPr>
              <a:t>, informations pour les candidats en situation de handicap, etc.</a:t>
            </a:r>
          </a:p>
          <a:p>
            <a:pPr eaLnBrk="1" hangingPunct="1">
              <a:spcBef>
                <a:spcPct val="0"/>
              </a:spcBef>
              <a:spcAft>
                <a:spcPts val="1200"/>
              </a:spcAft>
              <a:buFontTx/>
              <a:buNone/>
            </a:pPr>
            <a:r>
              <a:rPr lang="fr-FR" altLang="fr-FR" sz="1400" b="1">
                <a:solidFill>
                  <a:schemeClr val="tx2"/>
                </a:solidFill>
              </a:rPr>
              <a:t>Attendus : </a:t>
            </a:r>
            <a:r>
              <a:rPr lang="fr-FR" altLang="fr-FR" sz="1400">
                <a:solidFill>
                  <a:schemeClr val="tx2"/>
                </a:solidFill>
              </a:rPr>
              <a:t>les connaissances et compétences nécessaires pour réussir</a:t>
            </a:r>
          </a:p>
          <a:p>
            <a:pPr eaLnBrk="1" hangingPunct="1">
              <a:spcBef>
                <a:spcPct val="0"/>
              </a:spcBef>
              <a:spcAft>
                <a:spcPts val="1200"/>
              </a:spcAft>
              <a:buFontTx/>
              <a:buNone/>
            </a:pPr>
            <a:r>
              <a:rPr lang="fr-FR" altLang="fr-FR" sz="1400" b="1">
                <a:solidFill>
                  <a:schemeClr val="tx2"/>
                </a:solidFill>
              </a:rPr>
              <a:t>Critères généraux d’examen </a:t>
            </a:r>
            <a:r>
              <a:rPr lang="fr-FR" altLang="fr-FR" sz="1400">
                <a:solidFill>
                  <a:schemeClr val="tx2"/>
                </a:solidFill>
              </a:rPr>
              <a:t>des vœux</a:t>
            </a:r>
          </a:p>
          <a:p>
            <a:pPr eaLnBrk="1" hangingPunct="1">
              <a:spcBef>
                <a:spcPct val="0"/>
              </a:spcBef>
              <a:spcAft>
                <a:spcPts val="1200"/>
              </a:spcAft>
              <a:buFontTx/>
              <a:buNone/>
            </a:pPr>
            <a:r>
              <a:rPr lang="fr-FR" altLang="fr-FR" sz="1400">
                <a:solidFill>
                  <a:schemeClr val="tx2"/>
                </a:solidFill>
              </a:rPr>
              <a:t>Contacts</a:t>
            </a:r>
          </a:p>
          <a:p>
            <a:pPr eaLnBrk="1" hangingPunct="1">
              <a:spcBef>
                <a:spcPct val="0"/>
              </a:spcBef>
              <a:spcAft>
                <a:spcPts val="1200"/>
              </a:spcAft>
              <a:buFontTx/>
              <a:buNone/>
            </a:pPr>
            <a:r>
              <a:rPr lang="fr-FR" altLang="fr-FR" sz="1400">
                <a:solidFill>
                  <a:schemeClr val="tx2"/>
                </a:solidFill>
              </a:rPr>
              <a:t>Dates des </a:t>
            </a:r>
            <a:r>
              <a:rPr lang="fr-FR" altLang="fr-FR" sz="1400" b="1">
                <a:solidFill>
                  <a:schemeClr val="tx2"/>
                </a:solidFill>
              </a:rPr>
              <a:t>journées portes ouvertes</a:t>
            </a:r>
            <a:endParaRPr lang="fr-FR" altLang="fr-FR" sz="1400">
              <a:solidFill>
                <a:schemeClr val="tx2"/>
              </a:solidFill>
            </a:endParaRPr>
          </a:p>
        </p:txBody>
      </p:sp>
      <p:pic>
        <p:nvPicPr>
          <p:cNvPr id="100359" name="Picture 2">
            <a:extLst>
              <a:ext uri="{FF2B5EF4-FFF2-40B4-BE49-F238E27FC236}">
                <a16:creationId xmlns:a16="http://schemas.microsoft.com/office/drawing/2014/main" id="{DB519E3F-24C3-75DD-E9D1-3BAA2CDB3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45" t="10814" r="4311" b="13510"/>
          <a:stretch>
            <a:fillRect/>
          </a:stretch>
        </p:blipFill>
        <p:spPr bwMode="auto">
          <a:xfrm>
            <a:off x="900113" y="2416175"/>
            <a:ext cx="3862387"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60" name="ZoneTexte 9">
            <a:extLst>
              <a:ext uri="{FF2B5EF4-FFF2-40B4-BE49-F238E27FC236}">
                <a16:creationId xmlns:a16="http://schemas.microsoft.com/office/drawing/2014/main" id="{A2D69B4E-5660-73CC-BB8B-88CFED5F6D53}"/>
              </a:ext>
            </a:extLst>
          </p:cNvPr>
          <p:cNvSpPr txBox="1">
            <a:spLocks noChangeArrowheads="1"/>
          </p:cNvSpPr>
          <p:nvPr/>
        </p:nvSpPr>
        <p:spPr bwMode="auto">
          <a:xfrm>
            <a:off x="7812088" y="6003925"/>
            <a:ext cx="720725" cy="261938"/>
          </a:xfrm>
          <a:prstGeom prst="rect">
            <a:avLst/>
          </a:prstGeom>
          <a:solidFill>
            <a:schemeClr val="bg1"/>
          </a:solidFill>
          <a:ln w="28575">
            <a:solidFill>
              <a:schemeClr val="accent2"/>
            </a:solidFill>
            <a:miter lim="800000"/>
            <a:headEnd/>
            <a:tailEnd/>
          </a:ln>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Tx/>
              <a:buNone/>
            </a:pPr>
            <a:r>
              <a:rPr lang="fr-FR" altLang="fr-FR" sz="1100" b="1">
                <a:solidFill>
                  <a:schemeClr val="tx2"/>
                </a:solidFill>
              </a:rPr>
              <a:t>En visio!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
            <a:extLst>
              <a:ext uri="{FF2B5EF4-FFF2-40B4-BE49-F238E27FC236}">
                <a16:creationId xmlns:a16="http://schemas.microsoft.com/office/drawing/2014/main" id="{750A93DF-C70C-1188-8220-6570861FF1F9}"/>
              </a:ext>
            </a:extLst>
          </p:cNvPr>
          <p:cNvSpPr txBox="1">
            <a:spLocks noChangeArrowheads="1"/>
          </p:cNvSpPr>
          <p:nvPr/>
        </p:nvSpPr>
        <p:spPr bwMode="auto">
          <a:xfrm>
            <a:off x="0" y="131763"/>
            <a:ext cx="84534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ts val="600"/>
              </a:spcBef>
              <a:buFontTx/>
              <a:buNone/>
            </a:pPr>
            <a:r>
              <a:rPr lang="fr-FR" altLang="fr-FR" sz="2000" b="1">
                <a:solidFill>
                  <a:srgbClr val="000000"/>
                </a:solidFill>
                <a:latin typeface="Arabic Typesetting" panose="03020402040406030203" pitchFamily="66" charset="-78"/>
                <a:ea typeface="Microsoft YaHei" panose="020B0503020204020204" pitchFamily="34" charset="-122"/>
                <a:cs typeface="Arabic Typesetting" panose="03020402040406030203" pitchFamily="66" charset="-78"/>
              </a:rPr>
              <a:t>	</a:t>
            </a:r>
            <a:r>
              <a:rPr lang="fr-FR" altLang="fr-FR" sz="2000" b="1">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CENTRE D’INFORMATION ET D’ORIENTATION DE  CANNES</a:t>
            </a:r>
          </a:p>
          <a:p>
            <a:pPr eaLnBrk="1" hangingPunct="1">
              <a:spcBef>
                <a:spcPts val="60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Résidence Ascot</a:t>
            </a:r>
          </a:p>
          <a:p>
            <a:pPr eaLnBrk="1" hangingPunct="1">
              <a:spcBef>
                <a:spcPts val="60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2, avenue Beauséjour</a:t>
            </a:r>
          </a:p>
          <a:p>
            <a:pPr eaLnBrk="1" hangingPunct="1">
              <a:spcBef>
                <a:spcPts val="60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06400 CANNES</a:t>
            </a:r>
          </a:p>
          <a:p>
            <a:pPr eaLnBrk="1" hangingPunct="1">
              <a:spcBef>
                <a:spcPts val="600"/>
              </a:spcBef>
              <a:buFontTx/>
              <a:buNone/>
            </a:pPr>
            <a:endPar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endParaRPr>
          </a:p>
          <a:p>
            <a:pPr eaLnBrk="1" hangingPunct="1">
              <a:spcBef>
                <a:spcPts val="600"/>
              </a:spcBef>
              <a:buFontTx/>
              <a:buNone/>
            </a:pPr>
            <a:r>
              <a:rPr lang="fr-FR" altLang="fr-FR" sz="2000" b="1">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Accueil sur rendez-vous :</a:t>
            </a:r>
          </a:p>
          <a:p>
            <a:pPr eaLnBrk="1" hangingPunct="1">
              <a:spcBef>
                <a:spcPts val="60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Tél : 04 93 43 78 33 </a:t>
            </a:r>
          </a:p>
          <a:p>
            <a:pPr eaLnBrk="1" hangingPunct="1">
              <a:spcBef>
                <a:spcPts val="60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Mail : </a:t>
            </a: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hlinkClick r:id="rId3"/>
              </a:rPr>
              <a:t>cio.cannes@ac-nice.fr</a:t>
            </a:r>
          </a:p>
          <a:p>
            <a:pPr eaLnBrk="1" hangingPunct="1">
              <a:spcBef>
                <a:spcPts val="600"/>
              </a:spcBef>
              <a:buFontTx/>
              <a:buNone/>
            </a:pPr>
            <a:endPar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hlinkClick r:id="rId3"/>
            </a:endParaRPr>
          </a:p>
          <a:p>
            <a:pPr eaLnBrk="1" hangingPunct="1">
              <a:spcBef>
                <a:spcPct val="0"/>
              </a:spcBef>
              <a:buFontTx/>
              <a:buNone/>
            </a:pPr>
            <a:r>
              <a:rPr lang="fr-FR" altLang="fr-FR" sz="2000" b="1">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Consulter le padlet d’information du CIO à l’aide :</a:t>
            </a:r>
          </a:p>
          <a:p>
            <a:pPr eaLnBrk="1" hangingPunct="1">
              <a:spcBef>
                <a:spcPct val="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-du lien suivant : </a:t>
            </a:r>
            <a:r>
              <a:rPr lang="fr-FR" altLang="fr-FR" sz="1600">
                <a:solidFill>
                  <a:schemeClr val="bg1"/>
                </a:solidFill>
                <a:latin typeface="Times New Roman" panose="02020603050405020304" pitchFamily="18" charset="0"/>
                <a:ea typeface="Microsoft YaHei" panose="020B0503020204020204" pitchFamily="34" charset="-122"/>
                <a:cs typeface="Arabic Typesetting" panose="03020402040406030203" pitchFamily="66" charset="-78"/>
                <a:hlinkClick r:id="rId4"/>
              </a:rPr>
              <a:t>Centre d'Information et d'Orientation de Cannes (padlet.com)</a:t>
            </a:r>
            <a:endParaRPr lang="fr-FR" altLang="fr-FR" sz="2000" b="1">
              <a:solidFill>
                <a:srgbClr val="00B0F0"/>
              </a:solidFill>
              <a:latin typeface="Arial" panose="020B0604020202020204" pitchFamily="34" charset="0"/>
              <a:ea typeface="Microsoft YaHei" panose="020B0503020204020204" pitchFamily="34" charset="-122"/>
              <a:cs typeface="Arabic Typesetting" panose="03020402040406030203" pitchFamily="66" charset="-78"/>
            </a:endParaRPr>
          </a:p>
          <a:p>
            <a:pPr eaLnBrk="1" hangingPunct="1">
              <a:spcBef>
                <a:spcPct val="0"/>
              </a:spcBef>
              <a:buFontTx/>
              <a:buNone/>
            </a:pPr>
            <a:r>
              <a:rPr lang="fr-FR" altLang="fr-FR" sz="2000">
                <a:solidFill>
                  <a:srgbClr val="0070C0"/>
                </a:solidFill>
                <a:latin typeface="Arial" panose="020B0604020202020204" pitchFamily="34" charset="0"/>
                <a:ea typeface="Microsoft YaHei" panose="020B0503020204020204" pitchFamily="34" charset="-122"/>
                <a:cs typeface="Arabic Typesetting" panose="03020402040406030203" pitchFamily="66" charset="-78"/>
              </a:rPr>
              <a:t>-du QR Code suivant :</a:t>
            </a:r>
          </a:p>
        </p:txBody>
      </p:sp>
      <p:pic>
        <p:nvPicPr>
          <p:cNvPr id="101379" name="Picture 2">
            <a:extLst>
              <a:ext uri="{FF2B5EF4-FFF2-40B4-BE49-F238E27FC236}">
                <a16:creationId xmlns:a16="http://schemas.microsoft.com/office/drawing/2014/main" id="{688ABA2B-3804-F7FD-8C2A-EF4629261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08013"/>
            <a:ext cx="3225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1380" name="Image 2">
            <a:extLst>
              <a:ext uri="{FF2B5EF4-FFF2-40B4-BE49-F238E27FC236}">
                <a16:creationId xmlns:a16="http://schemas.microsoft.com/office/drawing/2014/main" id="{C7803465-F6A4-E84E-3A2A-86DBD40CAC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343400"/>
            <a:ext cx="1493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
            <a:extLst>
              <a:ext uri="{FF2B5EF4-FFF2-40B4-BE49-F238E27FC236}">
                <a16:creationId xmlns:a16="http://schemas.microsoft.com/office/drawing/2014/main" id="{EBB9F690-4BE9-CBB4-5F23-E7B2DA4321BC}"/>
              </a:ext>
            </a:extLst>
          </p:cNvPr>
          <p:cNvSpPr txBox="1">
            <a:spLocks noChangeArrowheads="1"/>
          </p:cNvSpPr>
          <p:nvPr/>
        </p:nvSpPr>
        <p:spPr bwMode="auto">
          <a:xfrm>
            <a:off x="344488" y="2667000"/>
            <a:ext cx="8453437" cy="2633663"/>
          </a:xfrm>
          <a:prstGeom prst="rect">
            <a:avLst/>
          </a:prstGeom>
          <a:noFill/>
          <a:ln>
            <a:noFill/>
          </a:ln>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eaLnBrk="1" hangingPunct="1">
              <a:spcBef>
                <a:spcPts val="600"/>
              </a:spcBef>
              <a:buSzPct val="100000"/>
              <a:defRPr/>
            </a:pPr>
            <a:r>
              <a:rPr lang="fr-FR" altLang="fr-FR" sz="2000" b="1" dirty="0">
                <a:solidFill>
                  <a:srgbClr val="0070C0"/>
                </a:solidFill>
                <a:latin typeface="Arial" panose="020B0604020202020204" pitchFamily="34" charset="0"/>
              </a:rPr>
              <a:t>Pour vous accompagner, la psychologue de l’Education nationale  de votre établissement vous reçoit seul ou avec vos parents :</a:t>
            </a:r>
          </a:p>
          <a:p>
            <a:pPr eaLnBrk="1" hangingPunct="1">
              <a:spcBef>
                <a:spcPts val="600"/>
              </a:spcBef>
              <a:buSzPct val="100000"/>
              <a:defRPr/>
            </a:pPr>
            <a:endParaRPr lang="fr-FR" altLang="fr-FR" sz="2000" b="1" dirty="0">
              <a:solidFill>
                <a:srgbClr val="0070C0"/>
              </a:solidFill>
              <a:latin typeface="Arial" panose="020B0604020202020204" pitchFamily="34" charset="0"/>
            </a:endParaRPr>
          </a:p>
          <a:p>
            <a:pPr eaLnBrk="1" hangingPunct="1">
              <a:spcBef>
                <a:spcPts val="600"/>
              </a:spcBef>
              <a:buSzPct val="100000"/>
              <a:defRPr/>
            </a:pPr>
            <a:r>
              <a:rPr lang="fr-FR" altLang="fr-FR" sz="2000" b="1" dirty="0">
                <a:solidFill>
                  <a:srgbClr val="0070C0"/>
                </a:solidFill>
                <a:latin typeface="Arial" panose="020B0604020202020204" pitchFamily="34" charset="0"/>
              </a:rPr>
              <a:t>- au CIO : le mercredi de 13h à 17h</a:t>
            </a:r>
          </a:p>
          <a:p>
            <a:pPr eaLnBrk="1" hangingPunct="1">
              <a:spcBef>
                <a:spcPts val="600"/>
              </a:spcBef>
              <a:buSzPct val="100000"/>
              <a:defRPr/>
            </a:pPr>
            <a:endParaRPr lang="fr-FR" altLang="fr-FR" sz="2000" b="1" dirty="0">
              <a:solidFill>
                <a:srgbClr val="0070C0"/>
              </a:solidFill>
              <a:latin typeface="Arial" panose="020B0604020202020204" pitchFamily="34" charset="0"/>
            </a:endParaRPr>
          </a:p>
          <a:p>
            <a:pPr eaLnBrk="1" hangingPunct="1">
              <a:spcBef>
                <a:spcPts val="600"/>
              </a:spcBef>
              <a:buSzPct val="100000"/>
              <a:defRPr/>
            </a:pPr>
            <a:r>
              <a:rPr lang="fr-FR" altLang="fr-FR" sz="2000" b="1" dirty="0">
                <a:solidFill>
                  <a:srgbClr val="0070C0"/>
                </a:solidFill>
                <a:latin typeface="Arial" panose="020B0604020202020204" pitchFamily="34" charset="0"/>
              </a:rPr>
              <a:t>- dans votre établissement : le jeudi de 13h à 17h</a:t>
            </a:r>
            <a:endParaRPr lang="fr-FR" altLang="fr-FR" sz="2000" b="1" dirty="0">
              <a:solidFill>
                <a:schemeClr val="accent6">
                  <a:lumMod val="75000"/>
                </a:schemeClr>
              </a:solidFill>
              <a:latin typeface="Arial" panose="020B0604020202020204" pitchFamily="34" charset="0"/>
            </a:endParaRPr>
          </a:p>
          <a:p>
            <a:pPr eaLnBrk="1" hangingPunct="1">
              <a:spcBef>
                <a:spcPts val="600"/>
              </a:spcBef>
              <a:buSzPct val="100000"/>
              <a:defRPr/>
            </a:pPr>
            <a:endParaRPr lang="fr-FR" altLang="fr-FR" sz="2000" dirty="0">
              <a:solidFill>
                <a:srgbClr val="0070C0"/>
              </a:solidFill>
              <a:latin typeface="Arial" panose="020B0604020202020204" pitchFamily="34" charset="0"/>
              <a:hlinkClick r:id="rId3"/>
            </a:endParaRPr>
          </a:p>
        </p:txBody>
      </p:sp>
      <p:pic>
        <p:nvPicPr>
          <p:cNvPr id="103427" name="Picture 2">
            <a:extLst>
              <a:ext uri="{FF2B5EF4-FFF2-40B4-BE49-F238E27FC236}">
                <a16:creationId xmlns:a16="http://schemas.microsoft.com/office/drawing/2014/main" id="{5A2CFD12-A984-7208-CD77-0F9756A09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3" y="0"/>
            <a:ext cx="3225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AA7CADF-6364-CC2C-3F02-7DDF17639AE5}"/>
              </a:ext>
            </a:extLst>
          </p:cNvPr>
          <p:cNvSpPr/>
          <p:nvPr/>
        </p:nvSpPr>
        <p:spPr>
          <a:xfrm>
            <a:off x="2411413" y="260350"/>
            <a:ext cx="6318250" cy="523875"/>
          </a:xfrm>
          <a:prstGeom prst="rect">
            <a:avLst/>
          </a:prstGeom>
          <a:solidFill>
            <a:srgbClr val="4F81BD">
              <a:lumMod val="75000"/>
            </a:srgbClr>
          </a:solid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fr-FR" sz="2800" b="1" i="0" kern="0" dirty="0">
                <a:solidFill>
                  <a:prstClr val="white"/>
                </a:solidFill>
                <a:latin typeface="Arial Black" charset="0"/>
              </a:rPr>
              <a:t>A consulter :</a:t>
            </a:r>
          </a:p>
        </p:txBody>
      </p:sp>
      <p:sp>
        <p:nvSpPr>
          <p:cNvPr id="18" name="Text Box 3">
            <a:extLst>
              <a:ext uri="{FF2B5EF4-FFF2-40B4-BE49-F238E27FC236}">
                <a16:creationId xmlns:a16="http://schemas.microsoft.com/office/drawing/2014/main" id="{DDB91043-59BA-58AE-E3C7-B6F23F41B74A}"/>
              </a:ext>
            </a:extLst>
          </p:cNvPr>
          <p:cNvSpPr txBox="1">
            <a:spLocks noChangeArrowheads="1"/>
          </p:cNvSpPr>
          <p:nvPr/>
        </p:nvSpPr>
        <p:spPr bwMode="auto">
          <a:xfrm>
            <a:off x="174625" y="981075"/>
            <a:ext cx="4181475" cy="330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82918" tIns="41460" rIns="82918" bIns="41460">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Tx/>
              <a:buNone/>
              <a:defRPr/>
            </a:pPr>
            <a:r>
              <a:rPr lang="fr-FR" altLang="fr-FR" sz="1600" i="0" kern="0" dirty="0">
                <a:solidFill>
                  <a:prstClr val="white"/>
                </a:solidFill>
                <a:latin typeface="Arial" pitchFamily="34" charset="0"/>
              </a:rPr>
              <a:t>Le module spécifique Secondes 2021/2022</a:t>
            </a:r>
          </a:p>
        </p:txBody>
      </p:sp>
      <p:sp>
        <p:nvSpPr>
          <p:cNvPr id="19" name="Text Box 3">
            <a:extLst>
              <a:ext uri="{FF2B5EF4-FFF2-40B4-BE49-F238E27FC236}">
                <a16:creationId xmlns:a16="http://schemas.microsoft.com/office/drawing/2014/main" id="{57C7A593-F881-08B4-4B05-33EB4781B101}"/>
              </a:ext>
            </a:extLst>
          </p:cNvPr>
          <p:cNvSpPr txBox="1">
            <a:spLocks noChangeArrowheads="1"/>
          </p:cNvSpPr>
          <p:nvPr/>
        </p:nvSpPr>
        <p:spPr bwMode="auto">
          <a:xfrm>
            <a:off x="174625" y="1412875"/>
            <a:ext cx="4181475" cy="334963"/>
          </a:xfrm>
          <a:prstGeom prst="rect">
            <a:avLst/>
          </a:prstGeom>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defRPr/>
            </a:pPr>
            <a:r>
              <a:rPr lang="fr-FR" altLang="fr-FR" sz="1600" i="0" kern="0" dirty="0">
                <a:solidFill>
                  <a:schemeClr val="tx2">
                    <a:lumMod val="60000"/>
                    <a:lumOff val="40000"/>
                  </a:schemeClr>
                </a:solidFill>
                <a:latin typeface="Arial" pitchFamily="34" charset="0"/>
                <a:hlinkClick r:id="rId2"/>
              </a:rPr>
              <a:t>www.secondes2021-2022.fr</a:t>
            </a:r>
            <a:endParaRPr lang="fr-FR" altLang="fr-FR" sz="1600" i="0" kern="0" dirty="0">
              <a:solidFill>
                <a:schemeClr val="tx2">
                  <a:lumMod val="60000"/>
                  <a:lumOff val="40000"/>
                </a:schemeClr>
              </a:solidFill>
              <a:latin typeface="Arial" pitchFamily="34" charset="0"/>
              <a:cs typeface="Lucida Sans Unicode" pitchFamily="34" charset="0"/>
            </a:endParaRPr>
          </a:p>
        </p:txBody>
      </p:sp>
      <p:sp>
        <p:nvSpPr>
          <p:cNvPr id="20" name="Text Box 3">
            <a:extLst>
              <a:ext uri="{FF2B5EF4-FFF2-40B4-BE49-F238E27FC236}">
                <a16:creationId xmlns:a16="http://schemas.microsoft.com/office/drawing/2014/main" id="{659AC5CE-85C0-F67B-9F39-B4469D4047D6}"/>
              </a:ext>
            </a:extLst>
          </p:cNvPr>
          <p:cNvSpPr txBox="1">
            <a:spLocks noChangeArrowheads="1"/>
          </p:cNvSpPr>
          <p:nvPr/>
        </p:nvSpPr>
        <p:spPr bwMode="auto">
          <a:xfrm>
            <a:off x="4672013" y="979488"/>
            <a:ext cx="4181475" cy="3286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defRPr/>
            </a:pPr>
            <a:r>
              <a:rPr lang="fr-FR" altLang="fr-FR" sz="1600" i="0" dirty="0">
                <a:solidFill>
                  <a:prstClr val="white"/>
                </a:solidFill>
                <a:latin typeface="Arial" pitchFamily="34" charset="0"/>
                <a:cs typeface="Lucida Sans Unicode" pitchFamily="34" charset="0"/>
              </a:rPr>
              <a:t>Réussir au lycée</a:t>
            </a:r>
          </a:p>
        </p:txBody>
      </p:sp>
      <p:sp>
        <p:nvSpPr>
          <p:cNvPr id="21" name="Text Box 3">
            <a:extLst>
              <a:ext uri="{FF2B5EF4-FFF2-40B4-BE49-F238E27FC236}">
                <a16:creationId xmlns:a16="http://schemas.microsoft.com/office/drawing/2014/main" id="{6BD98BB2-6238-C9B7-0DA9-4C9BB961C5AA}"/>
              </a:ext>
            </a:extLst>
          </p:cNvPr>
          <p:cNvSpPr txBox="1">
            <a:spLocks noChangeArrowheads="1"/>
          </p:cNvSpPr>
          <p:nvPr/>
        </p:nvSpPr>
        <p:spPr bwMode="auto">
          <a:xfrm>
            <a:off x="4672013" y="1412875"/>
            <a:ext cx="4181475" cy="330200"/>
          </a:xfrm>
          <a:prstGeom prst="rect">
            <a:avLst/>
          </a:prstGeom>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defRPr/>
            </a:pPr>
            <a:r>
              <a:rPr lang="fr-FR" altLang="fr-FR" sz="1600" i="0" dirty="0">
                <a:solidFill>
                  <a:schemeClr val="tx2"/>
                </a:solidFill>
                <a:latin typeface="Arial" pitchFamily="34" charset="0"/>
                <a:cs typeface="Lucida Sans Unicode" pitchFamily="34" charset="0"/>
              </a:rPr>
              <a:t>www.education.gouv.fr</a:t>
            </a:r>
          </a:p>
        </p:txBody>
      </p:sp>
      <p:sp>
        <p:nvSpPr>
          <p:cNvPr id="23" name="Text Box 3">
            <a:extLst>
              <a:ext uri="{FF2B5EF4-FFF2-40B4-BE49-F238E27FC236}">
                <a16:creationId xmlns:a16="http://schemas.microsoft.com/office/drawing/2014/main" id="{99D6E26E-8494-60DD-255E-3D28BBA60CC0}"/>
              </a:ext>
            </a:extLst>
          </p:cNvPr>
          <p:cNvSpPr txBox="1">
            <a:spLocks noChangeArrowheads="1"/>
          </p:cNvSpPr>
          <p:nvPr/>
        </p:nvSpPr>
        <p:spPr bwMode="auto">
          <a:xfrm>
            <a:off x="2411413" y="4568825"/>
            <a:ext cx="4181475" cy="334963"/>
          </a:xfrm>
          <a:prstGeom prst="rect">
            <a:avLst/>
          </a:prstGeom>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defRPr/>
            </a:pPr>
            <a:r>
              <a:rPr lang="fr-FR" altLang="fr-FR" sz="1600" i="0" dirty="0">
                <a:solidFill>
                  <a:srgbClr val="024480"/>
                </a:solidFill>
                <a:latin typeface="Arial" pitchFamily="34" charset="0"/>
                <a:hlinkClick r:id="rId3"/>
              </a:rPr>
              <a:t>www.horizons2021.fr</a:t>
            </a:r>
            <a:endParaRPr lang="fr-FR" altLang="fr-FR" sz="1600" i="0" dirty="0">
              <a:solidFill>
                <a:prstClr val="white"/>
              </a:solidFill>
              <a:latin typeface="Arial" pitchFamily="34" charset="0"/>
              <a:cs typeface="Lucida Sans Unicode" pitchFamily="34" charset="0"/>
            </a:endParaRPr>
          </a:p>
        </p:txBody>
      </p:sp>
      <p:sp>
        <p:nvSpPr>
          <p:cNvPr id="24" name="Text Box 3">
            <a:extLst>
              <a:ext uri="{FF2B5EF4-FFF2-40B4-BE49-F238E27FC236}">
                <a16:creationId xmlns:a16="http://schemas.microsoft.com/office/drawing/2014/main" id="{C77933EF-250F-83D7-DCAF-7517B021D6F3}"/>
              </a:ext>
            </a:extLst>
          </p:cNvPr>
          <p:cNvSpPr txBox="1">
            <a:spLocks noChangeArrowheads="1"/>
          </p:cNvSpPr>
          <p:nvPr/>
        </p:nvSpPr>
        <p:spPr bwMode="auto">
          <a:xfrm>
            <a:off x="2386013" y="4219575"/>
            <a:ext cx="4181475" cy="3286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defRPr/>
            </a:pPr>
            <a:r>
              <a:rPr lang="fr-FR" altLang="fr-FR" sz="1600" i="0" dirty="0">
                <a:solidFill>
                  <a:prstClr val="white"/>
                </a:solidFill>
                <a:latin typeface="Arial" pitchFamily="34" charset="0"/>
                <a:cs typeface="Lucida Sans Unicode" pitchFamily="34" charset="0"/>
              </a:rPr>
              <a:t>Horizons 2021</a:t>
            </a:r>
          </a:p>
        </p:txBody>
      </p:sp>
      <p:pic>
        <p:nvPicPr>
          <p:cNvPr id="25" name="Picture 2">
            <a:extLst>
              <a:ext uri="{FF2B5EF4-FFF2-40B4-BE49-F238E27FC236}">
                <a16:creationId xmlns:a16="http://schemas.microsoft.com/office/drawing/2014/main" id="{2E46320F-FA18-2A8D-3FAD-68769A0C3013}"/>
              </a:ext>
            </a:extLst>
          </p:cNvPr>
          <p:cNvPicPr>
            <a:picLocks noChangeAspect="1" noChangeArrowheads="1"/>
          </p:cNvPicPr>
          <p:nvPr/>
        </p:nvPicPr>
        <p:blipFill>
          <a:blip r:embed="rId4"/>
          <a:srcRect/>
          <a:stretch>
            <a:fillRect/>
          </a:stretch>
        </p:blipFill>
        <p:spPr bwMode="auto">
          <a:xfrm>
            <a:off x="3017838" y="4918075"/>
            <a:ext cx="2919412" cy="1787525"/>
          </a:xfrm>
          <a:prstGeom prst="rect">
            <a:avLst/>
          </a:prstGeom>
          <a:ln>
            <a:noFill/>
          </a:ln>
          <a:effectLst>
            <a:outerShdw blurRad="190500" algn="tl" rotWithShape="0">
              <a:srgbClr val="000000">
                <a:alpha val="70000"/>
              </a:srgbClr>
            </a:outerShdw>
          </a:effectLst>
        </p:spPr>
      </p:pic>
      <p:pic>
        <p:nvPicPr>
          <p:cNvPr id="105482" name="Image 2">
            <a:extLst>
              <a:ext uri="{FF2B5EF4-FFF2-40B4-BE49-F238E27FC236}">
                <a16:creationId xmlns:a16="http://schemas.microsoft.com/office/drawing/2014/main" id="{6E15367C-49EB-7E67-F355-8E6148500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846263"/>
            <a:ext cx="327342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Image 4">
            <a:extLst>
              <a:ext uri="{FF2B5EF4-FFF2-40B4-BE49-F238E27FC236}">
                <a16:creationId xmlns:a16="http://schemas.microsoft.com/office/drawing/2014/main" id="{CE2F2DB2-A316-67AA-A7C1-6AF126FE5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1966913"/>
            <a:ext cx="3421063"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52860C31-2C91-7F8A-4AC7-C5ECE3CCB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657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a:extLst>
              <a:ext uri="{FF2B5EF4-FFF2-40B4-BE49-F238E27FC236}">
                <a16:creationId xmlns:a16="http://schemas.microsoft.com/office/drawing/2014/main" id="{7836452D-497C-031C-0DDA-53A136A56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0956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a:extLst>
              <a:ext uri="{FF2B5EF4-FFF2-40B4-BE49-F238E27FC236}">
                <a16:creationId xmlns:a16="http://schemas.microsoft.com/office/drawing/2014/main" id="{C8BA4A28-2258-6736-013E-924743875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2686050"/>
            <a:ext cx="1304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a:extLst>
              <a:ext uri="{FF2B5EF4-FFF2-40B4-BE49-F238E27FC236}">
                <a16:creationId xmlns:a16="http://schemas.microsoft.com/office/drawing/2014/main" id="{D009F3DA-1D3D-04FE-6144-2CD14DC83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95525"/>
            <a:ext cx="3248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a:extLst>
              <a:ext uri="{FF2B5EF4-FFF2-40B4-BE49-F238E27FC236}">
                <a16:creationId xmlns:a16="http://schemas.microsoft.com/office/drawing/2014/main" id="{6B3AACAC-F7E6-6AEB-4DE8-D07C04616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633788"/>
            <a:ext cx="533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8">
            <a:extLst>
              <a:ext uri="{FF2B5EF4-FFF2-40B4-BE49-F238E27FC236}">
                <a16:creationId xmlns:a16="http://schemas.microsoft.com/office/drawing/2014/main" id="{01CBC468-DFEA-595D-E5E3-9AFEEAA93B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4833938"/>
            <a:ext cx="1133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0">
            <a:extLst>
              <a:ext uri="{FF2B5EF4-FFF2-40B4-BE49-F238E27FC236}">
                <a16:creationId xmlns:a16="http://schemas.microsoft.com/office/drawing/2014/main" id="{2189CD94-F8E5-C154-E3AA-02858C066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9675" y="4381500"/>
            <a:ext cx="2819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1">
            <a:extLst>
              <a:ext uri="{FF2B5EF4-FFF2-40B4-BE49-F238E27FC236}">
                <a16:creationId xmlns:a16="http://schemas.microsoft.com/office/drawing/2014/main" id="{E81527ED-5021-EBC1-550D-479CD7C1C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9675" y="2686050"/>
            <a:ext cx="28098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2">
            <a:extLst>
              <a:ext uri="{FF2B5EF4-FFF2-40B4-BE49-F238E27FC236}">
                <a16:creationId xmlns:a16="http://schemas.microsoft.com/office/drawing/2014/main" id="{E2AA68A8-F1B5-F65F-D4BE-3AAF0EA84B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2990850"/>
            <a:ext cx="1181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EE5804D9-40BE-18A3-0FAE-3F7C6806B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614363"/>
            <a:ext cx="30194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FA3EA8E2-52F7-40DA-90F8-0A73F796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776288"/>
            <a:ext cx="3752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a:extLst>
              <a:ext uri="{FF2B5EF4-FFF2-40B4-BE49-F238E27FC236}">
                <a16:creationId xmlns:a16="http://schemas.microsoft.com/office/drawing/2014/main" id="{00EF6066-CFE7-4ED8-0522-DCDBAC21B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981200"/>
            <a:ext cx="37528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a:extLst>
              <a:ext uri="{FF2B5EF4-FFF2-40B4-BE49-F238E27FC236}">
                <a16:creationId xmlns:a16="http://schemas.microsoft.com/office/drawing/2014/main" id="{BE864A14-460A-DD94-3D6C-E0AE1D1FA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881188"/>
            <a:ext cx="32480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0690E506-533D-72A1-429A-D344D913DA3B}"/>
              </a:ext>
            </a:extLst>
          </p:cNvPr>
          <p:cNvSpPr txBox="1">
            <a:spLocks noChangeArrowheads="1"/>
          </p:cNvSpPr>
          <p:nvPr/>
        </p:nvSpPr>
        <p:spPr bwMode="auto">
          <a:xfrm>
            <a:off x="250825" y="1773238"/>
            <a:ext cx="8705850" cy="2876550"/>
          </a:xfrm>
          <a:prstGeom prst="rect">
            <a:avLst/>
          </a:prstGeom>
          <a:solidFill>
            <a:schemeClr val="accent2">
              <a:lumMod val="40000"/>
              <a:lumOff val="60000"/>
            </a:schemeClr>
          </a:solidFill>
          <a:ln w="50800" cmpd="thickThin">
            <a:solidFill>
              <a:schemeClr val="tx2">
                <a:lumMod val="75000"/>
              </a:schemeClr>
            </a:solidFill>
            <a:miter lim="800000"/>
            <a:headEnd/>
            <a:tailEnd/>
          </a:ln>
          <a:effectLst/>
        </p:spPr>
        <p:txBody>
          <a:bodyPr>
            <a:spAutoFit/>
          </a:bodyPr>
          <a:lstStyle/>
          <a:p>
            <a:pPr algn="ctr" defTabSz="1279525" eaLnBrk="1" hangingPunct="1">
              <a:spcBef>
                <a:spcPct val="50000"/>
              </a:spcBef>
              <a:defRPr/>
            </a:pPr>
            <a:r>
              <a:rPr lang="fr-FR" sz="6600" b="1" dirty="0">
                <a:solidFill>
                  <a:schemeClr val="accent2">
                    <a:lumMod val="75000"/>
                  </a:schemeClr>
                </a:solidFill>
                <a:latin typeface="Arial Black" pitchFamily="34" charset="0"/>
              </a:rPr>
              <a:t>BACS</a:t>
            </a:r>
            <a:r>
              <a:rPr lang="fr-FR" sz="9500" b="1" dirty="0">
                <a:solidFill>
                  <a:schemeClr val="accent2">
                    <a:lumMod val="75000"/>
                  </a:schemeClr>
                </a:solidFill>
                <a:latin typeface="Arial Black" pitchFamily="34" charset="0"/>
              </a:rPr>
              <a:t>                  </a:t>
            </a:r>
            <a:r>
              <a:rPr lang="fr-FR" sz="6200" b="1" dirty="0">
                <a:solidFill>
                  <a:schemeClr val="accent2">
                    <a:lumMod val="75000"/>
                  </a:schemeClr>
                </a:solidFill>
                <a:latin typeface="Arial Black" pitchFamily="34" charset="0"/>
              </a:rPr>
              <a:t>TECHNOLOGIQUES</a:t>
            </a:r>
          </a:p>
          <a:p>
            <a:pPr algn="ctr" defTabSz="1279525" eaLnBrk="1" hangingPunct="1">
              <a:spcBef>
                <a:spcPct val="50000"/>
              </a:spcBef>
              <a:defRPr/>
            </a:pPr>
            <a:endParaRPr lang="fr-FR" sz="1600" b="1" dirty="0">
              <a:solidFill>
                <a:schemeClr val="accent2">
                  <a:lumMod val="75000"/>
                </a:schemeClr>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99">
            <a:extLst>
              <a:ext uri="{FF2B5EF4-FFF2-40B4-BE49-F238E27FC236}">
                <a16:creationId xmlns:a16="http://schemas.microsoft.com/office/drawing/2014/main" id="{A51EA564-76BC-77FB-3EB4-D85F22485FF0}"/>
              </a:ext>
            </a:extLst>
          </p:cNvPr>
          <p:cNvSpPr>
            <a:spLocks noChangeArrowheads="1"/>
          </p:cNvSpPr>
          <p:nvPr/>
        </p:nvSpPr>
        <p:spPr bwMode="auto">
          <a:xfrm>
            <a:off x="4857750" y="2286000"/>
            <a:ext cx="3714750" cy="2857500"/>
          </a:xfrm>
          <a:prstGeom prst="rect">
            <a:avLst/>
          </a:prstGeom>
          <a:solidFill>
            <a:schemeClr val="accent1">
              <a:lumMod val="20000"/>
              <a:lumOff val="80000"/>
            </a:schemeClr>
          </a:solidFill>
          <a:ln w="19050" algn="ctr">
            <a:solidFill>
              <a:schemeClr val="tx1"/>
            </a:solidFill>
            <a:round/>
            <a:headEnd/>
            <a:tailEnd/>
          </a:ln>
        </p:spPr>
        <p:txBody>
          <a:bodyPr lIns="91328" tIns="45664" rIns="91328" bIns="45664"/>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defRPr/>
            </a:pPr>
            <a:endParaRPr lang="fr-FR" altLang="fr-FR" sz="2400">
              <a:solidFill>
                <a:srgbClr val="FFFFFF"/>
              </a:solidFill>
              <a:latin typeface="Comic Sans MS" panose="030F0702030302020204" pitchFamily="66" charset="0"/>
              <a:cs typeface="Lucida Sans Unicode" panose="020B0602030504020204" pitchFamily="34" charset="0"/>
            </a:endParaRPr>
          </a:p>
        </p:txBody>
      </p:sp>
      <p:sp>
        <p:nvSpPr>
          <p:cNvPr id="99" name="Rectangle 98">
            <a:extLst>
              <a:ext uri="{FF2B5EF4-FFF2-40B4-BE49-F238E27FC236}">
                <a16:creationId xmlns:a16="http://schemas.microsoft.com/office/drawing/2014/main" id="{F3C0B014-C588-8141-5569-6D3A19D374E0}"/>
              </a:ext>
            </a:extLst>
          </p:cNvPr>
          <p:cNvSpPr/>
          <p:nvPr/>
        </p:nvSpPr>
        <p:spPr bwMode="auto">
          <a:xfrm>
            <a:off x="714375" y="2286000"/>
            <a:ext cx="3571875" cy="2857500"/>
          </a:xfrm>
          <a:prstGeom prst="rect">
            <a:avLst/>
          </a:pr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lIns="91328" tIns="45664" rIns="91328" bIns="45664"/>
          <a:lstStyle/>
          <a:p>
            <a:pPr defTabSz="448708" eaLnBrk="1" hangingPunct="1">
              <a:lnSpc>
                <a:spcPct val="90000"/>
              </a:lnSpc>
              <a:buClr>
                <a:srgbClr val="000000"/>
              </a:buClr>
              <a:buSzPct val="100000"/>
              <a:buFont typeface="Times New Roman" panose="02020603050405020304" pitchFamily="18" charset="0"/>
              <a:buNone/>
              <a:defRPr/>
            </a:pPr>
            <a:endParaRPr lang="fr-FR" sz="2400">
              <a:solidFill>
                <a:prstClr val="black"/>
              </a:solidFill>
              <a:latin typeface="Comic Sans MS" pitchFamily="66" charset="0"/>
            </a:endParaRPr>
          </a:p>
        </p:txBody>
      </p:sp>
      <p:sp>
        <p:nvSpPr>
          <p:cNvPr id="51204" name="Text Box 4">
            <a:extLst>
              <a:ext uri="{FF2B5EF4-FFF2-40B4-BE49-F238E27FC236}">
                <a16:creationId xmlns:a16="http://schemas.microsoft.com/office/drawing/2014/main" id="{41EB6C61-2B2B-7D36-54CA-E49529D691D8}"/>
              </a:ext>
            </a:extLst>
          </p:cNvPr>
          <p:cNvSpPr txBox="1">
            <a:spLocks noChangeArrowheads="1"/>
          </p:cNvSpPr>
          <p:nvPr/>
        </p:nvSpPr>
        <p:spPr bwMode="auto">
          <a:xfrm>
            <a:off x="-541338" y="22098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fr-FR" sz="800">
                <a:solidFill>
                  <a:srgbClr val="000000"/>
                </a:solidFill>
                <a:latin typeface="Arial" panose="020B0604020202020204" pitchFamily="34" charset="0"/>
                <a:cs typeface="Lucida Sans Unicode" panose="020B0602030504020204" pitchFamily="34" charset="0"/>
              </a:rPr>
              <a:t>  </a:t>
            </a:r>
          </a:p>
        </p:txBody>
      </p:sp>
      <p:sp>
        <p:nvSpPr>
          <p:cNvPr id="51205" name="Text Box 12">
            <a:extLst>
              <a:ext uri="{FF2B5EF4-FFF2-40B4-BE49-F238E27FC236}">
                <a16:creationId xmlns:a16="http://schemas.microsoft.com/office/drawing/2014/main" id="{B83D38EC-8B25-3D18-76FF-2526C67BC8FC}"/>
              </a:ext>
            </a:extLst>
          </p:cNvPr>
          <p:cNvSpPr txBox="1">
            <a:spLocks noChangeArrowheads="1"/>
          </p:cNvSpPr>
          <p:nvPr/>
        </p:nvSpPr>
        <p:spPr bwMode="auto">
          <a:xfrm>
            <a:off x="1071563" y="3571875"/>
            <a:ext cx="2857500" cy="785813"/>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89888" tIns="46743" rIns="89888" bIns="46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000000"/>
              </a:buClr>
              <a:buFont typeface="Times New Roman" panose="02020603050405020304" pitchFamily="18" charset="0"/>
              <a:buNone/>
            </a:pPr>
            <a:r>
              <a:rPr lang="en-GB" altLang="fr-FR" sz="900" b="1">
                <a:solidFill>
                  <a:srgbClr val="0033CC"/>
                </a:solidFill>
                <a:latin typeface="Comic Sans MS" panose="030F0702030302020204" pitchFamily="66" charset="0"/>
                <a:cs typeface="Lucida Sans Unicode" panose="020B0602030504020204" pitchFamily="34" charset="0"/>
              </a:rPr>
              <a:t>4 spécialités industrielles:  </a:t>
            </a:r>
          </a:p>
          <a:p>
            <a:pPr eaLnBrk="1" hangingPunct="1">
              <a:spcBef>
                <a:spcPct val="0"/>
              </a:spcBef>
              <a:buClr>
                <a:srgbClr val="000000"/>
              </a:buClr>
              <a:buFont typeface="Times New Roman" panose="02020603050405020304" pitchFamily="18" charset="0"/>
              <a:buNone/>
            </a:pPr>
            <a:r>
              <a:rPr lang="en-GB" altLang="fr-FR" sz="900" b="1">
                <a:solidFill>
                  <a:srgbClr val="0033CC"/>
                </a:solidFill>
                <a:latin typeface="Comic Sans MS" panose="030F0702030302020204" pitchFamily="66" charset="0"/>
                <a:cs typeface="Lucida Sans Unicode" panose="020B0602030504020204" pitchFamily="34" charset="0"/>
              </a:rPr>
              <a:t>- </a:t>
            </a:r>
            <a:r>
              <a:rPr lang="fr-FR" altLang="fr-FR" sz="900" b="1">
                <a:solidFill>
                  <a:srgbClr val="0033CC"/>
                </a:solidFill>
                <a:latin typeface="Comic Sans MS" panose="030F0702030302020204" pitchFamily="66" charset="0"/>
                <a:cs typeface="Lucida Sans Unicode" panose="020B0602030504020204" pitchFamily="34" charset="0"/>
              </a:rPr>
              <a:t>Architecture et construction</a:t>
            </a:r>
          </a:p>
          <a:p>
            <a:pPr eaLnBrk="1" hangingPunct="1">
              <a:spcBef>
                <a:spcPct val="0"/>
              </a:spcBef>
              <a:buClr>
                <a:srgbClr val="000000"/>
              </a:buClr>
              <a:buFont typeface="Times New Roman" panose="02020603050405020304" pitchFamily="18" charset="0"/>
              <a:buNone/>
            </a:pPr>
            <a:r>
              <a:rPr lang="fr-FR" altLang="fr-FR" sz="900" b="1">
                <a:solidFill>
                  <a:srgbClr val="0033CC"/>
                </a:solidFill>
                <a:latin typeface="Comic Sans MS" panose="030F0702030302020204" pitchFamily="66" charset="0"/>
                <a:cs typeface="Lucida Sans Unicode" panose="020B0602030504020204" pitchFamily="34" charset="0"/>
              </a:rPr>
              <a:t>- Energies et environnement </a:t>
            </a:r>
          </a:p>
          <a:p>
            <a:pPr eaLnBrk="1" hangingPunct="1">
              <a:spcBef>
                <a:spcPct val="0"/>
              </a:spcBef>
              <a:buClr>
                <a:srgbClr val="000000"/>
              </a:buClr>
              <a:buFont typeface="Times New Roman" panose="02020603050405020304" pitchFamily="18" charset="0"/>
              <a:buNone/>
            </a:pPr>
            <a:r>
              <a:rPr lang="fr-FR" altLang="fr-FR" sz="900" b="1">
                <a:solidFill>
                  <a:srgbClr val="0033CC"/>
                </a:solidFill>
                <a:latin typeface="Comic Sans MS" panose="030F0702030302020204" pitchFamily="66" charset="0"/>
                <a:cs typeface="Lucida Sans Unicode" panose="020B0602030504020204" pitchFamily="34" charset="0"/>
              </a:rPr>
              <a:t>- Inno techno.et  éco-conception</a:t>
            </a:r>
          </a:p>
          <a:p>
            <a:pPr eaLnBrk="1" hangingPunct="1">
              <a:spcBef>
                <a:spcPct val="0"/>
              </a:spcBef>
              <a:buClr>
                <a:srgbClr val="000000"/>
              </a:buClr>
              <a:buFont typeface="Times New Roman" panose="02020603050405020304" pitchFamily="18" charset="0"/>
              <a:buNone/>
            </a:pPr>
            <a:r>
              <a:rPr lang="fr-FR" altLang="fr-FR" sz="900" b="1">
                <a:solidFill>
                  <a:srgbClr val="0033CC"/>
                </a:solidFill>
                <a:latin typeface="Comic Sans MS" panose="030F0702030302020204" pitchFamily="66" charset="0"/>
                <a:cs typeface="Lucida Sans Unicode" panose="020B0602030504020204" pitchFamily="34" charset="0"/>
              </a:rPr>
              <a:t>- Syst.d’info. et numériques </a:t>
            </a:r>
            <a:endParaRPr lang="en-GB" altLang="fr-FR" sz="900" b="1">
              <a:solidFill>
                <a:srgbClr val="0033CC"/>
              </a:solidFill>
              <a:latin typeface="Comic Sans MS" panose="030F0702030302020204" pitchFamily="66" charset="0"/>
              <a:cs typeface="Lucida Sans Unicode" panose="020B0602030504020204" pitchFamily="34" charset="0"/>
            </a:endParaRPr>
          </a:p>
        </p:txBody>
      </p:sp>
      <p:sp>
        <p:nvSpPr>
          <p:cNvPr id="29" name="Text Box 2">
            <a:extLst>
              <a:ext uri="{FF2B5EF4-FFF2-40B4-BE49-F238E27FC236}">
                <a16:creationId xmlns:a16="http://schemas.microsoft.com/office/drawing/2014/main" id="{CEE38DFB-02F8-DBA9-E632-2D9D000F7420}"/>
              </a:ext>
            </a:extLst>
          </p:cNvPr>
          <p:cNvSpPr txBox="1">
            <a:spLocks noChangeArrowheads="1"/>
          </p:cNvSpPr>
          <p:nvPr/>
        </p:nvSpPr>
        <p:spPr bwMode="auto">
          <a:xfrm>
            <a:off x="1038225" y="2414588"/>
            <a:ext cx="3071813" cy="1108075"/>
          </a:xfrm>
          <a:prstGeom prst="rect">
            <a:avLst/>
          </a:prstGeom>
          <a:noFill/>
          <a:ln w="9525">
            <a:noFill/>
            <a:round/>
            <a:headEnd/>
            <a:tailEnd/>
          </a:ln>
          <a:effectLst/>
        </p:spPr>
        <p:txBody>
          <a:bodyPr lIns="91328" tIns="45664" rIns="91328" bIns="45664">
            <a:spAutoFit/>
          </a:bodyPr>
          <a:lstStyle/>
          <a:p>
            <a:pPr algn="ctr" eaLnBrk="1" hangingPunct="1">
              <a:buClr>
                <a:srgbClr val="000000"/>
              </a:buClr>
              <a:buSzPct val="100000"/>
              <a:buFont typeface="Times New Roman" panose="02020603050405020304" pitchFamily="18" charset="0"/>
              <a:buNone/>
              <a:defRPr/>
            </a:pPr>
            <a:r>
              <a:rPr lang="en-GB" sz="1200"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GB" sz="1200" b="1" dirty="0">
                <a:solidFill>
                  <a:schemeClr val="accent2">
                    <a:lumMod val="75000"/>
                  </a:schemeClr>
                </a:solidFill>
                <a:latin typeface="Comic Sans MS" panose="030F0702030302020204" pitchFamily="66" charset="0"/>
              </a:rPr>
              <a:t>STI2D </a:t>
            </a:r>
            <a:r>
              <a:rPr lang="en-GB" sz="900" b="1" dirty="0">
                <a:solidFill>
                  <a:schemeClr val="accent2">
                    <a:lumMod val="75000"/>
                  </a:schemeClr>
                </a:solidFill>
                <a:latin typeface="Comic Sans MS" panose="030F0702030302020204" pitchFamily="66" charset="0"/>
              </a:rPr>
              <a:t>(</a:t>
            </a:r>
            <a:r>
              <a:rPr lang="fr-FR" sz="900" b="1" dirty="0">
                <a:solidFill>
                  <a:schemeClr val="accent2">
                    <a:lumMod val="75000"/>
                  </a:schemeClr>
                </a:solidFill>
                <a:latin typeface="Comic Sans MS" panose="030F0702030302020204" pitchFamily="66" charset="0"/>
              </a:rPr>
              <a:t>Sciences et Technologies de l’Industrie et du Développement Durable</a:t>
            </a:r>
            <a:r>
              <a:rPr lang="fr-FR" sz="9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a:t>
            </a:r>
          </a:p>
          <a:p>
            <a:pPr algn="ctr" eaLnBrk="1" hangingPunct="1">
              <a:buClr>
                <a:srgbClr val="000000"/>
              </a:buClr>
              <a:buSzPct val="100000"/>
              <a:buFont typeface="Times New Roman" panose="02020603050405020304" pitchFamily="18" charset="0"/>
              <a:buNone/>
              <a:defRPr/>
            </a:pPr>
            <a:endParaRPr lang="fr-FR" sz="900" b="1" dirty="0">
              <a:solidFill>
                <a:srgbClr val="D60093"/>
              </a:solidFill>
              <a:latin typeface="Comic Sans MS" panose="030F0702030302020204" pitchFamily="66" charset="0"/>
            </a:endParaRPr>
          </a:p>
          <a:p>
            <a:pPr algn="ctr" eaLnBrk="1" hangingPunct="1">
              <a:buClr>
                <a:srgbClr val="000000"/>
              </a:buClr>
              <a:buSzPct val="100000"/>
              <a:buFont typeface="Times New Roman" panose="02020603050405020304" pitchFamily="18" charset="0"/>
              <a:buNone/>
              <a:defRPr/>
            </a:pPr>
            <a:r>
              <a:rPr lang="fr-FR" sz="900" b="1" dirty="0">
                <a:solidFill>
                  <a:srgbClr val="D60093"/>
                </a:solidFill>
                <a:latin typeface="Comic Sans MS" panose="030F0702030302020204" pitchFamily="66" charset="0"/>
              </a:rPr>
              <a:t>Lycées J Ferry, Tocqueville, Leonard de Vinci</a:t>
            </a:r>
            <a:endParaRPr lang="en-GB" sz="900" b="1" dirty="0">
              <a:solidFill>
                <a:srgbClr val="D60093"/>
              </a:solidFill>
              <a:latin typeface="Comic Sans MS" panose="030F0702030302020204" pitchFamily="66" charset="0"/>
            </a:endParaRPr>
          </a:p>
          <a:p>
            <a:pPr eaLnBrk="1" hangingPunct="1">
              <a:buClr>
                <a:srgbClr val="000000"/>
              </a:buClr>
              <a:buSzPct val="100000"/>
              <a:buFont typeface="Times New Roman" panose="02020603050405020304" pitchFamily="18" charset="0"/>
              <a:buNone/>
              <a:defRPr/>
            </a:pPr>
            <a:r>
              <a:rPr lang="en-GB" sz="900" b="1" dirty="0">
                <a:solidFill>
                  <a:prstClr val="black"/>
                </a:solidFill>
                <a:latin typeface="Comic Sans MS" panose="030F0702030302020204" pitchFamily="66" charset="0"/>
              </a:rPr>
              <a:t>Pour </a:t>
            </a:r>
            <a:r>
              <a:rPr lang="en-GB" sz="900" b="1" dirty="0" err="1">
                <a:solidFill>
                  <a:prstClr val="black"/>
                </a:solidFill>
                <a:latin typeface="Comic Sans MS" panose="030F0702030302020204" pitchFamily="66" charset="0"/>
              </a:rPr>
              <a:t>ceux</a:t>
            </a:r>
            <a:r>
              <a:rPr lang="en-GB" sz="900" b="1" dirty="0">
                <a:solidFill>
                  <a:prstClr val="black"/>
                </a:solidFill>
                <a:latin typeface="Comic Sans MS" panose="030F0702030302020204" pitchFamily="66" charset="0"/>
              </a:rPr>
              <a:t> qui </a:t>
            </a:r>
            <a:r>
              <a:rPr lang="en-GB" sz="900" b="1" dirty="0" err="1">
                <a:solidFill>
                  <a:prstClr val="black"/>
                </a:solidFill>
                <a:latin typeface="Comic Sans MS" panose="030F0702030302020204" pitchFamily="66" charset="0"/>
              </a:rPr>
              <a:t>aiment</a:t>
            </a:r>
            <a:r>
              <a:rPr lang="en-GB" sz="900" b="1" dirty="0">
                <a:solidFill>
                  <a:prstClr val="black"/>
                </a:solidFill>
                <a:latin typeface="Comic Sans MS" panose="030F0702030302020204" pitchFamily="66" charset="0"/>
              </a:rPr>
              <a:t> </a:t>
            </a:r>
            <a:r>
              <a:rPr lang="en-GB" sz="900" b="1" dirty="0" err="1">
                <a:solidFill>
                  <a:prstClr val="black"/>
                </a:solidFill>
                <a:latin typeface="Comic Sans MS" panose="030F0702030302020204" pitchFamily="66" charset="0"/>
              </a:rPr>
              <a:t>comprendre</a:t>
            </a:r>
            <a:r>
              <a:rPr lang="en-GB" sz="900" b="1" dirty="0">
                <a:solidFill>
                  <a:prstClr val="black"/>
                </a:solidFill>
                <a:latin typeface="Comic Sans MS" panose="030F0702030302020204" pitchFamily="66" charset="0"/>
              </a:rPr>
              <a:t> le </a:t>
            </a:r>
            <a:r>
              <a:rPr lang="en-GB" sz="900" b="1" dirty="0" err="1">
                <a:solidFill>
                  <a:prstClr val="black"/>
                </a:solidFill>
                <a:latin typeface="Comic Sans MS" panose="030F0702030302020204" pitchFamily="66" charset="0"/>
              </a:rPr>
              <a:t>fonctionnement</a:t>
            </a:r>
            <a:r>
              <a:rPr lang="en-GB" sz="900" b="1" dirty="0">
                <a:solidFill>
                  <a:prstClr val="black"/>
                </a:solidFill>
                <a:latin typeface="Comic Sans MS" panose="030F0702030302020204" pitchFamily="66" charset="0"/>
              </a:rPr>
              <a:t> des </a:t>
            </a:r>
            <a:r>
              <a:rPr lang="en-GB" sz="900" b="1" dirty="0" err="1">
                <a:solidFill>
                  <a:prstClr val="black"/>
                </a:solidFill>
                <a:latin typeface="Comic Sans MS" panose="030F0702030302020204" pitchFamily="66" charset="0"/>
              </a:rPr>
              <a:t>systèmes</a:t>
            </a:r>
            <a:r>
              <a:rPr lang="en-GB" sz="900" b="1" dirty="0">
                <a:solidFill>
                  <a:prstClr val="black"/>
                </a:solidFill>
                <a:latin typeface="Comic Sans MS" panose="030F0702030302020204" pitchFamily="66" charset="0"/>
              </a:rPr>
              <a:t> </a:t>
            </a:r>
            <a:r>
              <a:rPr lang="en-GB" sz="900" b="1" dirty="0" err="1">
                <a:solidFill>
                  <a:prstClr val="black"/>
                </a:solidFill>
                <a:latin typeface="Comic Sans MS" panose="030F0702030302020204" pitchFamily="66" charset="0"/>
              </a:rPr>
              <a:t>industriels,des</a:t>
            </a:r>
            <a:r>
              <a:rPr lang="en-GB" sz="900" b="1" dirty="0">
                <a:solidFill>
                  <a:prstClr val="black"/>
                </a:solidFill>
                <a:latin typeface="Comic Sans MS" panose="030F0702030302020204" pitchFamily="66" charset="0"/>
              </a:rPr>
              <a:t> machines, et </a:t>
            </a:r>
            <a:r>
              <a:rPr lang="en-GB" sz="900" b="1" dirty="0" err="1">
                <a:solidFill>
                  <a:prstClr val="black"/>
                </a:solidFill>
                <a:latin typeface="Comic Sans MS" panose="030F0702030302020204" pitchFamily="66" charset="0"/>
              </a:rPr>
              <a:t>concevoir</a:t>
            </a:r>
            <a:r>
              <a:rPr lang="en-GB" sz="900" b="1" dirty="0">
                <a:solidFill>
                  <a:prstClr val="black"/>
                </a:solidFill>
                <a:latin typeface="Comic Sans MS" panose="030F0702030302020204" pitchFamily="66" charset="0"/>
              </a:rPr>
              <a:t> de nouveaux </a:t>
            </a:r>
            <a:r>
              <a:rPr lang="en-GB" sz="900" b="1" dirty="0" err="1">
                <a:solidFill>
                  <a:prstClr val="black"/>
                </a:solidFill>
                <a:latin typeface="Comic Sans MS" panose="030F0702030302020204" pitchFamily="66" charset="0"/>
              </a:rPr>
              <a:t>produits</a:t>
            </a:r>
            <a:r>
              <a:rPr lang="en-GB" sz="900" dirty="0">
                <a:solidFill>
                  <a:prstClr val="black"/>
                </a:solidFill>
                <a:latin typeface="Comic Sans MS" panose="030F0702030302020204" pitchFamily="66" charset="0"/>
              </a:rPr>
              <a:t>.</a:t>
            </a:r>
          </a:p>
        </p:txBody>
      </p:sp>
      <p:pic>
        <p:nvPicPr>
          <p:cNvPr id="51207" name="Picture 9">
            <a:extLst>
              <a:ext uri="{FF2B5EF4-FFF2-40B4-BE49-F238E27FC236}">
                <a16:creationId xmlns:a16="http://schemas.microsoft.com/office/drawing/2014/main" id="{992D821E-E712-F0D4-8610-CD7CCE546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374900"/>
            <a:ext cx="3952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 name="Text Box 4">
            <a:extLst>
              <a:ext uri="{FF2B5EF4-FFF2-40B4-BE49-F238E27FC236}">
                <a16:creationId xmlns:a16="http://schemas.microsoft.com/office/drawing/2014/main" id="{0280CD08-9252-D087-4AC9-B7DF57ACE846}"/>
              </a:ext>
            </a:extLst>
          </p:cNvPr>
          <p:cNvSpPr txBox="1">
            <a:spLocks noChangeArrowheads="1"/>
          </p:cNvSpPr>
          <p:nvPr/>
        </p:nvSpPr>
        <p:spPr bwMode="auto">
          <a:xfrm>
            <a:off x="5214938" y="2500313"/>
            <a:ext cx="3101975" cy="615950"/>
          </a:xfrm>
          <a:prstGeom prst="rect">
            <a:avLst/>
          </a:prstGeom>
          <a:noFill/>
          <a:ln w="9525">
            <a:noFill/>
            <a:round/>
            <a:headEnd/>
            <a:tailEnd/>
          </a:ln>
          <a:effectLst/>
        </p:spPr>
        <p:txBody>
          <a:bodyPr lIns="91328" tIns="45664" rIns="91328" bIns="45664">
            <a:spAutoFit/>
          </a:bodyPr>
          <a:lstStyle/>
          <a:p>
            <a:pPr algn="ctr" eaLnBrk="1" hangingPunct="1">
              <a:buClr>
                <a:srgbClr val="000000"/>
              </a:buClr>
              <a:buSzPct val="100000"/>
              <a:buFont typeface="Times New Roman" panose="02020603050405020304" pitchFamily="18" charset="0"/>
              <a:buNone/>
              <a:tabLst>
                <a:tab pos="0" algn="l"/>
                <a:tab pos="447122" algn="l"/>
                <a:tab pos="895831" algn="l"/>
                <a:tab pos="1344538" algn="l"/>
                <a:tab pos="1793247" algn="l"/>
                <a:tab pos="2241954" algn="l"/>
                <a:tab pos="2690661" algn="l"/>
                <a:tab pos="3139369" algn="l"/>
                <a:tab pos="3588078" algn="l"/>
                <a:tab pos="4036785" algn="l"/>
                <a:tab pos="4485494" algn="l"/>
                <a:tab pos="4934202" algn="l"/>
                <a:tab pos="5382907" algn="l"/>
                <a:tab pos="5831617" algn="l"/>
                <a:tab pos="6280327" algn="l"/>
                <a:tab pos="6729033" algn="l"/>
                <a:tab pos="7177741" algn="l"/>
                <a:tab pos="7626450" algn="l"/>
                <a:tab pos="8075155" algn="l"/>
                <a:tab pos="8523863" algn="l"/>
                <a:tab pos="8972570" algn="l"/>
              </a:tabLst>
              <a:defRPr/>
            </a:pPr>
            <a:r>
              <a:rPr lang="en-GB" sz="900" b="1" dirty="0">
                <a:solidFill>
                  <a:srgbClr val="D60093"/>
                </a:solidFill>
                <a:effectLst>
                  <a:outerShdw blurRad="38100" dist="38100" dir="2700000" algn="tl">
                    <a:srgbClr val="FFFFFF"/>
                  </a:outerShdw>
                </a:effectLst>
                <a:latin typeface="Arial" charset="0"/>
              </a:rPr>
              <a:t>                     </a:t>
            </a:r>
            <a:r>
              <a:rPr lang="en-GB" sz="1200" b="1" dirty="0">
                <a:solidFill>
                  <a:srgbClr val="0033CC"/>
                </a:solidFill>
                <a:latin typeface="Comic Sans MS" panose="030F0702030302020204" pitchFamily="66" charset="0"/>
              </a:rPr>
              <a:t>STL</a:t>
            </a:r>
            <a:r>
              <a:rPr lang="en-GB" sz="900" b="1" dirty="0">
                <a:solidFill>
                  <a:srgbClr val="0033CC"/>
                </a:solidFill>
                <a:effectLst>
                  <a:outerShdw blurRad="38100" dist="38100" dir="2700000" algn="tl">
                    <a:srgbClr val="FFFFFF"/>
                  </a:outerShdw>
                </a:effectLst>
                <a:latin typeface="Comic Sans MS" panose="030F0702030302020204" pitchFamily="66" charset="0"/>
              </a:rPr>
              <a:t>  (</a:t>
            </a:r>
            <a:r>
              <a:rPr lang="en-GB" sz="900" b="1" dirty="0">
                <a:solidFill>
                  <a:srgbClr val="0033CC"/>
                </a:solidFill>
                <a:latin typeface="Comic Sans MS" panose="030F0702030302020204" pitchFamily="66" charset="0"/>
              </a:rPr>
              <a:t>Sciences et Technologies      </a:t>
            </a:r>
          </a:p>
          <a:p>
            <a:pPr algn="ctr" eaLnBrk="1" hangingPunct="1">
              <a:buClr>
                <a:srgbClr val="000000"/>
              </a:buClr>
              <a:buSzPct val="100000"/>
              <a:buFont typeface="Times New Roman" panose="02020603050405020304" pitchFamily="18" charset="0"/>
              <a:buNone/>
              <a:tabLst>
                <a:tab pos="0" algn="l"/>
                <a:tab pos="447122" algn="l"/>
                <a:tab pos="895831" algn="l"/>
                <a:tab pos="1344538" algn="l"/>
                <a:tab pos="1793247" algn="l"/>
                <a:tab pos="2241954" algn="l"/>
                <a:tab pos="2690661" algn="l"/>
                <a:tab pos="3139369" algn="l"/>
                <a:tab pos="3588078" algn="l"/>
                <a:tab pos="4036785" algn="l"/>
                <a:tab pos="4485494" algn="l"/>
                <a:tab pos="4934202" algn="l"/>
                <a:tab pos="5382907" algn="l"/>
                <a:tab pos="5831617" algn="l"/>
                <a:tab pos="6280327" algn="l"/>
                <a:tab pos="6729033" algn="l"/>
                <a:tab pos="7177741" algn="l"/>
                <a:tab pos="7626450" algn="l"/>
                <a:tab pos="8075155" algn="l"/>
                <a:tab pos="8523863" algn="l"/>
                <a:tab pos="8972570" algn="l"/>
              </a:tabLst>
              <a:defRPr/>
            </a:pPr>
            <a:r>
              <a:rPr lang="en-GB" sz="900" b="1" dirty="0">
                <a:solidFill>
                  <a:srgbClr val="0033CC"/>
                </a:solidFill>
                <a:latin typeface="Comic Sans MS" panose="030F0702030302020204" pitchFamily="66" charset="0"/>
              </a:rPr>
              <a:t>            de </a:t>
            </a:r>
            <a:r>
              <a:rPr lang="en-GB" sz="900" b="1" dirty="0" err="1">
                <a:solidFill>
                  <a:srgbClr val="0033CC"/>
                </a:solidFill>
                <a:latin typeface="Comic Sans MS" panose="030F0702030302020204" pitchFamily="66" charset="0"/>
              </a:rPr>
              <a:t>Laboratoires</a:t>
            </a:r>
            <a:r>
              <a:rPr lang="en-GB" sz="900" b="1" dirty="0">
                <a:solidFill>
                  <a:srgbClr val="0033CC"/>
                </a:solidFill>
                <a:effectLst>
                  <a:outerShdw blurRad="38100" dist="38100" dir="2700000" algn="tl">
                    <a:srgbClr val="FFFFFF"/>
                  </a:outerShdw>
                </a:effectLst>
                <a:latin typeface="Comic Sans MS" panose="030F0702030302020204" pitchFamily="66" charset="0"/>
              </a:rPr>
              <a:t>)</a:t>
            </a:r>
          </a:p>
          <a:p>
            <a:pPr eaLnBrk="1" hangingPunct="1">
              <a:buFont typeface="Times New Roman" panose="02020603050405020304" pitchFamily="18" charset="0"/>
              <a:buNone/>
              <a:defRPr/>
            </a:pPr>
            <a:endParaRPr lang="en-GB" altLang="fr-FR" sz="400" b="1" dirty="0">
              <a:solidFill>
                <a:srgbClr val="0033CC"/>
              </a:solidFill>
              <a:latin typeface="Comic Sans MS" pitchFamily="66" charset="0"/>
            </a:endParaRPr>
          </a:p>
          <a:p>
            <a:pPr algn="ctr" eaLnBrk="1" hangingPunct="1">
              <a:buFont typeface="Times New Roman" panose="02020603050405020304" pitchFamily="18" charset="0"/>
              <a:buNone/>
              <a:defRPr/>
            </a:pPr>
            <a:r>
              <a:rPr lang="en-GB" altLang="fr-FR" sz="900" b="1" dirty="0">
                <a:solidFill>
                  <a:srgbClr val="D60093"/>
                </a:solidFill>
                <a:latin typeface="Comic Sans MS" pitchFamily="66" charset="0"/>
              </a:rPr>
              <a:t>       </a:t>
            </a:r>
            <a:r>
              <a:rPr lang="en-GB" altLang="fr-FR" sz="900" b="1" dirty="0" err="1">
                <a:solidFill>
                  <a:srgbClr val="D60093"/>
                </a:solidFill>
                <a:latin typeface="Comic Sans MS" pitchFamily="66" charset="0"/>
              </a:rPr>
              <a:t>Lycées</a:t>
            </a:r>
            <a:r>
              <a:rPr lang="en-GB" altLang="fr-FR" sz="900" b="1" dirty="0">
                <a:solidFill>
                  <a:srgbClr val="D60093"/>
                </a:solidFill>
                <a:latin typeface="Comic Sans MS" pitchFamily="66" charset="0"/>
              </a:rPr>
              <a:t> Ferry (Cannes) Tocqueville (Grasse)</a:t>
            </a:r>
          </a:p>
        </p:txBody>
      </p:sp>
      <p:pic>
        <p:nvPicPr>
          <p:cNvPr id="51209" name="Picture 11">
            <a:extLst>
              <a:ext uri="{FF2B5EF4-FFF2-40B4-BE49-F238E27FC236}">
                <a16:creationId xmlns:a16="http://schemas.microsoft.com/office/drawing/2014/main" id="{888C7763-E4BB-B4C4-DC63-5D834DC87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2357438"/>
            <a:ext cx="303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10" name="Rectangle 36">
            <a:extLst>
              <a:ext uri="{FF2B5EF4-FFF2-40B4-BE49-F238E27FC236}">
                <a16:creationId xmlns:a16="http://schemas.microsoft.com/office/drawing/2014/main" id="{7F44BE0E-29DB-B340-A35F-A6C30F730524}"/>
              </a:ext>
            </a:extLst>
          </p:cNvPr>
          <p:cNvSpPr>
            <a:spLocks noChangeArrowheads="1"/>
          </p:cNvSpPr>
          <p:nvPr/>
        </p:nvSpPr>
        <p:spPr bwMode="auto">
          <a:xfrm>
            <a:off x="5143500" y="4143375"/>
            <a:ext cx="3244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GB" altLang="fr-FR" sz="1200" b="1">
                <a:solidFill>
                  <a:srgbClr val="0033CC"/>
                </a:solidFill>
                <a:latin typeface="Comic Sans MS" panose="030F0702030302020204" pitchFamily="66" charset="0"/>
                <a:cs typeface="Lucida Sans Unicode" panose="020B0602030504020204" pitchFamily="34" charset="0"/>
              </a:rPr>
              <a:t>Vers quels secteurs ?</a:t>
            </a:r>
          </a:p>
          <a:p>
            <a:pPr algn="ctr" eaLnBrk="1" hangingPunct="1">
              <a:spcBef>
                <a:spcPct val="0"/>
              </a:spcBef>
              <a:buFont typeface="Arial" panose="020B0604020202020204" pitchFamily="34" charset="0"/>
              <a:buNone/>
            </a:pPr>
            <a:endParaRPr lang="en-GB" altLang="fr-FR" sz="400" b="1">
              <a:solidFill>
                <a:srgbClr val="0033CC"/>
              </a:solidFill>
              <a:latin typeface="Comic Sans MS" panose="030F0702030302020204" pitchFamily="66" charset="0"/>
              <a:cs typeface="Lucida Sans Unicode" panose="020B0602030504020204" pitchFamily="34" charset="0"/>
            </a:endParaRPr>
          </a:p>
          <a:p>
            <a:pPr algn="ctr" eaLnBrk="1" hangingPunct="1">
              <a:spcBef>
                <a:spcPct val="0"/>
              </a:spcBef>
              <a:buFont typeface="Arial" panose="020B0604020202020204" pitchFamily="34" charset="0"/>
              <a:buNone/>
            </a:pPr>
            <a:endParaRPr lang="en-GB" altLang="fr-FR" sz="300" b="1">
              <a:solidFill>
                <a:srgbClr val="D60093"/>
              </a:solidFill>
              <a:latin typeface="Comic Sans MS" panose="030F0702030302020204" pitchFamily="66" charset="0"/>
              <a:cs typeface="Lucida Sans Unicode" panose="020B0602030504020204" pitchFamily="34" charset="0"/>
            </a:endParaRPr>
          </a:p>
          <a:p>
            <a:pPr algn="ctr" eaLnBrk="1" hangingPunct="1">
              <a:spcBef>
                <a:spcPct val="0"/>
              </a:spcBef>
              <a:buFont typeface="Arial" panose="020B0604020202020204" pitchFamily="34" charset="0"/>
              <a:buNone/>
            </a:pPr>
            <a:r>
              <a:rPr lang="en-GB" altLang="fr-FR" sz="900" b="1">
                <a:solidFill>
                  <a:srgbClr val="D60093"/>
                </a:solidFill>
                <a:latin typeface="Comic Sans MS" panose="030F0702030302020204" pitchFamily="66" charset="0"/>
                <a:cs typeface="Lucida Sans Unicode" panose="020B0602030504020204" pitchFamily="34" charset="0"/>
              </a:rPr>
              <a:t>Laboratoire, paramédical, santé, chimie, énergie, pharmacie, agroalimentaire, environnement</a:t>
            </a:r>
          </a:p>
          <a:p>
            <a:pPr eaLnBrk="1" hangingPunct="1">
              <a:spcBef>
                <a:spcPct val="0"/>
              </a:spcBef>
              <a:buFont typeface="Arial" panose="020B0604020202020204" pitchFamily="34" charset="0"/>
              <a:buNone/>
            </a:pPr>
            <a:endParaRPr lang="fr-FR" altLang="fr-FR" sz="800">
              <a:solidFill>
                <a:srgbClr val="FF0000"/>
              </a:solidFill>
              <a:latin typeface="Comic Sans MS" panose="030F0702030302020204" pitchFamily="66" charset="0"/>
              <a:cs typeface="Lucida Sans Unicode" panose="020B0602030504020204" pitchFamily="34" charset="0"/>
            </a:endParaRPr>
          </a:p>
        </p:txBody>
      </p:sp>
      <p:sp>
        <p:nvSpPr>
          <p:cNvPr id="51211" name="Rectangle 31">
            <a:extLst>
              <a:ext uri="{FF2B5EF4-FFF2-40B4-BE49-F238E27FC236}">
                <a16:creationId xmlns:a16="http://schemas.microsoft.com/office/drawing/2014/main" id="{02C9B5C9-1EF7-8A68-98D5-A2443A2AC83B}"/>
              </a:ext>
            </a:extLst>
          </p:cNvPr>
          <p:cNvSpPr>
            <a:spLocks noChangeArrowheads="1"/>
          </p:cNvSpPr>
          <p:nvPr/>
        </p:nvSpPr>
        <p:spPr bwMode="auto">
          <a:xfrm>
            <a:off x="714375" y="4357688"/>
            <a:ext cx="3521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GB" altLang="fr-FR" sz="1200" b="1">
                <a:solidFill>
                  <a:srgbClr val="FFFF00"/>
                </a:solidFill>
                <a:latin typeface="Comic Sans MS" panose="030F0702030302020204" pitchFamily="66" charset="0"/>
                <a:cs typeface="Lucida Sans Unicode" panose="020B0602030504020204" pitchFamily="34" charset="0"/>
              </a:rPr>
              <a:t>Vers quels secteurs ?</a:t>
            </a:r>
          </a:p>
          <a:p>
            <a:pPr algn="ctr" eaLnBrk="1" hangingPunct="1">
              <a:spcBef>
                <a:spcPct val="0"/>
              </a:spcBef>
              <a:buFont typeface="Arial" panose="020B0604020202020204" pitchFamily="34" charset="0"/>
              <a:buNone/>
            </a:pPr>
            <a:endParaRPr lang="en-GB" altLang="fr-FR" sz="300" b="1">
              <a:solidFill>
                <a:srgbClr val="000000"/>
              </a:solidFill>
              <a:latin typeface="Comic Sans MS" panose="030F0702030302020204" pitchFamily="66" charset="0"/>
              <a:cs typeface="Lucida Sans Unicode" panose="020B0602030504020204" pitchFamily="34" charset="0"/>
            </a:endParaRPr>
          </a:p>
          <a:p>
            <a:pPr eaLnBrk="1" hangingPunct="1">
              <a:spcBef>
                <a:spcPct val="0"/>
              </a:spcBef>
              <a:buFont typeface="Arial" panose="020B0604020202020204" pitchFamily="34" charset="0"/>
              <a:buNone/>
            </a:pPr>
            <a:r>
              <a:rPr lang="en-GB" altLang="fr-FR" sz="900" b="1">
                <a:solidFill>
                  <a:srgbClr val="000000"/>
                </a:solidFill>
                <a:latin typeface="Comic Sans MS" panose="030F0702030302020204" pitchFamily="66" charset="0"/>
                <a:cs typeface="Lucida Sans Unicode" panose="020B0602030504020204" pitchFamily="34" charset="0"/>
              </a:rPr>
              <a:t> Bâtiment, énergie, matériaux, mécanique automobile, microtechnique, électronique, informatique industrielle…</a:t>
            </a:r>
          </a:p>
        </p:txBody>
      </p:sp>
      <p:sp>
        <p:nvSpPr>
          <p:cNvPr id="51212" name="Text Box 12">
            <a:extLst>
              <a:ext uri="{FF2B5EF4-FFF2-40B4-BE49-F238E27FC236}">
                <a16:creationId xmlns:a16="http://schemas.microsoft.com/office/drawing/2014/main" id="{081C5615-11D0-D88E-2725-97A251AC361B}"/>
              </a:ext>
            </a:extLst>
          </p:cNvPr>
          <p:cNvSpPr txBox="1">
            <a:spLocks noChangeArrowheads="1"/>
          </p:cNvSpPr>
          <p:nvPr/>
        </p:nvSpPr>
        <p:spPr bwMode="auto">
          <a:xfrm>
            <a:off x="5286375" y="3214688"/>
            <a:ext cx="3030538" cy="787400"/>
          </a:xfrm>
          <a:prstGeom prst="rect">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89888" tIns="46743" rIns="89888" bIns="46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125"/>
              </a:spcBef>
              <a:buClr>
                <a:srgbClr val="0000FF"/>
              </a:buClr>
              <a:buFontTx/>
              <a:buNone/>
            </a:pPr>
            <a:r>
              <a:rPr lang="en-GB" altLang="fr-FR" sz="900" b="1">
                <a:solidFill>
                  <a:srgbClr val="0033CC"/>
                </a:solidFill>
                <a:latin typeface="Comic Sans MS" panose="030F0702030302020204" pitchFamily="66" charset="0"/>
                <a:cs typeface="Lucida Sans Unicode" panose="020B0602030504020204" pitchFamily="34" charset="0"/>
              </a:rPr>
              <a:t>Programme tourné  vers les activités de laboratoire.</a:t>
            </a:r>
            <a:endParaRPr lang="en-GB" altLang="fr-FR" sz="300" b="1">
              <a:solidFill>
                <a:srgbClr val="0033CC"/>
              </a:solidFill>
              <a:latin typeface="Comic Sans MS" panose="030F0702030302020204" pitchFamily="66" charset="0"/>
              <a:cs typeface="Lucida Sans Unicode" panose="020B0602030504020204" pitchFamily="34" charset="0"/>
            </a:endParaRPr>
          </a:p>
          <a:p>
            <a:pPr algn="just" eaLnBrk="1" hangingPunct="1">
              <a:spcBef>
                <a:spcPct val="0"/>
              </a:spcBef>
              <a:buClr>
                <a:srgbClr val="0000FF"/>
              </a:buClr>
              <a:buFontTx/>
              <a:buNone/>
            </a:pPr>
            <a:r>
              <a:rPr lang="en-GB" altLang="fr-FR" sz="900" b="1">
                <a:solidFill>
                  <a:srgbClr val="0033CC"/>
                </a:solidFill>
                <a:latin typeface="Comic Sans MS" panose="030F0702030302020204" pitchFamily="66" charset="0"/>
                <a:cs typeface="Lucida Sans Unicode" panose="020B0602030504020204" pitchFamily="34" charset="0"/>
              </a:rPr>
              <a:t>Pour les élèves attirés par les manipulationsqui ont des  capacités dans les matières scientifiques mais aussi unebonne mémoire et rigueur d’esprit,</a:t>
            </a:r>
          </a:p>
        </p:txBody>
      </p:sp>
      <p:grpSp>
        <p:nvGrpSpPr>
          <p:cNvPr id="51213" name="Group 36">
            <a:extLst>
              <a:ext uri="{FF2B5EF4-FFF2-40B4-BE49-F238E27FC236}">
                <a16:creationId xmlns:a16="http://schemas.microsoft.com/office/drawing/2014/main" id="{DB9DDDF0-06CA-BC51-AE45-5ECE8F266D2D}"/>
              </a:ext>
            </a:extLst>
          </p:cNvPr>
          <p:cNvGrpSpPr>
            <a:grpSpLocks/>
          </p:cNvGrpSpPr>
          <p:nvPr/>
        </p:nvGrpSpPr>
        <p:grpSpPr bwMode="auto">
          <a:xfrm>
            <a:off x="1335088" y="228600"/>
            <a:ext cx="6519862" cy="830263"/>
            <a:chOff x="576" y="484"/>
            <a:chExt cx="4657" cy="425"/>
          </a:xfrm>
        </p:grpSpPr>
        <p:pic>
          <p:nvPicPr>
            <p:cNvPr id="51215" name="Picture 37">
              <a:extLst>
                <a:ext uri="{FF2B5EF4-FFF2-40B4-BE49-F238E27FC236}">
                  <a16:creationId xmlns:a16="http://schemas.microsoft.com/office/drawing/2014/main" id="{B0FEAA38-01CC-80FF-CF10-9C5D59A26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484"/>
              <a:ext cx="465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16" name="Text Box 38">
              <a:extLst>
                <a:ext uri="{FF2B5EF4-FFF2-40B4-BE49-F238E27FC236}">
                  <a16:creationId xmlns:a16="http://schemas.microsoft.com/office/drawing/2014/main" id="{72720B0C-FA22-3F7C-A627-73A536D32FFA}"/>
                </a:ext>
              </a:extLst>
            </p:cNvPr>
            <p:cNvSpPr txBox="1">
              <a:spLocks noChangeArrowheads="1"/>
            </p:cNvSpPr>
            <p:nvPr/>
          </p:nvSpPr>
          <p:spPr bwMode="auto">
            <a:xfrm>
              <a:off x="644" y="554"/>
              <a:ext cx="45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p>
          </p:txBody>
        </p:sp>
      </p:grpSp>
      <p:sp>
        <p:nvSpPr>
          <p:cNvPr id="84" name="Text Box 38">
            <a:extLst>
              <a:ext uri="{FF2B5EF4-FFF2-40B4-BE49-F238E27FC236}">
                <a16:creationId xmlns:a16="http://schemas.microsoft.com/office/drawing/2014/main" id="{61769D72-F00C-FE51-E4B1-250C63666AF2}"/>
              </a:ext>
            </a:extLst>
          </p:cNvPr>
          <p:cNvSpPr txBox="1">
            <a:spLocks noChangeArrowheads="1"/>
          </p:cNvSpPr>
          <p:nvPr/>
        </p:nvSpPr>
        <p:spPr bwMode="auto">
          <a:xfrm>
            <a:off x="1582738" y="365125"/>
            <a:ext cx="6327775" cy="558800"/>
          </a:xfrm>
          <a:prstGeom prst="rect">
            <a:avLst/>
          </a:prstGeom>
          <a:noFill/>
          <a:ln>
            <a:noFill/>
          </a:ln>
        </p:spPr>
        <p:txBody>
          <a:bodyPr wrap="none"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BACS TECHNOLOGIQUES </a:t>
            </a:r>
          </a:p>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(Jules FERRY)</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4">
            <a:extLst>
              <a:ext uri="{FF2B5EF4-FFF2-40B4-BE49-F238E27FC236}">
                <a16:creationId xmlns:a16="http://schemas.microsoft.com/office/drawing/2014/main" id="{A77DA634-A319-FC5C-4FB9-5C0B47795EE4}"/>
              </a:ext>
            </a:extLst>
          </p:cNvPr>
          <p:cNvSpPr>
            <a:spLocks noChangeArrowheads="1"/>
          </p:cNvSpPr>
          <p:nvPr/>
        </p:nvSpPr>
        <p:spPr bwMode="auto">
          <a:xfrm>
            <a:off x="933450" y="2425700"/>
            <a:ext cx="3473450" cy="2668588"/>
          </a:xfrm>
          <a:prstGeom prst="rect">
            <a:avLst/>
          </a:prstGeom>
          <a:solidFill>
            <a:srgbClr val="0070C0"/>
          </a:solidFill>
          <a:ln w="19050" algn="ctr">
            <a:solidFill>
              <a:schemeClr val="tx1"/>
            </a:solidFill>
            <a:round/>
            <a:headEnd/>
            <a:tailEnd/>
          </a:ln>
        </p:spPr>
        <p:txBody>
          <a:bodyPr lIns="91328" tIns="45664" rIns="91328" bIns="4566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altLang="fr-FR" sz="2400">
              <a:solidFill>
                <a:srgbClr val="000000"/>
              </a:solidFill>
              <a:latin typeface="Comic Sans MS" panose="030F0702030302020204" pitchFamily="66" charset="0"/>
              <a:cs typeface="Lucida Sans Unicode" panose="020B0602030504020204" pitchFamily="34" charset="0"/>
            </a:endParaRPr>
          </a:p>
        </p:txBody>
      </p:sp>
      <p:sp>
        <p:nvSpPr>
          <p:cNvPr id="53251" name="Rectangle 100">
            <a:extLst>
              <a:ext uri="{FF2B5EF4-FFF2-40B4-BE49-F238E27FC236}">
                <a16:creationId xmlns:a16="http://schemas.microsoft.com/office/drawing/2014/main" id="{0259B4DD-406C-49F6-FC16-2FBA601AF95A}"/>
              </a:ext>
            </a:extLst>
          </p:cNvPr>
          <p:cNvSpPr>
            <a:spLocks noChangeArrowheads="1"/>
          </p:cNvSpPr>
          <p:nvPr/>
        </p:nvSpPr>
        <p:spPr bwMode="auto">
          <a:xfrm>
            <a:off x="4913313" y="2416175"/>
            <a:ext cx="3475037" cy="2668588"/>
          </a:xfrm>
          <a:prstGeom prst="rect">
            <a:avLst/>
          </a:prstGeom>
          <a:solidFill>
            <a:srgbClr val="FF6699"/>
          </a:solidFill>
          <a:ln w="19050" algn="ctr">
            <a:solidFill>
              <a:schemeClr val="tx1"/>
            </a:solidFill>
            <a:round/>
            <a:headEnd/>
            <a:tailEnd/>
          </a:ln>
        </p:spPr>
        <p:txBody>
          <a:bodyPr lIns="91328" tIns="45664" rIns="91328" bIns="45664"/>
          <a:lstStyle>
            <a:lvl1pPr defTabSz="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76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76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76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76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altLang="fr-FR" sz="2400">
              <a:solidFill>
                <a:srgbClr val="000000"/>
              </a:solidFill>
              <a:latin typeface="Comic Sans MS" panose="030F0702030302020204" pitchFamily="66" charset="0"/>
              <a:cs typeface="Lucida Sans Unicode" panose="020B0602030504020204" pitchFamily="34" charset="0"/>
            </a:endParaRPr>
          </a:p>
        </p:txBody>
      </p:sp>
      <p:sp>
        <p:nvSpPr>
          <p:cNvPr id="53252" name="Text Box 4">
            <a:extLst>
              <a:ext uri="{FF2B5EF4-FFF2-40B4-BE49-F238E27FC236}">
                <a16:creationId xmlns:a16="http://schemas.microsoft.com/office/drawing/2014/main" id="{F11F2F19-EB2F-36F0-2008-B7DBA9F4CC3A}"/>
              </a:ext>
            </a:extLst>
          </p:cNvPr>
          <p:cNvSpPr txBox="1">
            <a:spLocks noChangeArrowheads="1"/>
          </p:cNvSpPr>
          <p:nvPr/>
        </p:nvSpPr>
        <p:spPr bwMode="auto">
          <a:xfrm>
            <a:off x="-541338" y="22098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fr-FR" sz="800">
                <a:solidFill>
                  <a:srgbClr val="000000"/>
                </a:solidFill>
                <a:latin typeface="Arial" panose="020B0604020202020204" pitchFamily="34" charset="0"/>
                <a:cs typeface="Lucida Sans Unicode" panose="020B0602030504020204" pitchFamily="34" charset="0"/>
              </a:rPr>
              <a:t>  </a:t>
            </a:r>
          </a:p>
        </p:txBody>
      </p:sp>
      <p:sp>
        <p:nvSpPr>
          <p:cNvPr id="53253" name="Text Box 3">
            <a:extLst>
              <a:ext uri="{FF2B5EF4-FFF2-40B4-BE49-F238E27FC236}">
                <a16:creationId xmlns:a16="http://schemas.microsoft.com/office/drawing/2014/main" id="{2B042441-2F67-1255-57CC-2EAE3BC63AAD}"/>
              </a:ext>
            </a:extLst>
          </p:cNvPr>
          <p:cNvSpPr txBox="1">
            <a:spLocks noChangeArrowheads="1"/>
          </p:cNvSpPr>
          <p:nvPr/>
        </p:nvSpPr>
        <p:spPr bwMode="auto">
          <a:xfrm>
            <a:off x="5084763" y="2397125"/>
            <a:ext cx="3132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en-GB" altLang="fr-FR" sz="900" b="1">
                <a:solidFill>
                  <a:srgbClr val="C00000"/>
                </a:solidFill>
                <a:latin typeface="Comic Sans MS" panose="030F0702030302020204" pitchFamily="66" charset="0"/>
                <a:cs typeface="Lucida Sans Unicode" panose="020B0602030504020204" pitchFamily="34" charset="0"/>
              </a:rPr>
              <a:t>    </a:t>
            </a:r>
            <a:r>
              <a:rPr lang="en-GB" altLang="fr-FR" sz="1200" b="1">
                <a:solidFill>
                  <a:srgbClr val="C00000"/>
                </a:solidFill>
                <a:latin typeface="Comic Sans MS" panose="030F0702030302020204" pitchFamily="66" charset="0"/>
                <a:cs typeface="Lucida Sans Unicode" panose="020B0602030504020204" pitchFamily="34" charset="0"/>
              </a:rPr>
              <a:t> </a:t>
            </a:r>
            <a:r>
              <a:rPr lang="en-GB" altLang="fr-FR" sz="1200" b="1">
                <a:solidFill>
                  <a:srgbClr val="0033CC"/>
                </a:solidFill>
                <a:latin typeface="Comic Sans MS" panose="030F0702030302020204" pitchFamily="66" charset="0"/>
                <a:cs typeface="Lucida Sans Unicode" panose="020B0602030504020204" pitchFamily="34" charset="0"/>
              </a:rPr>
              <a:t>ST2S  </a:t>
            </a:r>
            <a:r>
              <a:rPr lang="en-GB" altLang="fr-FR" sz="900" b="1">
                <a:solidFill>
                  <a:srgbClr val="0033CC"/>
                </a:solidFill>
                <a:latin typeface="Comic Sans MS" panose="030F0702030302020204" pitchFamily="66" charset="0"/>
                <a:cs typeface="Lucida Sans Unicode" panose="020B0602030504020204" pitchFamily="34" charset="0"/>
              </a:rPr>
              <a:t>(Sciences et  Technologies              </a:t>
            </a:r>
          </a:p>
          <a:p>
            <a:pPr algn="ctr" eaLnBrk="1" hangingPunct="1">
              <a:spcBef>
                <a:spcPct val="0"/>
              </a:spcBef>
              <a:buFontTx/>
              <a:buNone/>
            </a:pPr>
            <a:r>
              <a:rPr lang="en-GB" altLang="fr-FR" sz="900" b="1">
                <a:solidFill>
                  <a:srgbClr val="0033CC"/>
                </a:solidFill>
                <a:latin typeface="Comic Sans MS" panose="030F0702030302020204" pitchFamily="66" charset="0"/>
                <a:cs typeface="Lucida Sans Unicode" panose="020B0602030504020204" pitchFamily="34" charset="0"/>
              </a:rPr>
              <a:t>                 de la Santé et du Social)</a:t>
            </a:r>
          </a:p>
          <a:p>
            <a:pPr algn="ctr" eaLnBrk="1" hangingPunct="1">
              <a:spcBef>
                <a:spcPct val="0"/>
              </a:spcBef>
              <a:buFont typeface="Times New Roman" panose="02020603050405020304" pitchFamily="18" charset="0"/>
              <a:buNone/>
            </a:pPr>
            <a:r>
              <a:rPr lang="fr-FR" altLang="fr-FR" sz="900" b="1">
                <a:solidFill>
                  <a:srgbClr val="0033CC"/>
                </a:solidFill>
                <a:latin typeface="Comic Sans MS" panose="030F0702030302020204" pitchFamily="66" charset="0"/>
              </a:rPr>
              <a:t>    </a:t>
            </a:r>
            <a:r>
              <a:rPr lang="fr-FR" altLang="fr-FR" sz="900" b="1">
                <a:solidFill>
                  <a:srgbClr val="FFFF00"/>
                </a:solidFill>
                <a:latin typeface="Comic Sans MS" panose="030F0702030302020204" pitchFamily="66" charset="0"/>
              </a:rPr>
              <a:t>Lycée Bristol et lycée privé Les Fauvettes</a:t>
            </a:r>
          </a:p>
          <a:p>
            <a:pPr algn="ctr" eaLnBrk="1" hangingPunct="1">
              <a:spcBef>
                <a:spcPct val="0"/>
              </a:spcBef>
              <a:buFont typeface="Times New Roman" panose="02020603050405020304" pitchFamily="18" charset="0"/>
              <a:buNone/>
            </a:pPr>
            <a:endParaRPr lang="en-GB" altLang="fr-FR" sz="400" b="1">
              <a:solidFill>
                <a:srgbClr val="0000FF"/>
              </a:solidFill>
              <a:latin typeface="Times New Roman" panose="02020603050405020304" pitchFamily="18" charset="0"/>
            </a:endParaRPr>
          </a:p>
          <a:p>
            <a:pPr algn="just" eaLnBrk="1" hangingPunct="1">
              <a:spcBef>
                <a:spcPct val="0"/>
              </a:spcBef>
              <a:buFontTx/>
              <a:buNone/>
            </a:pPr>
            <a:r>
              <a:rPr lang="en-GB" altLang="fr-FR" sz="900" b="1">
                <a:solidFill>
                  <a:srgbClr val="000000"/>
                </a:solidFill>
                <a:latin typeface="Comic Sans MS" panose="030F0702030302020204" pitchFamily="66" charset="0"/>
              </a:rPr>
              <a:t>Pour</a:t>
            </a:r>
            <a:r>
              <a:rPr lang="en-GB" altLang="fr-FR" sz="900" b="1">
                <a:solidFill>
                  <a:srgbClr val="000000"/>
                </a:solidFill>
                <a:latin typeface="Comic Sans MS" panose="030F0702030302020204" pitchFamily="66" charset="0"/>
                <a:cs typeface="Lucida Sans Unicode" panose="020B0602030504020204" pitchFamily="34" charset="0"/>
              </a:rPr>
              <a:t> ceux qui sont intéressés par le fonctionnement des structures sanitaires et sociales (crèches, maison de retraite…), les maladies et leur prévention, le fonctionnement du corps humain,</a:t>
            </a:r>
            <a:endParaRPr lang="en-GB" altLang="fr-FR" sz="900" b="1">
              <a:solidFill>
                <a:srgbClr val="000000"/>
              </a:solidFill>
              <a:latin typeface="Arial" panose="020B0604020202020204" pitchFamily="34" charset="0"/>
              <a:cs typeface="Lucida Sans Unicode" panose="020B0602030504020204" pitchFamily="34" charset="0"/>
            </a:endParaRPr>
          </a:p>
        </p:txBody>
      </p:sp>
      <p:sp>
        <p:nvSpPr>
          <p:cNvPr id="53254" name="Rectangle 42">
            <a:extLst>
              <a:ext uri="{FF2B5EF4-FFF2-40B4-BE49-F238E27FC236}">
                <a16:creationId xmlns:a16="http://schemas.microsoft.com/office/drawing/2014/main" id="{7712135D-6829-B328-F491-DAB416C3273F}"/>
              </a:ext>
            </a:extLst>
          </p:cNvPr>
          <p:cNvSpPr>
            <a:spLocks noChangeArrowheads="1"/>
          </p:cNvSpPr>
          <p:nvPr/>
        </p:nvSpPr>
        <p:spPr bwMode="auto">
          <a:xfrm>
            <a:off x="5214938" y="3560763"/>
            <a:ext cx="2943225" cy="14303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fr-FR" altLang="fr-FR" sz="900" b="1" u="sng">
                <a:solidFill>
                  <a:srgbClr val="0033CC"/>
                </a:solidFill>
                <a:latin typeface="Comic Sans MS" panose="030F0702030302020204" pitchFamily="66" charset="0"/>
              </a:rPr>
              <a:t>Formations paramédicales </a:t>
            </a:r>
            <a:r>
              <a:rPr lang="fr-FR" altLang="fr-FR" sz="900" b="1">
                <a:solidFill>
                  <a:srgbClr val="0033CC"/>
                </a:solidFill>
                <a:latin typeface="Comic Sans MS" panose="030F0702030302020204" pitchFamily="66" charset="0"/>
              </a:rPr>
              <a:t>(infirmier, diététicien, manipulateur en électroradiologie médicale, ergothérapeute…) </a:t>
            </a:r>
          </a:p>
          <a:p>
            <a:pPr eaLnBrk="1" hangingPunct="1">
              <a:spcBef>
                <a:spcPct val="0"/>
              </a:spcBef>
              <a:buFontTx/>
              <a:buNone/>
            </a:pPr>
            <a:endParaRPr lang="fr-FR" altLang="fr-FR" sz="300" b="1">
              <a:solidFill>
                <a:srgbClr val="0033CC"/>
              </a:solidFill>
              <a:latin typeface="Comic Sans MS" panose="030F0702030302020204" pitchFamily="66" charset="0"/>
            </a:endParaRPr>
          </a:p>
          <a:p>
            <a:pPr eaLnBrk="1" hangingPunct="1">
              <a:spcBef>
                <a:spcPct val="0"/>
              </a:spcBef>
              <a:buFontTx/>
              <a:buNone/>
            </a:pPr>
            <a:r>
              <a:rPr lang="fr-FR" altLang="fr-FR" sz="900" b="1" u="sng">
                <a:solidFill>
                  <a:srgbClr val="0033CC"/>
                </a:solidFill>
                <a:latin typeface="Comic Sans MS" panose="030F0702030302020204" pitchFamily="66" charset="0"/>
              </a:rPr>
              <a:t>Formations technico-administratives </a:t>
            </a:r>
            <a:r>
              <a:rPr lang="fr-FR" altLang="fr-FR" sz="900" b="1">
                <a:solidFill>
                  <a:srgbClr val="0033CC"/>
                </a:solidFill>
                <a:latin typeface="Comic Sans MS" panose="030F0702030302020204" pitchFamily="66" charset="0"/>
              </a:rPr>
              <a:t>(assistants des professionnels de la santé et du social…)</a:t>
            </a:r>
          </a:p>
          <a:p>
            <a:pPr eaLnBrk="1" hangingPunct="1">
              <a:spcBef>
                <a:spcPct val="0"/>
              </a:spcBef>
              <a:buFontTx/>
              <a:buNone/>
            </a:pPr>
            <a:endParaRPr lang="fr-FR" altLang="fr-FR" sz="300" b="1">
              <a:solidFill>
                <a:srgbClr val="0033CC"/>
              </a:solidFill>
              <a:latin typeface="Comic Sans MS" panose="030F0702030302020204" pitchFamily="66" charset="0"/>
            </a:endParaRPr>
          </a:p>
          <a:p>
            <a:pPr eaLnBrk="1" hangingPunct="1">
              <a:spcBef>
                <a:spcPct val="0"/>
              </a:spcBef>
              <a:buFontTx/>
              <a:buNone/>
            </a:pPr>
            <a:r>
              <a:rPr lang="fr-FR" altLang="fr-FR" sz="900" b="1" u="sng">
                <a:solidFill>
                  <a:srgbClr val="0033CC"/>
                </a:solidFill>
                <a:latin typeface="Comic Sans MS" panose="030F0702030302020204" pitchFamily="66" charset="0"/>
              </a:rPr>
              <a:t>Formations sociales</a:t>
            </a:r>
            <a:r>
              <a:rPr lang="fr-FR" altLang="fr-FR" sz="900" b="1">
                <a:solidFill>
                  <a:srgbClr val="0033CC"/>
                </a:solidFill>
                <a:latin typeface="Comic Sans MS" panose="030F0702030302020204" pitchFamily="66" charset="0"/>
              </a:rPr>
              <a:t> ( conseiller en économie sociale et familiale, éducateur spécialisé, éducateur de jeunes enfants, éducateurs spécialisés…)</a:t>
            </a:r>
          </a:p>
        </p:txBody>
      </p:sp>
      <p:pic>
        <p:nvPicPr>
          <p:cNvPr id="53255" name="Picture 5">
            <a:extLst>
              <a:ext uri="{FF2B5EF4-FFF2-40B4-BE49-F238E27FC236}">
                <a16:creationId xmlns:a16="http://schemas.microsoft.com/office/drawing/2014/main" id="{033B541C-34FD-8E14-002D-48191D5B9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2425700"/>
            <a:ext cx="6445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6" name="Rectangle 91">
            <a:extLst>
              <a:ext uri="{FF2B5EF4-FFF2-40B4-BE49-F238E27FC236}">
                <a16:creationId xmlns:a16="http://schemas.microsoft.com/office/drawing/2014/main" id="{C8413B24-C1A7-519E-76F0-953DF2C50860}"/>
              </a:ext>
            </a:extLst>
          </p:cNvPr>
          <p:cNvSpPr>
            <a:spLocks noChangeArrowheads="1"/>
          </p:cNvSpPr>
          <p:nvPr/>
        </p:nvSpPr>
        <p:spPr bwMode="auto">
          <a:xfrm>
            <a:off x="1116013" y="2397125"/>
            <a:ext cx="28717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r-FR" sz="1200" b="1">
                <a:solidFill>
                  <a:srgbClr val="FFFFFF"/>
                </a:solidFill>
                <a:latin typeface="Arial" panose="020B0604020202020204" pitchFamily="34" charset="0"/>
                <a:ea typeface="MS Gothic" panose="020B0609070205080204" pitchFamily="49" charset="-128"/>
              </a:rPr>
              <a:t>               </a:t>
            </a:r>
            <a:r>
              <a:rPr lang="en-GB" altLang="fr-FR" sz="1200" b="1">
                <a:solidFill>
                  <a:srgbClr val="FFFFFF"/>
                </a:solidFill>
                <a:latin typeface="Comic Sans MS" panose="030F0702030302020204" pitchFamily="66" charset="0"/>
                <a:ea typeface="MS Gothic" panose="020B0609070205080204" pitchFamily="49" charset="-128"/>
              </a:rPr>
              <a:t>STMG </a:t>
            </a:r>
            <a:r>
              <a:rPr lang="en-GB" altLang="fr-FR" sz="900" b="1">
                <a:solidFill>
                  <a:srgbClr val="FFFFFF"/>
                </a:solidFill>
                <a:latin typeface="Comic Sans MS" panose="030F0702030302020204" pitchFamily="66" charset="0"/>
                <a:ea typeface="MS Gothic" panose="020B0609070205080204" pitchFamily="49" charset="-128"/>
              </a:rPr>
              <a:t>(Sciences et Technologies  </a:t>
            </a:r>
          </a:p>
          <a:p>
            <a:pPr eaLnBrk="1" hangingPunct="1">
              <a:spcBef>
                <a:spcPct val="0"/>
              </a:spcBef>
              <a:buFontTx/>
              <a:buNone/>
            </a:pPr>
            <a:r>
              <a:rPr lang="en-GB" altLang="fr-FR" sz="900" b="1">
                <a:solidFill>
                  <a:srgbClr val="FFFFFF"/>
                </a:solidFill>
                <a:latin typeface="Comic Sans MS" panose="030F0702030302020204" pitchFamily="66" charset="0"/>
                <a:ea typeface="MS Gothic" panose="020B0609070205080204" pitchFamily="49" charset="-128"/>
              </a:rPr>
              <a:t>               du  Management et  de la Gestion)</a:t>
            </a:r>
          </a:p>
          <a:p>
            <a:pPr algn="ctr" eaLnBrk="1" hangingPunct="1">
              <a:spcBef>
                <a:spcPct val="0"/>
              </a:spcBef>
              <a:buFont typeface="Times New Roman" panose="02020603050405020304" pitchFamily="18" charset="0"/>
              <a:buNone/>
            </a:pPr>
            <a:endParaRPr lang="fr-FR" altLang="fr-FR" sz="900" b="1">
              <a:solidFill>
                <a:srgbClr val="FFFF00"/>
              </a:solidFill>
              <a:latin typeface="Comic Sans MS" panose="030F0702030302020204" pitchFamily="66" charset="0"/>
              <a:ea typeface="MS Gothic" panose="020B0609070205080204" pitchFamily="49" charset="-128"/>
            </a:endParaRPr>
          </a:p>
          <a:p>
            <a:pPr algn="ctr" eaLnBrk="1" hangingPunct="1">
              <a:spcBef>
                <a:spcPct val="0"/>
              </a:spcBef>
              <a:buFont typeface="Times New Roman" panose="02020603050405020304" pitchFamily="18" charset="0"/>
              <a:buNone/>
            </a:pPr>
            <a:r>
              <a:rPr lang="fr-FR" altLang="fr-FR" sz="900" b="1">
                <a:solidFill>
                  <a:srgbClr val="FFFF00"/>
                </a:solidFill>
                <a:latin typeface="Comic Sans MS" panose="030F0702030302020204" pitchFamily="66" charset="0"/>
                <a:ea typeface="MS Gothic" panose="020B0609070205080204" pitchFamily="49" charset="-128"/>
              </a:rPr>
              <a:t>Lycées: Bristol (Cannes)</a:t>
            </a:r>
            <a:r>
              <a:rPr lang="en-GB" altLang="fr-FR" sz="900" b="1">
                <a:solidFill>
                  <a:srgbClr val="FFFF00"/>
                </a:solidFill>
                <a:latin typeface="Comic Sans MS" panose="030F0702030302020204" pitchFamily="66" charset="0"/>
                <a:ea typeface="MS Gothic" panose="020B0609070205080204" pitchFamily="49" charset="-128"/>
              </a:rPr>
              <a:t> Tocqueville (Grasse)</a:t>
            </a:r>
          </a:p>
          <a:p>
            <a:pPr eaLnBrk="1" hangingPunct="1">
              <a:spcBef>
                <a:spcPct val="0"/>
              </a:spcBef>
              <a:buFont typeface="Times New Roman" panose="02020603050405020304" pitchFamily="18" charset="0"/>
              <a:buNone/>
            </a:pPr>
            <a:endParaRPr lang="en-GB" altLang="fr-FR" sz="300" b="1">
              <a:solidFill>
                <a:srgbClr val="000000"/>
              </a:solidFill>
              <a:latin typeface="Comic Sans MS" panose="030F0702030302020204" pitchFamily="66" charset="0"/>
              <a:ea typeface="MS Gothic" panose="020B0609070205080204" pitchFamily="49" charset="-128"/>
            </a:endParaRPr>
          </a:p>
          <a:p>
            <a:pPr eaLnBrk="1" hangingPunct="1">
              <a:spcBef>
                <a:spcPct val="0"/>
              </a:spcBef>
              <a:buFont typeface="Times New Roman" panose="02020603050405020304" pitchFamily="18" charset="0"/>
              <a:buNone/>
            </a:pPr>
            <a:r>
              <a:rPr lang="en-GB" altLang="fr-FR" sz="900" b="1">
                <a:solidFill>
                  <a:srgbClr val="FFFFFF"/>
                </a:solidFill>
                <a:latin typeface="Comic Sans MS" panose="030F0702030302020204" pitchFamily="66" charset="0"/>
                <a:ea typeface="MS Gothic" panose="020B0609070205080204" pitchFamily="49" charset="-128"/>
              </a:rPr>
              <a:t>Pour ceux qui s’intéressent aux nouvelles techniques de communication et de gestion, à la comptabilité ou au commerce</a:t>
            </a:r>
            <a:r>
              <a:rPr lang="en-GB" altLang="fr-FR" sz="900" b="1">
                <a:solidFill>
                  <a:srgbClr val="000000"/>
                </a:solidFill>
                <a:latin typeface="Comic Sans MS" panose="030F0702030302020204" pitchFamily="66" charset="0"/>
                <a:ea typeface="MS Gothic" panose="020B0609070205080204" pitchFamily="49" charset="-128"/>
              </a:rPr>
              <a:t>.</a:t>
            </a:r>
          </a:p>
        </p:txBody>
      </p:sp>
      <p:sp>
        <p:nvSpPr>
          <p:cNvPr id="53257" name="Text Box 6">
            <a:extLst>
              <a:ext uri="{FF2B5EF4-FFF2-40B4-BE49-F238E27FC236}">
                <a16:creationId xmlns:a16="http://schemas.microsoft.com/office/drawing/2014/main" id="{D57054C7-686F-2A22-0B60-21BB2F5EFF24}"/>
              </a:ext>
            </a:extLst>
          </p:cNvPr>
          <p:cNvSpPr txBox="1">
            <a:spLocks noChangeArrowheads="1"/>
          </p:cNvSpPr>
          <p:nvPr/>
        </p:nvSpPr>
        <p:spPr bwMode="auto">
          <a:xfrm>
            <a:off x="1160463" y="3654425"/>
            <a:ext cx="2827337" cy="463550"/>
          </a:xfrm>
          <a:prstGeom prst="rect">
            <a:avLst/>
          </a:prstGeom>
          <a:solidFill>
            <a:srgbClr val="BBE0E3"/>
          </a:solidFill>
          <a:ln>
            <a:noFill/>
          </a:ln>
          <a:extLst>
            <a:ext uri="{91240B29-F687-4F45-9708-019B960494DF}">
              <a14:hiddenLine xmlns:a14="http://schemas.microsoft.com/office/drawing/2010/main" w="9360">
                <a:solidFill>
                  <a:srgbClr val="000000"/>
                </a:solidFill>
                <a:miter lim="800000"/>
                <a:headEnd/>
                <a:tailEnd/>
              </a14:hiddenLine>
            </a:ext>
          </a:extLst>
        </p:spPr>
        <p:txBody>
          <a:bodyPr lIns="89888" tIns="46743" rIns="89888" bIns="46743">
            <a:spAutoFit/>
          </a:bodyPr>
          <a:lstStyle>
            <a:lvl1pPr>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r>
              <a:rPr lang="en-GB" altLang="fr-FR" sz="800" b="1">
                <a:solidFill>
                  <a:srgbClr val="C0504D"/>
                </a:solidFill>
                <a:latin typeface="Arial" panose="020B0604020202020204" pitchFamily="34" charset="0"/>
              </a:rPr>
              <a:t>Etude de l ’entreprise : environnement </a:t>
            </a:r>
          </a:p>
          <a:p>
            <a:pPr eaLnBrk="1" hangingPunct="1">
              <a:spcBef>
                <a:spcPct val="0"/>
              </a:spcBef>
              <a:buClr>
                <a:srgbClr val="000000"/>
              </a:buClr>
              <a:buFont typeface="Times New Roman" panose="02020603050405020304" pitchFamily="18" charset="0"/>
              <a:buNone/>
            </a:pPr>
            <a:r>
              <a:rPr lang="en-GB" altLang="fr-FR" sz="800" b="1">
                <a:solidFill>
                  <a:srgbClr val="C0504D"/>
                </a:solidFill>
                <a:latin typeface="Arial" panose="020B0604020202020204" pitchFamily="34" charset="0"/>
              </a:rPr>
              <a:t>économique et juridique, techniques de gestion</a:t>
            </a:r>
          </a:p>
          <a:p>
            <a:pPr eaLnBrk="1" hangingPunct="1">
              <a:spcBef>
                <a:spcPct val="0"/>
              </a:spcBef>
              <a:buClr>
                <a:srgbClr val="000000"/>
              </a:buClr>
              <a:buFont typeface="Times New Roman" panose="02020603050405020304" pitchFamily="18" charset="0"/>
              <a:buNone/>
            </a:pPr>
            <a:r>
              <a:rPr lang="en-GB" altLang="fr-FR" sz="800" b="1">
                <a:solidFill>
                  <a:srgbClr val="C0504D"/>
                </a:solidFill>
                <a:latin typeface="Arial" panose="020B0604020202020204" pitchFamily="34" charset="0"/>
              </a:rPr>
              <a:t> et de communication interne ou externe.</a:t>
            </a:r>
          </a:p>
        </p:txBody>
      </p:sp>
      <p:sp>
        <p:nvSpPr>
          <p:cNvPr id="53258" name="Rectangle 1">
            <a:extLst>
              <a:ext uri="{FF2B5EF4-FFF2-40B4-BE49-F238E27FC236}">
                <a16:creationId xmlns:a16="http://schemas.microsoft.com/office/drawing/2014/main" id="{CCDE59DE-EB5E-5BEC-6A4A-3F86290A3E7C}"/>
              </a:ext>
            </a:extLst>
          </p:cNvPr>
          <p:cNvSpPr>
            <a:spLocks noChangeArrowheads="1"/>
          </p:cNvSpPr>
          <p:nvPr/>
        </p:nvSpPr>
        <p:spPr bwMode="auto">
          <a:xfrm>
            <a:off x="1598613" y="5502275"/>
            <a:ext cx="2808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lIns="89888" tIns="46743" rIns="89888" bIns="46743" anchor="ctr"/>
          <a:lstStyle>
            <a:lvl1pPr>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2813" algn="l"/>
                <a:tab pos="1825625" algn="l"/>
                <a:tab pos="2738438" algn="l"/>
                <a:tab pos="3652838" algn="l"/>
                <a:tab pos="4565650" algn="l"/>
                <a:tab pos="5478463" algn="l"/>
                <a:tab pos="6392863" algn="l"/>
                <a:tab pos="7305675" algn="l"/>
                <a:tab pos="8218488" algn="l"/>
                <a:tab pos="9131300" algn="l"/>
                <a:tab pos="100457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en-GB" altLang="fr-FR" sz="800">
              <a:solidFill>
                <a:srgbClr val="000000"/>
              </a:solidFill>
            </a:endParaRPr>
          </a:p>
        </p:txBody>
      </p:sp>
      <p:sp>
        <p:nvSpPr>
          <p:cNvPr id="96" name="Rectangle 95">
            <a:extLst>
              <a:ext uri="{FF2B5EF4-FFF2-40B4-BE49-F238E27FC236}">
                <a16:creationId xmlns:a16="http://schemas.microsoft.com/office/drawing/2014/main" id="{B478F81D-5AA9-9739-7B2E-273FFFAD404A}"/>
              </a:ext>
            </a:extLst>
          </p:cNvPr>
          <p:cNvSpPr/>
          <p:nvPr/>
        </p:nvSpPr>
        <p:spPr>
          <a:xfrm>
            <a:off x="1176338" y="4411663"/>
            <a:ext cx="2835275" cy="461962"/>
          </a:xfrm>
          <a:prstGeom prst="rect">
            <a:avLst/>
          </a:prstGeom>
        </p:spPr>
        <p:txBody>
          <a:bodyPr lIns="0" tIns="0" rIns="0" bIns="0">
            <a:spAutoFit/>
          </a:bodyPr>
          <a:lstStyle/>
          <a:p>
            <a:pPr indent="-286315" algn="ctr" eaLnBrk="1" hangingPunct="1">
              <a:buClr>
                <a:srgbClr val="000000"/>
              </a:buClr>
              <a:buSzPct val="100000"/>
              <a:buFont typeface="Times New Roman" panose="02020603050405020304" pitchFamily="18" charset="0"/>
              <a:buNone/>
              <a:defRPr/>
            </a:pPr>
            <a:r>
              <a:rPr lang="en-GB" altLang="fr-FR" sz="1200" b="1" dirty="0" err="1">
                <a:solidFill>
                  <a:srgbClr val="FFFF00"/>
                </a:solidFill>
                <a:latin typeface="Comic Sans MS" panose="030F0702030302020204" pitchFamily="66" charset="0"/>
              </a:rPr>
              <a:t>Vers</a:t>
            </a:r>
            <a:r>
              <a:rPr lang="en-GB" altLang="fr-FR" sz="1200" b="1" dirty="0">
                <a:solidFill>
                  <a:srgbClr val="FFFF00"/>
                </a:solidFill>
                <a:latin typeface="Comic Sans MS" panose="030F0702030302020204" pitchFamily="66" charset="0"/>
              </a:rPr>
              <a:t> </a:t>
            </a:r>
            <a:r>
              <a:rPr lang="en-GB" altLang="fr-FR" sz="1200" b="1" dirty="0" err="1">
                <a:solidFill>
                  <a:srgbClr val="FFFF00"/>
                </a:solidFill>
                <a:latin typeface="Comic Sans MS" panose="030F0702030302020204" pitchFamily="66" charset="0"/>
              </a:rPr>
              <a:t>quels</a:t>
            </a:r>
            <a:r>
              <a:rPr lang="en-GB" altLang="fr-FR" sz="1200" b="1" dirty="0">
                <a:solidFill>
                  <a:srgbClr val="FFFF00"/>
                </a:solidFill>
                <a:latin typeface="Comic Sans MS" panose="030F0702030302020204" pitchFamily="66" charset="0"/>
              </a:rPr>
              <a:t> </a:t>
            </a:r>
            <a:r>
              <a:rPr lang="en-GB" altLang="fr-FR" sz="1200" b="1" dirty="0" err="1">
                <a:solidFill>
                  <a:srgbClr val="FFFF00"/>
                </a:solidFill>
                <a:latin typeface="Comic Sans MS" panose="030F0702030302020204" pitchFamily="66" charset="0"/>
              </a:rPr>
              <a:t>secteurs</a:t>
            </a:r>
            <a:r>
              <a:rPr lang="en-GB" altLang="fr-FR" sz="1200" b="1" dirty="0">
                <a:solidFill>
                  <a:srgbClr val="FFFF00"/>
                </a:solidFill>
                <a:latin typeface="Comic Sans MS" panose="030F0702030302020204" pitchFamily="66" charset="0"/>
              </a:rPr>
              <a:t> ?</a:t>
            </a:r>
          </a:p>
          <a:p>
            <a:pPr indent="-286315" eaLnBrk="1" hangingPunct="1">
              <a:buClr>
                <a:srgbClr val="000000"/>
              </a:buClr>
              <a:buSzPct val="100000"/>
              <a:buFont typeface="Times New Roman" panose="02020603050405020304" pitchFamily="18" charset="0"/>
              <a:buNone/>
              <a:defRPr/>
            </a:pPr>
            <a:endParaRPr lang="fr-FR" altLang="fr-FR" sz="200" b="1" dirty="0">
              <a:solidFill>
                <a:srgbClr val="FFFF00"/>
              </a:solidFill>
              <a:latin typeface="Comic Sans MS" panose="030F0702030302020204" pitchFamily="66" charset="0"/>
            </a:endParaRPr>
          </a:p>
          <a:p>
            <a:pPr marL="72000" eaLnBrk="1" hangingPunct="1">
              <a:buClr>
                <a:srgbClr val="000000"/>
              </a:buClr>
              <a:buSzPct val="100000"/>
              <a:buFont typeface="Times New Roman" panose="02020603050405020304" pitchFamily="18" charset="0"/>
              <a:buNone/>
              <a:defRPr/>
            </a:pPr>
            <a:r>
              <a:rPr lang="fr-FR" sz="800" b="1" dirty="0">
                <a:solidFill>
                  <a:prstClr val="white"/>
                </a:solidFill>
                <a:latin typeface="Comic Sans MS" pitchFamily="66" charset="0"/>
              </a:rPr>
              <a:t>Commerce,  gestion, informatique, social, secrétariat, banques, assurances et administration</a:t>
            </a:r>
          </a:p>
        </p:txBody>
      </p:sp>
      <p:pic>
        <p:nvPicPr>
          <p:cNvPr id="53260" name="Picture 8">
            <a:extLst>
              <a:ext uri="{FF2B5EF4-FFF2-40B4-BE49-F238E27FC236}">
                <a16:creationId xmlns:a16="http://schemas.microsoft.com/office/drawing/2014/main" id="{99531357-F02C-E3B5-8880-3079F632A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2571750"/>
            <a:ext cx="4175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53261" name="Group 36">
            <a:extLst>
              <a:ext uri="{FF2B5EF4-FFF2-40B4-BE49-F238E27FC236}">
                <a16:creationId xmlns:a16="http://schemas.microsoft.com/office/drawing/2014/main" id="{CDBDC645-7C3D-4DCF-D70B-627C3C403490}"/>
              </a:ext>
            </a:extLst>
          </p:cNvPr>
          <p:cNvGrpSpPr>
            <a:grpSpLocks/>
          </p:cNvGrpSpPr>
          <p:nvPr/>
        </p:nvGrpSpPr>
        <p:grpSpPr bwMode="auto">
          <a:xfrm>
            <a:off x="1335088" y="228600"/>
            <a:ext cx="6519862" cy="830263"/>
            <a:chOff x="576" y="484"/>
            <a:chExt cx="4657" cy="425"/>
          </a:xfrm>
        </p:grpSpPr>
        <p:pic>
          <p:nvPicPr>
            <p:cNvPr id="53263" name="Picture 37">
              <a:extLst>
                <a:ext uri="{FF2B5EF4-FFF2-40B4-BE49-F238E27FC236}">
                  <a16:creationId xmlns:a16="http://schemas.microsoft.com/office/drawing/2014/main" id="{7560D5B1-FC34-A502-537C-4C63F822C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484"/>
              <a:ext cx="465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64" name="Text Box 38">
              <a:extLst>
                <a:ext uri="{FF2B5EF4-FFF2-40B4-BE49-F238E27FC236}">
                  <a16:creationId xmlns:a16="http://schemas.microsoft.com/office/drawing/2014/main" id="{C413B9AD-47B1-67AF-7B87-5E50FCA172FD}"/>
                </a:ext>
              </a:extLst>
            </p:cNvPr>
            <p:cNvSpPr txBox="1">
              <a:spLocks noChangeArrowheads="1"/>
            </p:cNvSpPr>
            <p:nvPr/>
          </p:nvSpPr>
          <p:spPr bwMode="auto">
            <a:xfrm>
              <a:off x="644" y="554"/>
              <a:ext cx="45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p>
          </p:txBody>
        </p:sp>
      </p:grpSp>
      <p:sp>
        <p:nvSpPr>
          <p:cNvPr id="84" name="Text Box 38">
            <a:extLst>
              <a:ext uri="{FF2B5EF4-FFF2-40B4-BE49-F238E27FC236}">
                <a16:creationId xmlns:a16="http://schemas.microsoft.com/office/drawing/2014/main" id="{9B59FCD6-C6C5-3756-D888-6193C7AE2C9E}"/>
              </a:ext>
            </a:extLst>
          </p:cNvPr>
          <p:cNvSpPr txBox="1">
            <a:spLocks noChangeArrowheads="1"/>
          </p:cNvSpPr>
          <p:nvPr/>
        </p:nvSpPr>
        <p:spPr bwMode="auto">
          <a:xfrm>
            <a:off x="1582738" y="365125"/>
            <a:ext cx="6327775" cy="558800"/>
          </a:xfrm>
          <a:prstGeom prst="rect">
            <a:avLst/>
          </a:prstGeom>
          <a:noFill/>
          <a:ln>
            <a:noFill/>
          </a:ln>
        </p:spPr>
        <p:txBody>
          <a:bodyPr wrap="none"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BACS TECHNOLOGIQUES </a:t>
            </a:r>
          </a:p>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bg1"/>
                </a:solidFill>
                <a:effectLst>
                  <a:outerShdw blurRad="38100" dist="38100" dir="2700000" algn="tl">
                    <a:srgbClr val="000000"/>
                  </a:outerShdw>
                </a:effectLst>
                <a:latin typeface="Arial Black" pitchFamily="32" charset="0"/>
                <a:ea typeface="Microsoft YaHei" charset="-122"/>
              </a:rPr>
              <a:t>(Bristol)</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_présentation_AEF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7201</Words>
  <Application>Microsoft Office PowerPoint</Application>
  <PresentationFormat>Affichage à l'écran (4:3)</PresentationFormat>
  <Paragraphs>967</Paragraphs>
  <Slides>48</Slides>
  <Notes>14</Notes>
  <HiddenSlides>0</HiddenSlides>
  <MMClips>0</MMClips>
  <ScaleCrop>false</ScaleCrop>
  <HeadingPairs>
    <vt:vector size="8" baseType="variant">
      <vt:variant>
        <vt:lpstr>Polices utilisées</vt:lpstr>
      </vt:variant>
      <vt:variant>
        <vt:i4>18</vt:i4>
      </vt:variant>
      <vt:variant>
        <vt:lpstr>Thème</vt:lpstr>
      </vt:variant>
      <vt:variant>
        <vt:i4>4</vt:i4>
      </vt:variant>
      <vt:variant>
        <vt:lpstr>Serveurs OLE incorporés</vt:lpstr>
      </vt:variant>
      <vt:variant>
        <vt:i4>0</vt:i4>
      </vt:variant>
      <vt:variant>
        <vt:lpstr>Titres des diapositives</vt:lpstr>
      </vt:variant>
      <vt:variant>
        <vt:i4>48</vt:i4>
      </vt:variant>
    </vt:vector>
  </HeadingPairs>
  <TitlesOfParts>
    <vt:vector size="70" baseType="lpstr">
      <vt:lpstr>Microsoft YaHei</vt:lpstr>
      <vt:lpstr>MS Gothic</vt:lpstr>
      <vt:lpstr>ＭＳ Ｐゴシック</vt:lpstr>
      <vt:lpstr>ＭＳ Ｐゴシック</vt:lpstr>
      <vt:lpstr>Aharoni</vt:lpstr>
      <vt:lpstr>Arabic Typesetting</vt:lpstr>
      <vt:lpstr>Arial</vt:lpstr>
      <vt:lpstr>Arial Black</vt:lpstr>
      <vt:lpstr>Calibri</vt:lpstr>
      <vt:lpstr>Comic Sans MS</vt:lpstr>
      <vt:lpstr>Lucida Sans Unicode</vt:lpstr>
      <vt:lpstr>Monotype Sorts</vt:lpstr>
      <vt:lpstr>StarSymbol</vt:lpstr>
      <vt:lpstr>Tahoma</vt:lpstr>
      <vt:lpstr>Times</vt:lpstr>
      <vt:lpstr>Times New Roman</vt:lpstr>
      <vt:lpstr>Wingdings</vt:lpstr>
      <vt:lpstr>Wingdings 2</vt:lpstr>
      <vt:lpstr>Modèle_présentation_AEFE 2015</vt:lpstr>
      <vt:lpstr>Thème Office</vt:lpstr>
      <vt:lpstr>1_Office Theme</vt:lpstr>
      <vt:lpstr>2_Office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VOIE TECHNOLOGIQUE</vt:lpstr>
      <vt:lpstr>Bac STMG</vt:lpstr>
      <vt:lpstr>Présentation PowerPoint</vt:lpstr>
      <vt:lpstr>Bac STI2D</vt:lpstr>
      <vt:lpstr>Présentation PowerPoint</vt:lpstr>
      <vt:lpstr>Bac ST2S</vt:lpstr>
      <vt:lpstr>Présentation PowerPoint</vt:lpstr>
      <vt:lpstr>Bac STL</vt:lpstr>
      <vt:lpstr>Bac STD2A</vt:lpstr>
      <vt:lpstr>Bac STAV</vt:lpstr>
      <vt:lpstr>Les épreuves du baccalauréat</vt:lpstr>
      <vt:lpstr>Présentation PowerPoint</vt:lpstr>
      <vt:lpstr>Présentation PowerPoint</vt:lpstr>
      <vt:lpstr>Présentation PowerPoint</vt:lpstr>
      <vt:lpstr>Présentation PowerPoint</vt:lpstr>
      <vt:lpstr>Présentation PowerPoint</vt:lpstr>
      <vt:lpstr>Portails de l’Université Côte d’Azur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Diaporama_AEFE_Supérieur_2012</dc:title>
  <dc:creator>Ludovic CHASTAING - AEFE</dc:creator>
  <cp:lastModifiedBy>CHERON NICOLAS</cp:lastModifiedBy>
  <cp:revision>454</cp:revision>
  <cp:lastPrinted>2015-12-10T19:48:56Z</cp:lastPrinted>
  <dcterms:created xsi:type="dcterms:W3CDTF">2011-10-02T17:53:59Z</dcterms:created>
  <dcterms:modified xsi:type="dcterms:W3CDTF">2023-01-24T11:41:01Z</dcterms:modified>
</cp:coreProperties>
</file>