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16"/>
  </p:notesMasterIdLst>
  <p:handoutMasterIdLst>
    <p:handoutMasterId r:id="rId17"/>
  </p:handoutMasterIdLst>
  <p:sldIdLst>
    <p:sldId id="278" r:id="rId2"/>
    <p:sldId id="256" r:id="rId3"/>
    <p:sldId id="307" r:id="rId4"/>
    <p:sldId id="296" r:id="rId5"/>
    <p:sldId id="297" r:id="rId6"/>
    <p:sldId id="298" r:id="rId7"/>
    <p:sldId id="300" r:id="rId8"/>
    <p:sldId id="301" r:id="rId9"/>
    <p:sldId id="302" r:id="rId10"/>
    <p:sldId id="306" r:id="rId11"/>
    <p:sldId id="304" r:id="rId12"/>
    <p:sldId id="305" r:id="rId13"/>
    <p:sldId id="308" r:id="rId14"/>
    <p:sldId id="310" r:id="rId15"/>
  </p:sldIdLst>
  <p:sldSz cx="9144000" cy="6858000" type="screen4x3"/>
  <p:notesSz cx="6850063" cy="96393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vid" initials="D" lastIdx="0" clrIdx="0"/>
  <p:cmAuthor id="1" name="THE PROF" initials="D"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8D174A"/>
    <a:srgbClr val="3E10B0"/>
    <a:srgbClr val="F5AC41"/>
    <a:srgbClr val="3F2286"/>
    <a:srgbClr val="C1E0FF"/>
    <a:srgbClr val="FFEE74"/>
    <a:srgbClr val="C8D6F0"/>
    <a:srgbClr val="5018EC"/>
    <a:srgbClr val="92AFE2"/>
    <a:srgbClr val="F8D1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03447BB-5D67-496B-8E87-E561075AD55C}" styleName="Style foncé 1 - Accentuation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Style moyen 4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4B1156A-380E-4F78-BDF5-A606A8083BF9}" styleName="Style moyen 4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FD4443E-F989-4FC4-A0C8-D5A2AF1F390B}" styleName="Style foncé 1 - Accentuation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Style à thème 1 - Accentuation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87" autoAdjust="0"/>
  </p:normalViewPr>
  <p:slideViewPr>
    <p:cSldViewPr>
      <p:cViewPr>
        <p:scale>
          <a:sx n="130" d="100"/>
          <a:sy n="130" d="100"/>
        </p:scale>
        <p:origin x="-438" y="-2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1" d="100"/>
          <a:sy n="81" d="100"/>
        </p:scale>
        <p:origin x="-3240" y="-102"/>
      </p:cViewPr>
      <p:guideLst>
        <p:guide orient="horz" pos="3037"/>
        <p:guide pos="215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68625" cy="4826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79850" y="0"/>
            <a:ext cx="2968625" cy="482600"/>
          </a:xfrm>
          <a:prstGeom prst="rect">
            <a:avLst/>
          </a:prstGeom>
        </p:spPr>
        <p:txBody>
          <a:bodyPr vert="horz" lIns="91440" tIns="45720" rIns="91440" bIns="45720" rtlCol="0"/>
          <a:lstStyle>
            <a:lvl1pPr algn="r">
              <a:defRPr sz="1200"/>
            </a:lvl1pPr>
          </a:lstStyle>
          <a:p>
            <a:fld id="{34376990-29ED-472A-A480-F577851C0383}" type="datetimeFigureOut">
              <a:rPr lang="fr-FR" smtClean="0"/>
              <a:pPr/>
              <a:t>26/05/2012</a:t>
            </a:fld>
            <a:endParaRPr lang="fr-FR"/>
          </a:p>
        </p:txBody>
      </p:sp>
      <p:sp>
        <p:nvSpPr>
          <p:cNvPr id="4" name="Espace réservé du pied de page 3"/>
          <p:cNvSpPr>
            <a:spLocks noGrp="1"/>
          </p:cNvSpPr>
          <p:nvPr>
            <p:ph type="ftr" sz="quarter" idx="2"/>
          </p:nvPr>
        </p:nvSpPr>
        <p:spPr>
          <a:xfrm>
            <a:off x="0" y="9155113"/>
            <a:ext cx="2968625" cy="4826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79850" y="9155113"/>
            <a:ext cx="2968625" cy="482600"/>
          </a:xfrm>
          <a:prstGeom prst="rect">
            <a:avLst/>
          </a:prstGeom>
        </p:spPr>
        <p:txBody>
          <a:bodyPr vert="horz" lIns="91440" tIns="45720" rIns="91440" bIns="45720" rtlCol="0" anchor="b"/>
          <a:lstStyle>
            <a:lvl1pPr algn="r">
              <a:defRPr sz="1200"/>
            </a:lvl1pPr>
          </a:lstStyle>
          <a:p>
            <a:fld id="{FA2FC166-C643-4413-991F-06293D1F5EFD}" type="slidenum">
              <a:rPr lang="fr-FR" smtClean="0"/>
              <a:pPr/>
              <a:t>‹N°›</a:t>
            </a:fld>
            <a:endParaRPr lang="fr-FR"/>
          </a:p>
        </p:txBody>
      </p:sp>
    </p:spTree>
    <p:extLst>
      <p:ext uri="{BB962C8B-B14F-4D97-AF65-F5344CB8AC3E}">
        <p14:creationId xmlns:p14="http://schemas.microsoft.com/office/powerpoint/2010/main" val="416016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68361" cy="481965"/>
          </a:xfrm>
          <a:prstGeom prst="rect">
            <a:avLst/>
          </a:prstGeom>
        </p:spPr>
        <p:txBody>
          <a:bodyPr vert="horz" lIns="91431" tIns="45715" rIns="91431" bIns="45715" rtlCol="0"/>
          <a:lstStyle>
            <a:lvl1pPr algn="l">
              <a:defRPr sz="1200"/>
            </a:lvl1pPr>
          </a:lstStyle>
          <a:p>
            <a:endParaRPr lang="fr-FR"/>
          </a:p>
        </p:txBody>
      </p:sp>
      <p:sp>
        <p:nvSpPr>
          <p:cNvPr id="3" name="Espace réservé de la date 2"/>
          <p:cNvSpPr>
            <a:spLocks noGrp="1"/>
          </p:cNvSpPr>
          <p:nvPr>
            <p:ph type="dt" idx="1"/>
          </p:nvPr>
        </p:nvSpPr>
        <p:spPr>
          <a:xfrm>
            <a:off x="3880118" y="0"/>
            <a:ext cx="2968361" cy="481965"/>
          </a:xfrm>
          <a:prstGeom prst="rect">
            <a:avLst/>
          </a:prstGeom>
        </p:spPr>
        <p:txBody>
          <a:bodyPr vert="horz" lIns="91431" tIns="45715" rIns="91431" bIns="45715" rtlCol="0"/>
          <a:lstStyle>
            <a:lvl1pPr algn="r">
              <a:defRPr sz="1200"/>
            </a:lvl1pPr>
          </a:lstStyle>
          <a:p>
            <a:fld id="{3ED95D12-BC44-4E10-A3EC-CD640CD96EC7}" type="datetimeFigureOut">
              <a:rPr lang="fr-FR" smtClean="0"/>
              <a:pPr/>
              <a:t>26/05/2012</a:t>
            </a:fld>
            <a:endParaRPr lang="fr-FR"/>
          </a:p>
        </p:txBody>
      </p:sp>
      <p:sp>
        <p:nvSpPr>
          <p:cNvPr id="4" name="Espace réservé de l'image des diapositives 3"/>
          <p:cNvSpPr>
            <a:spLocks noGrp="1" noRot="1" noChangeAspect="1"/>
          </p:cNvSpPr>
          <p:nvPr>
            <p:ph type="sldImg" idx="2"/>
          </p:nvPr>
        </p:nvSpPr>
        <p:spPr>
          <a:xfrm>
            <a:off x="1016000" y="722313"/>
            <a:ext cx="4818063" cy="3614737"/>
          </a:xfrm>
          <a:prstGeom prst="rect">
            <a:avLst/>
          </a:prstGeom>
          <a:noFill/>
          <a:ln w="12700">
            <a:solidFill>
              <a:prstClr val="black"/>
            </a:solidFill>
          </a:ln>
        </p:spPr>
        <p:txBody>
          <a:bodyPr vert="horz" lIns="91431" tIns="45715" rIns="91431" bIns="45715" rtlCol="0" anchor="ctr"/>
          <a:lstStyle/>
          <a:p>
            <a:endParaRPr lang="fr-FR"/>
          </a:p>
        </p:txBody>
      </p:sp>
      <p:sp>
        <p:nvSpPr>
          <p:cNvPr id="5" name="Espace réservé des commentaires 4"/>
          <p:cNvSpPr>
            <a:spLocks noGrp="1"/>
          </p:cNvSpPr>
          <p:nvPr>
            <p:ph type="body" sz="quarter" idx="3"/>
          </p:nvPr>
        </p:nvSpPr>
        <p:spPr>
          <a:xfrm>
            <a:off x="685007" y="4578669"/>
            <a:ext cx="5480050" cy="4337685"/>
          </a:xfrm>
          <a:prstGeom prst="rect">
            <a:avLst/>
          </a:prstGeom>
        </p:spPr>
        <p:txBody>
          <a:bodyPr vert="horz" lIns="91431" tIns="45715" rIns="91431" bIns="45715"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155663"/>
            <a:ext cx="2968361" cy="481965"/>
          </a:xfrm>
          <a:prstGeom prst="rect">
            <a:avLst/>
          </a:prstGeom>
        </p:spPr>
        <p:txBody>
          <a:bodyPr vert="horz" lIns="91431" tIns="45715" rIns="91431" bIns="45715"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0118" y="9155663"/>
            <a:ext cx="2968361" cy="481965"/>
          </a:xfrm>
          <a:prstGeom prst="rect">
            <a:avLst/>
          </a:prstGeom>
        </p:spPr>
        <p:txBody>
          <a:bodyPr vert="horz" lIns="91431" tIns="45715" rIns="91431" bIns="45715" rtlCol="0" anchor="b"/>
          <a:lstStyle>
            <a:lvl1pPr algn="r">
              <a:defRPr sz="1200"/>
            </a:lvl1pPr>
          </a:lstStyle>
          <a:p>
            <a:fld id="{A73BE2F0-AFD7-4EA2-8AE5-F74AC42C130B}" type="slidenum">
              <a:rPr lang="fr-FR" smtClean="0"/>
              <a:pPr/>
              <a:t>‹N°›</a:t>
            </a:fld>
            <a:endParaRPr lang="fr-FR"/>
          </a:p>
        </p:txBody>
      </p:sp>
    </p:spTree>
    <p:extLst>
      <p:ext uri="{BB962C8B-B14F-4D97-AF65-F5344CB8AC3E}">
        <p14:creationId xmlns:p14="http://schemas.microsoft.com/office/powerpoint/2010/main" val="2355394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73BE2F0-AFD7-4EA2-8AE5-F74AC42C130B}"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16000" y="722313"/>
            <a:ext cx="4818063" cy="3614737"/>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73BE2F0-AFD7-4EA2-8AE5-F74AC42C130B}" type="slidenum">
              <a:rPr lang="fr-FR" smtClean="0"/>
              <a:pPr/>
              <a:t>10</a:t>
            </a:fld>
            <a:endParaRPr lang="fr-F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16000" y="722313"/>
            <a:ext cx="4818063" cy="3614737"/>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73BE2F0-AFD7-4EA2-8AE5-F74AC42C130B}" type="slidenum">
              <a:rPr lang="fr-FR" smtClean="0"/>
              <a:pPr/>
              <a:t>11</a:t>
            </a:fld>
            <a:endParaRPr lang="fr-F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16000" y="722313"/>
            <a:ext cx="4818063" cy="3614737"/>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73BE2F0-AFD7-4EA2-8AE5-F74AC42C130B}" type="slidenum">
              <a:rPr lang="fr-FR" smtClean="0"/>
              <a:pPr/>
              <a:t>12</a:t>
            </a:fld>
            <a:endParaRPr lang="fr-F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16000" y="722313"/>
            <a:ext cx="4818063" cy="3614737"/>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73BE2F0-AFD7-4EA2-8AE5-F74AC42C130B}" type="slidenum">
              <a:rPr lang="fr-FR" smtClean="0"/>
              <a:pPr/>
              <a:t>13</a:t>
            </a:fld>
            <a:endParaRPr lang="fr-F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16000" y="722313"/>
            <a:ext cx="4818063" cy="3614737"/>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73BE2F0-AFD7-4EA2-8AE5-F74AC42C130B}" type="slidenum">
              <a:rPr lang="fr-FR" smtClean="0"/>
              <a:pPr/>
              <a:t>14</a:t>
            </a:fld>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16000" y="722313"/>
            <a:ext cx="4818063" cy="3614737"/>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73BE2F0-AFD7-4EA2-8AE5-F74AC42C130B}" type="slidenum">
              <a:rPr lang="fr-FR" smtClean="0"/>
              <a:pPr/>
              <a:t>2</a:t>
            </a:fld>
            <a:endParaRPr lang="fr-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16000" y="722313"/>
            <a:ext cx="4818063" cy="3614737"/>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73BE2F0-AFD7-4EA2-8AE5-F74AC42C130B}" type="slidenum">
              <a:rPr lang="fr-FR" smtClean="0"/>
              <a:pPr/>
              <a:t>3</a:t>
            </a:fld>
            <a:endParaRPr lang="fr-F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16000" y="722313"/>
            <a:ext cx="4818063" cy="3614737"/>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73BE2F0-AFD7-4EA2-8AE5-F74AC42C130B}" type="slidenum">
              <a:rPr lang="fr-FR" smtClean="0"/>
              <a:pPr/>
              <a:t>4</a:t>
            </a:fld>
            <a:endParaRPr lang="fr-F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16000" y="722313"/>
            <a:ext cx="4818063" cy="3614737"/>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73BE2F0-AFD7-4EA2-8AE5-F74AC42C130B}" type="slidenum">
              <a:rPr lang="fr-FR" smtClean="0"/>
              <a:pPr/>
              <a:t>5</a:t>
            </a:fld>
            <a:endParaRPr lang="fr-F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16000" y="722313"/>
            <a:ext cx="4818063" cy="3614737"/>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73BE2F0-AFD7-4EA2-8AE5-F74AC42C130B}" type="slidenum">
              <a:rPr lang="fr-FR" smtClean="0"/>
              <a:pPr/>
              <a:t>6</a:t>
            </a:fld>
            <a:endParaRPr lang="fr-F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16000" y="722313"/>
            <a:ext cx="4818063" cy="3614737"/>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73BE2F0-AFD7-4EA2-8AE5-F74AC42C130B}" type="slidenum">
              <a:rPr lang="fr-FR" smtClean="0"/>
              <a:pPr/>
              <a:t>7</a:t>
            </a:fld>
            <a:endParaRPr lang="fr-F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16000" y="722313"/>
            <a:ext cx="4818063" cy="3614737"/>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73BE2F0-AFD7-4EA2-8AE5-F74AC42C130B}" type="slidenum">
              <a:rPr lang="fr-FR" smtClean="0"/>
              <a:pPr/>
              <a:t>8</a:t>
            </a:fld>
            <a:endParaRPr lang="fr-F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016000" y="722313"/>
            <a:ext cx="4818063" cy="3614737"/>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A73BE2F0-AFD7-4EA2-8AE5-F74AC42C130B}" type="slidenum">
              <a:rPr lang="fr-FR" smtClean="0"/>
              <a:pPr/>
              <a:t>9</a:t>
            </a:fld>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318DC490-9230-49E8-A8F3-83CDE78F4425}" type="datetimeFigureOut">
              <a:rPr lang="fr-FR" smtClean="0"/>
              <a:pPr/>
              <a:t>26/05/2012</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3B33228D-D203-4FD7-A23D-E938DB70B3C1}"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transition>
    <p:pull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318DC490-9230-49E8-A8F3-83CDE78F4425}" type="datetimeFigureOut">
              <a:rPr lang="fr-FR" smtClean="0"/>
              <a:pPr/>
              <a:t>26/05/2012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B33228D-D203-4FD7-A23D-E938DB70B3C1}" type="slidenum">
              <a:rPr lang="fr-FR" smtClean="0"/>
              <a:pPr/>
              <a:t>‹N°›</a:t>
            </a:fld>
            <a:endParaRPr lang="fr-FR"/>
          </a:p>
        </p:txBody>
      </p:sp>
    </p:spTree>
  </p:cSld>
  <p:clrMapOvr>
    <a:masterClrMapping/>
  </p:clrMapOvr>
  <p:transition>
    <p:pull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2"/>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2"/>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318DC490-9230-49E8-A8F3-83CDE78F4425}" type="datetimeFigureOut">
              <a:rPr lang="fr-FR" smtClean="0"/>
              <a:pPr/>
              <a:t>26/05/2012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B33228D-D203-4FD7-A23D-E938DB70B3C1}" type="slidenum">
              <a:rPr lang="fr-FR" smtClean="0"/>
              <a:pPr/>
              <a:t>‹N°›</a:t>
            </a:fld>
            <a:endParaRPr lang="fr-FR"/>
          </a:p>
        </p:txBody>
      </p:sp>
    </p:spTree>
  </p:cSld>
  <p:clrMapOvr>
    <a:masterClrMapping/>
  </p:clrMapOvr>
  <p:transition>
    <p:pull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318DC490-9230-49E8-A8F3-83CDE78F4425}" type="datetimeFigureOut">
              <a:rPr lang="fr-FR" smtClean="0"/>
              <a:pPr/>
              <a:t>26/05/2012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B33228D-D203-4FD7-A23D-E938DB70B3C1}" type="slidenum">
              <a:rPr lang="fr-FR" smtClean="0"/>
              <a:pPr/>
              <a:t>‹N°›</a:t>
            </a:fld>
            <a:endParaRPr lang="fr-FR"/>
          </a:p>
        </p:txBody>
      </p:sp>
    </p:spTree>
  </p:cSld>
  <p:clrMapOvr>
    <a:masterClrMapping/>
  </p:clrMapOvr>
  <p:transition>
    <p:pull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5"/>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318DC490-9230-49E8-A8F3-83CDE78F4425}" type="datetimeFigureOut">
              <a:rPr lang="fr-FR" smtClean="0"/>
              <a:pPr/>
              <a:t>26/05/2012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B33228D-D203-4FD7-A23D-E938DB70B3C1}"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transition>
    <p:pull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318DC490-9230-49E8-A8F3-83CDE78F4425}" type="datetimeFigureOut">
              <a:rPr lang="fr-FR" smtClean="0"/>
              <a:pPr/>
              <a:t>26/05/2012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B33228D-D203-4FD7-A23D-E938DB70B3C1}" type="slidenum">
              <a:rPr lang="fr-FR" smtClean="0"/>
              <a:pPr/>
              <a:t>‹N°›</a:t>
            </a:fld>
            <a:endParaRPr lang="fr-FR"/>
          </a:p>
        </p:txBody>
      </p:sp>
    </p:spTree>
  </p:cSld>
  <p:clrMapOvr>
    <a:masterClrMapping/>
  </p:clrMapOvr>
  <p:transition>
    <p:pull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1"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6" y="1859758"/>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1" y="2514601"/>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6" y="2514601"/>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318DC490-9230-49E8-A8F3-83CDE78F4425}" type="datetimeFigureOut">
              <a:rPr lang="fr-FR" smtClean="0"/>
              <a:pPr/>
              <a:t>26/05/2012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3B33228D-D203-4FD7-A23D-E938DB70B3C1}" type="slidenum">
              <a:rPr lang="fr-FR" smtClean="0"/>
              <a:pPr/>
              <a:t>‹N°›</a:t>
            </a:fld>
            <a:endParaRPr lang="fr-FR"/>
          </a:p>
        </p:txBody>
      </p:sp>
    </p:spTree>
  </p:cSld>
  <p:clrMapOvr>
    <a:masterClrMapping/>
  </p:clrMapOvr>
  <p:transition>
    <p:pull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318DC490-9230-49E8-A8F3-83CDE78F4425}" type="datetimeFigureOut">
              <a:rPr lang="fr-FR" smtClean="0"/>
              <a:pPr/>
              <a:t>26/05/2012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B33228D-D203-4FD7-A23D-E938DB70B3C1}" type="slidenum">
              <a:rPr lang="fr-FR" smtClean="0"/>
              <a:pPr/>
              <a:t>‹N°›</a:t>
            </a:fld>
            <a:endParaRPr lang="fr-FR"/>
          </a:p>
        </p:txBody>
      </p:sp>
    </p:spTree>
  </p:cSld>
  <p:clrMapOvr>
    <a:masterClrMapping/>
  </p:clrMapOvr>
  <p:transition>
    <p:pull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18DC490-9230-49E8-A8F3-83CDE78F4425}" type="datetimeFigureOut">
              <a:rPr lang="fr-FR" smtClean="0"/>
              <a:pPr/>
              <a:t>26/05/2012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3B33228D-D203-4FD7-A23D-E938DB70B3C1}" type="slidenum">
              <a:rPr lang="fr-FR" smtClean="0"/>
              <a:pPr/>
              <a:t>‹N°›</a:t>
            </a:fld>
            <a:endParaRPr lang="fr-FR"/>
          </a:p>
        </p:txBody>
      </p:sp>
    </p:spTree>
  </p:cSld>
  <p:clrMapOvr>
    <a:masterClrMapping/>
  </p:clrMapOvr>
  <p:transition>
    <p:pull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1"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318DC490-9230-49E8-A8F3-83CDE78F4425}" type="datetimeFigureOut">
              <a:rPr lang="fr-FR" smtClean="0"/>
              <a:pPr/>
              <a:t>26/05/2012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B33228D-D203-4FD7-A23D-E938DB70B3C1}" type="slidenum">
              <a:rPr lang="fr-FR" smtClean="0"/>
              <a:pPr/>
              <a:t>‹N°›</a:t>
            </a:fld>
            <a:endParaRPr lang="fr-FR"/>
          </a:p>
        </p:txBody>
      </p:sp>
    </p:spTree>
  </p:cSld>
  <p:clrMapOvr>
    <a:masterClrMapping/>
  </p:clrMapOvr>
  <p:transition>
    <p:pull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5"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7"/>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318DC490-9230-49E8-A8F3-83CDE78F4425}" type="datetimeFigureOut">
              <a:rPr lang="fr-FR" smtClean="0"/>
              <a:pPr/>
              <a:t>26/05/2012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1"/>
            <a:ext cx="609600" cy="365125"/>
          </a:xfrm>
        </p:spPr>
        <p:txBody>
          <a:bodyPr/>
          <a:lstStyle/>
          <a:p>
            <a:fld id="{3B33228D-D203-4FD7-A23D-E938DB70B3C1}"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6" y="5816601"/>
            <a:ext cx="9163051"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1" y="6219826"/>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pull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B2B2B2"/>
        </a:solidFill>
        <a:effectLst/>
      </p:bgPr>
    </p:bg>
    <p:spTree>
      <p:nvGrpSpPr>
        <p:cNvPr id="1" name=""/>
        <p:cNvGrpSpPr/>
        <p:nvPr/>
      </p:nvGrpSpPr>
      <p:grpSpPr>
        <a:xfrm>
          <a:off x="0" y="0"/>
          <a:ext cx="0" cy="0"/>
          <a:chOff x="0" y="0"/>
          <a:chExt cx="0" cy="0"/>
        </a:xfrm>
      </p:grpSpPr>
      <p:sp>
        <p:nvSpPr>
          <p:cNvPr id="7" name="Forme libre 6"/>
          <p:cNvSpPr>
            <a:spLocks/>
          </p:cNvSpPr>
          <p:nvPr/>
        </p:nvSpPr>
        <p:spPr bwMode="auto">
          <a:xfrm>
            <a:off x="-9526" y="-7144"/>
            <a:ext cx="9163051"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1"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1"/>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18DC490-9230-49E8-A8F3-83CDE78F4425}" type="datetimeFigureOut">
              <a:rPr lang="fr-FR" smtClean="0"/>
              <a:pPr/>
              <a:t>26/05/2012</a:t>
            </a:fld>
            <a:endParaRPr lang="fr-FR"/>
          </a:p>
        </p:txBody>
      </p:sp>
      <p:sp>
        <p:nvSpPr>
          <p:cNvPr id="22" name="Espace réservé du pied de page 21"/>
          <p:cNvSpPr>
            <a:spLocks noGrp="1"/>
          </p:cNvSpPr>
          <p:nvPr>
            <p:ph type="ftr" sz="quarter" idx="3"/>
          </p:nvPr>
        </p:nvSpPr>
        <p:spPr>
          <a:xfrm>
            <a:off x="2667000" y="6356351"/>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1"/>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B33228D-D203-4FD7-A23D-E938DB70B3C1}"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p:pull dir="r"/>
  </p:transition>
  <p:timing>
    <p:tnLst>
      <p:par>
        <p:cTn id="1" dur="indefinite" restart="never" nodeType="tmRoot"/>
      </p:par>
    </p:tnLst>
  </p:timing>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Docs_II_B.docx"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hyperlink" Target="Docs_III_A.docx"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Docs_III_B.docx"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Appli_QCM.docx"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hyperlink" Target="Appli_3.docx" TargetMode="External"/><Relationship Id="rId5" Type="http://schemas.openxmlformats.org/officeDocument/2006/relationships/hyperlink" Target="Appli_2.docx" TargetMode="External"/><Relationship Id="rId4" Type="http://schemas.openxmlformats.org/officeDocument/2006/relationships/hyperlink" Target="Appli_1.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Entr&#233;e.docx"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hyperlink" Target="Docs_I_A.docx"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Docs_I_B.docx"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Docs_II_A.docx"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628800"/>
            <a:ext cx="8229600" cy="4104456"/>
          </a:xfrm>
        </p:spPr>
        <p:txBody>
          <a:bodyPr>
            <a:normAutofit/>
          </a:bodyPr>
          <a:lstStyle/>
          <a:p>
            <a:pPr algn="ctr"/>
            <a:r>
              <a:rPr lang="fr-FR" sz="6700" b="1" dirty="0" smtClean="0">
                <a:solidFill>
                  <a:srgbClr val="3E10B0"/>
                </a:solidFill>
                <a:latin typeface="Calibri" pitchFamily="34" charset="0"/>
              </a:rPr>
              <a:t>ÉCONOMIE</a:t>
            </a:r>
            <a:r>
              <a:rPr lang="fr-FR" sz="6000" dirty="0" smtClean="0">
                <a:solidFill>
                  <a:srgbClr val="3E10B0"/>
                </a:solidFill>
                <a:latin typeface="Calibri" pitchFamily="34" charset="0"/>
              </a:rPr>
              <a:t/>
            </a:r>
            <a:br>
              <a:rPr lang="fr-FR" sz="6000" dirty="0" smtClean="0">
                <a:solidFill>
                  <a:srgbClr val="3E10B0"/>
                </a:solidFill>
                <a:latin typeface="Calibri" pitchFamily="34" charset="0"/>
              </a:rPr>
            </a:br>
            <a:r>
              <a:rPr lang="fr-FR" sz="5600" b="1" dirty="0" smtClean="0">
                <a:solidFill>
                  <a:srgbClr val="3E10B0"/>
                </a:solidFill>
                <a:latin typeface="Calibri" pitchFamily="34" charset="0"/>
              </a:rPr>
              <a:t>Proposition de séquence</a:t>
            </a:r>
            <a:r>
              <a:rPr lang="fr-FR" b="1" dirty="0" smtClean="0">
                <a:solidFill>
                  <a:srgbClr val="3E10B0"/>
                </a:solidFill>
                <a:latin typeface="Calibri" pitchFamily="34" charset="0"/>
              </a:rPr>
              <a:t/>
            </a:r>
            <a:br>
              <a:rPr lang="fr-FR" b="1" dirty="0" smtClean="0">
                <a:solidFill>
                  <a:srgbClr val="3E10B0"/>
                </a:solidFill>
                <a:latin typeface="Calibri" pitchFamily="34" charset="0"/>
              </a:rPr>
            </a:br>
            <a:r>
              <a:rPr lang="fr-FR" sz="4400" b="1" dirty="0" smtClean="0">
                <a:solidFill>
                  <a:srgbClr val="3E10B0"/>
                </a:solidFill>
                <a:latin typeface="Calibri" pitchFamily="34" charset="0"/>
              </a:rPr>
              <a:t>« La combinaison des facteurs de production et l’évolution des technologies »</a:t>
            </a:r>
            <a:endParaRPr lang="fr-FR" sz="4400" b="1" dirty="0">
              <a:solidFill>
                <a:srgbClr val="3E10B0"/>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28596" y="785795"/>
            <a:ext cx="8286808" cy="1131037"/>
          </a:xfrm>
          <a:effectLst>
            <a:innerShdw blurRad="63500" dist="50800" dir="5400000">
              <a:prstClr val="black">
                <a:alpha val="50000"/>
              </a:prstClr>
            </a:innerShdw>
          </a:effectLst>
        </p:spPr>
        <p:txBody>
          <a:bodyPr>
            <a:noAutofit/>
            <a:scene3d>
              <a:camera prst="orthographicFront"/>
              <a:lightRig rig="freezing" dir="t">
                <a:rot lat="0" lon="0" rev="5640000"/>
              </a:lightRig>
            </a:scene3d>
            <a:sp3d prstMaterial="flat">
              <a:contourClr>
                <a:schemeClr val="tx2"/>
              </a:contourClr>
            </a:sp3d>
          </a:bodyPr>
          <a:lstStyle/>
          <a:p>
            <a:pPr algn="ctr"/>
            <a:r>
              <a:rPr lang="fr-FR" sz="3600" dirty="0">
                <a:solidFill>
                  <a:srgbClr val="3E10B0"/>
                </a:solidFill>
                <a:latin typeface="Calibri" pitchFamily="34" charset="0"/>
              </a:rPr>
              <a:t>B) </a:t>
            </a:r>
            <a:r>
              <a:rPr lang="fr-FR" sz="3600" dirty="0" smtClean="0">
                <a:solidFill>
                  <a:srgbClr val="3E10B0"/>
                </a:solidFill>
                <a:latin typeface="Calibri" pitchFamily="34" charset="0"/>
              </a:rPr>
              <a:t>Dans le temps, par les gains de productivité</a:t>
            </a:r>
            <a:endParaRPr lang="fr-FR" sz="3600" dirty="0">
              <a:solidFill>
                <a:srgbClr val="3E10B0"/>
              </a:solidFill>
              <a:effectLst/>
            </a:endParaRPr>
          </a:p>
        </p:txBody>
      </p:sp>
      <p:sp>
        <p:nvSpPr>
          <p:cNvPr id="7" name="Sous-titre 2"/>
          <p:cNvSpPr txBox="1">
            <a:spLocks/>
          </p:cNvSpPr>
          <p:nvPr/>
        </p:nvSpPr>
        <p:spPr>
          <a:xfrm>
            <a:off x="619992" y="4941168"/>
            <a:ext cx="7896252" cy="1454116"/>
          </a:xfrm>
          <a:prstGeom prst="rect">
            <a:avLst/>
          </a:prstGeom>
        </p:spPr>
        <p:txBody>
          <a:bodyPr vert="horz" lIns="0" rIns="18288">
            <a:normAutofit/>
          </a:bodyPr>
          <a:lstStyle/>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6" name="ZoneTexte 5"/>
          <p:cNvSpPr txBox="1"/>
          <p:nvPr/>
        </p:nvSpPr>
        <p:spPr>
          <a:xfrm>
            <a:off x="583267" y="3573016"/>
            <a:ext cx="7896252" cy="2400657"/>
          </a:xfrm>
          <a:prstGeom prst="rect">
            <a:avLst/>
          </a:prstGeom>
          <a:solidFill>
            <a:srgbClr val="FA506C">
              <a:alpha val="25098"/>
            </a:srgbClr>
          </a:solidFill>
          <a:ln w="38100">
            <a:solidFill>
              <a:srgbClr val="F0C50E"/>
            </a:solidFill>
          </a:ln>
        </p:spPr>
        <p:txBody>
          <a:bodyPr wrap="square" rtlCol="0">
            <a:spAutoFit/>
          </a:bodyPr>
          <a:lstStyle/>
          <a:p>
            <a:pPr algn="ctr"/>
            <a:r>
              <a:rPr lang="fr-FR" sz="2400" b="1" dirty="0" smtClean="0">
                <a:solidFill>
                  <a:srgbClr val="8D174A"/>
                </a:solidFill>
                <a:latin typeface="+mj-lt"/>
                <a:cs typeface="Times New Roman"/>
              </a:rPr>
              <a:t>SYNTHÈSE :</a:t>
            </a:r>
          </a:p>
          <a:p>
            <a:pPr algn="just"/>
            <a:r>
              <a:rPr lang="fr-FR" sz="1400" dirty="0" smtClean="0">
                <a:solidFill>
                  <a:schemeClr val="bg1"/>
                </a:solidFill>
                <a:latin typeface="+mj-lt"/>
              </a:rPr>
              <a:t>Qu’est-ce qu’un gain </a:t>
            </a:r>
            <a:r>
              <a:rPr lang="fr-FR" sz="1400" dirty="0">
                <a:solidFill>
                  <a:schemeClr val="bg1"/>
                </a:solidFill>
                <a:latin typeface="+mj-lt"/>
              </a:rPr>
              <a:t>de productivité </a:t>
            </a:r>
            <a:r>
              <a:rPr lang="fr-FR" sz="1400" dirty="0" smtClean="0">
                <a:solidFill>
                  <a:schemeClr val="bg1"/>
                </a:solidFill>
                <a:latin typeface="+mj-lt"/>
              </a:rPr>
              <a:t>? </a:t>
            </a:r>
            <a:r>
              <a:rPr lang="fr-FR" sz="1400" dirty="0" smtClean="0">
                <a:latin typeface="+mj-lt"/>
              </a:rPr>
              <a:t>Un gain de productivité désigne l’augmentation </a:t>
            </a:r>
            <a:r>
              <a:rPr lang="fr-FR" sz="1400" dirty="0">
                <a:latin typeface="+mj-lt"/>
              </a:rPr>
              <a:t>de la productivité dans le </a:t>
            </a:r>
            <a:r>
              <a:rPr lang="fr-FR" sz="1400" dirty="0" smtClean="0">
                <a:latin typeface="+mj-lt"/>
              </a:rPr>
              <a:t>temps. Il est mesuré par le taux de variation de la productivité.</a:t>
            </a:r>
            <a:endParaRPr lang="fr-FR" sz="1400" dirty="0">
              <a:latin typeface="+mj-lt"/>
            </a:endParaRPr>
          </a:p>
          <a:p>
            <a:pPr algn="just"/>
            <a:r>
              <a:rPr lang="fr-FR" sz="1400" dirty="0">
                <a:solidFill>
                  <a:schemeClr val="bg1"/>
                </a:solidFill>
                <a:latin typeface="+mj-lt"/>
              </a:rPr>
              <a:t>Quelles sont les sources des gains de productivité ?</a:t>
            </a:r>
          </a:p>
          <a:p>
            <a:pPr algn="just"/>
            <a:r>
              <a:rPr lang="fr-FR" sz="1400" dirty="0">
                <a:latin typeface="+mj-lt"/>
              </a:rPr>
              <a:t>- </a:t>
            </a:r>
            <a:r>
              <a:rPr lang="fr-FR" sz="1400" dirty="0" smtClean="0">
                <a:latin typeface="+mj-lt"/>
              </a:rPr>
              <a:t>L’utilisation </a:t>
            </a:r>
            <a:r>
              <a:rPr lang="fr-FR" sz="1400" dirty="0">
                <a:latin typeface="+mj-lt"/>
              </a:rPr>
              <a:t>d’un capital technique plus performant.</a:t>
            </a:r>
          </a:p>
          <a:p>
            <a:pPr algn="just"/>
            <a:r>
              <a:rPr lang="fr-FR" sz="1400" dirty="0">
                <a:latin typeface="+mj-lt"/>
              </a:rPr>
              <a:t>- </a:t>
            </a:r>
            <a:r>
              <a:rPr lang="fr-FR" sz="1400" dirty="0" smtClean="0">
                <a:latin typeface="+mj-lt"/>
              </a:rPr>
              <a:t>Les investissements </a:t>
            </a:r>
            <a:r>
              <a:rPr lang="fr-FR" sz="1400" dirty="0">
                <a:latin typeface="+mj-lt"/>
              </a:rPr>
              <a:t>en capital humain.</a:t>
            </a:r>
          </a:p>
          <a:p>
            <a:pPr algn="just"/>
            <a:r>
              <a:rPr lang="fr-FR" sz="1400" dirty="0">
                <a:latin typeface="+mj-lt"/>
              </a:rPr>
              <a:t>- </a:t>
            </a:r>
            <a:r>
              <a:rPr lang="fr-FR" sz="1400" dirty="0" smtClean="0">
                <a:latin typeface="+mj-lt"/>
              </a:rPr>
              <a:t>Les progrès </a:t>
            </a:r>
            <a:r>
              <a:rPr lang="fr-FR" sz="1400" dirty="0">
                <a:latin typeface="+mj-lt"/>
              </a:rPr>
              <a:t>dans l’organisation du travail.</a:t>
            </a:r>
          </a:p>
          <a:p>
            <a:pPr algn="just"/>
            <a:r>
              <a:rPr lang="fr-FR" sz="1400" dirty="0">
                <a:solidFill>
                  <a:schemeClr val="bg1"/>
                </a:solidFill>
                <a:latin typeface="+mj-lt"/>
              </a:rPr>
              <a:t>Pourquoi les trois sources des gains de productivité sont-elles complémentaires et interdépendantes </a:t>
            </a:r>
            <a:r>
              <a:rPr lang="fr-FR" sz="1400" dirty="0" smtClean="0">
                <a:solidFill>
                  <a:schemeClr val="bg1"/>
                </a:solidFill>
                <a:latin typeface="+mj-lt"/>
              </a:rPr>
              <a:t>? </a:t>
            </a:r>
            <a:r>
              <a:rPr lang="fr-FR" sz="1400" dirty="0" smtClean="0">
                <a:latin typeface="+mj-lt"/>
              </a:rPr>
              <a:t>Toute innovation implique généralement des investissements </a:t>
            </a:r>
            <a:r>
              <a:rPr lang="fr-FR" sz="1400" dirty="0">
                <a:latin typeface="+mj-lt"/>
              </a:rPr>
              <a:t>en capital humain </a:t>
            </a:r>
            <a:r>
              <a:rPr lang="fr-FR" sz="1400" dirty="0" smtClean="0">
                <a:latin typeface="+mj-lt"/>
              </a:rPr>
              <a:t>ainsi que de nouveaux modes </a:t>
            </a:r>
            <a:r>
              <a:rPr lang="fr-FR" sz="1400" dirty="0">
                <a:latin typeface="+mj-lt"/>
              </a:rPr>
              <a:t>de travail</a:t>
            </a:r>
            <a:r>
              <a:rPr lang="fr-FR" sz="1400" dirty="0" smtClean="0">
                <a:latin typeface="+mj-lt"/>
              </a:rPr>
              <a:t>.</a:t>
            </a:r>
            <a:endParaRPr lang="fr-FR" sz="1400" dirty="0">
              <a:latin typeface="+mj-lt"/>
            </a:endParaRPr>
          </a:p>
        </p:txBody>
      </p:sp>
      <p:sp>
        <p:nvSpPr>
          <p:cNvPr id="8" name="Sous-titre 2"/>
          <p:cNvSpPr txBox="1">
            <a:spLocks/>
          </p:cNvSpPr>
          <p:nvPr/>
        </p:nvSpPr>
        <p:spPr>
          <a:xfrm>
            <a:off x="630311" y="2636913"/>
            <a:ext cx="7896252" cy="504056"/>
          </a:xfrm>
          <a:prstGeom prst="rect">
            <a:avLst/>
          </a:prstGeom>
        </p:spPr>
        <p:txBody>
          <a:bodyPr vert="horz" lIns="0" rIns="18288">
            <a:normAutofit/>
          </a:bodyPr>
          <a:lstStyle/>
          <a:p>
            <a:pPr marR="45720" lvl="0" algn="just">
              <a:spcBef>
                <a:spcPct val="20000"/>
              </a:spcBef>
              <a:buClr>
                <a:schemeClr val="accent3"/>
              </a:buClr>
              <a:buSzPct val="95000"/>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p:txBody>
      </p:sp>
      <p:sp>
        <p:nvSpPr>
          <p:cNvPr id="9" name="Sous-titre 2"/>
          <p:cNvSpPr txBox="1">
            <a:spLocks/>
          </p:cNvSpPr>
          <p:nvPr/>
        </p:nvSpPr>
        <p:spPr>
          <a:xfrm>
            <a:off x="619992" y="2470235"/>
            <a:ext cx="7896252" cy="504055"/>
          </a:xfrm>
          <a:prstGeom prst="rect">
            <a:avLst/>
          </a:prstGeom>
        </p:spPr>
        <p:txBody>
          <a:bodyPr vert="horz" lIns="0" rIns="18288">
            <a:normAutofit/>
          </a:bodyPr>
          <a:lstStyle/>
          <a:p>
            <a:pPr marR="45720" lvl="0" algn="ctr">
              <a:spcBef>
                <a:spcPct val="20000"/>
              </a:spcBef>
              <a:buClr>
                <a:schemeClr val="accent3"/>
              </a:buClr>
              <a:buSzPct val="95000"/>
              <a:defRPr/>
            </a:pPr>
            <a:r>
              <a:rPr lang="fr-FR" sz="2400" b="1" spc="-50" dirty="0" smtClean="0">
                <a:latin typeface="+mj-lt"/>
                <a:sym typeface="Wingdings"/>
                <a:hlinkClick r:id="rId3" action="ppaction://hlinkfile"/>
              </a:rPr>
              <a:t>SUPPORTS</a:t>
            </a:r>
            <a:endParaRPr kumimoji="0" lang="fr-FR" sz="2400" b="0" i="0" u="none" strike="noStrike" kern="1200" cap="none" spc="0" normalizeH="0" baseline="0" noProof="0" dirty="0" smtClean="0">
              <a:ln>
                <a:noFill/>
              </a:ln>
              <a:effectLst/>
              <a:uLnTx/>
              <a:uFillTx/>
              <a:latin typeface="+mj-lt"/>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p:txBody>
      </p:sp>
    </p:spTree>
    <p:extLst>
      <p:ext uri="{BB962C8B-B14F-4D97-AF65-F5344CB8AC3E}">
        <p14:creationId xmlns:p14="http://schemas.microsoft.com/office/powerpoint/2010/main" val="2637349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28596" y="785795"/>
            <a:ext cx="8286808" cy="1131037"/>
          </a:xfrm>
          <a:effectLst>
            <a:innerShdw blurRad="63500" dist="50800" dir="5400000">
              <a:prstClr val="black">
                <a:alpha val="50000"/>
              </a:prstClr>
            </a:innerShdw>
          </a:effectLst>
        </p:spPr>
        <p:txBody>
          <a:bodyPr>
            <a:noAutofit/>
            <a:scene3d>
              <a:camera prst="orthographicFront"/>
              <a:lightRig rig="freezing" dir="t">
                <a:rot lat="0" lon="0" rev="5640000"/>
              </a:lightRig>
            </a:scene3d>
            <a:sp3d prstMaterial="flat">
              <a:contourClr>
                <a:schemeClr val="tx2"/>
              </a:contourClr>
            </a:sp3d>
          </a:bodyPr>
          <a:lstStyle/>
          <a:p>
            <a:pPr algn="ctr"/>
            <a:r>
              <a:rPr lang="fr-FR" sz="3600" dirty="0" smtClean="0">
                <a:solidFill>
                  <a:srgbClr val="3E10B0"/>
                </a:solidFill>
                <a:latin typeface="Calibri" pitchFamily="34" charset="0"/>
              </a:rPr>
              <a:t>III] Comment utiliser les gains de productivité</a:t>
            </a:r>
            <a:r>
              <a:rPr lang="fr-FR" sz="3600" dirty="0" smtClean="0">
                <a:solidFill>
                  <a:srgbClr val="3E10B0"/>
                </a:solidFill>
                <a:effectLst/>
                <a:latin typeface="Calibri" pitchFamily="34" charset="0"/>
              </a:rPr>
              <a:t> ?</a:t>
            </a:r>
            <a:endParaRPr lang="fr-FR" sz="3600" dirty="0">
              <a:solidFill>
                <a:srgbClr val="3E10B0"/>
              </a:solidFill>
              <a:effectLst/>
            </a:endParaRPr>
          </a:p>
        </p:txBody>
      </p:sp>
      <p:sp>
        <p:nvSpPr>
          <p:cNvPr id="15" name="Sous-titre 2"/>
          <p:cNvSpPr txBox="1">
            <a:spLocks/>
          </p:cNvSpPr>
          <p:nvPr/>
        </p:nvSpPr>
        <p:spPr>
          <a:xfrm>
            <a:off x="619992" y="5099405"/>
            <a:ext cx="7896252" cy="568821"/>
          </a:xfrm>
          <a:prstGeom prst="rect">
            <a:avLst/>
          </a:prstGeom>
        </p:spPr>
        <p:txBody>
          <a:bodyPr vert="horz" lIns="0" rIns="18288">
            <a:normAutofit fontScale="92500"/>
          </a:bodyPr>
          <a:lstStyle/>
          <a:p>
            <a:pPr marR="45720" lvl="0" algn="just">
              <a:spcBef>
                <a:spcPct val="20000"/>
              </a:spcBef>
              <a:buClr>
                <a:schemeClr val="accent3"/>
              </a:buClr>
              <a:buSzPct val="95000"/>
              <a:defRPr/>
            </a:pPr>
            <a:r>
              <a:rPr lang="fr-FR" sz="2600" b="1" spc="-90" dirty="0" smtClean="0">
                <a:solidFill>
                  <a:srgbClr val="8D174A"/>
                </a:solidFill>
                <a:latin typeface="+mj-lt"/>
                <a:sym typeface="Wingdings"/>
              </a:rPr>
              <a:t>A) Dans l’entreprise, en arbitrant entre rentabilité et compétitivité</a:t>
            </a:r>
          </a:p>
          <a:p>
            <a:pPr marR="45720" lvl="0" algn="just">
              <a:spcBef>
                <a:spcPct val="20000"/>
              </a:spcBef>
              <a:buClr>
                <a:schemeClr val="accent3"/>
              </a:buClr>
              <a:buSzPct val="95000"/>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7" name="Sous-titre 2"/>
          <p:cNvSpPr txBox="1">
            <a:spLocks/>
          </p:cNvSpPr>
          <p:nvPr/>
        </p:nvSpPr>
        <p:spPr>
          <a:xfrm>
            <a:off x="619992" y="4941168"/>
            <a:ext cx="7896252" cy="1454116"/>
          </a:xfrm>
          <a:prstGeom prst="rect">
            <a:avLst/>
          </a:prstGeom>
        </p:spPr>
        <p:txBody>
          <a:bodyPr vert="horz" lIns="0" rIns="18288">
            <a:normAutofit/>
          </a:bodyPr>
          <a:lstStyle/>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6" name="ZoneTexte 5"/>
          <p:cNvSpPr txBox="1"/>
          <p:nvPr/>
        </p:nvSpPr>
        <p:spPr>
          <a:xfrm>
            <a:off x="593486" y="2276872"/>
            <a:ext cx="7896252" cy="2062103"/>
          </a:xfrm>
          <a:prstGeom prst="rect">
            <a:avLst/>
          </a:prstGeom>
          <a:solidFill>
            <a:srgbClr val="FA506C">
              <a:alpha val="25098"/>
            </a:srgbClr>
          </a:solidFill>
          <a:ln w="38100">
            <a:solidFill>
              <a:srgbClr val="F0C50E"/>
            </a:solidFill>
          </a:ln>
        </p:spPr>
        <p:txBody>
          <a:bodyPr wrap="square" rtlCol="0">
            <a:spAutoFit/>
          </a:bodyPr>
          <a:lstStyle/>
          <a:p>
            <a:pPr algn="ctr"/>
            <a:endParaRPr lang="fr-FR" sz="800" b="1" dirty="0" smtClean="0">
              <a:cs typeface="Times New Roman"/>
            </a:endParaRPr>
          </a:p>
          <a:p>
            <a:pPr algn="ctr"/>
            <a:endParaRPr lang="fr-FR" sz="2400" b="1" dirty="0" smtClean="0">
              <a:solidFill>
                <a:srgbClr val="8D174A"/>
              </a:solidFill>
              <a:latin typeface="+mj-lt"/>
              <a:cs typeface="Times New Roman"/>
            </a:endParaRPr>
          </a:p>
          <a:p>
            <a:pPr algn="ctr"/>
            <a:r>
              <a:rPr lang="fr-FR" sz="2400" b="1" dirty="0" smtClean="0">
                <a:solidFill>
                  <a:srgbClr val="8D174A"/>
                </a:solidFill>
                <a:latin typeface="+mj-lt"/>
                <a:cs typeface="Times New Roman"/>
              </a:rPr>
              <a:t>MISE EN SITUATION :</a:t>
            </a:r>
          </a:p>
          <a:p>
            <a:pPr algn="just"/>
            <a:r>
              <a:rPr lang="fr-FR" b="1" i="1" dirty="0">
                <a:latin typeface="+mj-lt"/>
              </a:rPr>
              <a:t>Maximiser le profit, réaliser des gains de productivité, </a:t>
            </a:r>
            <a:r>
              <a:rPr lang="fr-FR" b="1" i="1" dirty="0" smtClean="0">
                <a:latin typeface="+mj-lt"/>
              </a:rPr>
              <a:t>s’adapter aux </a:t>
            </a:r>
            <a:r>
              <a:rPr lang="fr-FR" b="1" i="1" dirty="0">
                <a:latin typeface="+mj-lt"/>
              </a:rPr>
              <a:t>évolutions technologiques, ... Mais dans quel but, finalement, s’interroge </a:t>
            </a:r>
            <a:r>
              <a:rPr lang="fr-FR" b="1" i="1" dirty="0" smtClean="0">
                <a:latin typeface="+mj-lt"/>
              </a:rPr>
              <a:t>Sacha. </a:t>
            </a:r>
            <a:r>
              <a:rPr lang="fr-FR" b="1" i="1" dirty="0">
                <a:latin typeface="+mj-lt"/>
              </a:rPr>
              <a:t>« Pour être compétitif et rentable » lui a expliqué son tuteur. Que renferment, au juste, ces deux termes ?</a:t>
            </a:r>
            <a:endParaRPr lang="fr-FR" sz="800" b="1" i="1" dirty="0" smtClean="0">
              <a:solidFill>
                <a:schemeClr val="accent4">
                  <a:lumMod val="40000"/>
                  <a:lumOff val="60000"/>
                </a:schemeClr>
              </a:solidFill>
              <a:latin typeface="+mj-lt"/>
              <a:cs typeface="Times New Roman"/>
            </a:endParaRPr>
          </a:p>
        </p:txBody>
      </p:sp>
      <p:sp>
        <p:nvSpPr>
          <p:cNvPr id="8" name="Sous-titre 2"/>
          <p:cNvSpPr txBox="1">
            <a:spLocks/>
          </p:cNvSpPr>
          <p:nvPr/>
        </p:nvSpPr>
        <p:spPr>
          <a:xfrm>
            <a:off x="619992" y="5668226"/>
            <a:ext cx="7896252" cy="568821"/>
          </a:xfrm>
          <a:prstGeom prst="rect">
            <a:avLst/>
          </a:prstGeom>
        </p:spPr>
        <p:txBody>
          <a:bodyPr vert="horz" lIns="0" rIns="18288">
            <a:normAutofit/>
          </a:bodyPr>
          <a:lstStyle/>
          <a:p>
            <a:pPr marR="45720" lvl="0" algn="just">
              <a:spcBef>
                <a:spcPct val="20000"/>
              </a:spcBef>
              <a:buClr>
                <a:schemeClr val="accent3"/>
              </a:buClr>
              <a:buSzPct val="95000"/>
              <a:defRPr/>
            </a:pPr>
            <a:r>
              <a:rPr lang="fr-FR" sz="2400" b="1" spc="-90" dirty="0">
                <a:solidFill>
                  <a:srgbClr val="8D174A"/>
                </a:solidFill>
                <a:latin typeface="+mj-lt"/>
                <a:sym typeface="Wingdings"/>
              </a:rPr>
              <a:t>B</a:t>
            </a:r>
            <a:r>
              <a:rPr lang="fr-FR" sz="2400" b="1" spc="-90" dirty="0" smtClean="0">
                <a:solidFill>
                  <a:srgbClr val="8D174A"/>
                </a:solidFill>
                <a:latin typeface="+mj-lt"/>
                <a:sym typeface="Wingdings"/>
              </a:rPr>
              <a:t>) Pour l’économie dans son ensemble, en entretenant la croissance</a:t>
            </a:r>
          </a:p>
          <a:p>
            <a:pPr marR="45720" lvl="0" algn="just">
              <a:spcBef>
                <a:spcPct val="20000"/>
              </a:spcBef>
              <a:buClr>
                <a:schemeClr val="accent3"/>
              </a:buClr>
              <a:buSzPct val="95000"/>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pic>
        <p:nvPicPr>
          <p:cNvPr id="9" name="Image 8"/>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827584" y="2116156"/>
            <a:ext cx="1486704" cy="1024812"/>
          </a:xfrm>
          <a:prstGeom prst="rect">
            <a:avLst/>
          </a:prstGeom>
        </p:spPr>
      </p:pic>
    </p:spTree>
    <p:extLst>
      <p:ext uri="{BB962C8B-B14F-4D97-AF65-F5344CB8AC3E}">
        <p14:creationId xmlns:p14="http://schemas.microsoft.com/office/powerpoint/2010/main" val="1414538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28596" y="785795"/>
            <a:ext cx="8286808" cy="1131037"/>
          </a:xfrm>
          <a:effectLst>
            <a:innerShdw blurRad="63500" dist="50800" dir="5400000">
              <a:prstClr val="black">
                <a:alpha val="50000"/>
              </a:prstClr>
            </a:innerShdw>
          </a:effectLst>
        </p:spPr>
        <p:txBody>
          <a:bodyPr>
            <a:noAutofit/>
            <a:scene3d>
              <a:camera prst="orthographicFront"/>
              <a:lightRig rig="freezing" dir="t">
                <a:rot lat="0" lon="0" rev="5640000"/>
              </a:lightRig>
            </a:scene3d>
            <a:sp3d prstMaterial="flat">
              <a:contourClr>
                <a:schemeClr val="tx2"/>
              </a:contourClr>
            </a:sp3d>
          </a:bodyPr>
          <a:lstStyle/>
          <a:p>
            <a:pPr algn="ctr"/>
            <a:r>
              <a:rPr lang="fr-FR" sz="3600" dirty="0" smtClean="0">
                <a:solidFill>
                  <a:srgbClr val="3E10B0"/>
                </a:solidFill>
                <a:latin typeface="Calibri" pitchFamily="34" charset="0"/>
              </a:rPr>
              <a:t>A) Dans l’entreprise, en arbitrant entre rentabilité et compétitivité </a:t>
            </a:r>
            <a:endParaRPr lang="fr-FR" sz="3600" dirty="0">
              <a:solidFill>
                <a:srgbClr val="3E10B0"/>
              </a:solidFill>
              <a:effectLst/>
            </a:endParaRPr>
          </a:p>
        </p:txBody>
      </p:sp>
      <p:sp>
        <p:nvSpPr>
          <p:cNvPr id="15" name="Sous-titre 2"/>
          <p:cNvSpPr txBox="1">
            <a:spLocks/>
          </p:cNvSpPr>
          <p:nvPr/>
        </p:nvSpPr>
        <p:spPr>
          <a:xfrm>
            <a:off x="619992" y="2456891"/>
            <a:ext cx="7896252" cy="504055"/>
          </a:xfrm>
          <a:prstGeom prst="rect">
            <a:avLst/>
          </a:prstGeom>
        </p:spPr>
        <p:txBody>
          <a:bodyPr vert="horz" lIns="0" rIns="18288">
            <a:normAutofit/>
          </a:bodyPr>
          <a:lstStyle/>
          <a:p>
            <a:pPr marR="45720" lvl="0" algn="ctr">
              <a:spcBef>
                <a:spcPct val="20000"/>
              </a:spcBef>
              <a:buClr>
                <a:schemeClr val="accent3"/>
              </a:buClr>
              <a:buSzPct val="95000"/>
              <a:defRPr/>
            </a:pPr>
            <a:r>
              <a:rPr lang="fr-FR" sz="2400" b="1" spc="-50" dirty="0" smtClean="0">
                <a:latin typeface="+mj-lt"/>
                <a:sym typeface="Wingdings"/>
                <a:hlinkClick r:id="rId3" action="ppaction://hlinkfile"/>
              </a:rPr>
              <a:t>SUPPORTS</a:t>
            </a:r>
            <a:r>
              <a:rPr lang="fr-FR" sz="2400" b="1" spc="-50" dirty="0" smtClean="0">
                <a:latin typeface="+mj-lt"/>
                <a:sym typeface="Wingdings"/>
              </a:rPr>
              <a:t> </a:t>
            </a:r>
            <a:endParaRPr kumimoji="0" lang="fr-FR" sz="2400" b="0" i="0" u="none" strike="noStrike" kern="1200" cap="none" spc="0" normalizeH="0" baseline="0" noProof="0" dirty="0" smtClean="0">
              <a:ln>
                <a:noFill/>
              </a:ln>
              <a:effectLst/>
              <a:uLnTx/>
              <a:uFillTx/>
              <a:latin typeface="+mj-lt"/>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7" name="Sous-titre 2"/>
          <p:cNvSpPr txBox="1">
            <a:spLocks/>
          </p:cNvSpPr>
          <p:nvPr/>
        </p:nvSpPr>
        <p:spPr>
          <a:xfrm>
            <a:off x="619992" y="4941168"/>
            <a:ext cx="7896252" cy="1454116"/>
          </a:xfrm>
          <a:prstGeom prst="rect">
            <a:avLst/>
          </a:prstGeom>
        </p:spPr>
        <p:txBody>
          <a:bodyPr vert="horz" lIns="0" rIns="18288">
            <a:normAutofit/>
          </a:bodyPr>
          <a:lstStyle/>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6" name="ZoneTexte 5"/>
          <p:cNvSpPr txBox="1"/>
          <p:nvPr/>
        </p:nvSpPr>
        <p:spPr>
          <a:xfrm>
            <a:off x="586293" y="3429841"/>
            <a:ext cx="7896252" cy="3046988"/>
          </a:xfrm>
          <a:prstGeom prst="rect">
            <a:avLst/>
          </a:prstGeom>
          <a:solidFill>
            <a:srgbClr val="FA506C">
              <a:alpha val="25098"/>
            </a:srgbClr>
          </a:solidFill>
          <a:ln w="38100">
            <a:solidFill>
              <a:srgbClr val="F0C50E"/>
            </a:solidFill>
          </a:ln>
        </p:spPr>
        <p:txBody>
          <a:bodyPr wrap="square" rtlCol="0">
            <a:spAutoFit/>
          </a:bodyPr>
          <a:lstStyle/>
          <a:p>
            <a:pPr algn="ctr"/>
            <a:r>
              <a:rPr lang="fr-FR" sz="2400" b="1" dirty="0" smtClean="0">
                <a:solidFill>
                  <a:srgbClr val="8D174A"/>
                </a:solidFill>
                <a:latin typeface="+mj-lt"/>
                <a:cs typeface="Times New Roman"/>
              </a:rPr>
              <a:t>SYNTHÈSE :</a:t>
            </a:r>
            <a:endParaRPr lang="fr-FR" sz="1400" dirty="0" smtClean="0">
              <a:latin typeface="+mj-lt"/>
            </a:endParaRPr>
          </a:p>
          <a:p>
            <a:pPr algn="just"/>
            <a:endParaRPr lang="fr-FR" sz="1400" dirty="0" smtClean="0">
              <a:solidFill>
                <a:schemeClr val="bg1"/>
              </a:solidFill>
              <a:latin typeface="+mj-lt"/>
            </a:endParaRPr>
          </a:p>
          <a:p>
            <a:pPr algn="just"/>
            <a:endParaRPr lang="fr-FR" sz="1400" dirty="0">
              <a:solidFill>
                <a:schemeClr val="bg1"/>
              </a:solidFill>
              <a:latin typeface="+mj-lt"/>
            </a:endParaRPr>
          </a:p>
          <a:p>
            <a:pPr algn="just"/>
            <a:endParaRPr lang="fr-FR" sz="1400" dirty="0" smtClean="0">
              <a:solidFill>
                <a:schemeClr val="bg1"/>
              </a:solidFill>
              <a:latin typeface="+mj-lt"/>
            </a:endParaRPr>
          </a:p>
          <a:p>
            <a:pPr algn="just"/>
            <a:endParaRPr lang="fr-FR" sz="1400" dirty="0">
              <a:solidFill>
                <a:schemeClr val="bg1"/>
              </a:solidFill>
              <a:latin typeface="+mj-lt"/>
            </a:endParaRPr>
          </a:p>
          <a:p>
            <a:pPr algn="just"/>
            <a:endParaRPr lang="fr-FR" sz="1400" dirty="0" smtClean="0">
              <a:solidFill>
                <a:schemeClr val="bg1"/>
              </a:solidFill>
              <a:latin typeface="+mj-lt"/>
            </a:endParaRPr>
          </a:p>
          <a:p>
            <a:pPr algn="just"/>
            <a:endParaRPr lang="fr-FR" sz="1400" dirty="0" smtClean="0">
              <a:solidFill>
                <a:schemeClr val="bg1"/>
              </a:solidFill>
              <a:latin typeface="+mj-lt"/>
            </a:endParaRPr>
          </a:p>
          <a:p>
            <a:pPr algn="just"/>
            <a:endParaRPr lang="fr-FR" sz="1400" dirty="0">
              <a:solidFill>
                <a:schemeClr val="bg1"/>
              </a:solidFill>
              <a:latin typeface="+mj-lt"/>
            </a:endParaRPr>
          </a:p>
          <a:p>
            <a:pPr algn="just"/>
            <a:endParaRPr lang="fr-FR" sz="1400" dirty="0" smtClean="0">
              <a:solidFill>
                <a:schemeClr val="bg1"/>
              </a:solidFill>
              <a:latin typeface="+mj-lt"/>
            </a:endParaRPr>
          </a:p>
          <a:p>
            <a:pPr algn="just"/>
            <a:endParaRPr lang="fr-FR" sz="1400" dirty="0">
              <a:solidFill>
                <a:schemeClr val="bg1"/>
              </a:solidFill>
              <a:latin typeface="+mj-lt"/>
            </a:endParaRPr>
          </a:p>
          <a:p>
            <a:pPr algn="just"/>
            <a:endParaRPr lang="fr-FR" sz="1400" dirty="0" smtClean="0">
              <a:solidFill>
                <a:schemeClr val="bg1"/>
              </a:solidFill>
              <a:latin typeface="+mj-lt"/>
            </a:endParaRPr>
          </a:p>
          <a:p>
            <a:pPr algn="just"/>
            <a:endParaRPr lang="fr-FR" sz="1400" dirty="0">
              <a:solidFill>
                <a:schemeClr val="bg1"/>
              </a:solidFill>
              <a:latin typeface="+mj-lt"/>
            </a:endParaRPr>
          </a:p>
          <a:p>
            <a:pPr algn="just"/>
            <a:endParaRPr lang="fr-FR" sz="1400" dirty="0" smtClean="0">
              <a:solidFill>
                <a:schemeClr val="bg1"/>
              </a:solidFill>
              <a:latin typeface="+mj-lt"/>
            </a:endParaRPr>
          </a:p>
        </p:txBody>
      </p:sp>
      <p:sp>
        <p:nvSpPr>
          <p:cNvPr id="8" name="Sous-titre 2"/>
          <p:cNvSpPr txBox="1">
            <a:spLocks/>
          </p:cNvSpPr>
          <p:nvPr/>
        </p:nvSpPr>
        <p:spPr>
          <a:xfrm>
            <a:off x="630311" y="2636913"/>
            <a:ext cx="7896252" cy="504056"/>
          </a:xfrm>
          <a:prstGeom prst="rect">
            <a:avLst/>
          </a:prstGeom>
        </p:spPr>
        <p:txBody>
          <a:bodyPr vert="horz" lIns="0" rIns="18288">
            <a:normAutofit/>
          </a:bodyPr>
          <a:lstStyle/>
          <a:p>
            <a:pPr marR="45720" lvl="0" algn="just">
              <a:spcBef>
                <a:spcPct val="20000"/>
              </a:spcBef>
              <a:buClr>
                <a:schemeClr val="accent3"/>
              </a:buClr>
              <a:buSzPct val="95000"/>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p:txBody>
      </p:sp>
      <p:graphicFrame>
        <p:nvGraphicFramePr>
          <p:cNvPr id="3" name="Tableau 2"/>
          <p:cNvGraphicFramePr>
            <a:graphicFrameLocks noGrp="1"/>
          </p:cNvGraphicFramePr>
          <p:nvPr>
            <p:extLst>
              <p:ext uri="{D42A27DB-BD31-4B8C-83A1-F6EECF244321}">
                <p14:modId xmlns:p14="http://schemas.microsoft.com/office/powerpoint/2010/main" val="592913690"/>
              </p:ext>
            </p:extLst>
          </p:nvPr>
        </p:nvGraphicFramePr>
        <p:xfrm>
          <a:off x="717995" y="4037051"/>
          <a:ext cx="7632848" cy="2088232"/>
        </p:xfrm>
        <a:graphic>
          <a:graphicData uri="http://schemas.openxmlformats.org/drawingml/2006/table">
            <a:tbl>
              <a:tblPr firstRow="1" bandRow="1">
                <a:tableStyleId>{5C22544A-7EE6-4342-B048-85BDC9FD1C3A}</a:tableStyleId>
              </a:tblPr>
              <a:tblGrid>
                <a:gridCol w="1909789"/>
                <a:gridCol w="936104"/>
                <a:gridCol w="1728192"/>
                <a:gridCol w="3058763"/>
              </a:tblGrid>
              <a:tr h="522058">
                <a:tc rowSpan="4">
                  <a:txBody>
                    <a:bodyPr/>
                    <a:lstStyle/>
                    <a:p>
                      <a:pPr algn="ctr"/>
                      <a:r>
                        <a:rPr lang="fr-FR" sz="1400" b="0" dirty="0" smtClean="0">
                          <a:solidFill>
                            <a:schemeClr val="bg1"/>
                          </a:solidFill>
                          <a:latin typeface="+mj-lt"/>
                        </a:rPr>
                        <a:t>Comment l’entreprise peut-elle affecter les gains de productivité ? </a:t>
                      </a:r>
                      <a:endParaRPr lang="fr-FR" sz="1400" b="0" dirty="0">
                        <a:solidFill>
                          <a:schemeClr val="bg1"/>
                        </a:solidFill>
                        <a:latin typeface="+mj-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1400" b="0" dirty="0">
                        <a:solidFill>
                          <a:schemeClr val="bg1"/>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r>
                        <a:rPr kumimoji="0" lang="fr-FR" sz="1400" b="0" kern="1200" dirty="0" smtClean="0">
                          <a:solidFill>
                            <a:schemeClr val="tx1"/>
                          </a:solidFill>
                          <a:effectLst/>
                          <a:latin typeface="+mj-lt"/>
                          <a:ea typeface="+mn-ea"/>
                          <a:cs typeface="+mn-cs"/>
                        </a:rPr>
                        <a:t>En augmentant</a:t>
                      </a:r>
                    </a:p>
                    <a:p>
                      <a:pPr algn="ctr"/>
                      <a:r>
                        <a:rPr kumimoji="0" lang="fr-FR" sz="1400" b="0" kern="1200" dirty="0" smtClean="0">
                          <a:solidFill>
                            <a:schemeClr val="tx1"/>
                          </a:solidFill>
                          <a:effectLst/>
                          <a:latin typeface="+mj-lt"/>
                          <a:ea typeface="+mn-ea"/>
                          <a:cs typeface="+mn-cs"/>
                        </a:rPr>
                        <a:t>le profit unitaire</a:t>
                      </a:r>
                      <a:endParaRPr lang="fr-FR" sz="1400" b="0" dirty="0">
                        <a:solidFill>
                          <a:schemeClr val="tx1"/>
                        </a:solidFill>
                        <a:latin typeface="+mj-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r>
                        <a:rPr kumimoji="0" lang="fr-FR" sz="1400" b="0" kern="1200" dirty="0" smtClean="0">
                          <a:solidFill>
                            <a:schemeClr val="tx1"/>
                          </a:solidFill>
                          <a:effectLst/>
                          <a:latin typeface="+mj-lt"/>
                          <a:ea typeface="+mn-ea"/>
                          <a:cs typeface="+mn-cs"/>
                        </a:rPr>
                        <a:t>L’entreprise cherche à accroître sa rentabilité, c’est-à-dire à satisfaire les actionnaires.</a:t>
                      </a:r>
                      <a:endParaRPr lang="fr-FR" sz="1400" b="0" dirty="0">
                        <a:solidFill>
                          <a:schemeClr val="tx1"/>
                        </a:solidFill>
                        <a:latin typeface="+mj-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22058">
                <a:tc vMerge="1">
                  <a:txBody>
                    <a:bodyPr/>
                    <a:lstStyle/>
                    <a:p>
                      <a:endParaRPr lang="fr-FR"/>
                    </a:p>
                  </a:txBody>
                  <a:tcPr/>
                </a:tc>
                <a:tc>
                  <a:txBody>
                    <a:bodyPr/>
                    <a:lstStyle/>
                    <a:p>
                      <a:endParaRPr lang="fr-FR" sz="1400" b="0" dirty="0">
                        <a:solidFill>
                          <a:schemeClr val="bg1"/>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fr-FR"/>
                    </a:p>
                  </a:txBody>
                  <a:tcPr/>
                </a:tc>
                <a:tc vMerge="1">
                  <a:txBody>
                    <a:bodyPr/>
                    <a:lstStyle/>
                    <a:p>
                      <a:endParaRPr lang="fr-FR"/>
                    </a:p>
                  </a:txBody>
                  <a:tcPr/>
                </a:tc>
              </a:tr>
              <a:tr h="522058">
                <a:tc vMerge="1">
                  <a:txBody>
                    <a:bodyPr/>
                    <a:lstStyle/>
                    <a:p>
                      <a:endParaRPr lang="fr-FR"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fr-FR" sz="1400" b="0" dirty="0">
                        <a:solidFill>
                          <a:schemeClr val="bg1"/>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r>
                        <a:rPr kumimoji="0" lang="fr-FR" sz="1400" b="0" kern="1200" dirty="0" smtClean="0">
                          <a:solidFill>
                            <a:schemeClr val="tx1"/>
                          </a:solidFill>
                          <a:effectLst/>
                          <a:latin typeface="+mj-lt"/>
                          <a:ea typeface="+mn-ea"/>
                          <a:cs typeface="+mn-cs"/>
                        </a:rPr>
                        <a:t>En diminuant</a:t>
                      </a:r>
                    </a:p>
                    <a:p>
                      <a:pPr algn="ctr"/>
                      <a:r>
                        <a:rPr kumimoji="0" lang="fr-FR" sz="1400" b="0" kern="1200" dirty="0" smtClean="0">
                          <a:solidFill>
                            <a:schemeClr val="tx1"/>
                          </a:solidFill>
                          <a:effectLst/>
                          <a:latin typeface="+mj-lt"/>
                          <a:ea typeface="+mn-ea"/>
                          <a:cs typeface="+mn-cs"/>
                        </a:rPr>
                        <a:t>le prix de vente</a:t>
                      </a:r>
                      <a:endParaRPr lang="fr-FR" sz="1400" b="0" dirty="0">
                        <a:solidFill>
                          <a:schemeClr val="tx1"/>
                        </a:solidFill>
                        <a:latin typeface="+mj-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spcAft>
                          <a:spcPts val="0"/>
                        </a:spcAft>
                      </a:pPr>
                      <a:r>
                        <a:rPr lang="fr-FR" sz="1400" b="0" spc="-10" dirty="0">
                          <a:solidFill>
                            <a:schemeClr val="tx1"/>
                          </a:solidFill>
                          <a:effectLst/>
                          <a:latin typeface="+mj-lt"/>
                          <a:ea typeface="Times New Roman"/>
                        </a:rPr>
                        <a:t>L’entreprise cherche à accroître sa compétitivité, c’est-à-dire sa capacité à résister à la pression concurrentielle</a:t>
                      </a:r>
                      <a:r>
                        <a:rPr lang="fr-FR" sz="1400" b="0" spc="-10" dirty="0" smtClean="0">
                          <a:solidFill>
                            <a:schemeClr val="tx1"/>
                          </a:solidFill>
                          <a:effectLst/>
                          <a:latin typeface="+mj-lt"/>
                          <a:ea typeface="Times New Roman"/>
                        </a:rPr>
                        <a:t>.</a:t>
                      </a:r>
                      <a:endParaRPr lang="fr-FR" sz="1400" b="0" dirty="0">
                        <a:solidFill>
                          <a:schemeClr val="tx1"/>
                        </a:solidFill>
                        <a:effectLst/>
                        <a:latin typeface="+mj-lt"/>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522058">
                <a:tc vMerge="1">
                  <a:txBody>
                    <a:bodyPr/>
                    <a:lstStyle/>
                    <a:p>
                      <a:endParaRPr lang="fr-FR"/>
                    </a:p>
                  </a:txBody>
                  <a:tcPr/>
                </a:tc>
                <a:tc>
                  <a:txBody>
                    <a:bodyPr/>
                    <a:lstStyle/>
                    <a:p>
                      <a:endParaRPr lang="fr-FR" sz="1400" b="0" dirty="0">
                        <a:solidFill>
                          <a:schemeClr val="bg1"/>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fr-FR"/>
                    </a:p>
                  </a:txBody>
                  <a:tcPr/>
                </a:tc>
                <a:tc vMerge="1">
                  <a:txBody>
                    <a:bodyPr/>
                    <a:lstStyle/>
                    <a:p>
                      <a:pPr algn="ctr">
                        <a:spcAft>
                          <a:spcPts val="0"/>
                        </a:spcAft>
                      </a:pPr>
                      <a:endParaRPr lang="fr-FR" sz="1200" dirty="0">
                        <a:effectLst/>
                        <a:latin typeface="Times New Roman"/>
                        <a:ea typeface="Times New Roman"/>
                      </a:endParaRPr>
                    </a:p>
                  </a:txBody>
                  <a:tcPr marL="68580" marR="68580" marT="0" marB="0"/>
                </a:tc>
              </a:tr>
            </a:tbl>
          </a:graphicData>
        </a:graphic>
      </p:graphicFrame>
      <p:cxnSp>
        <p:nvCxnSpPr>
          <p:cNvPr id="5" name="Connecteur droit avec flèche 4"/>
          <p:cNvCxnSpPr/>
          <p:nvPr/>
        </p:nvCxnSpPr>
        <p:spPr>
          <a:xfrm>
            <a:off x="2627784" y="5081461"/>
            <a:ext cx="914400" cy="52223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flipV="1">
            <a:off x="2627784" y="4581128"/>
            <a:ext cx="914400" cy="500333"/>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3351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28596" y="785795"/>
            <a:ext cx="8286808" cy="1131037"/>
          </a:xfrm>
          <a:effectLst>
            <a:innerShdw blurRad="63500" dist="50800" dir="5400000">
              <a:prstClr val="black">
                <a:alpha val="50000"/>
              </a:prstClr>
            </a:innerShdw>
          </a:effectLst>
        </p:spPr>
        <p:txBody>
          <a:bodyPr>
            <a:noAutofit/>
            <a:scene3d>
              <a:camera prst="orthographicFront"/>
              <a:lightRig rig="freezing" dir="t">
                <a:rot lat="0" lon="0" rev="5640000"/>
              </a:lightRig>
            </a:scene3d>
            <a:sp3d prstMaterial="flat">
              <a:contourClr>
                <a:schemeClr val="tx2"/>
              </a:contourClr>
            </a:sp3d>
          </a:bodyPr>
          <a:lstStyle/>
          <a:p>
            <a:pPr algn="ctr"/>
            <a:r>
              <a:rPr lang="fr-FR" sz="3600" dirty="0" smtClean="0">
                <a:solidFill>
                  <a:srgbClr val="3E10B0"/>
                </a:solidFill>
                <a:latin typeface="Calibri" pitchFamily="34" charset="0"/>
              </a:rPr>
              <a:t>B) </a:t>
            </a:r>
            <a:r>
              <a:rPr lang="fr-FR" sz="3600" dirty="0">
                <a:solidFill>
                  <a:srgbClr val="3E10B0"/>
                </a:solidFill>
                <a:latin typeface="Calibri" pitchFamily="34" charset="0"/>
              </a:rPr>
              <a:t>Pour l’économie dans son ensemble, en entretenant la croissance </a:t>
            </a:r>
            <a:endParaRPr lang="fr-FR" sz="3600" dirty="0">
              <a:solidFill>
                <a:srgbClr val="3E10B0"/>
              </a:solidFill>
              <a:effectLst/>
            </a:endParaRPr>
          </a:p>
        </p:txBody>
      </p:sp>
      <p:sp>
        <p:nvSpPr>
          <p:cNvPr id="7" name="Sous-titre 2"/>
          <p:cNvSpPr txBox="1">
            <a:spLocks/>
          </p:cNvSpPr>
          <p:nvPr/>
        </p:nvSpPr>
        <p:spPr>
          <a:xfrm>
            <a:off x="619992" y="4941168"/>
            <a:ext cx="7896252" cy="1454116"/>
          </a:xfrm>
          <a:prstGeom prst="rect">
            <a:avLst/>
          </a:prstGeom>
        </p:spPr>
        <p:txBody>
          <a:bodyPr vert="horz" lIns="0" rIns="18288">
            <a:normAutofit/>
          </a:bodyPr>
          <a:lstStyle/>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6" name="ZoneTexte 5"/>
          <p:cNvSpPr txBox="1"/>
          <p:nvPr/>
        </p:nvSpPr>
        <p:spPr>
          <a:xfrm>
            <a:off x="586293" y="3429841"/>
            <a:ext cx="7896252" cy="3046988"/>
          </a:xfrm>
          <a:prstGeom prst="rect">
            <a:avLst/>
          </a:prstGeom>
          <a:solidFill>
            <a:srgbClr val="FA506C">
              <a:alpha val="25098"/>
            </a:srgbClr>
          </a:solidFill>
          <a:ln w="38100">
            <a:solidFill>
              <a:srgbClr val="F0C50E"/>
            </a:solidFill>
          </a:ln>
        </p:spPr>
        <p:txBody>
          <a:bodyPr wrap="square" rtlCol="0">
            <a:spAutoFit/>
          </a:bodyPr>
          <a:lstStyle/>
          <a:p>
            <a:pPr algn="ctr"/>
            <a:r>
              <a:rPr lang="fr-FR" sz="2400" b="1" dirty="0" smtClean="0">
                <a:solidFill>
                  <a:srgbClr val="8D174A"/>
                </a:solidFill>
                <a:latin typeface="+mj-lt"/>
                <a:cs typeface="Times New Roman"/>
              </a:rPr>
              <a:t>SYNTHÈSE :</a:t>
            </a:r>
            <a:endParaRPr lang="fr-FR" sz="1400" dirty="0" smtClean="0">
              <a:latin typeface="+mj-lt"/>
            </a:endParaRPr>
          </a:p>
          <a:p>
            <a:pPr algn="just"/>
            <a:endParaRPr lang="fr-FR" sz="1400" dirty="0" smtClean="0">
              <a:solidFill>
                <a:schemeClr val="bg1"/>
              </a:solidFill>
              <a:latin typeface="+mj-lt"/>
            </a:endParaRPr>
          </a:p>
          <a:p>
            <a:pPr algn="just"/>
            <a:endParaRPr lang="fr-FR" sz="1400" dirty="0">
              <a:solidFill>
                <a:schemeClr val="bg1"/>
              </a:solidFill>
              <a:latin typeface="+mj-lt"/>
            </a:endParaRPr>
          </a:p>
          <a:p>
            <a:pPr algn="just"/>
            <a:endParaRPr lang="fr-FR" sz="1400" dirty="0" smtClean="0">
              <a:solidFill>
                <a:schemeClr val="bg1"/>
              </a:solidFill>
              <a:latin typeface="+mj-lt"/>
            </a:endParaRPr>
          </a:p>
          <a:p>
            <a:pPr algn="just"/>
            <a:endParaRPr lang="fr-FR" sz="1400" dirty="0">
              <a:solidFill>
                <a:schemeClr val="bg1"/>
              </a:solidFill>
              <a:latin typeface="+mj-lt"/>
            </a:endParaRPr>
          </a:p>
          <a:p>
            <a:pPr algn="just"/>
            <a:endParaRPr lang="fr-FR" sz="1400" dirty="0" smtClean="0">
              <a:solidFill>
                <a:schemeClr val="bg1"/>
              </a:solidFill>
              <a:latin typeface="+mj-lt"/>
            </a:endParaRPr>
          </a:p>
          <a:p>
            <a:pPr algn="just"/>
            <a:endParaRPr lang="fr-FR" sz="1400" dirty="0" smtClean="0">
              <a:solidFill>
                <a:schemeClr val="bg1"/>
              </a:solidFill>
              <a:latin typeface="+mj-lt"/>
            </a:endParaRPr>
          </a:p>
          <a:p>
            <a:pPr algn="just"/>
            <a:endParaRPr lang="fr-FR" sz="1400" dirty="0">
              <a:solidFill>
                <a:schemeClr val="bg1"/>
              </a:solidFill>
              <a:latin typeface="+mj-lt"/>
            </a:endParaRPr>
          </a:p>
          <a:p>
            <a:pPr algn="just"/>
            <a:endParaRPr lang="fr-FR" sz="1400" dirty="0" smtClean="0">
              <a:solidFill>
                <a:schemeClr val="bg1"/>
              </a:solidFill>
              <a:latin typeface="+mj-lt"/>
            </a:endParaRPr>
          </a:p>
          <a:p>
            <a:pPr algn="just"/>
            <a:endParaRPr lang="fr-FR" sz="1400" dirty="0">
              <a:solidFill>
                <a:schemeClr val="bg1"/>
              </a:solidFill>
              <a:latin typeface="+mj-lt"/>
            </a:endParaRPr>
          </a:p>
          <a:p>
            <a:pPr algn="just"/>
            <a:endParaRPr lang="fr-FR" sz="1400" dirty="0" smtClean="0">
              <a:solidFill>
                <a:schemeClr val="bg1"/>
              </a:solidFill>
              <a:latin typeface="+mj-lt"/>
            </a:endParaRPr>
          </a:p>
          <a:p>
            <a:pPr algn="just"/>
            <a:endParaRPr lang="fr-FR" sz="1400" dirty="0">
              <a:solidFill>
                <a:schemeClr val="bg1"/>
              </a:solidFill>
              <a:latin typeface="+mj-lt"/>
            </a:endParaRPr>
          </a:p>
          <a:p>
            <a:pPr algn="just"/>
            <a:endParaRPr lang="fr-FR" sz="1400" dirty="0" smtClean="0">
              <a:solidFill>
                <a:schemeClr val="bg1"/>
              </a:solidFill>
              <a:latin typeface="+mj-lt"/>
            </a:endParaRPr>
          </a:p>
        </p:txBody>
      </p:sp>
      <p:sp>
        <p:nvSpPr>
          <p:cNvPr id="8" name="Sous-titre 2"/>
          <p:cNvSpPr txBox="1">
            <a:spLocks/>
          </p:cNvSpPr>
          <p:nvPr/>
        </p:nvSpPr>
        <p:spPr>
          <a:xfrm>
            <a:off x="630311" y="2636913"/>
            <a:ext cx="7896252" cy="504056"/>
          </a:xfrm>
          <a:prstGeom prst="rect">
            <a:avLst/>
          </a:prstGeom>
        </p:spPr>
        <p:txBody>
          <a:bodyPr vert="horz" lIns="0" rIns="18288">
            <a:normAutofit/>
          </a:bodyPr>
          <a:lstStyle/>
          <a:p>
            <a:pPr marR="45720" lvl="0" algn="just">
              <a:spcBef>
                <a:spcPct val="20000"/>
              </a:spcBef>
              <a:buClr>
                <a:schemeClr val="accent3"/>
              </a:buClr>
              <a:buSzPct val="95000"/>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p:txBody>
      </p:sp>
      <p:sp>
        <p:nvSpPr>
          <p:cNvPr id="9" name="Sous-titre 2"/>
          <p:cNvSpPr txBox="1">
            <a:spLocks/>
          </p:cNvSpPr>
          <p:nvPr/>
        </p:nvSpPr>
        <p:spPr>
          <a:xfrm>
            <a:off x="619992" y="2456891"/>
            <a:ext cx="7896252" cy="504055"/>
          </a:xfrm>
          <a:prstGeom prst="rect">
            <a:avLst/>
          </a:prstGeom>
        </p:spPr>
        <p:txBody>
          <a:bodyPr vert="horz" lIns="0" rIns="18288">
            <a:normAutofit/>
          </a:bodyPr>
          <a:lstStyle/>
          <a:p>
            <a:pPr marR="45720" lvl="0" algn="ctr">
              <a:spcBef>
                <a:spcPct val="20000"/>
              </a:spcBef>
              <a:buClr>
                <a:schemeClr val="accent3"/>
              </a:buClr>
              <a:buSzPct val="95000"/>
              <a:defRPr/>
            </a:pPr>
            <a:r>
              <a:rPr lang="fr-FR" sz="2400" b="1" spc="-50" dirty="0" smtClean="0">
                <a:latin typeface="+mj-lt"/>
                <a:sym typeface="Wingdings"/>
                <a:hlinkClick r:id="rId3" action="ppaction://hlinkfile"/>
              </a:rPr>
              <a:t>SUPPORTS</a:t>
            </a:r>
            <a:r>
              <a:rPr lang="fr-FR" sz="2400" b="1" spc="-50" dirty="0" smtClean="0">
                <a:latin typeface="+mj-lt"/>
                <a:sym typeface="Wingdings"/>
              </a:rPr>
              <a:t> </a:t>
            </a:r>
            <a:endParaRPr kumimoji="0" lang="fr-FR" sz="2400" b="0" i="0" u="none" strike="noStrike" kern="1200" cap="none" spc="0" normalizeH="0" baseline="0" noProof="0" dirty="0" smtClean="0">
              <a:ln>
                <a:noFill/>
              </a:ln>
              <a:effectLst/>
              <a:uLnTx/>
              <a:uFillTx/>
              <a:latin typeface="+mj-lt"/>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p:txBody>
      </p:sp>
      <p:graphicFrame>
        <p:nvGraphicFramePr>
          <p:cNvPr id="3" name="Tableau 2"/>
          <p:cNvGraphicFramePr>
            <a:graphicFrameLocks noGrp="1"/>
          </p:cNvGraphicFramePr>
          <p:nvPr>
            <p:extLst>
              <p:ext uri="{D42A27DB-BD31-4B8C-83A1-F6EECF244321}">
                <p14:modId xmlns:p14="http://schemas.microsoft.com/office/powerpoint/2010/main" val="1404148612"/>
              </p:ext>
            </p:extLst>
          </p:nvPr>
        </p:nvGraphicFramePr>
        <p:xfrm>
          <a:off x="717995" y="4037051"/>
          <a:ext cx="7632848" cy="2088232"/>
        </p:xfrm>
        <a:graphic>
          <a:graphicData uri="http://schemas.openxmlformats.org/drawingml/2006/table">
            <a:tbl>
              <a:tblPr firstRow="1" bandRow="1">
                <a:tableStyleId>{5C22544A-7EE6-4342-B048-85BDC9FD1C3A}</a:tableStyleId>
              </a:tblPr>
              <a:tblGrid>
                <a:gridCol w="1909789"/>
                <a:gridCol w="936104"/>
                <a:gridCol w="864096"/>
                <a:gridCol w="3922859"/>
              </a:tblGrid>
              <a:tr h="522058">
                <a:tc rowSpan="4">
                  <a:txBody>
                    <a:bodyPr/>
                    <a:lstStyle/>
                    <a:p>
                      <a:pPr algn="ctr"/>
                      <a:r>
                        <a:rPr kumimoji="0" lang="fr-FR" sz="1400" b="0" kern="1200" dirty="0" smtClean="0">
                          <a:solidFill>
                            <a:schemeClr val="bg1"/>
                          </a:solidFill>
                          <a:effectLst/>
                          <a:latin typeface="+mj-lt"/>
                          <a:ea typeface="+mn-ea"/>
                          <a:cs typeface="+mn-cs"/>
                        </a:rPr>
                        <a:t>Quels sont les effets des gains de productivité sur l’économie nationale ?</a:t>
                      </a:r>
                      <a:endParaRPr lang="fr-FR" sz="1400" b="0" dirty="0">
                        <a:solidFill>
                          <a:schemeClr val="bg1"/>
                        </a:solidFill>
                        <a:latin typeface="+mj-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sz="1400" b="0" dirty="0">
                        <a:solidFill>
                          <a:schemeClr val="bg1"/>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r>
                        <a:rPr kumimoji="0" lang="fr-FR" sz="1400" b="0" kern="1200" dirty="0" smtClean="0">
                          <a:solidFill>
                            <a:schemeClr val="tx1"/>
                          </a:solidFill>
                          <a:effectLst/>
                          <a:latin typeface="+mj-lt"/>
                          <a:ea typeface="+mn-ea"/>
                          <a:cs typeface="+mn-cs"/>
                        </a:rPr>
                        <a:t>Effets positifs</a:t>
                      </a:r>
                      <a:endParaRPr lang="fr-FR" sz="1400" b="0" dirty="0">
                        <a:solidFill>
                          <a:schemeClr val="tx1"/>
                        </a:solidFill>
                        <a:latin typeface="+mj-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r>
                        <a:rPr kumimoji="0" lang="fr-FR" sz="1400" b="0" kern="1200" dirty="0" smtClean="0">
                          <a:solidFill>
                            <a:schemeClr val="lt1"/>
                          </a:solidFill>
                          <a:effectLst/>
                          <a:latin typeface="+mj-lt"/>
                          <a:ea typeface="+mn-ea"/>
                          <a:cs typeface="+mn-cs"/>
                        </a:rPr>
                        <a:t>↑ des revenus (salaires et profits) et ↑ du pouvoir d’achat =&gt; ↑ de la demande (consommation et investissement) et créations d’emplois</a:t>
                      </a:r>
                      <a:r>
                        <a:rPr kumimoji="0" lang="fr-FR" sz="1400" b="0" kern="1200" dirty="0" smtClean="0">
                          <a:solidFill>
                            <a:schemeClr val="tx1"/>
                          </a:solidFill>
                          <a:effectLst/>
                          <a:latin typeface="+mj-lt"/>
                          <a:ea typeface="+mn-ea"/>
                          <a:cs typeface="+mn-cs"/>
                        </a:rPr>
                        <a:t>.</a:t>
                      </a:r>
                      <a:endParaRPr lang="fr-FR" sz="1400" b="0" dirty="0">
                        <a:solidFill>
                          <a:schemeClr val="tx1"/>
                        </a:solidFill>
                        <a:latin typeface="+mj-lt"/>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522058">
                <a:tc vMerge="1">
                  <a:txBody>
                    <a:bodyPr/>
                    <a:lstStyle/>
                    <a:p>
                      <a:endParaRPr lang="fr-FR"/>
                    </a:p>
                  </a:txBody>
                  <a:tcPr/>
                </a:tc>
                <a:tc>
                  <a:txBody>
                    <a:bodyPr/>
                    <a:lstStyle/>
                    <a:p>
                      <a:endParaRPr lang="fr-FR" sz="1400" b="0" dirty="0">
                        <a:solidFill>
                          <a:schemeClr val="bg1"/>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fr-FR"/>
                    </a:p>
                  </a:txBody>
                  <a:tcPr/>
                </a:tc>
                <a:tc vMerge="1">
                  <a:txBody>
                    <a:bodyPr/>
                    <a:lstStyle/>
                    <a:p>
                      <a:endParaRPr lang="fr-FR"/>
                    </a:p>
                  </a:txBody>
                  <a:tcPr/>
                </a:tc>
              </a:tr>
              <a:tr h="522058">
                <a:tc vMerge="1">
                  <a:txBody>
                    <a:bodyPr/>
                    <a:lstStyle/>
                    <a:p>
                      <a:endParaRPr lang="fr-FR"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fr-FR" sz="1400" b="0" dirty="0">
                        <a:solidFill>
                          <a:schemeClr val="bg1"/>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r>
                        <a:rPr kumimoji="0" lang="fr-FR" sz="1400" b="0" kern="1200" dirty="0" smtClean="0">
                          <a:solidFill>
                            <a:schemeClr val="tx1"/>
                          </a:solidFill>
                          <a:effectLst/>
                          <a:latin typeface="+mj-lt"/>
                          <a:ea typeface="+mn-ea"/>
                          <a:cs typeface="+mn-cs"/>
                        </a:rPr>
                        <a:t>Effets négatifs</a:t>
                      </a:r>
                      <a:endParaRPr kumimoji="0" lang="fr-FR" sz="1400" b="0" kern="1200" dirty="0">
                        <a:solidFill>
                          <a:schemeClr val="tx1"/>
                        </a:solidFill>
                        <a:latin typeface="+mj-lt"/>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spcAft>
                          <a:spcPts val="0"/>
                        </a:spcAft>
                      </a:pPr>
                      <a:r>
                        <a:rPr kumimoji="0" lang="fr-FR" sz="1400" kern="1200" dirty="0" smtClean="0">
                          <a:solidFill>
                            <a:schemeClr val="tx1"/>
                          </a:solidFill>
                          <a:effectLst/>
                          <a:latin typeface="+mj-lt"/>
                          <a:ea typeface="+mn-ea"/>
                          <a:cs typeface="+mn-cs"/>
                        </a:rPr>
                        <a:t>↑ du chômage à court terme, risque d’inadéquation entre les compétences acquises et requises qui rompt le « cercle vertueux de la productivité ».</a:t>
                      </a:r>
                      <a:endParaRPr lang="fr-FR" sz="1400" b="0" dirty="0">
                        <a:solidFill>
                          <a:schemeClr val="tx1"/>
                        </a:solidFill>
                        <a:effectLst/>
                        <a:latin typeface="+mj-lt"/>
                        <a:ea typeface="Times New Roman"/>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522058">
                <a:tc vMerge="1">
                  <a:txBody>
                    <a:bodyPr/>
                    <a:lstStyle/>
                    <a:p>
                      <a:endParaRPr lang="fr-FR"/>
                    </a:p>
                  </a:txBody>
                  <a:tcPr/>
                </a:tc>
                <a:tc>
                  <a:txBody>
                    <a:bodyPr/>
                    <a:lstStyle/>
                    <a:p>
                      <a:endParaRPr lang="fr-FR" sz="1400" b="0" dirty="0">
                        <a:solidFill>
                          <a:schemeClr val="bg1"/>
                        </a:solidFill>
                        <a:latin typeface="+mj-lt"/>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fr-FR"/>
                    </a:p>
                  </a:txBody>
                  <a:tcPr/>
                </a:tc>
                <a:tc vMerge="1">
                  <a:txBody>
                    <a:bodyPr/>
                    <a:lstStyle/>
                    <a:p>
                      <a:pPr algn="ctr">
                        <a:spcAft>
                          <a:spcPts val="0"/>
                        </a:spcAft>
                      </a:pPr>
                      <a:endParaRPr lang="fr-FR" sz="1200" dirty="0">
                        <a:effectLst/>
                        <a:latin typeface="Times New Roman"/>
                        <a:ea typeface="Times New Roman"/>
                      </a:endParaRPr>
                    </a:p>
                  </a:txBody>
                  <a:tcPr marL="68580" marR="68580" marT="0" marB="0"/>
                </a:tc>
              </a:tr>
            </a:tbl>
          </a:graphicData>
        </a:graphic>
      </p:graphicFrame>
      <p:cxnSp>
        <p:nvCxnSpPr>
          <p:cNvPr id="5" name="Connecteur droit avec flèche 4"/>
          <p:cNvCxnSpPr/>
          <p:nvPr/>
        </p:nvCxnSpPr>
        <p:spPr>
          <a:xfrm>
            <a:off x="2627784" y="5081461"/>
            <a:ext cx="914400" cy="52223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flipV="1">
            <a:off x="2627784" y="4581128"/>
            <a:ext cx="914400" cy="500333"/>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2201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26014" y="836712"/>
            <a:ext cx="8286808" cy="1131037"/>
          </a:xfrm>
          <a:effectLst>
            <a:innerShdw blurRad="63500" dist="50800" dir="5400000">
              <a:prstClr val="black">
                <a:alpha val="50000"/>
              </a:prstClr>
            </a:innerShdw>
          </a:effectLst>
        </p:spPr>
        <p:txBody>
          <a:bodyPr>
            <a:noAutofit/>
            <a:scene3d>
              <a:camera prst="orthographicFront"/>
              <a:lightRig rig="freezing" dir="t">
                <a:rot lat="0" lon="0" rev="5640000"/>
              </a:lightRig>
            </a:scene3d>
            <a:sp3d prstMaterial="flat">
              <a:contourClr>
                <a:schemeClr val="tx2"/>
              </a:contourClr>
            </a:sp3d>
          </a:bodyPr>
          <a:lstStyle/>
          <a:p>
            <a:pPr algn="ctr"/>
            <a:r>
              <a:rPr lang="fr-FR" sz="3600" dirty="0">
                <a:solidFill>
                  <a:srgbClr val="3E10B0"/>
                </a:solidFill>
                <a:latin typeface="Calibri" pitchFamily="34" charset="0"/>
              </a:rPr>
              <a:t>La combinaison des facteurs de production et l’évolution des technologies</a:t>
            </a:r>
            <a:r>
              <a:rPr lang="fr-FR" sz="3600" dirty="0" smtClean="0">
                <a:solidFill>
                  <a:srgbClr val="3E10B0"/>
                </a:solidFill>
                <a:effectLst/>
                <a:latin typeface="Calibri" pitchFamily="34" charset="0"/>
              </a:rPr>
              <a:t> </a:t>
            </a:r>
            <a:endParaRPr lang="fr-FR" sz="3600" dirty="0">
              <a:solidFill>
                <a:srgbClr val="3E10B0"/>
              </a:solidFill>
              <a:effectLst/>
            </a:endParaRPr>
          </a:p>
        </p:txBody>
      </p:sp>
      <p:sp>
        <p:nvSpPr>
          <p:cNvPr id="15" name="Sous-titre 2"/>
          <p:cNvSpPr txBox="1">
            <a:spLocks/>
          </p:cNvSpPr>
          <p:nvPr/>
        </p:nvSpPr>
        <p:spPr>
          <a:xfrm>
            <a:off x="603011" y="2492896"/>
            <a:ext cx="7896252" cy="580046"/>
          </a:xfrm>
          <a:prstGeom prst="rect">
            <a:avLst/>
          </a:prstGeom>
        </p:spPr>
        <p:txBody>
          <a:bodyPr vert="horz" lIns="0" rIns="18288">
            <a:normAutofit/>
          </a:bodyPr>
          <a:lstStyle/>
          <a:p>
            <a:pPr marR="45720" lvl="0" algn="ctr">
              <a:spcBef>
                <a:spcPct val="20000"/>
              </a:spcBef>
              <a:buClr>
                <a:schemeClr val="accent3"/>
              </a:buClr>
              <a:buSzPct val="95000"/>
              <a:defRPr/>
            </a:pPr>
            <a:r>
              <a:rPr lang="fr-FR" sz="3200" b="1" dirty="0" smtClean="0">
                <a:solidFill>
                  <a:srgbClr val="8D174A"/>
                </a:solidFill>
                <a:latin typeface="+mj-lt"/>
                <a:sym typeface="Wingdings"/>
              </a:rPr>
              <a:t>APPLICATIONS</a:t>
            </a:r>
            <a:endParaRPr lang="fr-FR" sz="3200" spc="-50" dirty="0">
              <a:solidFill>
                <a:srgbClr val="8D174A"/>
              </a:solidFill>
              <a:latin typeface="+mj-lt"/>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7" name="Sous-titre 2"/>
          <p:cNvSpPr txBox="1">
            <a:spLocks/>
          </p:cNvSpPr>
          <p:nvPr/>
        </p:nvSpPr>
        <p:spPr>
          <a:xfrm>
            <a:off x="619992" y="4941168"/>
            <a:ext cx="7896252" cy="1454116"/>
          </a:xfrm>
          <a:prstGeom prst="rect">
            <a:avLst/>
          </a:prstGeom>
        </p:spPr>
        <p:txBody>
          <a:bodyPr vert="horz" lIns="0" rIns="18288">
            <a:normAutofit/>
          </a:bodyPr>
          <a:lstStyle/>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6" name="ZoneTexte 5"/>
          <p:cNvSpPr txBox="1"/>
          <p:nvPr/>
        </p:nvSpPr>
        <p:spPr>
          <a:xfrm>
            <a:off x="621292" y="3501008"/>
            <a:ext cx="7896252" cy="1791260"/>
          </a:xfrm>
          <a:prstGeom prst="rect">
            <a:avLst/>
          </a:prstGeom>
          <a:solidFill>
            <a:srgbClr val="FA506C">
              <a:alpha val="25098"/>
            </a:srgbClr>
          </a:solidFill>
          <a:ln w="38100">
            <a:solidFill>
              <a:srgbClr val="F0C50E"/>
            </a:solidFill>
          </a:ln>
        </p:spPr>
        <p:txBody>
          <a:bodyPr wrap="square" rtlCol="0">
            <a:spAutoFit/>
          </a:bodyPr>
          <a:lstStyle/>
          <a:p>
            <a:pPr marR="45720" lvl="0" algn="just">
              <a:spcBef>
                <a:spcPct val="20000"/>
              </a:spcBef>
              <a:buClr>
                <a:schemeClr val="accent3"/>
              </a:buClr>
              <a:buSzPct val="95000"/>
              <a:defRPr/>
            </a:pPr>
            <a:r>
              <a:rPr lang="fr-FR" sz="2400" b="1" spc="-70" dirty="0" smtClean="0">
                <a:latin typeface="+mj-lt"/>
              </a:rPr>
              <a:t>• </a:t>
            </a:r>
            <a:r>
              <a:rPr lang="fr-FR" sz="2400" b="1" spc="-90" dirty="0" smtClean="0">
                <a:latin typeface="+mj-lt"/>
                <a:hlinkClick r:id="rId3" action="ppaction://hlinkfile"/>
              </a:rPr>
              <a:t>Vrai / Faux</a:t>
            </a:r>
            <a:endParaRPr lang="fr-FR" sz="2400" b="1" spc="-90" dirty="0" smtClean="0">
              <a:latin typeface="+mj-lt"/>
            </a:endParaRPr>
          </a:p>
          <a:p>
            <a:pPr marR="45720" algn="just">
              <a:spcBef>
                <a:spcPct val="20000"/>
              </a:spcBef>
              <a:buClr>
                <a:schemeClr val="accent3"/>
              </a:buClr>
              <a:buSzPct val="95000"/>
              <a:defRPr/>
            </a:pPr>
            <a:r>
              <a:rPr lang="fr-FR" sz="2400" b="1" spc="-70" dirty="0" smtClean="0">
                <a:latin typeface="+mj-lt"/>
              </a:rPr>
              <a:t>• </a:t>
            </a:r>
            <a:r>
              <a:rPr lang="fr-FR" sz="2400" spc="-70" dirty="0" smtClean="0">
                <a:latin typeface="+mj-lt"/>
              </a:rPr>
              <a:t>Application </a:t>
            </a:r>
            <a:r>
              <a:rPr lang="fr-FR" sz="2400" spc="-90" dirty="0" smtClean="0">
                <a:latin typeface="+mj-lt"/>
              </a:rPr>
              <a:t>1 : </a:t>
            </a:r>
            <a:r>
              <a:rPr lang="fr-FR" sz="2400" b="1" spc="-140" dirty="0" smtClean="0">
                <a:latin typeface="+mj-lt"/>
                <a:hlinkClick r:id="rId4" action="ppaction://hlinkfile"/>
              </a:rPr>
              <a:t>La substitution du capital au travail dans les services</a:t>
            </a:r>
            <a:r>
              <a:rPr lang="fr-FR" sz="2400" b="1" spc="-140" dirty="0" smtClean="0">
                <a:latin typeface="+mj-lt"/>
              </a:rPr>
              <a:t>.</a:t>
            </a:r>
          </a:p>
          <a:p>
            <a:pPr marR="45720" algn="just">
              <a:spcBef>
                <a:spcPct val="20000"/>
              </a:spcBef>
              <a:buClr>
                <a:schemeClr val="accent3"/>
              </a:buClr>
              <a:buSzPct val="95000"/>
              <a:defRPr/>
            </a:pPr>
            <a:r>
              <a:rPr lang="fr-FR" sz="2400" b="1" spc="-90" dirty="0" smtClean="0">
                <a:latin typeface="+mj-lt"/>
              </a:rPr>
              <a:t>• </a:t>
            </a:r>
            <a:r>
              <a:rPr lang="fr-FR" sz="2400" spc="-90" dirty="0" smtClean="0">
                <a:latin typeface="+mj-lt"/>
              </a:rPr>
              <a:t>Application 2 : </a:t>
            </a:r>
            <a:r>
              <a:rPr lang="fr-FR" sz="2400" b="1" spc="-90" dirty="0" smtClean="0">
                <a:latin typeface="+mj-lt"/>
                <a:hlinkClick r:id="rId5" action="ppaction://hlinkfile"/>
              </a:rPr>
              <a:t>La fin du fordisme</a:t>
            </a:r>
            <a:r>
              <a:rPr lang="fr-FR" sz="2400" b="1" spc="-90" dirty="0" smtClean="0">
                <a:latin typeface="+mj-lt"/>
              </a:rPr>
              <a:t>.</a:t>
            </a:r>
          </a:p>
          <a:p>
            <a:pPr marR="45720" algn="just">
              <a:spcBef>
                <a:spcPct val="20000"/>
              </a:spcBef>
              <a:buClr>
                <a:schemeClr val="accent3"/>
              </a:buClr>
              <a:buSzPct val="95000"/>
              <a:defRPr/>
            </a:pPr>
            <a:r>
              <a:rPr lang="fr-FR" sz="2400" b="1" spc="-90" dirty="0" smtClean="0">
                <a:latin typeface="+mj-lt"/>
              </a:rPr>
              <a:t>• </a:t>
            </a:r>
            <a:r>
              <a:rPr lang="fr-FR" sz="2400" spc="-90" dirty="0" smtClean="0">
                <a:latin typeface="+mj-lt"/>
              </a:rPr>
              <a:t>Application 3 </a:t>
            </a:r>
            <a:r>
              <a:rPr lang="fr-FR" sz="2400" b="1" spc="-90" dirty="0" smtClean="0">
                <a:latin typeface="+mj-lt"/>
              </a:rPr>
              <a:t>: </a:t>
            </a:r>
            <a:r>
              <a:rPr lang="fr-FR" sz="2400" b="1" i="1" spc="-240" dirty="0" smtClean="0">
                <a:latin typeface="+mj-lt"/>
                <a:hlinkClick r:id="rId6" action="ppaction://hlinkfile"/>
              </a:rPr>
              <a:t>Mac Donald’s</a:t>
            </a:r>
            <a:r>
              <a:rPr lang="fr-FR" sz="2400" b="1" spc="-240" dirty="0" smtClean="0">
                <a:latin typeface="+mj-lt"/>
                <a:hlinkClick r:id="rId6" action="ppaction://hlinkfile"/>
              </a:rPr>
              <a:t> va remplacer les caissières par des machines</a:t>
            </a:r>
            <a:r>
              <a:rPr lang="fr-FR" sz="2400" b="1" spc="-90" dirty="0" smtClean="0">
                <a:latin typeface="+mj-lt"/>
              </a:rPr>
              <a:t>.</a:t>
            </a:r>
            <a:endParaRPr lang="fr-FR" sz="2400" b="1" spc="-90" dirty="0">
              <a:latin typeface="+mj-lt"/>
            </a:endParaRPr>
          </a:p>
        </p:txBody>
      </p:sp>
    </p:spTree>
    <p:extLst>
      <p:ext uri="{BB962C8B-B14F-4D97-AF65-F5344CB8AC3E}">
        <p14:creationId xmlns:p14="http://schemas.microsoft.com/office/powerpoint/2010/main" val="3219432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28596" y="785795"/>
            <a:ext cx="8286808" cy="1203045"/>
          </a:xfrm>
          <a:effectLst>
            <a:innerShdw blurRad="63500" dist="50800" dir="5400000">
              <a:prstClr val="black">
                <a:alpha val="50000"/>
              </a:prstClr>
            </a:innerShdw>
          </a:effectLst>
        </p:spPr>
        <p:txBody>
          <a:bodyPr>
            <a:noAutofit/>
            <a:scene3d>
              <a:camera prst="orthographicFront"/>
              <a:lightRig rig="freezing" dir="t">
                <a:rot lat="0" lon="0" rev="5640000"/>
              </a:lightRig>
            </a:scene3d>
            <a:sp3d prstMaterial="flat">
              <a:contourClr>
                <a:schemeClr val="tx2"/>
              </a:contourClr>
            </a:sp3d>
          </a:bodyPr>
          <a:lstStyle/>
          <a:p>
            <a:pPr algn="ctr"/>
            <a:r>
              <a:rPr lang="fr-FR" sz="3600" dirty="0">
                <a:solidFill>
                  <a:srgbClr val="3E10B0"/>
                </a:solidFill>
                <a:latin typeface="Calibri" pitchFamily="34" charset="0"/>
              </a:rPr>
              <a:t>La combinaison des facteurs de production et l’évolution des technologies</a:t>
            </a:r>
            <a:r>
              <a:rPr lang="fr-FR" sz="4000" dirty="0" smtClean="0">
                <a:solidFill>
                  <a:srgbClr val="3E10B0"/>
                </a:solidFill>
                <a:effectLst/>
                <a:latin typeface="Calibri" pitchFamily="34" charset="0"/>
              </a:rPr>
              <a:t> </a:t>
            </a:r>
            <a:endParaRPr lang="fr-FR" sz="4000" dirty="0">
              <a:solidFill>
                <a:srgbClr val="3E10B0"/>
              </a:solidFill>
              <a:effectLst/>
            </a:endParaRPr>
          </a:p>
        </p:txBody>
      </p:sp>
      <p:sp>
        <p:nvSpPr>
          <p:cNvPr id="15" name="Sous-titre 2"/>
          <p:cNvSpPr txBox="1">
            <a:spLocks/>
          </p:cNvSpPr>
          <p:nvPr/>
        </p:nvSpPr>
        <p:spPr>
          <a:xfrm>
            <a:off x="539552" y="5092689"/>
            <a:ext cx="7896252" cy="489833"/>
          </a:xfrm>
          <a:prstGeom prst="rect">
            <a:avLst/>
          </a:prstGeom>
        </p:spPr>
        <p:txBody>
          <a:bodyPr vert="horz" lIns="0" rIns="18288">
            <a:normAutofit fontScale="85000" lnSpcReduction="20000"/>
          </a:bodyPr>
          <a:lstStyle/>
          <a:p>
            <a:pPr marR="45720" lvl="0" algn="just">
              <a:spcBef>
                <a:spcPct val="20000"/>
              </a:spcBef>
              <a:buClr>
                <a:schemeClr val="accent3"/>
              </a:buClr>
              <a:buSzPct val="95000"/>
              <a:defRPr/>
            </a:pPr>
            <a:r>
              <a:rPr lang="fr-FR" sz="3600" b="1" dirty="0" smtClean="0">
                <a:solidFill>
                  <a:srgbClr val="8D174A"/>
                </a:solidFill>
                <a:latin typeface="+mj-lt"/>
                <a:sym typeface="Wingdings"/>
              </a:rPr>
              <a:t> </a:t>
            </a:r>
            <a:r>
              <a:rPr lang="fr-FR" sz="3600" b="1" dirty="0" smtClean="0">
                <a:solidFill>
                  <a:srgbClr val="8D174A"/>
                </a:solidFill>
                <a:latin typeface="+mj-lt"/>
              </a:rPr>
              <a:t>Prérequis :</a:t>
            </a:r>
            <a:endParaRPr lang="fr-FR" sz="3600" dirty="0">
              <a:solidFill>
                <a:srgbClr val="8D174A"/>
              </a:solidFill>
              <a:latin typeface="+mj-lt"/>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7" name="Sous-titre 2"/>
          <p:cNvSpPr txBox="1">
            <a:spLocks/>
          </p:cNvSpPr>
          <p:nvPr/>
        </p:nvSpPr>
        <p:spPr>
          <a:xfrm>
            <a:off x="615056" y="5517232"/>
            <a:ext cx="7896252" cy="948997"/>
          </a:xfrm>
          <a:prstGeom prst="rect">
            <a:avLst/>
          </a:prstGeom>
        </p:spPr>
        <p:txBody>
          <a:bodyPr vert="horz" lIns="0" rIns="18288">
            <a:normAutofit/>
          </a:bodyPr>
          <a:lstStyle/>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fr-FR" sz="2400" b="1" i="0" u="none" strike="noStrike" kern="1200" cap="none" spc="0" normalizeH="0" baseline="0" noProof="0" dirty="0" smtClean="0">
                <a:ln>
                  <a:noFill/>
                </a:ln>
                <a:solidFill>
                  <a:schemeClr val="tx1"/>
                </a:solidFill>
                <a:effectLst/>
                <a:uLnTx/>
                <a:uFillTx/>
                <a:latin typeface="+mj-lt"/>
              </a:rPr>
              <a:t>• Les facteurs de production.</a:t>
            </a:r>
            <a:endParaRPr kumimoji="0" lang="fr-FR" sz="2400" b="1" i="0" u="none" strike="noStrike" kern="1200" cap="none" spc="0" normalizeH="0" noProof="0" dirty="0" smtClean="0">
              <a:ln>
                <a:noFill/>
              </a:ln>
              <a:solidFill>
                <a:schemeClr val="tx1"/>
              </a:solidFill>
              <a:effectLst/>
              <a:uLnTx/>
              <a:uFillTx/>
              <a:latin typeface="+mj-lt"/>
            </a:endParaRPr>
          </a:p>
          <a:p>
            <a:pPr marR="45720" algn="just">
              <a:spcBef>
                <a:spcPct val="20000"/>
              </a:spcBef>
              <a:buClr>
                <a:schemeClr val="accent3"/>
              </a:buClr>
              <a:buSzPct val="95000"/>
              <a:defRPr/>
            </a:pPr>
            <a:r>
              <a:rPr lang="fr-FR" sz="2400" b="1" dirty="0">
                <a:latin typeface="+mj-lt"/>
              </a:rPr>
              <a:t>• </a:t>
            </a:r>
            <a:r>
              <a:rPr lang="fr-FR" sz="2400" b="1" dirty="0" smtClean="0">
                <a:latin typeface="+mj-lt"/>
              </a:rPr>
              <a:t>Les enjeux liés à l’utilisation des facteurs de production.</a:t>
            </a:r>
          </a:p>
          <a:p>
            <a:pPr marR="45720" lvl="0" algn="just">
              <a:spcBef>
                <a:spcPct val="20000"/>
              </a:spcBef>
              <a:buClr>
                <a:schemeClr val="accent3"/>
              </a:buClr>
              <a:buSzPct val="95000"/>
              <a:defRPr/>
            </a:pPr>
            <a:endParaRPr lang="fr-FR" sz="2400" b="1" dirty="0" smtClean="0"/>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1"/>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10" name="Sous-titre 2"/>
          <p:cNvSpPr txBox="1">
            <a:spLocks/>
          </p:cNvSpPr>
          <p:nvPr/>
        </p:nvSpPr>
        <p:spPr>
          <a:xfrm>
            <a:off x="511682" y="2132856"/>
            <a:ext cx="7896252" cy="489833"/>
          </a:xfrm>
          <a:prstGeom prst="rect">
            <a:avLst/>
          </a:prstGeom>
        </p:spPr>
        <p:txBody>
          <a:bodyPr vert="horz" lIns="0" rIns="18288">
            <a:normAutofit fontScale="85000" lnSpcReduction="20000"/>
          </a:bodyPr>
          <a:lstStyle/>
          <a:p>
            <a:pPr marR="45720" lvl="0" algn="just">
              <a:spcBef>
                <a:spcPct val="20000"/>
              </a:spcBef>
              <a:buClr>
                <a:schemeClr val="accent3"/>
              </a:buClr>
              <a:buSzPct val="95000"/>
              <a:defRPr/>
            </a:pPr>
            <a:r>
              <a:rPr lang="fr-FR" sz="3600" b="1" dirty="0">
                <a:solidFill>
                  <a:srgbClr val="8D174A"/>
                </a:solidFill>
                <a:latin typeface="+mj-lt"/>
                <a:sym typeface="Wingdings"/>
              </a:rPr>
              <a:t> </a:t>
            </a:r>
            <a:r>
              <a:rPr lang="fr-FR" sz="3600" b="1" dirty="0" smtClean="0">
                <a:solidFill>
                  <a:srgbClr val="8D174A"/>
                </a:solidFill>
                <a:latin typeface="+mj-lt"/>
              </a:rPr>
              <a:t>Positionnement dans le programme :</a:t>
            </a:r>
            <a:endParaRPr lang="fr-FR" sz="3600" dirty="0">
              <a:solidFill>
                <a:srgbClr val="8D174A"/>
              </a:solidFill>
              <a:latin typeface="+mj-lt"/>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graphicFrame>
        <p:nvGraphicFramePr>
          <p:cNvPr id="3" name="Tableau 2"/>
          <p:cNvGraphicFramePr>
            <a:graphicFrameLocks noGrp="1"/>
          </p:cNvGraphicFramePr>
          <p:nvPr>
            <p:extLst>
              <p:ext uri="{D42A27DB-BD31-4B8C-83A1-F6EECF244321}">
                <p14:modId xmlns:p14="http://schemas.microsoft.com/office/powerpoint/2010/main" val="2784775436"/>
              </p:ext>
            </p:extLst>
          </p:nvPr>
        </p:nvGraphicFramePr>
        <p:xfrm>
          <a:off x="448382" y="2638471"/>
          <a:ext cx="8229600" cy="2208071"/>
        </p:xfrm>
        <a:graphic>
          <a:graphicData uri="http://schemas.openxmlformats.org/drawingml/2006/table">
            <a:tbl>
              <a:tblPr firstRow="1" firstCol="1" bandRow="1">
                <a:tableStyleId>{35758FB7-9AC5-4552-8A53-C91805E547FA}</a:tableStyleId>
              </a:tblPr>
              <a:tblGrid>
                <a:gridCol w="1285375"/>
                <a:gridCol w="1512049"/>
                <a:gridCol w="5432176"/>
              </a:tblGrid>
              <a:tr h="147205">
                <a:tc>
                  <a:txBody>
                    <a:bodyPr/>
                    <a:lstStyle/>
                    <a:p>
                      <a:pPr algn="ctr">
                        <a:lnSpc>
                          <a:spcPct val="115000"/>
                        </a:lnSpc>
                        <a:spcAft>
                          <a:spcPts val="0"/>
                        </a:spcAft>
                      </a:pPr>
                      <a:r>
                        <a:rPr lang="fr-FR" sz="800" dirty="0">
                          <a:solidFill>
                            <a:srgbClr val="8D174A"/>
                          </a:solidFill>
                          <a:effectLst/>
                        </a:rPr>
                        <a:t>Thèmes</a:t>
                      </a:r>
                      <a:endParaRPr lang="fr-FR" sz="900" dirty="0">
                        <a:solidFill>
                          <a:srgbClr val="8D174A"/>
                        </a:solidFill>
                        <a:effectLst/>
                        <a:latin typeface="Calibri"/>
                        <a:ea typeface="Calibri"/>
                        <a:cs typeface="Times New Roman"/>
                      </a:endParaRPr>
                    </a:p>
                  </a:txBody>
                  <a:tcPr marL="57602" marR="57602" marT="0" marB="0"/>
                </a:tc>
                <a:tc>
                  <a:txBody>
                    <a:bodyPr/>
                    <a:lstStyle/>
                    <a:p>
                      <a:pPr algn="ctr">
                        <a:lnSpc>
                          <a:spcPct val="115000"/>
                        </a:lnSpc>
                        <a:spcAft>
                          <a:spcPts val="0"/>
                        </a:spcAft>
                      </a:pPr>
                      <a:r>
                        <a:rPr lang="fr-FR" sz="800" dirty="0">
                          <a:solidFill>
                            <a:srgbClr val="8D174A"/>
                          </a:solidFill>
                          <a:effectLst/>
                        </a:rPr>
                        <a:t>Notions</a:t>
                      </a:r>
                      <a:endParaRPr lang="fr-FR" sz="900" dirty="0">
                        <a:solidFill>
                          <a:srgbClr val="8D174A"/>
                        </a:solidFill>
                        <a:effectLst/>
                        <a:latin typeface="Calibri"/>
                        <a:ea typeface="Calibri"/>
                        <a:cs typeface="Times New Roman"/>
                      </a:endParaRPr>
                    </a:p>
                  </a:txBody>
                  <a:tcPr marL="57602" marR="57602" marT="0" marB="0"/>
                </a:tc>
                <a:tc>
                  <a:txBody>
                    <a:bodyPr/>
                    <a:lstStyle/>
                    <a:p>
                      <a:pPr algn="ctr">
                        <a:lnSpc>
                          <a:spcPct val="115000"/>
                        </a:lnSpc>
                        <a:spcAft>
                          <a:spcPts val="0"/>
                        </a:spcAft>
                      </a:pPr>
                      <a:r>
                        <a:rPr lang="fr-FR" sz="800" dirty="0">
                          <a:solidFill>
                            <a:srgbClr val="8D174A"/>
                          </a:solidFill>
                          <a:effectLst/>
                        </a:rPr>
                        <a:t>Contexte et finalités</a:t>
                      </a:r>
                      <a:endParaRPr lang="fr-FR" sz="900" dirty="0">
                        <a:solidFill>
                          <a:srgbClr val="8D174A"/>
                        </a:solidFill>
                        <a:effectLst/>
                        <a:latin typeface="Calibri"/>
                        <a:ea typeface="Calibri"/>
                        <a:cs typeface="Times New Roman"/>
                      </a:endParaRPr>
                    </a:p>
                  </a:txBody>
                  <a:tcPr marL="57602" marR="57602" marT="0" marB="0"/>
                </a:tc>
              </a:tr>
              <a:tr h="1030433">
                <a:tc>
                  <a:txBody>
                    <a:bodyPr/>
                    <a:lstStyle/>
                    <a:p>
                      <a:pPr>
                        <a:lnSpc>
                          <a:spcPct val="115000"/>
                        </a:lnSpc>
                        <a:spcAft>
                          <a:spcPts val="0"/>
                        </a:spcAft>
                      </a:pPr>
                      <a:r>
                        <a:rPr lang="fr-FR" sz="800">
                          <a:effectLst/>
                        </a:rPr>
                        <a:t>II. </a:t>
                      </a:r>
                      <a:r>
                        <a:rPr lang="fr-FR" sz="800" spc="-30">
                          <a:effectLst/>
                        </a:rPr>
                        <a:t>Comment se crée et se répartit la richesse ?</a:t>
                      </a:r>
                      <a:endParaRPr lang="fr-FR" sz="900">
                        <a:effectLst/>
                      </a:endParaRPr>
                    </a:p>
                    <a:p>
                      <a:pPr>
                        <a:lnSpc>
                          <a:spcPct val="115000"/>
                        </a:lnSpc>
                        <a:spcAft>
                          <a:spcPts val="0"/>
                        </a:spcAft>
                      </a:pPr>
                      <a:r>
                        <a:rPr lang="fr-FR" sz="800">
                          <a:effectLst/>
                        </a:rPr>
                        <a:t>(23%)</a:t>
                      </a:r>
                      <a:endParaRPr lang="fr-FR" sz="900">
                        <a:effectLst/>
                        <a:latin typeface="Calibri"/>
                        <a:ea typeface="Calibri"/>
                        <a:cs typeface="Times New Roman"/>
                      </a:endParaRPr>
                    </a:p>
                  </a:txBody>
                  <a:tcPr marL="57602" marR="57602" marT="0" marB="0"/>
                </a:tc>
                <a:tc>
                  <a:txBody>
                    <a:bodyPr/>
                    <a:lstStyle/>
                    <a:p>
                      <a:pPr>
                        <a:lnSpc>
                          <a:spcPct val="115000"/>
                        </a:lnSpc>
                        <a:spcAft>
                          <a:spcPts val="0"/>
                        </a:spcAft>
                      </a:pPr>
                      <a:r>
                        <a:rPr lang="fr-FR" sz="800" dirty="0">
                          <a:effectLst/>
                        </a:rPr>
                        <a:t> </a:t>
                      </a:r>
                      <a:endParaRPr lang="fr-FR" sz="900" dirty="0">
                        <a:effectLst/>
                        <a:latin typeface="Calibri"/>
                        <a:ea typeface="Calibri"/>
                        <a:cs typeface="Times New Roman"/>
                      </a:endParaRPr>
                    </a:p>
                  </a:txBody>
                  <a:tcPr marL="57602" marR="57602" marT="0" marB="0"/>
                </a:tc>
                <a:tc>
                  <a:txBody>
                    <a:bodyPr/>
                    <a:lstStyle/>
                    <a:p>
                      <a:pPr>
                        <a:lnSpc>
                          <a:spcPct val="115000"/>
                        </a:lnSpc>
                        <a:spcAft>
                          <a:spcPts val="0"/>
                        </a:spcAft>
                      </a:pPr>
                      <a:r>
                        <a:rPr lang="fr-FR" sz="800">
                          <a:effectLst/>
                        </a:rPr>
                        <a:t>La richesse d’une nation est évaluée par les organismes statistiques (l’Institut national de la statistique et des études économiques ou Insee, en France) à partir du produit intérieur brut (PIB). Ce produit est le résultat de </a:t>
                      </a:r>
                      <a:r>
                        <a:rPr lang="fr-FR" sz="800">
                          <a:effectLst/>
                          <a:highlight>
                            <a:srgbClr val="FF00FF"/>
                          </a:highlight>
                        </a:rPr>
                        <a:t>la combinaison productive</a:t>
                      </a:r>
                      <a:r>
                        <a:rPr lang="fr-FR" sz="800">
                          <a:effectLst/>
                        </a:rPr>
                        <a:t> des facteurs de production, qui </a:t>
                      </a:r>
                      <a:r>
                        <a:rPr lang="fr-FR" sz="800">
                          <a:effectLst/>
                          <a:highlight>
                            <a:srgbClr val="FF00FF"/>
                          </a:highlight>
                        </a:rPr>
                        <a:t>évolue</a:t>
                      </a:r>
                      <a:r>
                        <a:rPr lang="fr-FR" sz="800">
                          <a:effectLst/>
                        </a:rPr>
                        <a:t> notamment </a:t>
                      </a:r>
                      <a:r>
                        <a:rPr lang="fr-FR" sz="800">
                          <a:effectLst/>
                          <a:highlight>
                            <a:srgbClr val="FF00FF"/>
                          </a:highlight>
                        </a:rPr>
                        <a:t>sous la pression des progrès technologiques</a:t>
                      </a:r>
                      <a:r>
                        <a:rPr lang="fr-FR" sz="800">
                          <a:effectLst/>
                        </a:rPr>
                        <a:t>. Plusieurs points de débat doivent être abordés : l’</a:t>
                      </a:r>
                      <a:r>
                        <a:rPr lang="fr-FR" sz="800">
                          <a:effectLst/>
                          <a:highlight>
                            <a:srgbClr val="FF00FF"/>
                          </a:highlight>
                        </a:rPr>
                        <a:t>efficacité</a:t>
                      </a:r>
                      <a:r>
                        <a:rPr lang="fr-FR" sz="800">
                          <a:effectLst/>
                        </a:rPr>
                        <a:t> de cette combinaison </a:t>
                      </a:r>
                      <a:r>
                        <a:rPr lang="fr-FR" sz="800">
                          <a:effectLst/>
                          <a:highlight>
                            <a:srgbClr val="FF00FF"/>
                          </a:highlight>
                        </a:rPr>
                        <a:t>sur le plan économique mais également social</a:t>
                      </a:r>
                      <a:r>
                        <a:rPr lang="fr-FR" sz="800">
                          <a:effectLst/>
                        </a:rPr>
                        <a:t>, le degré de pertinence du PIB comme indicateur de mesure de la richesse créée et enfin l’évolution de la répartition de cette richesse entre les différents acteurs et ses effets.</a:t>
                      </a:r>
                      <a:endParaRPr lang="fr-FR" sz="900">
                        <a:effectLst/>
                        <a:latin typeface="Calibri"/>
                        <a:ea typeface="Calibri"/>
                        <a:cs typeface="Times New Roman"/>
                      </a:endParaRPr>
                    </a:p>
                  </a:txBody>
                  <a:tcPr marL="57602" marR="57602" marT="0" marB="0"/>
                </a:tc>
              </a:tr>
              <a:tr h="1030433">
                <a:tc>
                  <a:txBody>
                    <a:bodyPr/>
                    <a:lstStyle/>
                    <a:p>
                      <a:pPr>
                        <a:lnSpc>
                          <a:spcPct val="115000"/>
                        </a:lnSpc>
                        <a:spcAft>
                          <a:spcPts val="0"/>
                        </a:spcAft>
                      </a:pPr>
                      <a:r>
                        <a:rPr lang="fr-FR" sz="800">
                          <a:effectLst/>
                        </a:rPr>
                        <a:t>II.1. La combinaison des</a:t>
                      </a:r>
                      <a:endParaRPr lang="fr-FR" sz="900">
                        <a:effectLst/>
                      </a:endParaRPr>
                    </a:p>
                    <a:p>
                      <a:pPr>
                        <a:lnSpc>
                          <a:spcPct val="115000"/>
                        </a:lnSpc>
                        <a:spcAft>
                          <a:spcPts val="0"/>
                        </a:spcAft>
                      </a:pPr>
                      <a:r>
                        <a:rPr lang="fr-FR" sz="800">
                          <a:effectLst/>
                        </a:rPr>
                        <a:t>facteurs de production et l’évolution des technologies</a:t>
                      </a:r>
                      <a:endParaRPr lang="fr-FR" sz="900">
                        <a:effectLst/>
                      </a:endParaRPr>
                    </a:p>
                    <a:p>
                      <a:pPr>
                        <a:lnSpc>
                          <a:spcPct val="115000"/>
                        </a:lnSpc>
                        <a:spcAft>
                          <a:spcPts val="0"/>
                        </a:spcAft>
                      </a:pPr>
                      <a:r>
                        <a:rPr lang="fr-FR" sz="800">
                          <a:effectLst/>
                        </a:rPr>
                        <a:t> </a:t>
                      </a:r>
                      <a:endParaRPr lang="fr-FR" sz="900">
                        <a:effectLst/>
                        <a:latin typeface="Calibri"/>
                        <a:ea typeface="Calibri"/>
                        <a:cs typeface="Times New Roman"/>
                      </a:endParaRPr>
                    </a:p>
                  </a:txBody>
                  <a:tcPr marL="57602" marR="57602" marT="0" marB="0"/>
                </a:tc>
                <a:tc>
                  <a:txBody>
                    <a:bodyPr/>
                    <a:lstStyle/>
                    <a:p>
                      <a:pPr>
                        <a:lnSpc>
                          <a:spcPct val="115000"/>
                        </a:lnSpc>
                        <a:spcAft>
                          <a:spcPts val="0"/>
                        </a:spcAft>
                      </a:pPr>
                      <a:r>
                        <a:rPr lang="fr-FR" sz="800">
                          <a:effectLst/>
                        </a:rPr>
                        <a:t>- Les facteurs de production : le travail, le capital et l’investissement, les ressources naturelles, le savoir et l’information.</a:t>
                      </a:r>
                      <a:endParaRPr lang="fr-FR" sz="900">
                        <a:effectLst/>
                      </a:endParaRPr>
                    </a:p>
                    <a:p>
                      <a:pPr>
                        <a:lnSpc>
                          <a:spcPct val="115000"/>
                        </a:lnSpc>
                        <a:spcAft>
                          <a:spcPts val="0"/>
                        </a:spcAft>
                      </a:pPr>
                      <a:r>
                        <a:rPr lang="fr-FR" sz="800">
                          <a:effectLst/>
                        </a:rPr>
                        <a:t>- La productivité et les gains de productivité.</a:t>
                      </a:r>
                      <a:endParaRPr lang="fr-FR" sz="900">
                        <a:effectLst/>
                        <a:latin typeface="Calibri"/>
                        <a:ea typeface="Calibri"/>
                        <a:cs typeface="Times New Roman"/>
                      </a:endParaRPr>
                    </a:p>
                  </a:txBody>
                  <a:tcPr marL="57602" marR="57602" marT="0" marB="0"/>
                </a:tc>
                <a:tc>
                  <a:txBody>
                    <a:bodyPr/>
                    <a:lstStyle/>
                    <a:p>
                      <a:pPr>
                        <a:lnSpc>
                          <a:spcPct val="115000"/>
                        </a:lnSpc>
                        <a:spcAft>
                          <a:spcPts val="0"/>
                        </a:spcAft>
                      </a:pPr>
                      <a:r>
                        <a:rPr lang="fr-FR" sz="800" dirty="0">
                          <a:effectLst/>
                        </a:rPr>
                        <a:t>L’efficacité de la combinaison productive est étudiée au regard des </a:t>
                      </a:r>
                      <a:r>
                        <a:rPr lang="fr-FR" sz="800" dirty="0">
                          <a:effectLst/>
                          <a:highlight>
                            <a:srgbClr val="FF00FF"/>
                          </a:highlight>
                        </a:rPr>
                        <a:t>choix technologiques mis en œuvre</a:t>
                      </a:r>
                      <a:r>
                        <a:rPr lang="fr-FR" sz="800" dirty="0">
                          <a:effectLst/>
                        </a:rPr>
                        <a:t>, de la </a:t>
                      </a:r>
                      <a:r>
                        <a:rPr lang="fr-FR" sz="800" dirty="0">
                          <a:effectLst/>
                          <a:highlight>
                            <a:srgbClr val="FF00FF"/>
                          </a:highlight>
                        </a:rPr>
                        <a:t>substitution capital/travail possible</a:t>
                      </a:r>
                      <a:r>
                        <a:rPr lang="fr-FR" sz="800" dirty="0">
                          <a:effectLst/>
                        </a:rPr>
                        <a:t> et des </a:t>
                      </a:r>
                      <a:r>
                        <a:rPr lang="fr-FR" sz="800" dirty="0">
                          <a:effectLst/>
                          <a:highlight>
                            <a:srgbClr val="FF00FF"/>
                          </a:highlight>
                        </a:rPr>
                        <a:t>incidences en termes d’emplois et de qualification</a:t>
                      </a:r>
                      <a:r>
                        <a:rPr lang="fr-FR" sz="800" dirty="0">
                          <a:effectLst/>
                        </a:rPr>
                        <a:t> des individus. Elle pose également le problème de la maîtrise du savoir et de l’information nécessaire pour rester concurrentiel sur les marchés.</a:t>
                      </a:r>
                      <a:endParaRPr lang="fr-FR" sz="900" dirty="0">
                        <a:effectLst/>
                      </a:endParaRPr>
                    </a:p>
                    <a:p>
                      <a:pPr>
                        <a:lnSpc>
                          <a:spcPct val="115000"/>
                        </a:lnSpc>
                        <a:spcAft>
                          <a:spcPts val="0"/>
                        </a:spcAft>
                      </a:pPr>
                      <a:r>
                        <a:rPr lang="fr-FR" sz="800" dirty="0">
                          <a:effectLst/>
                        </a:rPr>
                        <a:t> </a:t>
                      </a:r>
                      <a:endParaRPr lang="fr-FR" sz="900" dirty="0">
                        <a:effectLst/>
                      </a:endParaRPr>
                    </a:p>
                    <a:p>
                      <a:pPr>
                        <a:lnSpc>
                          <a:spcPct val="115000"/>
                        </a:lnSpc>
                        <a:spcAft>
                          <a:spcPts val="0"/>
                        </a:spcAft>
                      </a:pPr>
                      <a:r>
                        <a:rPr lang="fr-FR" sz="800" dirty="0">
                          <a:effectLst/>
                        </a:rPr>
                        <a:t>L’efficacité des facteurs de production est appréhendée à travers la notion de productivité. Les </a:t>
                      </a:r>
                      <a:r>
                        <a:rPr lang="fr-FR" sz="800" dirty="0">
                          <a:effectLst/>
                          <a:highlight>
                            <a:srgbClr val="FF00FF"/>
                          </a:highlight>
                        </a:rPr>
                        <a:t>gains de productivité</a:t>
                      </a:r>
                      <a:r>
                        <a:rPr lang="fr-FR" sz="800" dirty="0">
                          <a:effectLst/>
                        </a:rPr>
                        <a:t> sont </a:t>
                      </a:r>
                      <a:r>
                        <a:rPr lang="fr-FR" sz="800" dirty="0">
                          <a:effectLst/>
                          <a:highlight>
                            <a:srgbClr val="FF00FF"/>
                          </a:highlight>
                        </a:rPr>
                        <a:t>étroitement liés à l’investissement en capital humain</a:t>
                      </a:r>
                      <a:r>
                        <a:rPr lang="fr-FR" sz="800" dirty="0">
                          <a:effectLst/>
                        </a:rPr>
                        <a:t>.</a:t>
                      </a:r>
                      <a:endParaRPr lang="fr-FR" sz="900" dirty="0">
                        <a:effectLst/>
                        <a:latin typeface="Calibri"/>
                        <a:ea typeface="Calibri"/>
                        <a:cs typeface="Times New Roman"/>
                      </a:endParaRPr>
                    </a:p>
                  </a:txBody>
                  <a:tcPr marL="57602" marR="57602" marT="0" marB="0"/>
                </a:tc>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28596" y="785795"/>
            <a:ext cx="8286808" cy="1203045"/>
          </a:xfrm>
          <a:effectLst>
            <a:innerShdw blurRad="63500" dist="50800" dir="5400000">
              <a:prstClr val="black">
                <a:alpha val="50000"/>
              </a:prstClr>
            </a:innerShdw>
          </a:effectLst>
        </p:spPr>
        <p:txBody>
          <a:bodyPr>
            <a:noAutofit/>
            <a:scene3d>
              <a:camera prst="orthographicFront"/>
              <a:lightRig rig="freezing" dir="t">
                <a:rot lat="0" lon="0" rev="5640000"/>
              </a:lightRig>
            </a:scene3d>
            <a:sp3d prstMaterial="flat">
              <a:contourClr>
                <a:schemeClr val="tx2"/>
              </a:contourClr>
            </a:sp3d>
          </a:bodyPr>
          <a:lstStyle/>
          <a:p>
            <a:pPr algn="ctr"/>
            <a:r>
              <a:rPr lang="fr-FR" sz="3600" dirty="0">
                <a:solidFill>
                  <a:srgbClr val="3E10B0"/>
                </a:solidFill>
                <a:latin typeface="Calibri" pitchFamily="34" charset="0"/>
              </a:rPr>
              <a:t>La combinaison des facteurs de production et l’évolution des technologies</a:t>
            </a:r>
            <a:r>
              <a:rPr lang="fr-FR" sz="3600" dirty="0" smtClean="0">
                <a:solidFill>
                  <a:srgbClr val="3E10B0"/>
                </a:solidFill>
                <a:effectLst/>
                <a:latin typeface="Calibri" pitchFamily="34" charset="0"/>
              </a:rPr>
              <a:t> </a:t>
            </a:r>
            <a:endParaRPr lang="fr-FR" sz="3600" dirty="0">
              <a:solidFill>
                <a:srgbClr val="3E10B0"/>
              </a:solidFill>
              <a:effectLst/>
            </a:endParaRPr>
          </a:p>
        </p:txBody>
      </p:sp>
      <p:pic>
        <p:nvPicPr>
          <p:cNvPr id="1026" name="Picture 2">
            <a:hlinkClick r:id="rId3" action="ppaction://hlinkfile"/>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91680" y="2276872"/>
            <a:ext cx="5836191" cy="4203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2243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26014" y="836712"/>
            <a:ext cx="8286808" cy="1131037"/>
          </a:xfrm>
          <a:effectLst>
            <a:innerShdw blurRad="63500" dist="50800" dir="5400000">
              <a:prstClr val="black">
                <a:alpha val="50000"/>
              </a:prstClr>
            </a:innerShdw>
          </a:effectLst>
        </p:spPr>
        <p:txBody>
          <a:bodyPr>
            <a:noAutofit/>
            <a:scene3d>
              <a:camera prst="orthographicFront"/>
              <a:lightRig rig="freezing" dir="t">
                <a:rot lat="0" lon="0" rev="5640000"/>
              </a:lightRig>
            </a:scene3d>
            <a:sp3d prstMaterial="flat">
              <a:contourClr>
                <a:schemeClr val="tx2"/>
              </a:contourClr>
            </a:sp3d>
          </a:bodyPr>
          <a:lstStyle/>
          <a:p>
            <a:pPr algn="ctr"/>
            <a:r>
              <a:rPr lang="fr-FR" sz="3600" dirty="0">
                <a:solidFill>
                  <a:srgbClr val="3E10B0"/>
                </a:solidFill>
                <a:latin typeface="Calibri" pitchFamily="34" charset="0"/>
              </a:rPr>
              <a:t>La combinaison des facteurs de production et l’évolution des technologies</a:t>
            </a:r>
            <a:r>
              <a:rPr lang="fr-FR" sz="3600" dirty="0" smtClean="0">
                <a:solidFill>
                  <a:srgbClr val="3E10B0"/>
                </a:solidFill>
                <a:effectLst/>
                <a:latin typeface="Calibri" pitchFamily="34" charset="0"/>
              </a:rPr>
              <a:t> </a:t>
            </a:r>
            <a:endParaRPr lang="fr-FR" sz="3600" dirty="0">
              <a:solidFill>
                <a:srgbClr val="3E10B0"/>
              </a:solidFill>
              <a:effectLst/>
            </a:endParaRPr>
          </a:p>
        </p:txBody>
      </p:sp>
      <p:sp>
        <p:nvSpPr>
          <p:cNvPr id="15" name="Sous-titre 2"/>
          <p:cNvSpPr txBox="1">
            <a:spLocks/>
          </p:cNvSpPr>
          <p:nvPr/>
        </p:nvSpPr>
        <p:spPr>
          <a:xfrm>
            <a:off x="604549" y="2687588"/>
            <a:ext cx="7896252" cy="864096"/>
          </a:xfrm>
          <a:prstGeom prst="rect">
            <a:avLst/>
          </a:prstGeom>
        </p:spPr>
        <p:txBody>
          <a:bodyPr vert="horz" lIns="0" rIns="18288">
            <a:normAutofit fontScale="85000" lnSpcReduction="20000"/>
          </a:bodyPr>
          <a:lstStyle/>
          <a:p>
            <a:pPr marR="45720" lvl="0" algn="just">
              <a:spcBef>
                <a:spcPct val="20000"/>
              </a:spcBef>
              <a:buClr>
                <a:schemeClr val="accent3"/>
              </a:buClr>
              <a:buSzPct val="95000"/>
              <a:defRPr/>
            </a:pPr>
            <a:r>
              <a:rPr lang="fr-FR" sz="3600" b="1" dirty="0">
                <a:solidFill>
                  <a:srgbClr val="8D174A"/>
                </a:solidFill>
                <a:latin typeface="+mj-lt"/>
                <a:sym typeface="Wingdings"/>
              </a:rPr>
              <a:t> </a:t>
            </a:r>
            <a:r>
              <a:rPr lang="fr-FR" sz="3100" b="1" spc="-50" dirty="0" smtClean="0">
                <a:solidFill>
                  <a:srgbClr val="8D174A"/>
                </a:solidFill>
                <a:latin typeface="+mj-lt"/>
              </a:rPr>
              <a:t>Problématique : Comment les facteurs de production sont-ils associés pour créer des richesses ?</a:t>
            </a:r>
            <a:endParaRPr lang="fr-FR" sz="3100" spc="-50" dirty="0">
              <a:solidFill>
                <a:srgbClr val="8D174A"/>
              </a:solidFill>
              <a:latin typeface="+mj-lt"/>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7" name="Sous-titre 2"/>
          <p:cNvSpPr txBox="1">
            <a:spLocks/>
          </p:cNvSpPr>
          <p:nvPr/>
        </p:nvSpPr>
        <p:spPr>
          <a:xfrm>
            <a:off x="619992" y="4941168"/>
            <a:ext cx="7896252" cy="1454116"/>
          </a:xfrm>
          <a:prstGeom prst="rect">
            <a:avLst/>
          </a:prstGeom>
        </p:spPr>
        <p:txBody>
          <a:bodyPr vert="horz" lIns="0" rIns="18288">
            <a:normAutofit/>
          </a:bodyPr>
          <a:lstStyle/>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6" name="ZoneTexte 5"/>
          <p:cNvSpPr txBox="1"/>
          <p:nvPr/>
        </p:nvSpPr>
        <p:spPr>
          <a:xfrm>
            <a:off x="621292" y="3853178"/>
            <a:ext cx="7896252" cy="2175980"/>
          </a:xfrm>
          <a:prstGeom prst="rect">
            <a:avLst/>
          </a:prstGeom>
          <a:solidFill>
            <a:srgbClr val="FA506C">
              <a:alpha val="25098"/>
            </a:srgbClr>
          </a:solidFill>
          <a:ln w="38100">
            <a:solidFill>
              <a:srgbClr val="F0C50E"/>
            </a:solidFill>
          </a:ln>
        </p:spPr>
        <p:txBody>
          <a:bodyPr wrap="square" rtlCol="0">
            <a:spAutoFit/>
          </a:bodyPr>
          <a:lstStyle/>
          <a:p>
            <a:pPr algn="ctr"/>
            <a:endParaRPr lang="fr-FR" sz="800" b="1" dirty="0" smtClean="0">
              <a:cs typeface="Times New Roman"/>
            </a:endParaRPr>
          </a:p>
          <a:p>
            <a:pPr algn="ctr"/>
            <a:r>
              <a:rPr lang="fr-FR" sz="2400" b="1" dirty="0" smtClean="0">
                <a:solidFill>
                  <a:srgbClr val="8D174A"/>
                </a:solidFill>
                <a:latin typeface="+mj-lt"/>
                <a:cs typeface="Times New Roman"/>
              </a:rPr>
              <a:t>TROIS SÉANCES D’1 HEURE :</a:t>
            </a:r>
          </a:p>
          <a:p>
            <a:pPr marR="45720" lvl="0" algn="just">
              <a:spcBef>
                <a:spcPct val="20000"/>
              </a:spcBef>
              <a:buClr>
                <a:schemeClr val="accent3"/>
              </a:buClr>
              <a:buSzPct val="95000"/>
              <a:defRPr/>
            </a:pPr>
            <a:r>
              <a:rPr lang="fr-FR" sz="2400" b="1" spc="-70" dirty="0" smtClean="0">
                <a:latin typeface="+mj-lt"/>
              </a:rPr>
              <a:t>• </a:t>
            </a:r>
            <a:r>
              <a:rPr lang="fr-FR" sz="2400" b="1" spc="-90" dirty="0" smtClean="0">
                <a:latin typeface="+mj-lt"/>
              </a:rPr>
              <a:t>I] Comment </a:t>
            </a:r>
            <a:r>
              <a:rPr lang="fr-FR" sz="2400" b="1" spc="-90" dirty="0">
                <a:latin typeface="+mj-lt"/>
              </a:rPr>
              <a:t>l’entrepreneur choisit-il la combinaison productive ?</a:t>
            </a:r>
          </a:p>
          <a:p>
            <a:pPr marR="45720" algn="just">
              <a:spcBef>
                <a:spcPct val="20000"/>
              </a:spcBef>
              <a:buClr>
                <a:schemeClr val="accent3"/>
              </a:buClr>
              <a:buSzPct val="95000"/>
              <a:defRPr/>
            </a:pPr>
            <a:r>
              <a:rPr lang="fr-FR" sz="2400" b="1" spc="-70" dirty="0">
                <a:latin typeface="+mj-lt"/>
              </a:rPr>
              <a:t>• </a:t>
            </a:r>
            <a:r>
              <a:rPr lang="fr-FR" sz="2400" b="1" spc="-90" dirty="0" smtClean="0">
                <a:latin typeface="+mj-lt"/>
              </a:rPr>
              <a:t>II] Comment </a:t>
            </a:r>
            <a:r>
              <a:rPr lang="fr-FR" sz="2400" b="1" spc="-90" dirty="0">
                <a:latin typeface="+mj-lt"/>
              </a:rPr>
              <a:t>mesurer l’efficacité de la combinaison productive ?</a:t>
            </a:r>
          </a:p>
          <a:p>
            <a:pPr marR="45720" algn="just">
              <a:spcBef>
                <a:spcPct val="20000"/>
              </a:spcBef>
              <a:buClr>
                <a:schemeClr val="accent3"/>
              </a:buClr>
              <a:buSzPct val="95000"/>
              <a:defRPr/>
            </a:pPr>
            <a:r>
              <a:rPr lang="fr-FR" sz="2400" b="1" spc="-70" dirty="0">
                <a:latin typeface="+mj-lt"/>
              </a:rPr>
              <a:t>• </a:t>
            </a:r>
            <a:r>
              <a:rPr lang="fr-FR" sz="2400" b="1" spc="-90" dirty="0" smtClean="0">
                <a:latin typeface="+mj-lt"/>
              </a:rPr>
              <a:t>III] Comment </a:t>
            </a:r>
            <a:r>
              <a:rPr lang="fr-FR" sz="2400" b="1" spc="-90" dirty="0">
                <a:latin typeface="+mj-lt"/>
              </a:rPr>
              <a:t>utiliser les gains de productivité </a:t>
            </a:r>
            <a:r>
              <a:rPr lang="fr-FR" sz="2400" b="1" spc="-90" dirty="0" smtClean="0">
                <a:latin typeface="+mj-lt"/>
              </a:rPr>
              <a:t>?</a:t>
            </a:r>
            <a:endParaRPr lang="fr-FR" sz="2400" b="1" spc="-90" dirty="0" smtClean="0">
              <a:latin typeface="+mj-lt"/>
              <a:cs typeface="Times New Roman"/>
            </a:endParaRPr>
          </a:p>
          <a:p>
            <a:pPr algn="just"/>
            <a:endParaRPr lang="fr-FR" sz="900" dirty="0" smtClean="0">
              <a:cs typeface="Times New Roman"/>
            </a:endParaRPr>
          </a:p>
          <a:p>
            <a:pPr algn="just"/>
            <a:endParaRPr lang="fr-FR" sz="800" b="1" dirty="0" smtClean="0">
              <a:solidFill>
                <a:schemeClr val="accent4">
                  <a:lumMod val="40000"/>
                  <a:lumOff val="60000"/>
                </a:schemeClr>
              </a:solidFill>
              <a:cs typeface="Times New Roman"/>
            </a:endParaRPr>
          </a:p>
        </p:txBody>
      </p:sp>
    </p:spTree>
    <p:extLst>
      <p:ext uri="{BB962C8B-B14F-4D97-AF65-F5344CB8AC3E}">
        <p14:creationId xmlns:p14="http://schemas.microsoft.com/office/powerpoint/2010/main" val="2093481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28596" y="785795"/>
            <a:ext cx="8286808" cy="1131037"/>
          </a:xfrm>
          <a:effectLst>
            <a:innerShdw blurRad="63500" dist="50800" dir="5400000">
              <a:prstClr val="black">
                <a:alpha val="50000"/>
              </a:prstClr>
            </a:innerShdw>
          </a:effectLst>
        </p:spPr>
        <p:txBody>
          <a:bodyPr>
            <a:noAutofit/>
            <a:scene3d>
              <a:camera prst="orthographicFront"/>
              <a:lightRig rig="freezing" dir="t">
                <a:rot lat="0" lon="0" rev="5640000"/>
              </a:lightRig>
            </a:scene3d>
            <a:sp3d prstMaterial="flat">
              <a:contourClr>
                <a:schemeClr val="tx2"/>
              </a:contourClr>
            </a:sp3d>
          </a:bodyPr>
          <a:lstStyle/>
          <a:p>
            <a:pPr algn="ctr"/>
            <a:r>
              <a:rPr lang="fr-FR" sz="3600" dirty="0" smtClean="0">
                <a:solidFill>
                  <a:srgbClr val="3E10B0"/>
                </a:solidFill>
                <a:latin typeface="Calibri" pitchFamily="34" charset="0"/>
              </a:rPr>
              <a:t>I] Comment l’entrepreneur choisit-il la </a:t>
            </a:r>
            <a:r>
              <a:rPr lang="fr-FR" sz="3600" dirty="0">
                <a:solidFill>
                  <a:srgbClr val="3E10B0"/>
                </a:solidFill>
                <a:latin typeface="Calibri" pitchFamily="34" charset="0"/>
              </a:rPr>
              <a:t>combinaison </a:t>
            </a:r>
            <a:r>
              <a:rPr lang="fr-FR" sz="3600" dirty="0" smtClean="0">
                <a:solidFill>
                  <a:srgbClr val="3E10B0"/>
                </a:solidFill>
                <a:latin typeface="Calibri" pitchFamily="34" charset="0"/>
              </a:rPr>
              <a:t>productive</a:t>
            </a:r>
            <a:r>
              <a:rPr lang="fr-FR" sz="3600" dirty="0" smtClean="0">
                <a:solidFill>
                  <a:srgbClr val="3E10B0"/>
                </a:solidFill>
                <a:effectLst/>
                <a:latin typeface="Calibri" pitchFamily="34" charset="0"/>
              </a:rPr>
              <a:t> ?</a:t>
            </a:r>
            <a:endParaRPr lang="fr-FR" sz="3600" dirty="0">
              <a:solidFill>
                <a:srgbClr val="3E10B0"/>
              </a:solidFill>
              <a:effectLst/>
            </a:endParaRPr>
          </a:p>
        </p:txBody>
      </p:sp>
      <p:sp>
        <p:nvSpPr>
          <p:cNvPr id="15" name="Sous-titre 2"/>
          <p:cNvSpPr txBox="1">
            <a:spLocks/>
          </p:cNvSpPr>
          <p:nvPr/>
        </p:nvSpPr>
        <p:spPr>
          <a:xfrm>
            <a:off x="619992" y="5099405"/>
            <a:ext cx="7896252" cy="568821"/>
          </a:xfrm>
          <a:prstGeom prst="rect">
            <a:avLst/>
          </a:prstGeom>
        </p:spPr>
        <p:txBody>
          <a:bodyPr vert="horz" lIns="0" rIns="18288">
            <a:normAutofit/>
          </a:bodyPr>
          <a:lstStyle/>
          <a:p>
            <a:pPr marR="45720" lvl="0" algn="just">
              <a:spcBef>
                <a:spcPct val="20000"/>
              </a:spcBef>
              <a:buClr>
                <a:schemeClr val="accent3"/>
              </a:buClr>
              <a:buSzPct val="95000"/>
              <a:defRPr/>
            </a:pPr>
            <a:r>
              <a:rPr lang="fr-FR" sz="2400" b="1" spc="-50" dirty="0" smtClean="0">
                <a:solidFill>
                  <a:srgbClr val="8D174A"/>
                </a:solidFill>
                <a:latin typeface="+mj-lt"/>
                <a:sym typeface="Wingdings"/>
              </a:rPr>
              <a:t>A) En tenant compte de contraintes techniques et réglementaires</a:t>
            </a:r>
          </a:p>
          <a:p>
            <a:pPr marR="45720" lvl="0" algn="just">
              <a:spcBef>
                <a:spcPct val="20000"/>
              </a:spcBef>
              <a:buClr>
                <a:schemeClr val="accent3"/>
              </a:buClr>
              <a:buSzPct val="95000"/>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7" name="Sous-titre 2"/>
          <p:cNvSpPr txBox="1">
            <a:spLocks/>
          </p:cNvSpPr>
          <p:nvPr/>
        </p:nvSpPr>
        <p:spPr>
          <a:xfrm>
            <a:off x="619992" y="4941168"/>
            <a:ext cx="7896252" cy="1454116"/>
          </a:xfrm>
          <a:prstGeom prst="rect">
            <a:avLst/>
          </a:prstGeom>
        </p:spPr>
        <p:txBody>
          <a:bodyPr vert="horz" lIns="0" rIns="18288">
            <a:normAutofit/>
          </a:bodyPr>
          <a:lstStyle/>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6" name="ZoneTexte 5"/>
          <p:cNvSpPr txBox="1"/>
          <p:nvPr/>
        </p:nvSpPr>
        <p:spPr>
          <a:xfrm>
            <a:off x="593486" y="2276872"/>
            <a:ext cx="7896252" cy="2794611"/>
          </a:xfrm>
          <a:prstGeom prst="rect">
            <a:avLst/>
          </a:prstGeom>
          <a:solidFill>
            <a:srgbClr val="FA506C">
              <a:alpha val="25098"/>
            </a:srgbClr>
          </a:solidFill>
          <a:ln w="38100">
            <a:solidFill>
              <a:srgbClr val="F0C50E"/>
            </a:solidFill>
          </a:ln>
        </p:spPr>
        <p:txBody>
          <a:bodyPr wrap="square" rtlCol="0">
            <a:spAutoFit/>
          </a:bodyPr>
          <a:lstStyle/>
          <a:p>
            <a:pPr algn="ctr"/>
            <a:endParaRPr lang="fr-FR" sz="800" b="1" dirty="0" smtClean="0">
              <a:cs typeface="Times New Roman"/>
            </a:endParaRPr>
          </a:p>
          <a:p>
            <a:pPr algn="ctr"/>
            <a:endParaRPr lang="fr-FR" sz="2400" b="1" dirty="0" smtClean="0">
              <a:solidFill>
                <a:srgbClr val="8D174A"/>
              </a:solidFill>
              <a:latin typeface="+mj-lt"/>
              <a:cs typeface="Times New Roman"/>
            </a:endParaRPr>
          </a:p>
          <a:p>
            <a:pPr algn="ctr"/>
            <a:r>
              <a:rPr lang="fr-FR" sz="2400" b="1" dirty="0" smtClean="0">
                <a:solidFill>
                  <a:srgbClr val="8D174A"/>
                </a:solidFill>
                <a:latin typeface="+mj-lt"/>
                <a:cs typeface="Times New Roman"/>
              </a:rPr>
              <a:t>MISE EN SITUATION :</a:t>
            </a:r>
          </a:p>
          <a:p>
            <a:pPr marR="45720" lvl="0" algn="just">
              <a:spcBef>
                <a:spcPct val="20000"/>
              </a:spcBef>
              <a:buClr>
                <a:schemeClr val="accent3"/>
              </a:buClr>
              <a:buSzPct val="95000"/>
              <a:defRPr/>
            </a:pPr>
            <a:r>
              <a:rPr lang="fr-FR" b="1" i="1" spc="-70" dirty="0" smtClean="0">
                <a:latin typeface="+mj-lt"/>
              </a:rPr>
              <a:t>Sacha effectue un stage chez un acteur majeur du marché du « gaming » : la société SOTENDO. Avec un effectif de plus de 1 000 salariés, cette entreprise officie aussi bien dans le secteur de la fabrication de consoles que dans le domaine de la création de jeux vidéo. En observant le fonctionnement de SOTENDO, Sacha note que le département « consoles » licencie alors que l’activité « jeux vidéo » cherche à recruter. Il se demande pourquoi.</a:t>
            </a:r>
            <a:endParaRPr lang="fr-FR" sz="900" dirty="0" smtClean="0">
              <a:cs typeface="Times New Roman"/>
            </a:endParaRPr>
          </a:p>
          <a:p>
            <a:pPr algn="just"/>
            <a:endParaRPr lang="fr-FR" sz="800" b="1" dirty="0" smtClean="0">
              <a:solidFill>
                <a:schemeClr val="accent4">
                  <a:lumMod val="40000"/>
                  <a:lumOff val="60000"/>
                </a:schemeClr>
              </a:solidFill>
              <a:cs typeface="Times New Roman"/>
            </a:endParaRPr>
          </a:p>
        </p:txBody>
      </p:sp>
      <p:sp>
        <p:nvSpPr>
          <p:cNvPr id="8" name="Sous-titre 2"/>
          <p:cNvSpPr txBox="1">
            <a:spLocks/>
          </p:cNvSpPr>
          <p:nvPr/>
        </p:nvSpPr>
        <p:spPr>
          <a:xfrm>
            <a:off x="630311" y="5668226"/>
            <a:ext cx="7896252" cy="568821"/>
          </a:xfrm>
          <a:prstGeom prst="rect">
            <a:avLst/>
          </a:prstGeom>
        </p:spPr>
        <p:txBody>
          <a:bodyPr vert="horz" lIns="0" rIns="18288">
            <a:normAutofit/>
          </a:bodyPr>
          <a:lstStyle/>
          <a:p>
            <a:pPr marR="45720" lvl="0" algn="just">
              <a:spcBef>
                <a:spcPct val="20000"/>
              </a:spcBef>
              <a:buClr>
                <a:schemeClr val="accent3"/>
              </a:buClr>
              <a:buSzPct val="95000"/>
              <a:defRPr/>
            </a:pPr>
            <a:r>
              <a:rPr lang="fr-FR" sz="2400" b="1" spc="-50" dirty="0">
                <a:solidFill>
                  <a:srgbClr val="8D174A"/>
                </a:solidFill>
                <a:latin typeface="+mj-lt"/>
                <a:sym typeface="Wingdings"/>
              </a:rPr>
              <a:t>B</a:t>
            </a:r>
            <a:r>
              <a:rPr lang="fr-FR" sz="2400" b="1" spc="-50" dirty="0" smtClean="0">
                <a:solidFill>
                  <a:srgbClr val="8D174A"/>
                </a:solidFill>
                <a:latin typeface="+mj-lt"/>
                <a:sym typeface="Wingdings"/>
              </a:rPr>
              <a:t>) En appliquant le critère de la maximisation du profit</a:t>
            </a:r>
          </a:p>
          <a:p>
            <a:pPr marR="45720" lvl="0" algn="just">
              <a:spcBef>
                <a:spcPct val="20000"/>
              </a:spcBef>
              <a:buClr>
                <a:schemeClr val="accent3"/>
              </a:buClr>
              <a:buSzPct val="95000"/>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pic>
        <p:nvPicPr>
          <p:cNvPr id="2050"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55843" y="2073891"/>
            <a:ext cx="1057050"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468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28596" y="785795"/>
            <a:ext cx="8286808" cy="1131037"/>
          </a:xfrm>
          <a:effectLst>
            <a:innerShdw blurRad="63500" dist="50800" dir="5400000">
              <a:prstClr val="black">
                <a:alpha val="50000"/>
              </a:prstClr>
            </a:innerShdw>
          </a:effectLst>
        </p:spPr>
        <p:txBody>
          <a:bodyPr>
            <a:noAutofit/>
            <a:scene3d>
              <a:camera prst="orthographicFront"/>
              <a:lightRig rig="freezing" dir="t">
                <a:rot lat="0" lon="0" rev="5640000"/>
              </a:lightRig>
            </a:scene3d>
            <a:sp3d prstMaterial="flat">
              <a:contourClr>
                <a:schemeClr val="tx2"/>
              </a:contourClr>
            </a:sp3d>
          </a:bodyPr>
          <a:lstStyle/>
          <a:p>
            <a:pPr algn="ctr"/>
            <a:r>
              <a:rPr lang="fr-FR" sz="3600" dirty="0" smtClean="0">
                <a:solidFill>
                  <a:srgbClr val="3E10B0"/>
                </a:solidFill>
                <a:latin typeface="Calibri" pitchFamily="34" charset="0"/>
              </a:rPr>
              <a:t>A) En tenant compte de contraintes techniques et réglementaires</a:t>
            </a:r>
            <a:endParaRPr lang="fr-FR" sz="3600" dirty="0">
              <a:solidFill>
                <a:srgbClr val="3E10B0"/>
              </a:solidFill>
              <a:effectLst/>
            </a:endParaRPr>
          </a:p>
        </p:txBody>
      </p:sp>
      <p:sp>
        <p:nvSpPr>
          <p:cNvPr id="7" name="Sous-titre 2"/>
          <p:cNvSpPr txBox="1">
            <a:spLocks/>
          </p:cNvSpPr>
          <p:nvPr/>
        </p:nvSpPr>
        <p:spPr>
          <a:xfrm>
            <a:off x="619992" y="4941168"/>
            <a:ext cx="7896252" cy="1454116"/>
          </a:xfrm>
          <a:prstGeom prst="rect">
            <a:avLst/>
          </a:prstGeom>
        </p:spPr>
        <p:txBody>
          <a:bodyPr vert="horz" lIns="0" rIns="18288">
            <a:normAutofit/>
          </a:bodyPr>
          <a:lstStyle/>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6" name="ZoneTexte 5"/>
          <p:cNvSpPr txBox="1"/>
          <p:nvPr/>
        </p:nvSpPr>
        <p:spPr>
          <a:xfrm>
            <a:off x="586293" y="3429841"/>
            <a:ext cx="7896252" cy="2616101"/>
          </a:xfrm>
          <a:prstGeom prst="rect">
            <a:avLst/>
          </a:prstGeom>
          <a:solidFill>
            <a:srgbClr val="FA506C">
              <a:alpha val="25098"/>
            </a:srgbClr>
          </a:solidFill>
          <a:ln w="38100">
            <a:solidFill>
              <a:srgbClr val="F0C50E"/>
            </a:solidFill>
          </a:ln>
        </p:spPr>
        <p:txBody>
          <a:bodyPr wrap="square" rtlCol="0">
            <a:spAutoFit/>
          </a:bodyPr>
          <a:lstStyle/>
          <a:p>
            <a:pPr algn="ctr"/>
            <a:r>
              <a:rPr lang="fr-FR" sz="2400" b="1" dirty="0" smtClean="0">
                <a:solidFill>
                  <a:srgbClr val="8D174A"/>
                </a:solidFill>
                <a:latin typeface="+mj-lt"/>
                <a:cs typeface="Times New Roman"/>
              </a:rPr>
              <a:t>SYNTHÈSE :</a:t>
            </a:r>
          </a:p>
          <a:p>
            <a:pPr algn="just"/>
            <a:r>
              <a:rPr lang="fr-FR" sz="1400" dirty="0" smtClean="0">
                <a:solidFill>
                  <a:schemeClr val="bg1"/>
                </a:solidFill>
                <a:latin typeface="+mj-lt"/>
              </a:rPr>
              <a:t>Qu’appelle-t-on « combinaison productive »</a:t>
            </a:r>
            <a:r>
              <a:rPr lang="fr-FR" sz="1400" dirty="0">
                <a:solidFill>
                  <a:schemeClr val="bg1"/>
                </a:solidFill>
                <a:latin typeface="+mj-lt"/>
              </a:rPr>
              <a:t> </a:t>
            </a:r>
            <a:r>
              <a:rPr lang="fr-FR" sz="1400" dirty="0" smtClean="0">
                <a:solidFill>
                  <a:schemeClr val="bg1"/>
                </a:solidFill>
                <a:latin typeface="+mj-lt"/>
              </a:rPr>
              <a:t>? </a:t>
            </a:r>
            <a:r>
              <a:rPr lang="fr-FR" sz="1400" dirty="0" smtClean="0">
                <a:latin typeface="+mj-lt"/>
              </a:rPr>
              <a:t>La combinaison productive désigne la proportion </a:t>
            </a:r>
            <a:r>
              <a:rPr lang="fr-FR" sz="1400" dirty="0">
                <a:latin typeface="+mj-lt"/>
              </a:rPr>
              <a:t>de capital technique </a:t>
            </a:r>
            <a:r>
              <a:rPr lang="fr-FR" sz="1400" dirty="0" smtClean="0">
                <a:latin typeface="+mj-lt"/>
              </a:rPr>
              <a:t>fixe et </a:t>
            </a:r>
            <a:r>
              <a:rPr lang="fr-FR" sz="1400" dirty="0">
                <a:latin typeface="+mj-lt"/>
              </a:rPr>
              <a:t>de travail utilisée pour produire.</a:t>
            </a:r>
          </a:p>
          <a:p>
            <a:pPr algn="just"/>
            <a:r>
              <a:rPr lang="fr-FR" sz="1400" dirty="0">
                <a:solidFill>
                  <a:schemeClr val="bg1"/>
                </a:solidFill>
                <a:latin typeface="+mj-lt"/>
              </a:rPr>
              <a:t>L’entrepreneur peut-il toujours librement choisir </a:t>
            </a:r>
            <a:r>
              <a:rPr lang="fr-FR" sz="1400" dirty="0" smtClean="0">
                <a:solidFill>
                  <a:schemeClr val="bg1"/>
                </a:solidFill>
                <a:latin typeface="+mj-lt"/>
              </a:rPr>
              <a:t>la combinaison productive</a:t>
            </a:r>
            <a:r>
              <a:rPr lang="fr-FR" sz="1400" dirty="0">
                <a:solidFill>
                  <a:schemeClr val="bg1"/>
                </a:solidFill>
                <a:latin typeface="+mj-lt"/>
              </a:rPr>
              <a:t> ?</a:t>
            </a:r>
            <a:r>
              <a:rPr lang="fr-FR" sz="1400" dirty="0">
                <a:latin typeface="+mj-lt"/>
              </a:rPr>
              <a:t> Non</a:t>
            </a:r>
          </a:p>
          <a:p>
            <a:pPr algn="just"/>
            <a:r>
              <a:rPr lang="fr-FR" sz="1400" dirty="0">
                <a:solidFill>
                  <a:schemeClr val="bg1"/>
                </a:solidFill>
                <a:latin typeface="+mj-lt"/>
              </a:rPr>
              <a:t>De quoi dépend sa </a:t>
            </a:r>
            <a:r>
              <a:rPr lang="fr-FR" sz="1400" dirty="0" smtClean="0">
                <a:solidFill>
                  <a:schemeClr val="bg1"/>
                </a:solidFill>
                <a:latin typeface="+mj-lt"/>
              </a:rPr>
              <a:t>décision</a:t>
            </a:r>
            <a:r>
              <a:rPr lang="fr-FR" sz="1400" dirty="0">
                <a:solidFill>
                  <a:schemeClr val="bg1"/>
                </a:solidFill>
                <a:latin typeface="+mj-lt"/>
              </a:rPr>
              <a:t> </a:t>
            </a:r>
            <a:r>
              <a:rPr lang="fr-FR" sz="1400" dirty="0" smtClean="0">
                <a:solidFill>
                  <a:schemeClr val="bg1"/>
                </a:solidFill>
                <a:latin typeface="+mj-lt"/>
              </a:rPr>
              <a:t>?</a:t>
            </a:r>
            <a:r>
              <a:rPr lang="fr-FR" sz="1400" dirty="0" smtClean="0">
                <a:latin typeface="+mj-lt"/>
              </a:rPr>
              <a:t> Le choix de la combinaison productive dépend </a:t>
            </a:r>
            <a:r>
              <a:rPr lang="fr-FR" sz="1400" dirty="0">
                <a:latin typeface="+mj-lt"/>
              </a:rPr>
              <a:t>de la relation </a:t>
            </a:r>
            <a:r>
              <a:rPr lang="fr-FR" sz="1400" dirty="0" smtClean="0">
                <a:latin typeface="+mj-lt"/>
              </a:rPr>
              <a:t>qu</a:t>
            </a:r>
            <a:r>
              <a:rPr lang="fr-FR" sz="1400" dirty="0">
                <a:latin typeface="+mj-lt"/>
              </a:rPr>
              <a:t>e</a:t>
            </a:r>
            <a:r>
              <a:rPr lang="fr-FR" sz="1400" dirty="0" smtClean="0">
                <a:latin typeface="+mj-lt"/>
              </a:rPr>
              <a:t> </a:t>
            </a:r>
            <a:r>
              <a:rPr lang="fr-FR" sz="1400" dirty="0">
                <a:latin typeface="+mj-lt"/>
              </a:rPr>
              <a:t>les facteurs de </a:t>
            </a:r>
            <a:r>
              <a:rPr lang="fr-FR" sz="1400" dirty="0" smtClean="0">
                <a:latin typeface="+mj-lt"/>
              </a:rPr>
              <a:t>production entretiennent</a:t>
            </a:r>
            <a:r>
              <a:rPr lang="fr-FR" sz="1400" dirty="0">
                <a:latin typeface="+mj-lt"/>
              </a:rPr>
              <a:t>. </a:t>
            </a:r>
            <a:r>
              <a:rPr lang="fr-FR" sz="1400" dirty="0" smtClean="0">
                <a:latin typeface="+mj-lt"/>
              </a:rPr>
              <a:t>S’ils sont substituables, il </a:t>
            </a:r>
            <a:r>
              <a:rPr lang="fr-FR" sz="1400" dirty="0">
                <a:latin typeface="+mj-lt"/>
              </a:rPr>
              <a:t>est possible de les associer de plusieurs façons pour obtenir une </a:t>
            </a:r>
            <a:r>
              <a:rPr lang="fr-FR" sz="1400" dirty="0" smtClean="0">
                <a:latin typeface="+mj-lt"/>
              </a:rPr>
              <a:t>même production. Lorsque les facteurs sont complémentaires, ils </a:t>
            </a:r>
            <a:r>
              <a:rPr lang="fr-FR" sz="1400" dirty="0">
                <a:latin typeface="+mj-lt"/>
              </a:rPr>
              <a:t>doivent être combinés dans des proportions fixes. </a:t>
            </a:r>
          </a:p>
          <a:p>
            <a:pPr algn="just"/>
            <a:r>
              <a:rPr lang="fr-FR" sz="1400" dirty="0">
                <a:solidFill>
                  <a:schemeClr val="bg1"/>
                </a:solidFill>
                <a:latin typeface="+mj-lt"/>
              </a:rPr>
              <a:t>Quelles autres contraintes l’entrepreneur peut-il rencontrer ?</a:t>
            </a:r>
            <a:r>
              <a:rPr lang="fr-FR" sz="1400" dirty="0">
                <a:latin typeface="+mj-lt"/>
              </a:rPr>
              <a:t> </a:t>
            </a:r>
          </a:p>
          <a:p>
            <a:pPr algn="just"/>
            <a:r>
              <a:rPr lang="fr-FR" sz="1400" dirty="0">
                <a:latin typeface="+mj-lt"/>
              </a:rPr>
              <a:t>- Impossibilité d’accroître le capital technique fixe à court terme.</a:t>
            </a:r>
          </a:p>
          <a:p>
            <a:pPr algn="just"/>
            <a:r>
              <a:rPr lang="fr-FR" sz="1400" dirty="0" smtClean="0">
                <a:latin typeface="+mj-lt"/>
              </a:rPr>
              <a:t>- Réglementation </a:t>
            </a:r>
            <a:r>
              <a:rPr lang="fr-FR" sz="1400" dirty="0">
                <a:latin typeface="+mj-lt"/>
              </a:rPr>
              <a:t>imposant un nombre minimal de travailleurs pour une « production » donnée</a:t>
            </a:r>
            <a:r>
              <a:rPr lang="fr-FR" sz="1400" dirty="0" smtClean="0">
                <a:latin typeface="+mj-lt"/>
              </a:rPr>
              <a:t>.</a:t>
            </a:r>
          </a:p>
        </p:txBody>
      </p:sp>
      <p:sp>
        <p:nvSpPr>
          <p:cNvPr id="8" name="Sous-titre 2"/>
          <p:cNvSpPr txBox="1">
            <a:spLocks/>
          </p:cNvSpPr>
          <p:nvPr/>
        </p:nvSpPr>
        <p:spPr>
          <a:xfrm>
            <a:off x="630311" y="2636913"/>
            <a:ext cx="7896252" cy="504056"/>
          </a:xfrm>
          <a:prstGeom prst="rect">
            <a:avLst/>
          </a:prstGeom>
        </p:spPr>
        <p:txBody>
          <a:bodyPr vert="horz" lIns="0" rIns="18288">
            <a:normAutofit/>
          </a:bodyPr>
          <a:lstStyle/>
          <a:p>
            <a:pPr marR="45720" lvl="0" algn="just">
              <a:spcBef>
                <a:spcPct val="20000"/>
              </a:spcBef>
              <a:buClr>
                <a:schemeClr val="accent3"/>
              </a:buClr>
              <a:buSzPct val="95000"/>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p:txBody>
      </p:sp>
      <p:sp>
        <p:nvSpPr>
          <p:cNvPr id="9" name="Sous-titre 2"/>
          <p:cNvSpPr txBox="1">
            <a:spLocks/>
          </p:cNvSpPr>
          <p:nvPr/>
        </p:nvSpPr>
        <p:spPr>
          <a:xfrm>
            <a:off x="630311" y="2456891"/>
            <a:ext cx="7896252" cy="504055"/>
          </a:xfrm>
          <a:prstGeom prst="rect">
            <a:avLst/>
          </a:prstGeom>
        </p:spPr>
        <p:txBody>
          <a:bodyPr vert="horz" lIns="0" rIns="18288">
            <a:normAutofit/>
          </a:bodyPr>
          <a:lstStyle/>
          <a:p>
            <a:pPr marR="45720" lvl="0" algn="ctr">
              <a:spcBef>
                <a:spcPct val="20000"/>
              </a:spcBef>
              <a:buClr>
                <a:schemeClr val="accent3"/>
              </a:buClr>
              <a:buSzPct val="95000"/>
              <a:defRPr/>
            </a:pPr>
            <a:r>
              <a:rPr lang="fr-FR" sz="2400" b="1" spc="-50" dirty="0" smtClean="0">
                <a:latin typeface="+mj-lt"/>
                <a:sym typeface="Wingdings"/>
                <a:hlinkClick r:id="rId3" action="ppaction://hlinkfile"/>
              </a:rPr>
              <a:t>SUPPORTS</a:t>
            </a:r>
            <a:r>
              <a:rPr lang="fr-FR" sz="2400" b="1" spc="-50" dirty="0" smtClean="0">
                <a:latin typeface="+mj-lt"/>
                <a:sym typeface="Wingdings"/>
              </a:rPr>
              <a:t> </a:t>
            </a:r>
            <a:endParaRPr kumimoji="0" lang="fr-FR" sz="2400" b="0" i="0" u="none" strike="noStrike" kern="1200" cap="none" spc="0" normalizeH="0" baseline="0" noProof="0" dirty="0" smtClean="0">
              <a:ln>
                <a:noFill/>
              </a:ln>
              <a:effectLst/>
              <a:uLnTx/>
              <a:uFillTx/>
              <a:latin typeface="+mj-lt"/>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Tree>
    <p:extLst>
      <p:ext uri="{BB962C8B-B14F-4D97-AF65-F5344CB8AC3E}">
        <p14:creationId xmlns:p14="http://schemas.microsoft.com/office/powerpoint/2010/main" val="3738232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28596" y="785795"/>
            <a:ext cx="8286808" cy="1131037"/>
          </a:xfrm>
          <a:effectLst>
            <a:innerShdw blurRad="63500" dist="50800" dir="5400000">
              <a:prstClr val="black">
                <a:alpha val="50000"/>
              </a:prstClr>
            </a:innerShdw>
          </a:effectLst>
        </p:spPr>
        <p:txBody>
          <a:bodyPr>
            <a:noAutofit/>
            <a:scene3d>
              <a:camera prst="orthographicFront"/>
              <a:lightRig rig="freezing" dir="t">
                <a:rot lat="0" lon="0" rev="5640000"/>
              </a:lightRig>
            </a:scene3d>
            <a:sp3d prstMaterial="flat">
              <a:contourClr>
                <a:schemeClr val="tx2"/>
              </a:contourClr>
            </a:sp3d>
          </a:bodyPr>
          <a:lstStyle/>
          <a:p>
            <a:pPr algn="ctr"/>
            <a:r>
              <a:rPr lang="fr-FR" sz="3600" dirty="0">
                <a:solidFill>
                  <a:srgbClr val="3E10B0"/>
                </a:solidFill>
                <a:latin typeface="Calibri" pitchFamily="34" charset="0"/>
              </a:rPr>
              <a:t>B) En appliquant le critère de la maximisation du profit</a:t>
            </a:r>
            <a:endParaRPr lang="fr-FR" sz="3600" dirty="0">
              <a:solidFill>
                <a:srgbClr val="3E10B0"/>
              </a:solidFill>
              <a:effectLst/>
            </a:endParaRPr>
          </a:p>
        </p:txBody>
      </p:sp>
      <p:sp>
        <p:nvSpPr>
          <p:cNvPr id="15" name="Sous-titre 2"/>
          <p:cNvSpPr txBox="1">
            <a:spLocks/>
          </p:cNvSpPr>
          <p:nvPr/>
        </p:nvSpPr>
        <p:spPr>
          <a:xfrm>
            <a:off x="619992" y="2490055"/>
            <a:ext cx="7896252" cy="504055"/>
          </a:xfrm>
          <a:prstGeom prst="rect">
            <a:avLst/>
          </a:prstGeom>
        </p:spPr>
        <p:txBody>
          <a:bodyPr vert="horz" lIns="0" rIns="18288">
            <a:normAutofit/>
          </a:bodyPr>
          <a:lstStyle/>
          <a:p>
            <a:pPr marR="45720" lvl="0" algn="ctr">
              <a:spcBef>
                <a:spcPct val="20000"/>
              </a:spcBef>
              <a:buClr>
                <a:schemeClr val="accent3"/>
              </a:buClr>
              <a:buSzPct val="95000"/>
              <a:defRPr/>
            </a:pPr>
            <a:r>
              <a:rPr lang="fr-FR" sz="2400" b="1" spc="-50" dirty="0" smtClean="0">
                <a:latin typeface="+mj-lt"/>
                <a:sym typeface="Wingdings"/>
                <a:hlinkClick r:id="rId3" action="ppaction://hlinkfile"/>
              </a:rPr>
              <a:t>SUPPORTS</a:t>
            </a:r>
            <a:endParaRPr kumimoji="0" lang="fr-FR" sz="2400" b="0" i="0" u="none" strike="noStrike" kern="1200" cap="none" spc="0" normalizeH="0" baseline="0" noProof="0" dirty="0" smtClean="0">
              <a:ln>
                <a:noFill/>
              </a:ln>
              <a:effectLst/>
              <a:uLnTx/>
              <a:uFillTx/>
              <a:latin typeface="+mj-lt"/>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7" name="Sous-titre 2"/>
          <p:cNvSpPr txBox="1">
            <a:spLocks/>
          </p:cNvSpPr>
          <p:nvPr/>
        </p:nvSpPr>
        <p:spPr>
          <a:xfrm>
            <a:off x="619992" y="4941168"/>
            <a:ext cx="7896252" cy="1454116"/>
          </a:xfrm>
          <a:prstGeom prst="rect">
            <a:avLst/>
          </a:prstGeom>
        </p:spPr>
        <p:txBody>
          <a:bodyPr vert="horz" lIns="0" rIns="18288">
            <a:normAutofit/>
          </a:bodyPr>
          <a:lstStyle/>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6" name="ZoneTexte 5"/>
          <p:cNvSpPr txBox="1"/>
          <p:nvPr/>
        </p:nvSpPr>
        <p:spPr>
          <a:xfrm>
            <a:off x="586293" y="3429841"/>
            <a:ext cx="7896252" cy="1969770"/>
          </a:xfrm>
          <a:prstGeom prst="rect">
            <a:avLst/>
          </a:prstGeom>
          <a:solidFill>
            <a:srgbClr val="FA506C">
              <a:alpha val="25098"/>
            </a:srgbClr>
          </a:solidFill>
          <a:ln w="38100">
            <a:solidFill>
              <a:srgbClr val="F0C50E"/>
            </a:solidFill>
          </a:ln>
        </p:spPr>
        <p:txBody>
          <a:bodyPr wrap="square" rtlCol="0">
            <a:spAutoFit/>
          </a:bodyPr>
          <a:lstStyle/>
          <a:p>
            <a:pPr algn="ctr"/>
            <a:r>
              <a:rPr lang="fr-FR" sz="2400" b="1" dirty="0" smtClean="0">
                <a:solidFill>
                  <a:srgbClr val="8D174A"/>
                </a:solidFill>
                <a:latin typeface="+mj-lt"/>
                <a:cs typeface="Times New Roman"/>
              </a:rPr>
              <a:t>SYNTHÈSE :</a:t>
            </a:r>
          </a:p>
          <a:p>
            <a:pPr algn="just"/>
            <a:r>
              <a:rPr lang="fr-FR" sz="1400" dirty="0" smtClean="0">
                <a:solidFill>
                  <a:schemeClr val="bg1"/>
                </a:solidFill>
                <a:latin typeface="+mj-lt"/>
              </a:rPr>
              <a:t>Quel </a:t>
            </a:r>
            <a:r>
              <a:rPr lang="fr-FR" sz="1400" dirty="0">
                <a:solidFill>
                  <a:schemeClr val="bg1"/>
                </a:solidFill>
                <a:latin typeface="+mj-lt"/>
              </a:rPr>
              <a:t>est l’objectif de l’entrepreneur </a:t>
            </a:r>
            <a:r>
              <a:rPr lang="fr-FR" sz="1400" dirty="0" smtClean="0">
                <a:solidFill>
                  <a:schemeClr val="bg1"/>
                </a:solidFill>
                <a:latin typeface="+mj-lt"/>
              </a:rPr>
              <a:t>? </a:t>
            </a:r>
            <a:r>
              <a:rPr lang="fr-FR" sz="1400" dirty="0" smtClean="0">
                <a:latin typeface="+mj-lt"/>
              </a:rPr>
              <a:t>L’entrepreneur maximise le </a:t>
            </a:r>
            <a:r>
              <a:rPr lang="fr-FR" sz="1400" dirty="0">
                <a:latin typeface="+mj-lt"/>
              </a:rPr>
              <a:t>profit : PROFIT = </a:t>
            </a:r>
            <a:r>
              <a:rPr lang="fr-FR" sz="1400" dirty="0" smtClean="0">
                <a:latin typeface="+mj-lt"/>
              </a:rPr>
              <a:t>RECETTES - COÛTS</a:t>
            </a:r>
          </a:p>
          <a:p>
            <a:pPr algn="just"/>
            <a:r>
              <a:rPr lang="fr-FR" sz="1400" dirty="0" smtClean="0">
                <a:solidFill>
                  <a:schemeClr val="bg1"/>
                </a:solidFill>
                <a:latin typeface="+mj-lt"/>
              </a:rPr>
              <a:t>Quels </a:t>
            </a:r>
            <a:r>
              <a:rPr lang="fr-FR" sz="1400" dirty="0">
                <a:solidFill>
                  <a:schemeClr val="bg1"/>
                </a:solidFill>
                <a:latin typeface="+mj-lt"/>
              </a:rPr>
              <a:t>sont les moyens d’accroître le profit ?</a:t>
            </a:r>
            <a:r>
              <a:rPr lang="fr-FR" sz="1400" dirty="0">
                <a:latin typeface="+mj-lt"/>
              </a:rPr>
              <a:t>	</a:t>
            </a:r>
          </a:p>
          <a:p>
            <a:pPr algn="just"/>
            <a:r>
              <a:rPr lang="fr-FR" sz="1400" dirty="0" smtClean="0">
                <a:latin typeface="+mj-lt"/>
              </a:rPr>
              <a:t>- L’augmentation </a:t>
            </a:r>
            <a:r>
              <a:rPr lang="fr-FR" sz="1400" dirty="0">
                <a:latin typeface="+mj-lt"/>
              </a:rPr>
              <a:t>du prix de vente</a:t>
            </a:r>
          </a:p>
          <a:p>
            <a:pPr algn="just"/>
            <a:r>
              <a:rPr lang="fr-FR" sz="1400" dirty="0" smtClean="0">
                <a:latin typeface="+mj-lt"/>
              </a:rPr>
              <a:t>- La diminution </a:t>
            </a:r>
            <a:r>
              <a:rPr lang="fr-FR" sz="1400" dirty="0">
                <a:latin typeface="+mj-lt"/>
              </a:rPr>
              <a:t>des coûts</a:t>
            </a:r>
          </a:p>
          <a:p>
            <a:pPr algn="just"/>
            <a:r>
              <a:rPr lang="fr-FR" sz="1400" dirty="0" smtClean="0">
                <a:latin typeface="+mj-lt"/>
              </a:rPr>
              <a:t>- L’augmentation </a:t>
            </a:r>
            <a:r>
              <a:rPr lang="fr-FR" sz="1400" dirty="0">
                <a:latin typeface="+mj-lt"/>
              </a:rPr>
              <a:t>des quantités vendues &gt; Augmentation des coûts</a:t>
            </a:r>
          </a:p>
          <a:p>
            <a:pPr algn="just"/>
            <a:r>
              <a:rPr lang="fr-FR" sz="1400" dirty="0" smtClean="0">
                <a:solidFill>
                  <a:schemeClr val="bg1"/>
                </a:solidFill>
                <a:latin typeface="+mj-lt"/>
              </a:rPr>
              <a:t>Quel est le risque de </a:t>
            </a:r>
            <a:r>
              <a:rPr lang="fr-FR" sz="1400" dirty="0">
                <a:solidFill>
                  <a:schemeClr val="bg1"/>
                </a:solidFill>
                <a:latin typeface="+mj-lt"/>
              </a:rPr>
              <a:t>l’utilisation du critère de la maximisation du profit </a:t>
            </a:r>
            <a:r>
              <a:rPr lang="fr-FR" sz="1400" dirty="0" smtClean="0">
                <a:solidFill>
                  <a:schemeClr val="bg1"/>
                </a:solidFill>
                <a:latin typeface="+mj-lt"/>
              </a:rPr>
              <a:t>?</a:t>
            </a:r>
            <a:r>
              <a:rPr lang="fr-FR" sz="1400" dirty="0" smtClean="0">
                <a:latin typeface="+mj-lt"/>
              </a:rPr>
              <a:t> L’entrepreneur peut être conduit à substituer </a:t>
            </a:r>
            <a:r>
              <a:rPr lang="fr-FR" sz="1400" dirty="0">
                <a:latin typeface="+mj-lt"/>
              </a:rPr>
              <a:t>du capital au </a:t>
            </a:r>
            <a:r>
              <a:rPr lang="fr-FR" sz="1400" dirty="0" smtClean="0">
                <a:latin typeface="+mj-lt"/>
              </a:rPr>
              <a:t>travail, ce qui génère du chômage.</a:t>
            </a:r>
            <a:endParaRPr lang="fr-FR" sz="1400" dirty="0">
              <a:latin typeface="+mj-lt"/>
            </a:endParaRPr>
          </a:p>
        </p:txBody>
      </p:sp>
      <p:sp>
        <p:nvSpPr>
          <p:cNvPr id="8" name="Sous-titre 2"/>
          <p:cNvSpPr txBox="1">
            <a:spLocks/>
          </p:cNvSpPr>
          <p:nvPr/>
        </p:nvSpPr>
        <p:spPr>
          <a:xfrm>
            <a:off x="630311" y="2636913"/>
            <a:ext cx="7896252" cy="504056"/>
          </a:xfrm>
          <a:prstGeom prst="rect">
            <a:avLst/>
          </a:prstGeom>
        </p:spPr>
        <p:txBody>
          <a:bodyPr vert="horz" lIns="0" rIns="18288">
            <a:normAutofit/>
          </a:bodyPr>
          <a:lstStyle/>
          <a:p>
            <a:pPr marR="45720" lvl="0" algn="just">
              <a:spcBef>
                <a:spcPct val="20000"/>
              </a:spcBef>
              <a:buClr>
                <a:schemeClr val="accent3"/>
              </a:buClr>
              <a:buSzPct val="95000"/>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p:txBody>
      </p:sp>
      <p:cxnSp>
        <p:nvCxnSpPr>
          <p:cNvPr id="29" name="Connecteur droit avec flèche 28"/>
          <p:cNvCxnSpPr/>
          <p:nvPr/>
        </p:nvCxnSpPr>
        <p:spPr>
          <a:xfrm flipV="1">
            <a:off x="6961718" y="4079381"/>
            <a:ext cx="0" cy="18145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 name="ZoneTexte 29"/>
          <p:cNvSpPr txBox="1"/>
          <p:nvPr/>
        </p:nvSpPr>
        <p:spPr>
          <a:xfrm>
            <a:off x="5876070" y="4260837"/>
            <a:ext cx="2171296" cy="307777"/>
          </a:xfrm>
          <a:prstGeom prst="rect">
            <a:avLst/>
          </a:prstGeom>
          <a:noFill/>
        </p:spPr>
        <p:txBody>
          <a:bodyPr wrap="square" rtlCol="0">
            <a:spAutoFit/>
          </a:bodyPr>
          <a:lstStyle/>
          <a:p>
            <a:pPr algn="ctr"/>
            <a:r>
              <a:rPr lang="fr-FR" sz="1400" dirty="0" smtClean="0">
                <a:latin typeface="+mj-lt"/>
              </a:rPr>
              <a:t>Quantité × Prix de vente</a:t>
            </a:r>
            <a:endParaRPr lang="fr-FR" sz="1400" dirty="0">
              <a:latin typeface="+mj-lt"/>
            </a:endParaRPr>
          </a:p>
        </p:txBody>
      </p:sp>
    </p:spTree>
    <p:extLst>
      <p:ext uri="{BB962C8B-B14F-4D97-AF65-F5344CB8AC3E}">
        <p14:creationId xmlns:p14="http://schemas.microsoft.com/office/powerpoint/2010/main" val="1031008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28596" y="785795"/>
            <a:ext cx="8286808" cy="1131037"/>
          </a:xfrm>
          <a:effectLst>
            <a:innerShdw blurRad="63500" dist="50800" dir="5400000">
              <a:prstClr val="black">
                <a:alpha val="50000"/>
              </a:prstClr>
            </a:innerShdw>
          </a:effectLst>
        </p:spPr>
        <p:txBody>
          <a:bodyPr>
            <a:noAutofit/>
            <a:scene3d>
              <a:camera prst="orthographicFront"/>
              <a:lightRig rig="freezing" dir="t">
                <a:rot lat="0" lon="0" rev="5640000"/>
              </a:lightRig>
            </a:scene3d>
            <a:sp3d prstMaterial="flat">
              <a:contourClr>
                <a:schemeClr val="tx2"/>
              </a:contourClr>
            </a:sp3d>
          </a:bodyPr>
          <a:lstStyle/>
          <a:p>
            <a:pPr algn="ctr"/>
            <a:r>
              <a:rPr lang="fr-FR" sz="3600" dirty="0" smtClean="0">
                <a:solidFill>
                  <a:srgbClr val="3E10B0"/>
                </a:solidFill>
                <a:latin typeface="Calibri" pitchFamily="34" charset="0"/>
              </a:rPr>
              <a:t>II] Comment mesurer l’efficacité de la </a:t>
            </a:r>
            <a:r>
              <a:rPr lang="fr-FR" sz="3600" dirty="0">
                <a:solidFill>
                  <a:srgbClr val="3E10B0"/>
                </a:solidFill>
                <a:latin typeface="Calibri" pitchFamily="34" charset="0"/>
              </a:rPr>
              <a:t>combinaison </a:t>
            </a:r>
            <a:r>
              <a:rPr lang="fr-FR" sz="3600" dirty="0" smtClean="0">
                <a:solidFill>
                  <a:srgbClr val="3E10B0"/>
                </a:solidFill>
                <a:latin typeface="Calibri" pitchFamily="34" charset="0"/>
              </a:rPr>
              <a:t>productive</a:t>
            </a:r>
            <a:r>
              <a:rPr lang="fr-FR" sz="3600" dirty="0" smtClean="0">
                <a:solidFill>
                  <a:srgbClr val="3E10B0"/>
                </a:solidFill>
                <a:effectLst/>
                <a:latin typeface="Calibri" pitchFamily="34" charset="0"/>
              </a:rPr>
              <a:t> ?</a:t>
            </a:r>
            <a:endParaRPr lang="fr-FR" sz="3600" dirty="0">
              <a:solidFill>
                <a:srgbClr val="3E10B0"/>
              </a:solidFill>
              <a:effectLst/>
            </a:endParaRPr>
          </a:p>
        </p:txBody>
      </p:sp>
      <p:sp>
        <p:nvSpPr>
          <p:cNvPr id="15" name="Sous-titre 2"/>
          <p:cNvSpPr txBox="1">
            <a:spLocks/>
          </p:cNvSpPr>
          <p:nvPr/>
        </p:nvSpPr>
        <p:spPr>
          <a:xfrm>
            <a:off x="630311" y="5087548"/>
            <a:ext cx="7896252" cy="568821"/>
          </a:xfrm>
          <a:prstGeom prst="rect">
            <a:avLst/>
          </a:prstGeom>
        </p:spPr>
        <p:txBody>
          <a:bodyPr vert="horz" lIns="0" rIns="18288">
            <a:normAutofit/>
          </a:bodyPr>
          <a:lstStyle/>
          <a:p>
            <a:pPr marR="45720" lvl="0" algn="just">
              <a:spcBef>
                <a:spcPct val="20000"/>
              </a:spcBef>
              <a:buClr>
                <a:schemeClr val="accent3"/>
              </a:buClr>
              <a:buSzPct val="95000"/>
              <a:defRPr/>
            </a:pPr>
            <a:r>
              <a:rPr lang="fr-FR" sz="2400" b="1" spc="-50" dirty="0" smtClean="0">
                <a:solidFill>
                  <a:srgbClr val="8D174A"/>
                </a:solidFill>
                <a:latin typeface="+mj-lt"/>
                <a:sym typeface="Wingdings"/>
              </a:rPr>
              <a:t>A) À un moment donné, par la productivité</a:t>
            </a:r>
          </a:p>
          <a:p>
            <a:pPr marR="45720" lvl="0" algn="just">
              <a:spcBef>
                <a:spcPct val="20000"/>
              </a:spcBef>
              <a:buClr>
                <a:schemeClr val="accent3"/>
              </a:buClr>
              <a:buSzPct val="95000"/>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7" name="Sous-titre 2"/>
          <p:cNvSpPr txBox="1">
            <a:spLocks/>
          </p:cNvSpPr>
          <p:nvPr/>
        </p:nvSpPr>
        <p:spPr>
          <a:xfrm>
            <a:off x="619992" y="4941168"/>
            <a:ext cx="7896252" cy="1454116"/>
          </a:xfrm>
          <a:prstGeom prst="rect">
            <a:avLst/>
          </a:prstGeom>
        </p:spPr>
        <p:txBody>
          <a:bodyPr vert="horz" lIns="0" rIns="18288">
            <a:normAutofit/>
          </a:bodyPr>
          <a:lstStyle/>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6" name="ZoneTexte 5"/>
          <p:cNvSpPr txBox="1"/>
          <p:nvPr/>
        </p:nvSpPr>
        <p:spPr>
          <a:xfrm>
            <a:off x="593486" y="2276872"/>
            <a:ext cx="7896252" cy="2513509"/>
          </a:xfrm>
          <a:prstGeom prst="rect">
            <a:avLst/>
          </a:prstGeom>
          <a:solidFill>
            <a:srgbClr val="FA506C">
              <a:alpha val="25098"/>
            </a:srgbClr>
          </a:solidFill>
          <a:ln w="38100">
            <a:solidFill>
              <a:srgbClr val="F0C50E"/>
            </a:solidFill>
          </a:ln>
        </p:spPr>
        <p:txBody>
          <a:bodyPr wrap="square" rtlCol="0">
            <a:spAutoFit/>
          </a:bodyPr>
          <a:lstStyle/>
          <a:p>
            <a:pPr algn="ctr"/>
            <a:endParaRPr lang="fr-FR" sz="800" b="1" dirty="0" smtClean="0">
              <a:cs typeface="Times New Roman"/>
            </a:endParaRPr>
          </a:p>
          <a:p>
            <a:pPr algn="ctr"/>
            <a:endParaRPr lang="fr-FR" sz="2400" b="1" dirty="0" smtClean="0">
              <a:solidFill>
                <a:srgbClr val="8D174A"/>
              </a:solidFill>
              <a:latin typeface="+mj-lt"/>
              <a:cs typeface="Times New Roman"/>
            </a:endParaRPr>
          </a:p>
          <a:p>
            <a:pPr algn="ctr"/>
            <a:r>
              <a:rPr lang="fr-FR" sz="2400" b="1" dirty="0" smtClean="0">
                <a:solidFill>
                  <a:srgbClr val="8D174A"/>
                </a:solidFill>
                <a:latin typeface="+mj-lt"/>
                <a:cs typeface="Times New Roman"/>
              </a:rPr>
              <a:t>MISE EN SITUATION :</a:t>
            </a:r>
          </a:p>
          <a:p>
            <a:pPr algn="just">
              <a:spcBef>
                <a:spcPts val="400"/>
              </a:spcBef>
            </a:pPr>
            <a:r>
              <a:rPr lang="fr-FR" b="1" i="1" dirty="0">
                <a:latin typeface="+mj-lt"/>
              </a:rPr>
              <a:t>Depuis l’avènement de la technique de la « Motion Capture », </a:t>
            </a:r>
            <a:r>
              <a:rPr lang="fr-FR" b="1" i="1" dirty="0" smtClean="0">
                <a:latin typeface="+mj-lt"/>
              </a:rPr>
              <a:t>c’est l’effervescence dans </a:t>
            </a:r>
            <a:r>
              <a:rPr lang="fr-FR" b="1" i="1" dirty="0">
                <a:latin typeface="+mj-lt"/>
              </a:rPr>
              <a:t>les bureaux de SOTENDO. Le défi ne pourra être relevé qu’au prix de mutations profondes du processus de conception des jeux vidéo</a:t>
            </a:r>
            <a:r>
              <a:rPr lang="fr-FR" b="1" i="1" dirty="0" smtClean="0">
                <a:latin typeface="+mj-lt"/>
              </a:rPr>
              <a:t>. «</a:t>
            </a:r>
            <a:r>
              <a:rPr lang="fr-FR" b="1" i="1" dirty="0">
                <a:latin typeface="+mj-lt"/>
              </a:rPr>
              <a:t> S’adapter ou </a:t>
            </a:r>
            <a:r>
              <a:rPr lang="fr-FR" b="1" i="1" dirty="0" smtClean="0">
                <a:latin typeface="+mj-lt"/>
              </a:rPr>
              <a:t>disparaître</a:t>
            </a:r>
            <a:r>
              <a:rPr lang="fr-FR" b="1" i="1" dirty="0">
                <a:latin typeface="+mj-lt"/>
              </a:rPr>
              <a:t> ? ». C’est le titre que </a:t>
            </a:r>
            <a:r>
              <a:rPr lang="fr-FR" b="1" i="1" dirty="0" smtClean="0">
                <a:latin typeface="+mj-lt"/>
              </a:rPr>
              <a:t>Sacha pense donner au </a:t>
            </a:r>
            <a:r>
              <a:rPr lang="fr-FR" b="1" i="1" dirty="0">
                <a:latin typeface="+mj-lt"/>
              </a:rPr>
              <a:t>rapport </a:t>
            </a:r>
            <a:r>
              <a:rPr lang="fr-FR" b="1" i="1" dirty="0" smtClean="0">
                <a:latin typeface="+mj-lt"/>
              </a:rPr>
              <a:t>de stage qu’il </a:t>
            </a:r>
            <a:r>
              <a:rPr lang="fr-FR" b="1" i="1" dirty="0">
                <a:latin typeface="+mj-lt"/>
              </a:rPr>
              <a:t>doit </a:t>
            </a:r>
            <a:r>
              <a:rPr lang="fr-FR" b="1" i="1" dirty="0" smtClean="0">
                <a:latin typeface="+mj-lt"/>
              </a:rPr>
              <a:t>remettre très prochainement.</a:t>
            </a:r>
          </a:p>
          <a:p>
            <a:pPr algn="just"/>
            <a:endParaRPr lang="fr-FR" sz="800" b="1" i="1" dirty="0" smtClean="0">
              <a:solidFill>
                <a:schemeClr val="accent4">
                  <a:lumMod val="40000"/>
                  <a:lumOff val="60000"/>
                </a:schemeClr>
              </a:solidFill>
              <a:latin typeface="+mj-lt"/>
              <a:cs typeface="Times New Roman"/>
            </a:endParaRPr>
          </a:p>
        </p:txBody>
      </p:sp>
      <p:sp>
        <p:nvSpPr>
          <p:cNvPr id="8" name="Sous-titre 2"/>
          <p:cNvSpPr txBox="1">
            <a:spLocks/>
          </p:cNvSpPr>
          <p:nvPr/>
        </p:nvSpPr>
        <p:spPr>
          <a:xfrm>
            <a:off x="630311" y="5660958"/>
            <a:ext cx="7896252" cy="568821"/>
          </a:xfrm>
          <a:prstGeom prst="rect">
            <a:avLst/>
          </a:prstGeom>
        </p:spPr>
        <p:txBody>
          <a:bodyPr vert="horz" lIns="0" rIns="18288">
            <a:normAutofit/>
          </a:bodyPr>
          <a:lstStyle/>
          <a:p>
            <a:pPr marR="45720" lvl="0" algn="just">
              <a:spcBef>
                <a:spcPct val="20000"/>
              </a:spcBef>
              <a:buClr>
                <a:schemeClr val="accent3"/>
              </a:buClr>
              <a:buSzPct val="95000"/>
              <a:defRPr/>
            </a:pPr>
            <a:r>
              <a:rPr lang="fr-FR" sz="2400" b="1" spc="-50" dirty="0">
                <a:solidFill>
                  <a:srgbClr val="8D174A"/>
                </a:solidFill>
                <a:latin typeface="+mj-lt"/>
                <a:sym typeface="Wingdings"/>
              </a:rPr>
              <a:t>B</a:t>
            </a:r>
            <a:r>
              <a:rPr lang="fr-FR" sz="2400" b="1" spc="-50" dirty="0" smtClean="0">
                <a:solidFill>
                  <a:srgbClr val="8D174A"/>
                </a:solidFill>
                <a:latin typeface="+mj-lt"/>
                <a:sym typeface="Wingdings"/>
              </a:rPr>
              <a:t>) Dans le temps, par les gains de productivité</a:t>
            </a:r>
          </a:p>
          <a:p>
            <a:pPr marR="45720" lvl="0" algn="just">
              <a:spcBef>
                <a:spcPct val="20000"/>
              </a:spcBef>
              <a:buClr>
                <a:schemeClr val="accent3"/>
              </a:buClr>
              <a:buSzPct val="95000"/>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7584" y="2106634"/>
            <a:ext cx="1800199" cy="1013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7258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28596" y="785795"/>
            <a:ext cx="8286808" cy="1131037"/>
          </a:xfrm>
          <a:effectLst>
            <a:innerShdw blurRad="63500" dist="50800" dir="5400000">
              <a:prstClr val="black">
                <a:alpha val="50000"/>
              </a:prstClr>
            </a:innerShdw>
          </a:effectLst>
        </p:spPr>
        <p:txBody>
          <a:bodyPr>
            <a:noAutofit/>
            <a:scene3d>
              <a:camera prst="orthographicFront"/>
              <a:lightRig rig="freezing" dir="t">
                <a:rot lat="0" lon="0" rev="5640000"/>
              </a:lightRig>
            </a:scene3d>
            <a:sp3d prstMaterial="flat">
              <a:contourClr>
                <a:schemeClr val="tx2"/>
              </a:contourClr>
            </a:sp3d>
          </a:bodyPr>
          <a:lstStyle/>
          <a:p>
            <a:pPr algn="ctr"/>
            <a:r>
              <a:rPr lang="fr-FR" sz="3600" dirty="0" smtClean="0">
                <a:solidFill>
                  <a:srgbClr val="3E10B0"/>
                </a:solidFill>
                <a:latin typeface="Calibri" pitchFamily="34" charset="0"/>
              </a:rPr>
              <a:t>A) À un moment donné,   par la productivité</a:t>
            </a:r>
            <a:endParaRPr lang="fr-FR" sz="3600" dirty="0">
              <a:solidFill>
                <a:srgbClr val="3E10B0"/>
              </a:solidFill>
              <a:effectLst/>
            </a:endParaRPr>
          </a:p>
        </p:txBody>
      </p:sp>
      <p:sp>
        <p:nvSpPr>
          <p:cNvPr id="7" name="Sous-titre 2"/>
          <p:cNvSpPr txBox="1">
            <a:spLocks/>
          </p:cNvSpPr>
          <p:nvPr/>
        </p:nvSpPr>
        <p:spPr>
          <a:xfrm>
            <a:off x="619992" y="4941168"/>
            <a:ext cx="7896252" cy="1454116"/>
          </a:xfrm>
          <a:prstGeom prst="rect">
            <a:avLst/>
          </a:prstGeom>
        </p:spPr>
        <p:txBody>
          <a:bodyPr vert="horz" lIns="0" rIns="18288">
            <a:normAutofit/>
          </a:bodyPr>
          <a:lstStyle/>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9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24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Tx/>
              <a:buChar char="-"/>
              <a:tabLst/>
              <a:defRPr/>
            </a:pPr>
            <a:endParaRPr kumimoji="0" lang="fr-FR" sz="900" b="0" i="0" u="none" strike="noStrike" kern="1200" cap="none" spc="0" normalizeH="0" baseline="0" noProof="0" dirty="0">
              <a:ln>
                <a:noFill/>
              </a:ln>
              <a:solidFill>
                <a:schemeClr val="tx2">
                  <a:lumMod val="90000"/>
                </a:schemeClr>
              </a:solidFill>
              <a:effectLst/>
              <a:uLnTx/>
              <a:uFillTx/>
              <a:latin typeface="+mn-lt"/>
              <a:ea typeface="+mn-ea"/>
              <a:cs typeface="+mn-cs"/>
            </a:endParaRPr>
          </a:p>
        </p:txBody>
      </p:sp>
      <p:sp>
        <p:nvSpPr>
          <p:cNvPr id="6" name="ZoneTexte 5"/>
          <p:cNvSpPr txBox="1"/>
          <p:nvPr/>
        </p:nvSpPr>
        <p:spPr>
          <a:xfrm>
            <a:off x="586293" y="3429841"/>
            <a:ext cx="7896252" cy="3046988"/>
          </a:xfrm>
          <a:prstGeom prst="rect">
            <a:avLst/>
          </a:prstGeom>
          <a:solidFill>
            <a:srgbClr val="FA506C">
              <a:alpha val="25098"/>
            </a:srgbClr>
          </a:solidFill>
          <a:ln w="38100">
            <a:solidFill>
              <a:srgbClr val="F0C50E"/>
            </a:solidFill>
          </a:ln>
        </p:spPr>
        <p:txBody>
          <a:bodyPr wrap="square" rtlCol="0">
            <a:spAutoFit/>
          </a:bodyPr>
          <a:lstStyle/>
          <a:p>
            <a:pPr algn="ctr"/>
            <a:r>
              <a:rPr lang="fr-FR" sz="2400" b="1" dirty="0" smtClean="0">
                <a:solidFill>
                  <a:srgbClr val="8D174A"/>
                </a:solidFill>
                <a:latin typeface="+mj-lt"/>
                <a:cs typeface="Times New Roman"/>
              </a:rPr>
              <a:t>SYNTHÈSE :</a:t>
            </a:r>
          </a:p>
          <a:p>
            <a:pPr algn="just"/>
            <a:r>
              <a:rPr lang="fr-FR" sz="1400" dirty="0" smtClean="0">
                <a:solidFill>
                  <a:schemeClr val="bg1"/>
                </a:solidFill>
                <a:latin typeface="+mj-lt"/>
              </a:rPr>
              <a:t>Qu’est-ce que la </a:t>
            </a:r>
            <a:r>
              <a:rPr lang="fr-FR" sz="1400" dirty="0">
                <a:solidFill>
                  <a:schemeClr val="bg1"/>
                </a:solidFill>
                <a:latin typeface="+mj-lt"/>
              </a:rPr>
              <a:t>productivité </a:t>
            </a:r>
            <a:r>
              <a:rPr lang="fr-FR" sz="1400" dirty="0" smtClean="0">
                <a:solidFill>
                  <a:schemeClr val="bg1"/>
                </a:solidFill>
                <a:latin typeface="+mj-lt"/>
              </a:rPr>
              <a:t>?</a:t>
            </a:r>
            <a:r>
              <a:rPr lang="fr-FR" sz="1400" dirty="0" smtClean="0">
                <a:latin typeface="+mj-lt"/>
              </a:rPr>
              <a:t> La productivité est la mesure de la contribution</a:t>
            </a:r>
            <a:r>
              <a:rPr lang="fr-FR" sz="1400" dirty="0">
                <a:latin typeface="+mj-lt"/>
              </a:rPr>
              <a:t> de chacun des facteurs de production à la </a:t>
            </a:r>
            <a:r>
              <a:rPr lang="fr-FR" sz="1400" dirty="0" smtClean="0">
                <a:latin typeface="+mj-lt"/>
              </a:rPr>
              <a:t>création de richesses.</a:t>
            </a:r>
            <a:endParaRPr lang="fr-FR" sz="1400" dirty="0">
              <a:latin typeface="+mj-lt"/>
            </a:endParaRPr>
          </a:p>
          <a:p>
            <a:endParaRPr lang="fr-FR" sz="1400" dirty="0" smtClean="0">
              <a:latin typeface="+mj-lt"/>
            </a:endParaRPr>
          </a:p>
          <a:p>
            <a:endParaRPr lang="fr-FR" sz="1400" dirty="0">
              <a:latin typeface="+mj-lt"/>
            </a:endParaRPr>
          </a:p>
          <a:p>
            <a:endParaRPr lang="fr-FR" sz="1400" dirty="0" smtClean="0">
              <a:latin typeface="+mj-lt"/>
            </a:endParaRPr>
          </a:p>
          <a:p>
            <a:endParaRPr lang="fr-FR" sz="1400" dirty="0">
              <a:latin typeface="+mj-lt"/>
            </a:endParaRPr>
          </a:p>
          <a:p>
            <a:endParaRPr lang="fr-FR" sz="1400" dirty="0" smtClean="0">
              <a:latin typeface="+mj-lt"/>
            </a:endParaRPr>
          </a:p>
          <a:p>
            <a:endParaRPr lang="fr-FR" sz="1400" dirty="0">
              <a:latin typeface="+mj-lt"/>
            </a:endParaRPr>
          </a:p>
          <a:p>
            <a:endParaRPr lang="fr-FR" sz="1400" dirty="0" smtClean="0">
              <a:latin typeface="+mj-lt"/>
            </a:endParaRPr>
          </a:p>
          <a:p>
            <a:endParaRPr lang="fr-FR" sz="1400" dirty="0">
              <a:latin typeface="+mj-lt"/>
            </a:endParaRPr>
          </a:p>
          <a:p>
            <a:endParaRPr lang="fr-FR" sz="1400" dirty="0" smtClean="0">
              <a:latin typeface="+mj-lt"/>
            </a:endParaRPr>
          </a:p>
          <a:p>
            <a:endParaRPr lang="fr-FR" sz="1400" dirty="0">
              <a:latin typeface="+mj-lt"/>
            </a:endParaRPr>
          </a:p>
        </p:txBody>
      </p:sp>
      <p:sp>
        <p:nvSpPr>
          <p:cNvPr id="8" name="Sous-titre 2"/>
          <p:cNvSpPr txBox="1">
            <a:spLocks/>
          </p:cNvSpPr>
          <p:nvPr/>
        </p:nvSpPr>
        <p:spPr>
          <a:xfrm>
            <a:off x="630311" y="2636913"/>
            <a:ext cx="7896252" cy="504056"/>
          </a:xfrm>
          <a:prstGeom prst="rect">
            <a:avLst/>
          </a:prstGeom>
        </p:spPr>
        <p:txBody>
          <a:bodyPr vert="horz" lIns="0" rIns="18288">
            <a:normAutofit/>
          </a:bodyPr>
          <a:lstStyle/>
          <a:p>
            <a:pPr marR="45720" lvl="0" algn="just">
              <a:spcBef>
                <a:spcPct val="20000"/>
              </a:spcBef>
              <a:buClr>
                <a:schemeClr val="accent3"/>
              </a:buClr>
              <a:buSzPct val="95000"/>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p:txBody>
      </p:sp>
      <p:sp>
        <p:nvSpPr>
          <p:cNvPr id="9" name="Sous-titre 2"/>
          <p:cNvSpPr txBox="1">
            <a:spLocks/>
          </p:cNvSpPr>
          <p:nvPr/>
        </p:nvSpPr>
        <p:spPr>
          <a:xfrm>
            <a:off x="630311" y="2456891"/>
            <a:ext cx="7896252" cy="504055"/>
          </a:xfrm>
          <a:prstGeom prst="rect">
            <a:avLst/>
          </a:prstGeom>
        </p:spPr>
        <p:txBody>
          <a:bodyPr vert="horz" lIns="0" rIns="18288">
            <a:normAutofit/>
          </a:bodyPr>
          <a:lstStyle/>
          <a:p>
            <a:pPr marR="45720" lvl="0" algn="ctr">
              <a:spcBef>
                <a:spcPct val="20000"/>
              </a:spcBef>
              <a:buClr>
                <a:schemeClr val="accent3"/>
              </a:buClr>
              <a:buSzPct val="95000"/>
              <a:defRPr/>
            </a:pPr>
            <a:r>
              <a:rPr lang="fr-FR" sz="2400" b="1" spc="-50" dirty="0" smtClean="0">
                <a:latin typeface="+mj-lt"/>
                <a:sym typeface="Wingdings"/>
                <a:hlinkClick r:id="rId3" action="ppaction://hlinkfile"/>
              </a:rPr>
              <a:t>SUPPORTS</a:t>
            </a:r>
            <a:endParaRPr kumimoji="0" lang="fr-FR" sz="2400" b="0" i="0" u="none" strike="noStrike" kern="1200" cap="none" spc="0" normalizeH="0" baseline="0" noProof="0" dirty="0" smtClean="0">
              <a:ln>
                <a:noFill/>
              </a:ln>
              <a:effectLst/>
              <a:uLnTx/>
              <a:uFillTx/>
              <a:latin typeface="+mj-lt"/>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lang="fr-FR" sz="1500" dirty="0" smtClean="0">
              <a:solidFill>
                <a:schemeClr val="accent4">
                  <a:lumMod val="40000"/>
                  <a:lumOff val="60000"/>
                </a:schemeClr>
              </a:solidFill>
              <a:latin typeface="Constantia" pitchFamily="18" charset="0"/>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500" b="0" i="0" u="none" strike="noStrike" kern="1200" cap="none" spc="0" normalizeH="0" baseline="0" noProof="0" dirty="0" smtClean="0">
              <a:ln>
                <a:noFill/>
              </a:ln>
              <a:solidFill>
                <a:schemeClr val="accent4">
                  <a:lumMod val="40000"/>
                  <a:lumOff val="60000"/>
                </a:schemeClr>
              </a:solidFill>
              <a:effectLst/>
              <a:uLnTx/>
              <a:uFillTx/>
              <a:latin typeface="Constantia" pitchFamily="18" charset="0"/>
              <a:ea typeface="+mn-ea"/>
              <a:cs typeface="+mn-cs"/>
            </a:endParaRPr>
          </a:p>
          <a:p>
            <a:pPr marL="0" marR="45720" lvl="0" indent="0" algn="just"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fr-FR" sz="1100" b="0" i="0" u="none" strike="noStrike" kern="1200" cap="none" spc="0" normalizeH="0" baseline="0" noProof="0" dirty="0" smtClean="0">
              <a:ln>
                <a:noFill/>
              </a:ln>
              <a:solidFill>
                <a:schemeClr val="tx2">
                  <a:lumMod val="90000"/>
                </a:schemeClr>
              </a:solidFill>
              <a:effectLst/>
              <a:uLnTx/>
              <a:uFillTx/>
              <a:latin typeface="+mn-lt"/>
              <a:ea typeface="+mn-ea"/>
              <a:cs typeface="+mn-cs"/>
            </a:endParaRPr>
          </a:p>
        </p:txBody>
      </p:sp>
      <p:graphicFrame>
        <p:nvGraphicFramePr>
          <p:cNvPr id="11" name="Tableau 10"/>
          <p:cNvGraphicFramePr>
            <a:graphicFrameLocks noGrp="1"/>
          </p:cNvGraphicFramePr>
          <p:nvPr>
            <p:extLst>
              <p:ext uri="{D42A27DB-BD31-4B8C-83A1-F6EECF244321}">
                <p14:modId xmlns:p14="http://schemas.microsoft.com/office/powerpoint/2010/main" val="40247555"/>
              </p:ext>
            </p:extLst>
          </p:nvPr>
        </p:nvGraphicFramePr>
        <p:xfrm>
          <a:off x="827584" y="4365104"/>
          <a:ext cx="7560840" cy="1828800"/>
        </p:xfrm>
        <a:graphic>
          <a:graphicData uri="http://schemas.openxmlformats.org/drawingml/2006/table">
            <a:tbl>
              <a:tblPr firstRow="1" bandRow="1">
                <a:tableStyleId>{5C22544A-7EE6-4342-B048-85BDC9FD1C3A}</a:tableStyleId>
              </a:tblPr>
              <a:tblGrid>
                <a:gridCol w="2160240"/>
                <a:gridCol w="288032"/>
                <a:gridCol w="5112568"/>
              </a:tblGrid>
              <a:tr h="288000">
                <a:tc rowSpan="2">
                  <a:txBody>
                    <a:bodyPr/>
                    <a:lstStyle/>
                    <a:p>
                      <a:pPr algn="ctr"/>
                      <a:r>
                        <a:rPr kumimoji="0" lang="fr-FR" sz="1400" b="0" kern="1200" dirty="0" smtClean="0">
                          <a:solidFill>
                            <a:schemeClr val="bg1"/>
                          </a:solidFill>
                          <a:effectLst/>
                          <a:latin typeface="+mj-lt"/>
                          <a:ea typeface="+mn-ea"/>
                          <a:cs typeface="+mn-cs"/>
                        </a:rPr>
                        <a:t>Productivité du travail</a:t>
                      </a:r>
                    </a:p>
                    <a:p>
                      <a:pPr algn="ctr"/>
                      <a:r>
                        <a:rPr kumimoji="0" lang="fr-FR" sz="1400" b="0" kern="1200" dirty="0" smtClean="0">
                          <a:solidFill>
                            <a:schemeClr val="bg1"/>
                          </a:solidFill>
                          <a:effectLst/>
                          <a:latin typeface="+mj-lt"/>
                          <a:ea typeface="+mn-ea"/>
                          <a:cs typeface="+mn-cs"/>
                        </a:rPr>
                        <a:t>par tête</a:t>
                      </a:r>
                      <a:endParaRPr lang="fr-FR" sz="1400" b="0" dirty="0">
                        <a:solidFill>
                          <a:schemeClr val="bg1"/>
                        </a:solidFill>
                        <a:latin typeface="+mj-lt"/>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rowSpan="2">
                  <a:txBody>
                    <a:bodyPr/>
                    <a:lstStyle/>
                    <a:p>
                      <a:pPr algn="ctr"/>
                      <a:r>
                        <a:rPr lang="fr-FR" sz="1400" b="0" dirty="0" smtClean="0">
                          <a:solidFill>
                            <a:schemeClr val="tx1"/>
                          </a:solidFill>
                        </a:rPr>
                        <a:t>=</a:t>
                      </a:r>
                      <a:endParaRPr lang="fr-FR" sz="1400" b="0" dirty="0">
                        <a:solidFill>
                          <a:schemeClr val="tx1"/>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pPr algn="ctr"/>
                      <a:r>
                        <a:rPr kumimoji="0" lang="fr-FR" sz="1400" b="0" kern="1200" dirty="0" smtClean="0">
                          <a:solidFill>
                            <a:schemeClr val="tx1"/>
                          </a:solidFill>
                          <a:effectLst/>
                          <a:latin typeface="+mj-lt"/>
                          <a:ea typeface="+mn-ea"/>
                          <a:cs typeface="+mn-cs"/>
                        </a:rPr>
                        <a:t>Production (en volume ou en valeur)</a:t>
                      </a:r>
                      <a:endParaRPr lang="fr-FR" sz="1400" b="0" dirty="0">
                        <a:solidFill>
                          <a:schemeClr val="tx1"/>
                        </a:solidFill>
                        <a:latin typeface="+mj-lt"/>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88000">
                <a:tc vMerge="1">
                  <a:txBody>
                    <a:bodyPr/>
                    <a:lstStyle/>
                    <a:p>
                      <a:endParaRPr lang="fr-FR" sz="1400"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vMerge="1">
                  <a:txBody>
                    <a:bodyPr/>
                    <a:lstStyle/>
                    <a:p>
                      <a:endParaRPr lang="fr-FR" sz="1400" dirty="0"/>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ctr"/>
                      <a:r>
                        <a:rPr kumimoji="0" lang="fr-FR" sz="1400" b="0" kern="1200" dirty="0" smtClean="0">
                          <a:solidFill>
                            <a:schemeClr val="tx1"/>
                          </a:solidFill>
                          <a:effectLst/>
                          <a:latin typeface="+mj-lt"/>
                          <a:ea typeface="+mn-ea"/>
                          <a:cs typeface="+mn-cs"/>
                        </a:rPr>
                        <a:t>Nombre de travailleurs</a:t>
                      </a:r>
                      <a:endParaRPr lang="fr-FR" sz="1400" b="0" dirty="0">
                        <a:solidFill>
                          <a:schemeClr val="tx1"/>
                        </a:solidFill>
                        <a:latin typeface="+mj-lt"/>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288000">
                <a:tc rowSpan="2">
                  <a:txBody>
                    <a:bodyPr/>
                    <a:lstStyle/>
                    <a:p>
                      <a:pPr algn="ctr"/>
                      <a:r>
                        <a:rPr kumimoji="0" lang="fr-FR" sz="1400" b="0" kern="1200" dirty="0" smtClean="0">
                          <a:solidFill>
                            <a:schemeClr val="bg1"/>
                          </a:solidFill>
                          <a:effectLst/>
                          <a:latin typeface="+mj-lt"/>
                          <a:ea typeface="+mn-ea"/>
                          <a:cs typeface="+mn-cs"/>
                        </a:rPr>
                        <a:t>Productivité horaire</a:t>
                      </a:r>
                    </a:p>
                    <a:p>
                      <a:pPr algn="ctr"/>
                      <a:r>
                        <a:rPr kumimoji="0" lang="fr-FR" sz="1400" b="0" kern="1200" dirty="0" smtClean="0">
                          <a:solidFill>
                            <a:schemeClr val="bg1"/>
                          </a:solidFill>
                          <a:effectLst/>
                          <a:latin typeface="+mj-lt"/>
                          <a:ea typeface="+mn-ea"/>
                          <a:cs typeface="+mn-cs"/>
                        </a:rPr>
                        <a:t>du travail</a:t>
                      </a:r>
                      <a:endParaRPr lang="fr-FR" sz="1400" b="0" dirty="0">
                        <a:solidFill>
                          <a:schemeClr val="bg1"/>
                        </a:solidFill>
                        <a:latin typeface="+mj-lt"/>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rowSpan="2">
                  <a:txBody>
                    <a:bodyPr/>
                    <a:lstStyle/>
                    <a:p>
                      <a:pPr algn="ctr"/>
                      <a:r>
                        <a:rPr lang="fr-FR" sz="1400" b="0" dirty="0" smtClean="0">
                          <a:solidFill>
                            <a:schemeClr val="tx1"/>
                          </a:solidFill>
                        </a:rPr>
                        <a:t>=</a:t>
                      </a:r>
                      <a:endParaRPr lang="fr-FR" sz="1400" b="0"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fr-FR" sz="1400" b="0" kern="1200" dirty="0" smtClean="0">
                          <a:solidFill>
                            <a:schemeClr val="tx1"/>
                          </a:solidFill>
                          <a:effectLst/>
                          <a:latin typeface="+mj-lt"/>
                          <a:ea typeface="+mn-ea"/>
                          <a:cs typeface="+mn-cs"/>
                        </a:rPr>
                        <a:t>Production (en volume ou en valeur)</a:t>
                      </a:r>
                      <a:endParaRPr lang="fr-FR" sz="1400" b="0" dirty="0" smtClean="0">
                        <a:solidFill>
                          <a:schemeClr val="tx1"/>
                        </a:solidFill>
                        <a:latin typeface="+mj-lt"/>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88000">
                <a:tc vMerge="1">
                  <a:txBody>
                    <a:bodyPr/>
                    <a:lstStyle/>
                    <a:p>
                      <a:endParaRPr lang="fr-FR"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vMerge="1">
                  <a:txBody>
                    <a:bodyPr/>
                    <a:lstStyle/>
                    <a:p>
                      <a:endParaRPr lang="fr-FR"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0" lang="fr-FR" sz="1400" b="0" kern="1200" dirty="0" smtClean="0">
                          <a:solidFill>
                            <a:schemeClr val="tx1"/>
                          </a:solidFill>
                          <a:effectLst/>
                          <a:latin typeface="+mj-lt"/>
                          <a:ea typeface="+mn-ea"/>
                          <a:cs typeface="+mn-cs"/>
                        </a:rPr>
                        <a:t>Nombre d’heures de travail</a:t>
                      </a:r>
                      <a:endParaRPr lang="fr-FR" sz="1400" b="0" dirty="0">
                        <a:solidFill>
                          <a:schemeClr val="tx1"/>
                        </a:solidFill>
                        <a:latin typeface="+mj-lt"/>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288000">
                <a:tc rowSpan="2">
                  <a:txBody>
                    <a:bodyPr/>
                    <a:lstStyle/>
                    <a:p>
                      <a:pPr algn="ctr"/>
                      <a:r>
                        <a:rPr kumimoji="0" lang="fr-FR" sz="1400" b="0" kern="1200" dirty="0" smtClean="0">
                          <a:solidFill>
                            <a:schemeClr val="bg1"/>
                          </a:solidFill>
                          <a:effectLst/>
                          <a:latin typeface="+mj-lt"/>
                          <a:ea typeface="+mn-ea"/>
                          <a:cs typeface="+mn-cs"/>
                        </a:rPr>
                        <a:t>Productivité</a:t>
                      </a:r>
                    </a:p>
                    <a:p>
                      <a:pPr algn="ctr"/>
                      <a:r>
                        <a:rPr kumimoji="0" lang="fr-FR" sz="1400" b="0" kern="1200" dirty="0" smtClean="0">
                          <a:solidFill>
                            <a:schemeClr val="bg1"/>
                          </a:solidFill>
                          <a:effectLst/>
                          <a:latin typeface="+mj-lt"/>
                          <a:ea typeface="+mn-ea"/>
                          <a:cs typeface="+mn-cs"/>
                        </a:rPr>
                        <a:t>du capital</a:t>
                      </a:r>
                      <a:endParaRPr lang="fr-FR" sz="1400" b="0" dirty="0">
                        <a:solidFill>
                          <a:schemeClr val="bg1"/>
                        </a:solidFill>
                        <a:latin typeface="+mj-lt"/>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rowSpan="2">
                  <a:txBody>
                    <a:bodyPr/>
                    <a:lstStyle/>
                    <a:p>
                      <a:pPr algn="ctr"/>
                      <a:r>
                        <a:rPr lang="fr-FR" sz="1400" b="0" dirty="0" smtClean="0">
                          <a:solidFill>
                            <a:schemeClr val="tx1"/>
                          </a:solidFill>
                        </a:rPr>
                        <a:t>=</a:t>
                      </a:r>
                      <a:endParaRPr lang="fr-FR" sz="1400" b="0" dirty="0">
                        <a:solidFill>
                          <a:schemeClr val="tx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fr-FR" sz="1400" b="0" kern="1200" dirty="0" smtClean="0">
                          <a:solidFill>
                            <a:schemeClr val="tx1"/>
                          </a:solidFill>
                          <a:effectLst/>
                          <a:latin typeface="+mj-lt"/>
                          <a:ea typeface="+mn-ea"/>
                          <a:cs typeface="+mn-cs"/>
                        </a:rPr>
                        <a:t>Production (en volume ou en valeur)</a:t>
                      </a:r>
                      <a:endParaRPr lang="fr-FR" sz="1400" b="0" dirty="0" smtClean="0">
                        <a:solidFill>
                          <a:schemeClr val="tx1"/>
                        </a:solidFill>
                        <a:latin typeface="+mj-lt"/>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88000">
                <a:tc vMerge="1">
                  <a:txBody>
                    <a:bodyPr/>
                    <a:lstStyle/>
                    <a:p>
                      <a:endParaRPr lang="fr-FR"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vMerge="1">
                  <a:txBody>
                    <a:bodyPr/>
                    <a:lstStyle/>
                    <a:p>
                      <a:endParaRPr lang="fr-FR" sz="14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kumimoji="0" lang="fr-FR" sz="1400" b="0" kern="1200" dirty="0" smtClean="0">
                          <a:solidFill>
                            <a:schemeClr val="tx1"/>
                          </a:solidFill>
                          <a:effectLst/>
                          <a:latin typeface="+mj-lt"/>
                          <a:ea typeface="+mn-ea"/>
                          <a:cs typeface="+mn-cs"/>
                        </a:rPr>
                        <a:t>Quantité de capital utilisée (nombre de machines, …)</a:t>
                      </a:r>
                      <a:endParaRPr lang="fr-FR" sz="1400" b="0" dirty="0">
                        <a:solidFill>
                          <a:schemeClr val="tx1"/>
                        </a:solidFill>
                        <a:latin typeface="+mj-lt"/>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463743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2230</TotalTime>
  <Words>843</Words>
  <Application>Microsoft Office PowerPoint</Application>
  <PresentationFormat>Affichage à l'écran (4:3)</PresentationFormat>
  <Paragraphs>319</Paragraphs>
  <Slides>14</Slides>
  <Notes>14</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Débit</vt:lpstr>
      <vt:lpstr>ÉCONOMIE Proposition de séquence « La combinaison des facteurs de production et l’évolution des technologies »</vt:lpstr>
      <vt:lpstr>La combinaison des facteurs de production et l’évolution des technologies </vt:lpstr>
      <vt:lpstr>La combinaison des facteurs de production et l’évolution des technologies </vt:lpstr>
      <vt:lpstr>La combinaison des facteurs de production et l’évolution des technologies </vt:lpstr>
      <vt:lpstr>I] Comment l’entrepreneur choisit-il la combinaison productive ?</vt:lpstr>
      <vt:lpstr>A) En tenant compte de contraintes techniques et réglementaires</vt:lpstr>
      <vt:lpstr>B) En appliquant le critère de la maximisation du profit</vt:lpstr>
      <vt:lpstr>II] Comment mesurer l’efficacité de la combinaison productive ?</vt:lpstr>
      <vt:lpstr>A) À un moment donné,   par la productivité</vt:lpstr>
      <vt:lpstr>B) Dans le temps, par les gains de productivité</vt:lpstr>
      <vt:lpstr>III] Comment utiliser les gains de productivité ?</vt:lpstr>
      <vt:lpstr>A) Dans l’entreprise, en arbitrant entre rentabilité et compétitivité </vt:lpstr>
      <vt:lpstr>B) Pour l’économie dans son ensemble, en entretenant la croissance </vt:lpstr>
      <vt:lpstr>La combinaison des facteurs de production et l’évolution des technologies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CHAPITRE 1 : LES LOGIQUES ENTREPRENEURIALE ET MANAGÉRIALE</dc:title>
  <dc:creator>David</dc:creator>
  <cp:lastModifiedBy>MANCARDI</cp:lastModifiedBy>
  <cp:revision>476</cp:revision>
  <dcterms:created xsi:type="dcterms:W3CDTF">2009-09-02T20:08:26Z</dcterms:created>
  <dcterms:modified xsi:type="dcterms:W3CDTF">2012-05-26T13:53:47Z</dcterms:modified>
</cp:coreProperties>
</file>