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870" r:id="rId2"/>
  </p:sldMasterIdLst>
  <p:notesMasterIdLst>
    <p:notesMasterId r:id="rId33"/>
  </p:notesMasterIdLst>
  <p:sldIdLst>
    <p:sldId id="261" r:id="rId3"/>
    <p:sldId id="259" r:id="rId4"/>
    <p:sldId id="268" r:id="rId5"/>
    <p:sldId id="322" r:id="rId6"/>
    <p:sldId id="269" r:id="rId7"/>
    <p:sldId id="270" r:id="rId8"/>
    <p:sldId id="364" r:id="rId9"/>
    <p:sldId id="271" r:id="rId10"/>
    <p:sldId id="341" r:id="rId11"/>
    <p:sldId id="337" r:id="rId12"/>
    <p:sldId id="273" r:id="rId13"/>
    <p:sldId id="280" r:id="rId14"/>
    <p:sldId id="324" r:id="rId15"/>
    <p:sldId id="325" r:id="rId16"/>
    <p:sldId id="365" r:id="rId17"/>
    <p:sldId id="323" r:id="rId18"/>
    <p:sldId id="361" r:id="rId19"/>
    <p:sldId id="276" r:id="rId20"/>
    <p:sldId id="366" r:id="rId21"/>
    <p:sldId id="342" r:id="rId22"/>
    <p:sldId id="312" r:id="rId23"/>
    <p:sldId id="274" r:id="rId24"/>
    <p:sldId id="340" r:id="rId25"/>
    <p:sldId id="335" r:id="rId26"/>
    <p:sldId id="368" r:id="rId27"/>
    <p:sldId id="362" r:id="rId28"/>
    <p:sldId id="372" r:id="rId29"/>
    <p:sldId id="371" r:id="rId30"/>
    <p:sldId id="326" r:id="rId31"/>
    <p:sldId id="370"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804000"/>
    <a:srgbClr val="9B6C34"/>
    <a:srgbClr val="800040"/>
    <a:srgbClr val="000000"/>
    <a:srgbClr val="8000FF"/>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1" autoAdjust="0"/>
    <p:restoredTop sz="90101" autoAdjust="0"/>
  </p:normalViewPr>
  <p:slideViewPr>
    <p:cSldViewPr snapToGrid="0" snapToObjects="1">
      <p:cViewPr varScale="1">
        <p:scale>
          <a:sx n="111" d="100"/>
          <a:sy n="111" d="100"/>
        </p:scale>
        <p:origin x="-1614" y="-84"/>
      </p:cViewPr>
      <p:guideLst>
        <p:guide orient="horz" pos="2160"/>
        <p:guide pos="2880"/>
      </p:guideLst>
    </p:cSldViewPr>
  </p:slideViewPr>
  <p:outlineViewPr>
    <p:cViewPr>
      <p:scale>
        <a:sx n="33" d="100"/>
        <a:sy n="33" d="100"/>
      </p:scale>
      <p:origin x="0" y="1695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BB85E28-4265-4DAB-800D-F264D5617C8F}" type="datetimeFigureOut">
              <a:rPr lang="fr-FR"/>
              <a:pPr>
                <a:defRPr/>
              </a:pPr>
              <a:t>16/06/2012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8DCE11D-DAFB-457C-8BA3-1699C511614F}" type="slidenum">
              <a:rPr lang="fr-FR"/>
              <a:pPr>
                <a:defRPr/>
              </a:pPr>
              <a:t>‹#›</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p:spPr>
      </p:sp>
      <p:sp>
        <p:nvSpPr>
          <p:cNvPr id="77827"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bwMode="auto">
          <a:noFill/>
          <a:ln>
            <a:solidFill>
              <a:srgbClr val="000000"/>
            </a:solidFill>
            <a:miter lim="800000"/>
            <a:headEnd/>
            <a:tailEnd/>
          </a:ln>
        </p:spPr>
      </p:sp>
      <p:sp>
        <p:nvSpPr>
          <p:cNvPr id="88067"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p:spPr>
      </p:sp>
      <p:sp>
        <p:nvSpPr>
          <p:cNvPr id="89091"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noFill/>
          <a:ln>
            <a:solidFill>
              <a:srgbClr val="000000"/>
            </a:solidFill>
            <a:miter lim="800000"/>
            <a:headEnd/>
            <a:tailEnd/>
          </a:ln>
        </p:spPr>
      </p:sp>
      <p:sp>
        <p:nvSpPr>
          <p:cNvPr id="90115"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noFill/>
          <a:ln>
            <a:solidFill>
              <a:srgbClr val="000000"/>
            </a:solidFill>
            <a:miter lim="800000"/>
            <a:headEnd/>
            <a:tailEnd/>
          </a:ln>
        </p:spPr>
      </p:sp>
      <p:sp>
        <p:nvSpPr>
          <p:cNvPr id="91139"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p:spPr>
      </p:sp>
      <p:sp>
        <p:nvSpPr>
          <p:cNvPr id="92163"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p:spPr>
      </p:sp>
      <p:sp>
        <p:nvSpPr>
          <p:cNvPr id="93187"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p:spPr>
      </p:sp>
      <p:sp>
        <p:nvSpPr>
          <p:cNvPr id="94211"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noFill/>
          <a:ln>
            <a:solidFill>
              <a:srgbClr val="000000"/>
            </a:solidFill>
            <a:miter lim="800000"/>
            <a:headEnd/>
            <a:tailEnd/>
          </a:ln>
        </p:spPr>
      </p:sp>
      <p:sp>
        <p:nvSpPr>
          <p:cNvPr id="95235"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noFill/>
          <a:ln>
            <a:solidFill>
              <a:srgbClr val="000000"/>
            </a:solidFill>
            <a:miter lim="800000"/>
            <a:headEnd/>
            <a:tailEnd/>
          </a:ln>
        </p:spPr>
      </p:sp>
      <p:sp>
        <p:nvSpPr>
          <p:cNvPr id="96259"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p:spPr>
      </p:sp>
      <p:sp>
        <p:nvSpPr>
          <p:cNvPr id="78851"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noFill/>
          <a:ln>
            <a:solidFill>
              <a:srgbClr val="000000"/>
            </a:solidFill>
            <a:miter lim="800000"/>
            <a:headEnd/>
            <a:tailEnd/>
          </a:ln>
        </p:spPr>
      </p:sp>
      <p:sp>
        <p:nvSpPr>
          <p:cNvPr id="97283"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noFill/>
          <a:ln>
            <a:solidFill>
              <a:srgbClr val="000000"/>
            </a:solidFill>
            <a:miter lim="800000"/>
            <a:headEnd/>
            <a:tailEnd/>
          </a:ln>
        </p:spPr>
      </p:sp>
      <p:sp>
        <p:nvSpPr>
          <p:cNvPr id="98307"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noFill/>
          <a:ln>
            <a:solidFill>
              <a:srgbClr val="000000"/>
            </a:solidFill>
            <a:miter lim="800000"/>
            <a:headEnd/>
            <a:tailEnd/>
          </a:ln>
        </p:spPr>
      </p:sp>
      <p:sp>
        <p:nvSpPr>
          <p:cNvPr id="99331"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TextEdit="1"/>
          </p:cNvSpPr>
          <p:nvPr>
            <p:ph type="sldImg"/>
          </p:nvPr>
        </p:nvSpPr>
        <p:spPr bwMode="auto">
          <a:noFill/>
          <a:ln>
            <a:solidFill>
              <a:srgbClr val="000000"/>
            </a:solidFill>
            <a:miter lim="800000"/>
            <a:headEnd/>
            <a:tailEnd/>
          </a:ln>
        </p:spPr>
      </p:sp>
      <p:sp>
        <p:nvSpPr>
          <p:cNvPr id="100355"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noFill/>
          <a:ln>
            <a:solidFill>
              <a:srgbClr val="000000"/>
            </a:solidFill>
            <a:miter lim="800000"/>
            <a:headEnd/>
            <a:tailEnd/>
          </a:ln>
        </p:spPr>
      </p:sp>
      <p:sp>
        <p:nvSpPr>
          <p:cNvPr id="101379"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p:spPr>
      </p:sp>
      <p:sp>
        <p:nvSpPr>
          <p:cNvPr id="102403"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noFill/>
          <a:ln>
            <a:solidFill>
              <a:srgbClr val="000000"/>
            </a:solidFill>
            <a:miter lim="800000"/>
            <a:headEnd/>
            <a:tailEnd/>
          </a:ln>
        </p:spPr>
      </p:sp>
      <p:sp>
        <p:nvSpPr>
          <p:cNvPr id="104451"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p:spPr>
      </p:sp>
      <p:sp>
        <p:nvSpPr>
          <p:cNvPr id="105475"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noFill/>
          <a:ln>
            <a:solidFill>
              <a:srgbClr val="000000"/>
            </a:solidFill>
            <a:miter lim="800000"/>
            <a:headEnd/>
            <a:tailEnd/>
          </a:ln>
        </p:spPr>
      </p:sp>
      <p:sp>
        <p:nvSpPr>
          <p:cNvPr id="106499"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noFill/>
          <a:ln>
            <a:solidFill>
              <a:srgbClr val="000000"/>
            </a:solidFill>
            <a:miter lim="800000"/>
            <a:headEnd/>
            <a:tailEnd/>
          </a:ln>
        </p:spPr>
      </p:sp>
      <p:sp>
        <p:nvSpPr>
          <p:cNvPr id="79875"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noFill/>
          <a:ln>
            <a:solidFill>
              <a:srgbClr val="000000"/>
            </a:solidFill>
            <a:miter lim="800000"/>
            <a:headEnd/>
            <a:tailEnd/>
          </a:ln>
        </p:spPr>
      </p:sp>
      <p:sp>
        <p:nvSpPr>
          <p:cNvPr id="107523"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p:spPr>
      </p:sp>
      <p:sp>
        <p:nvSpPr>
          <p:cNvPr id="80899"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p:spPr>
      </p:sp>
      <p:sp>
        <p:nvSpPr>
          <p:cNvPr id="81923"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p:spPr>
      </p:sp>
      <p:sp>
        <p:nvSpPr>
          <p:cNvPr id="82947"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p:spPr>
      </p:sp>
      <p:sp>
        <p:nvSpPr>
          <p:cNvPr id="83971"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p:spPr>
      </p:sp>
      <p:sp>
        <p:nvSpPr>
          <p:cNvPr id="84995"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p:spPr>
      </p:sp>
      <p:sp>
        <p:nvSpPr>
          <p:cNvPr id="86019"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9144000" cy="6858000"/>
            <a:chOff x="0" y="0"/>
            <a:chExt cx="9144000" cy="6858000"/>
          </a:xfrm>
        </p:grpSpPr>
        <p:sp>
          <p:nvSpPr>
            <p:cNvPr id="5"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7"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10"/>
          <p:cNvSpPr/>
          <p:nvPr/>
        </p:nvSpPr>
        <p:spPr>
          <a:xfrm>
            <a:off x="990600" y="1017588"/>
            <a:ext cx="7178675" cy="483076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11"/>
          <p:cNvSpPr/>
          <p:nvPr/>
        </p:nvSpPr>
        <p:spPr>
          <a:xfrm>
            <a:off x="990600" y="1009650"/>
            <a:ext cx="7180263" cy="4832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0" name="Picture 2" descr="C:\Users\Administrator\Desktop\Pushpin Dev\Assets\pushpinLeft.png"/>
          <p:cNvPicPr>
            <a:picLocks noChangeAspect="1" noChangeArrowheads="1"/>
          </p:cNvPicPr>
          <p:nvPr/>
        </p:nvPicPr>
        <p:blipFill>
          <a:blip r:embed="rId3"/>
          <a:srcRect/>
          <a:stretch>
            <a:fillRect/>
          </a:stretch>
        </p:blipFill>
        <p:spPr bwMode="auto">
          <a:xfrm rot="1435684">
            <a:off x="769938" y="701675"/>
            <a:ext cx="566737" cy="568325"/>
          </a:xfrm>
          <a:prstGeom prst="rect">
            <a:avLst/>
          </a:prstGeom>
          <a:noFill/>
          <a:ln w="9525">
            <a:noFill/>
            <a:miter lim="800000"/>
            <a:headEnd/>
            <a:tailEnd/>
          </a:ln>
        </p:spPr>
      </p:pic>
      <p:pic>
        <p:nvPicPr>
          <p:cNvPr id="11" name="Picture 2" descr="C:\Users\Administrator\Desktop\Pushpin Dev\Assets\pushpinLeft.png"/>
          <p:cNvPicPr>
            <a:picLocks noChangeAspect="1" noChangeArrowheads="1"/>
          </p:cNvPicPr>
          <p:nvPr/>
        </p:nvPicPr>
        <p:blipFill>
          <a:blip r:embed="rId3"/>
          <a:srcRect/>
          <a:stretch>
            <a:fillRect/>
          </a:stretch>
        </p:blipFill>
        <p:spPr bwMode="auto">
          <a:xfrm rot="4096196">
            <a:off x="7854950" y="749300"/>
            <a:ext cx="566738" cy="566738"/>
          </a:xfrm>
          <a:prstGeom prst="rect">
            <a:avLst/>
          </a:prstGeom>
          <a:noFill/>
          <a:ln w="9525">
            <a:noFill/>
            <a:miter lim="800000"/>
            <a:headEnd/>
            <a:tailEnd/>
          </a:ln>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fr-FR" smtClean="0"/>
              <a:t>Cliquez et modifiez le titre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12" name="Date Placeholder 3"/>
          <p:cNvSpPr>
            <a:spLocks noGrp="1"/>
          </p:cNvSpPr>
          <p:nvPr>
            <p:ph type="dt" sz="half" idx="10"/>
          </p:nvPr>
        </p:nvSpPr>
        <p:spPr>
          <a:xfrm>
            <a:off x="6770688" y="5357813"/>
            <a:ext cx="1214437" cy="365125"/>
          </a:xfrm>
        </p:spPr>
        <p:txBody>
          <a:bodyPr/>
          <a:lstStyle>
            <a:lvl1pPr>
              <a:defRPr/>
            </a:lvl1pPr>
          </a:lstStyle>
          <a:p>
            <a:pPr>
              <a:defRPr/>
            </a:pPr>
            <a:fld id="{BBFD0A2D-0FB4-498B-A99C-689EAF5C1CDC}" type="datetimeFigureOut">
              <a:rPr lang="en-US"/>
              <a:pPr>
                <a:defRPr/>
              </a:pPr>
              <a:t>6/16/2012</a:t>
            </a:fld>
            <a:endParaRPr lang="en-US"/>
          </a:p>
        </p:txBody>
      </p:sp>
      <p:sp>
        <p:nvSpPr>
          <p:cNvPr id="13" name="Footer Placeholder 4"/>
          <p:cNvSpPr>
            <a:spLocks noGrp="1"/>
          </p:cNvSpPr>
          <p:nvPr>
            <p:ph type="ftr" sz="quarter" idx="11"/>
          </p:nvPr>
        </p:nvSpPr>
        <p:spPr>
          <a:xfrm>
            <a:off x="1174750" y="5357813"/>
            <a:ext cx="5033963" cy="365125"/>
          </a:xfrm>
        </p:spPr>
        <p:txBody>
          <a:bodyPr/>
          <a:lstStyle>
            <a:lvl1pPr>
              <a:defRPr/>
            </a:lvl1pPr>
          </a:lstStyle>
          <a:p>
            <a:pPr>
              <a:defRPr/>
            </a:pPr>
            <a:endParaRPr lang="en-US"/>
          </a:p>
        </p:txBody>
      </p:sp>
      <p:sp>
        <p:nvSpPr>
          <p:cNvPr id="14" name="Slide Number Placeholder 5"/>
          <p:cNvSpPr>
            <a:spLocks noGrp="1"/>
          </p:cNvSpPr>
          <p:nvPr>
            <p:ph type="sldNum" sz="quarter" idx="12"/>
          </p:nvPr>
        </p:nvSpPr>
        <p:spPr>
          <a:xfrm>
            <a:off x="6213475" y="5357813"/>
            <a:ext cx="554038" cy="365125"/>
          </a:xfrm>
        </p:spPr>
        <p:txBody>
          <a:bodyPr/>
          <a:lstStyle>
            <a:lvl1pPr algn="ctr">
              <a:defRPr smtClean="0"/>
            </a:lvl1pPr>
          </a:lstStyle>
          <a:p>
            <a:pPr>
              <a:defRPr/>
            </a:pPr>
            <a:fld id="{51C67E60-CB4D-4236-88E4-AE9307CFFB5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nchor="ct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348B1F21-5C5E-44AD-9806-5000818D6797}" type="datetimeFigureOut">
              <a:rPr lang="en-US"/>
              <a:pPr>
                <a:defRPr/>
              </a:pPr>
              <a:t>6/16/2012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2BC764-DBE0-46BE-BE25-778023546E9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fr-FR" smtClean="0"/>
              <a:t>Cliquez et modifiez le titre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EC13B572-1E2C-47E8-968B-DABE3D2F0285}" type="datetimeFigureOut">
              <a:rPr lang="en-US"/>
              <a:pPr>
                <a:defRPr/>
              </a:pPr>
              <a:t>6/16/2012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4AEEEE-4EA6-49EB-885E-51179FAC458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7" descr="Overlay-FullBackground.jpg"/>
          <p:cNvPicPr>
            <a:picLocks noChangeAspect="1"/>
          </p:cNvPicPr>
          <p:nvPr/>
        </p:nvPicPr>
        <p:blipFill>
          <a:blip r:embed="rId2"/>
          <a:srcRect t="50000"/>
          <a:stretch>
            <a:fillRect/>
          </a:stretch>
        </p:blipFill>
        <p:spPr bwMode="auto">
          <a:xfrm>
            <a:off x="0" y="3429000"/>
            <a:ext cx="9144000" cy="3429000"/>
          </a:xfrm>
          <a:prstGeom prst="rect">
            <a:avLst/>
          </a:prstGeom>
          <a:noFill/>
          <a:ln w="9525">
            <a:noFill/>
            <a:miter lim="800000"/>
            <a:headEnd/>
            <a:tailEnd/>
          </a:ln>
        </p:spPr>
      </p:pic>
      <p:pic>
        <p:nvPicPr>
          <p:cNvPr id="5" name="Picture 6" descr="overlay-ruleShadow.png"/>
          <p:cNvPicPr>
            <a:picLocks noChangeAspect="1"/>
          </p:cNvPicPr>
          <p:nvPr/>
        </p:nvPicPr>
        <p:blipFill>
          <a:blip r:embed="rId3"/>
          <a:srcRect/>
          <a:stretch>
            <a:fillRect/>
          </a:stretch>
        </p:blipFill>
        <p:spPr bwMode="auto">
          <a:xfrm>
            <a:off x="0" y="3303588"/>
            <a:ext cx="9144000" cy="125412"/>
          </a:xfrm>
          <a:prstGeom prst="rect">
            <a:avLst/>
          </a:prstGeom>
          <a:noFill/>
          <a:ln w="9525">
            <a:noFill/>
            <a:miter lim="800000"/>
            <a:headEnd/>
            <a:tailEnd/>
          </a:ln>
        </p:spPr>
      </p:pic>
      <p:sp>
        <p:nvSpPr>
          <p:cNvPr id="2" name="Title 1"/>
          <p:cNvSpPr>
            <a:spLocks noGrp="1"/>
          </p:cNvSpPr>
          <p:nvPr>
            <p:ph type="ctrTitle"/>
          </p:nvPr>
        </p:nvSpPr>
        <p:spPr>
          <a:xfrm>
            <a:off x="779463" y="1918447"/>
            <a:ext cx="7583488" cy="1470025"/>
          </a:xfrm>
        </p:spPr>
        <p:txBody>
          <a:bodyPr anchor="b" anchorCtr="0"/>
          <a:lstStyle/>
          <a:p>
            <a:r>
              <a:rPr lang="fr-FR" smtClean="0"/>
              <a:t>Cliquez et modifiez le titre</a:t>
            </a:r>
            <a:endParaRPr/>
          </a:p>
        </p:txBody>
      </p:sp>
      <p:sp>
        <p:nvSpPr>
          <p:cNvPr id="3" name="Subtitle 2"/>
          <p:cNvSpPr>
            <a:spLocks noGrp="1"/>
          </p:cNvSpPr>
          <p:nvPr>
            <p:ph type="subTitle" idx="1"/>
          </p:nvPr>
        </p:nvSpPr>
        <p:spPr>
          <a:xfrm>
            <a:off x="779463" y="3478306"/>
            <a:ext cx="7583487" cy="1752600"/>
          </a:xfrm>
        </p:spPr>
        <p:txBody>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6" name="Date Placeholder 3"/>
          <p:cNvSpPr>
            <a:spLocks noGrp="1"/>
          </p:cNvSpPr>
          <p:nvPr>
            <p:ph type="dt" sz="half" idx="10"/>
          </p:nvPr>
        </p:nvSpPr>
        <p:spPr/>
        <p:txBody>
          <a:bodyPr/>
          <a:lstStyle>
            <a:lvl1pPr>
              <a:defRPr>
                <a:solidFill>
                  <a:schemeClr val="bg2"/>
                </a:solidFill>
              </a:defRPr>
            </a:lvl1pPr>
          </a:lstStyle>
          <a:p>
            <a:pPr>
              <a:defRPr/>
            </a:pPr>
            <a:fld id="{232A7B20-ED91-4ADF-8F2E-24396ABA0256}" type="datetimeFigureOut">
              <a:rPr lang="en-US"/>
              <a:pPr>
                <a:defRPr/>
              </a:pPr>
              <a:t>6/16/2012</a:t>
            </a:fld>
            <a:endParaRPr lang="en-US"/>
          </a:p>
        </p:txBody>
      </p:sp>
      <p:sp>
        <p:nvSpPr>
          <p:cNvPr id="7" name="Footer Placeholder 4"/>
          <p:cNvSpPr>
            <a:spLocks noGrp="1"/>
          </p:cNvSpPr>
          <p:nvPr>
            <p:ph type="ftr" sz="quarter" idx="11"/>
          </p:nvPr>
        </p:nvSpPr>
        <p:spPr/>
        <p:txBody>
          <a:bodyPr/>
          <a:lstStyle>
            <a:lvl1pPr>
              <a:defRPr>
                <a:solidFill>
                  <a:schemeClr val="bg2"/>
                </a:solidFill>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chemeClr val="bg2"/>
                </a:solidFill>
              </a:defRPr>
            </a:lvl1pPr>
          </a:lstStyle>
          <a:p>
            <a:pPr>
              <a:defRPr/>
            </a:pPr>
            <a:fld id="{8C0159B0-8FE9-49EC-A7A4-4D431EAD228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Picture 7" descr="overlay-ruleShadow.png"/>
          <p:cNvPicPr>
            <a:picLocks noChangeAspect="1"/>
          </p:cNvPicPr>
          <p:nvPr/>
        </p:nvPicPr>
        <p:blipFill>
          <a:blip r:embed="rId2"/>
          <a:srcRect/>
          <a:stretch>
            <a:fillRect/>
          </a:stretch>
        </p:blipFill>
        <p:spPr bwMode="auto">
          <a:xfrm>
            <a:off x="0" y="1308100"/>
            <a:ext cx="9144000" cy="123825"/>
          </a:xfrm>
          <a:prstGeom prst="rect">
            <a:avLst/>
          </a:prstGeom>
          <a:noFill/>
          <a:ln w="9525">
            <a:noFill/>
            <a:miter lim="800000"/>
            <a:headEnd/>
            <a:tailEnd/>
          </a:ln>
        </p:spPr>
      </p:pic>
      <p:pic>
        <p:nvPicPr>
          <p:cNvPr id="5" name="Picture 6" descr="Overlay-FullBackground.jpg"/>
          <p:cNvPicPr>
            <a:picLocks noChangeAspect="1"/>
          </p:cNvPicPr>
          <p:nvPr/>
        </p:nvPicPr>
        <p:blipFill>
          <a:blip r:embed="rId3"/>
          <a:srcRect t="23334"/>
          <a:stretch>
            <a:fillRect/>
          </a:stretch>
        </p:blipFill>
        <p:spPr bwMode="auto">
          <a:xfrm>
            <a:off x="0" y="1425575"/>
            <a:ext cx="9144000" cy="5432425"/>
          </a:xfrm>
          <a:prstGeom prst="rect">
            <a:avLst/>
          </a:prstGeom>
          <a:noFill/>
          <a:ln w="9525">
            <a:noFill/>
            <a:miter lim="800000"/>
            <a:headEnd/>
            <a:tailEnd/>
          </a:ln>
        </p:spPr>
      </p:pic>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6" name="Date Placeholder 3"/>
          <p:cNvSpPr>
            <a:spLocks noGrp="1"/>
          </p:cNvSpPr>
          <p:nvPr>
            <p:ph type="dt" sz="half" idx="10"/>
          </p:nvPr>
        </p:nvSpPr>
        <p:spPr/>
        <p:txBody>
          <a:bodyPr/>
          <a:lstStyle>
            <a:lvl1pPr>
              <a:defRPr>
                <a:solidFill>
                  <a:schemeClr val="bg2"/>
                </a:solidFill>
              </a:defRPr>
            </a:lvl1pPr>
          </a:lstStyle>
          <a:p>
            <a:pPr>
              <a:defRPr/>
            </a:pPr>
            <a:fld id="{AC331C2C-863D-415C-A04B-C833767840E6}" type="datetimeFigureOut">
              <a:rPr lang="en-US"/>
              <a:pPr>
                <a:defRPr/>
              </a:pPr>
              <a:t>6/16/2012</a:t>
            </a:fld>
            <a:endParaRPr lang="en-US"/>
          </a:p>
        </p:txBody>
      </p:sp>
      <p:sp>
        <p:nvSpPr>
          <p:cNvPr id="7" name="Footer Placeholder 4"/>
          <p:cNvSpPr>
            <a:spLocks noGrp="1"/>
          </p:cNvSpPr>
          <p:nvPr>
            <p:ph type="ftr" sz="quarter" idx="11"/>
          </p:nvPr>
        </p:nvSpPr>
        <p:spPr/>
        <p:txBody>
          <a:bodyPr/>
          <a:lstStyle>
            <a:lvl1pPr>
              <a:defRPr>
                <a:solidFill>
                  <a:schemeClr val="bg2"/>
                </a:solidFill>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chemeClr val="bg2"/>
                </a:solidFill>
              </a:defRPr>
            </a:lvl1pPr>
          </a:lstStyle>
          <a:p>
            <a:pPr>
              <a:defRPr/>
            </a:pPr>
            <a:fld id="{4DB60478-2B91-42BE-81CE-CB08934CA43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apositive de titre avec image">
    <p:spTree>
      <p:nvGrpSpPr>
        <p:cNvPr id="1" name=""/>
        <p:cNvGrpSpPr/>
        <p:nvPr/>
      </p:nvGrpSpPr>
      <p:grpSpPr>
        <a:xfrm>
          <a:off x="0" y="0"/>
          <a:ext cx="0" cy="0"/>
          <a:chOff x="0" y="0"/>
          <a:chExt cx="0" cy="0"/>
        </a:xfrm>
      </p:grpSpPr>
      <p:pic>
        <p:nvPicPr>
          <p:cNvPr id="5" name="Picture 7" descr="Overlay-FullBackground.jpg"/>
          <p:cNvPicPr>
            <a:picLocks noChangeAspect="1"/>
          </p:cNvPicPr>
          <p:nvPr/>
        </p:nvPicPr>
        <p:blipFill>
          <a:blip r:embed="rId2"/>
          <a:srcRect t="50000"/>
          <a:stretch>
            <a:fillRect/>
          </a:stretch>
        </p:blipFill>
        <p:spPr bwMode="auto">
          <a:xfrm>
            <a:off x="0" y="3429000"/>
            <a:ext cx="9144000" cy="3429000"/>
          </a:xfrm>
          <a:prstGeom prst="rect">
            <a:avLst/>
          </a:prstGeom>
          <a:noFill/>
          <a:ln w="9525">
            <a:noFill/>
            <a:miter lim="800000"/>
            <a:headEnd/>
            <a:tailEnd/>
          </a:ln>
        </p:spPr>
      </p:pic>
      <p:pic>
        <p:nvPicPr>
          <p:cNvPr id="6" name="Picture 6" descr="overlay-ruleShadow.png"/>
          <p:cNvPicPr>
            <a:picLocks noChangeAspect="1"/>
          </p:cNvPicPr>
          <p:nvPr/>
        </p:nvPicPr>
        <p:blipFill>
          <a:blip r:embed="rId3"/>
          <a:srcRect/>
          <a:stretch>
            <a:fillRect/>
          </a:stretch>
        </p:blipFill>
        <p:spPr bwMode="auto">
          <a:xfrm>
            <a:off x="0" y="3303588"/>
            <a:ext cx="9144000" cy="125412"/>
          </a:xfrm>
          <a:prstGeom prst="rect">
            <a:avLst/>
          </a:prstGeom>
          <a:noFill/>
          <a:ln w="9525">
            <a:noFill/>
            <a:miter lim="800000"/>
            <a:headEnd/>
            <a:tailEnd/>
          </a:ln>
        </p:spPr>
      </p:pic>
      <p:sp>
        <p:nvSpPr>
          <p:cNvPr id="2" name="Title 1"/>
          <p:cNvSpPr>
            <a:spLocks noGrp="1"/>
          </p:cNvSpPr>
          <p:nvPr>
            <p:ph type="ctrTitle"/>
          </p:nvPr>
        </p:nvSpPr>
        <p:spPr>
          <a:xfrm>
            <a:off x="779463" y="789081"/>
            <a:ext cx="7583488" cy="1470025"/>
          </a:xfrm>
        </p:spPr>
        <p:txBody>
          <a:bodyPr anchorCtr="0"/>
          <a:lstStyle/>
          <a:p>
            <a:r>
              <a:rPr lang="fr-FR" smtClean="0"/>
              <a:t>Cliquez et modifiez le titre</a:t>
            </a:r>
            <a:endParaRPr/>
          </a:p>
        </p:txBody>
      </p:sp>
      <p:sp>
        <p:nvSpPr>
          <p:cNvPr id="3" name="Subtitle 2"/>
          <p:cNvSpPr>
            <a:spLocks noGrp="1"/>
          </p:cNvSpPr>
          <p:nvPr>
            <p:ph type="subTitle" idx="1"/>
          </p:nvPr>
        </p:nvSpPr>
        <p:spPr>
          <a:xfrm>
            <a:off x="779463" y="4724400"/>
            <a:ext cx="7583487" cy="1385047"/>
          </a:xfrm>
        </p:spPr>
        <p:txBody>
          <a:bodyPr anchor="ctr" anchorCtr="0"/>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lstStyle>
            <a:lvl1pPr marL="0" indent="0" algn="ctr">
              <a:buNone/>
              <a:defRPr sz="1600">
                <a:solidFill>
                  <a:schemeClr val="tx1"/>
                </a:solidFill>
              </a:defRPr>
            </a:lvl1pPr>
          </a:lstStyle>
          <a:p>
            <a:pPr lvl="0"/>
            <a:r>
              <a:rPr lang="fr-FR" noProof="0" smtClean="0"/>
              <a:t>Faire glisser l'image vers l'espace réservé ou cliquer sur l'icône pour l'ajouter</a:t>
            </a:r>
            <a:endParaRPr noProof="0"/>
          </a:p>
        </p:txBody>
      </p:sp>
      <p:sp>
        <p:nvSpPr>
          <p:cNvPr id="7" name="Date Placeholder 3"/>
          <p:cNvSpPr>
            <a:spLocks noGrp="1"/>
          </p:cNvSpPr>
          <p:nvPr>
            <p:ph type="dt" sz="half" idx="14"/>
          </p:nvPr>
        </p:nvSpPr>
        <p:spPr/>
        <p:txBody>
          <a:bodyPr/>
          <a:lstStyle>
            <a:lvl1pPr>
              <a:defRPr>
                <a:solidFill>
                  <a:schemeClr val="bg2"/>
                </a:solidFill>
              </a:defRPr>
            </a:lvl1pPr>
          </a:lstStyle>
          <a:p>
            <a:pPr>
              <a:defRPr/>
            </a:pPr>
            <a:fld id="{8B73FBDA-C34E-455D-919F-82F9800C6B35}" type="datetimeFigureOut">
              <a:rPr lang="en-US"/>
              <a:pPr>
                <a:defRPr/>
              </a:pPr>
              <a:t>6/16/2012</a:t>
            </a:fld>
            <a:endParaRPr lang="en-US"/>
          </a:p>
        </p:txBody>
      </p:sp>
      <p:sp>
        <p:nvSpPr>
          <p:cNvPr id="8" name="Footer Placeholder 4"/>
          <p:cNvSpPr>
            <a:spLocks noGrp="1"/>
          </p:cNvSpPr>
          <p:nvPr>
            <p:ph type="ftr" sz="quarter" idx="15"/>
          </p:nvPr>
        </p:nvSpPr>
        <p:spPr/>
        <p:txBody>
          <a:bodyPr/>
          <a:lstStyle>
            <a:lvl1pPr>
              <a:defRPr>
                <a:solidFill>
                  <a:schemeClr val="bg2"/>
                </a:solidFill>
              </a:defRPr>
            </a:lvl1pPr>
          </a:lstStyle>
          <a:p>
            <a:pPr>
              <a:defRPr/>
            </a:pPr>
            <a:endParaRPr lang="en-US"/>
          </a:p>
        </p:txBody>
      </p:sp>
      <p:sp>
        <p:nvSpPr>
          <p:cNvPr id="9" name="Slide Number Placeholder 5"/>
          <p:cNvSpPr>
            <a:spLocks noGrp="1"/>
          </p:cNvSpPr>
          <p:nvPr>
            <p:ph type="sldNum" sz="quarter" idx="16"/>
          </p:nvPr>
        </p:nvSpPr>
        <p:spPr/>
        <p:txBody>
          <a:bodyPr/>
          <a:lstStyle>
            <a:lvl1pPr>
              <a:defRPr>
                <a:solidFill>
                  <a:schemeClr val="bg2"/>
                </a:solidFill>
              </a:defRPr>
            </a:lvl1pPr>
          </a:lstStyle>
          <a:p>
            <a:pPr>
              <a:defRPr/>
            </a:pPr>
            <a:fld id="{8F5715A7-6396-4BB1-BC02-BF9A3FED29D0}"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4" name="Picture 7" descr="overlay-ruleShadow.png"/>
          <p:cNvPicPr>
            <a:picLocks noChangeAspect="1"/>
          </p:cNvPicPr>
          <p:nvPr/>
        </p:nvPicPr>
        <p:blipFill>
          <a:blip r:embed="rId2"/>
          <a:srcRect/>
          <a:stretch>
            <a:fillRect/>
          </a:stretch>
        </p:blipFill>
        <p:spPr bwMode="auto">
          <a:xfrm>
            <a:off x="0" y="4446588"/>
            <a:ext cx="9144000" cy="125412"/>
          </a:xfrm>
          <a:prstGeom prst="rect">
            <a:avLst/>
          </a:prstGeom>
          <a:noFill/>
          <a:ln w="9525">
            <a:noFill/>
            <a:miter lim="800000"/>
            <a:headEnd/>
            <a:tailEnd/>
          </a:ln>
        </p:spPr>
      </p:pic>
      <p:pic>
        <p:nvPicPr>
          <p:cNvPr id="5" name="Picture 6" descr="Overlay-FullBackground.jpg"/>
          <p:cNvPicPr>
            <a:picLocks noChangeAspect="1"/>
          </p:cNvPicPr>
          <p:nvPr/>
        </p:nvPicPr>
        <p:blipFill>
          <a:blip r:embed="rId3"/>
          <a:srcRect t="66667"/>
          <a:stretch>
            <a:fillRect/>
          </a:stretch>
        </p:blipFill>
        <p:spPr bwMode="auto">
          <a:xfrm>
            <a:off x="0" y="4572000"/>
            <a:ext cx="9144000" cy="2286000"/>
          </a:xfrm>
          <a:prstGeom prst="rect">
            <a:avLst/>
          </a:prstGeom>
          <a:noFill/>
          <a:ln w="9525">
            <a:noFill/>
            <a:miter lim="800000"/>
            <a:headEnd/>
            <a:tailEnd/>
          </a:ln>
        </p:spPr>
      </p:pic>
      <p:sp>
        <p:nvSpPr>
          <p:cNvPr id="2" name="Title 1"/>
          <p:cNvSpPr>
            <a:spLocks noGrp="1"/>
          </p:cNvSpPr>
          <p:nvPr>
            <p:ph type="title"/>
          </p:nvPr>
        </p:nvSpPr>
        <p:spPr>
          <a:xfrm>
            <a:off x="779463" y="2971800"/>
            <a:ext cx="7583487" cy="1362075"/>
          </a:xfrm>
        </p:spPr>
        <p:txBody>
          <a:bodyPr anchor="b" anchorCtr="0"/>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fr-FR" smtClean="0"/>
              <a:t>Cliquez et modifiez le titre</a:t>
            </a:r>
            <a:endParaRPr/>
          </a:p>
        </p:txBody>
      </p:sp>
      <p:sp>
        <p:nvSpPr>
          <p:cNvPr id="3" name="Text Placeholder 2"/>
          <p:cNvSpPr>
            <a:spLocks noGrp="1"/>
          </p:cNvSpPr>
          <p:nvPr>
            <p:ph type="body" idx="1"/>
          </p:nvPr>
        </p:nvSpPr>
        <p:spPr>
          <a:xfrm>
            <a:off x="779463" y="4724400"/>
            <a:ext cx="7583487" cy="1398494"/>
          </a:xfrm>
        </p:spPr>
        <p:txBody>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6" name="Date Placeholder 3"/>
          <p:cNvSpPr>
            <a:spLocks noGrp="1"/>
          </p:cNvSpPr>
          <p:nvPr>
            <p:ph type="dt" sz="half" idx="10"/>
          </p:nvPr>
        </p:nvSpPr>
        <p:spPr/>
        <p:txBody>
          <a:bodyPr/>
          <a:lstStyle>
            <a:lvl1pPr>
              <a:defRPr>
                <a:solidFill>
                  <a:schemeClr val="bg2"/>
                </a:solidFill>
              </a:defRPr>
            </a:lvl1pPr>
          </a:lstStyle>
          <a:p>
            <a:pPr>
              <a:defRPr/>
            </a:pPr>
            <a:fld id="{724454ED-3DBF-4CFB-8A51-C431673A3512}" type="datetimeFigureOut">
              <a:rPr lang="en-US"/>
              <a:pPr>
                <a:defRPr/>
              </a:pPr>
              <a:t>6/16/2012</a:t>
            </a:fld>
            <a:endParaRPr lang="en-US"/>
          </a:p>
        </p:txBody>
      </p:sp>
      <p:sp>
        <p:nvSpPr>
          <p:cNvPr id="7" name="Footer Placeholder 4"/>
          <p:cNvSpPr>
            <a:spLocks noGrp="1"/>
          </p:cNvSpPr>
          <p:nvPr>
            <p:ph type="ftr" sz="quarter" idx="11"/>
          </p:nvPr>
        </p:nvSpPr>
        <p:spPr/>
        <p:txBody>
          <a:bodyPr/>
          <a:lstStyle>
            <a:lvl1pPr>
              <a:defRPr>
                <a:solidFill>
                  <a:schemeClr val="bg2"/>
                </a:solidFill>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chemeClr val="bg2"/>
                </a:solidFill>
              </a:defRPr>
            </a:lvl1pPr>
          </a:lstStyle>
          <a:p>
            <a:pPr>
              <a:defRPr/>
            </a:pPr>
            <a:fld id="{61EBA1B5-1BA0-478C-A653-75EB78ECC1B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Picture 9" descr="overlay-ruleShadow.png"/>
          <p:cNvPicPr>
            <a:picLocks noChangeAspect="1"/>
          </p:cNvPicPr>
          <p:nvPr/>
        </p:nvPicPr>
        <p:blipFill>
          <a:blip r:embed="rId2"/>
          <a:srcRect/>
          <a:stretch>
            <a:fillRect/>
          </a:stretch>
        </p:blipFill>
        <p:spPr bwMode="auto">
          <a:xfrm>
            <a:off x="0" y="1308100"/>
            <a:ext cx="9144000" cy="123825"/>
          </a:xfrm>
          <a:prstGeom prst="rect">
            <a:avLst/>
          </a:prstGeom>
          <a:noFill/>
          <a:ln w="9525">
            <a:noFill/>
            <a:miter lim="800000"/>
            <a:headEnd/>
            <a:tailEnd/>
          </a:ln>
        </p:spPr>
      </p:pic>
      <p:pic>
        <p:nvPicPr>
          <p:cNvPr id="6" name="Picture 10" descr="Overlay-FullBackground.jpg"/>
          <p:cNvPicPr>
            <a:picLocks noChangeAspect="1"/>
          </p:cNvPicPr>
          <p:nvPr/>
        </p:nvPicPr>
        <p:blipFill>
          <a:blip r:embed="rId3"/>
          <a:srcRect t="23334"/>
          <a:stretch>
            <a:fillRect/>
          </a:stretch>
        </p:blipFill>
        <p:spPr bwMode="auto">
          <a:xfrm>
            <a:off x="0" y="1425575"/>
            <a:ext cx="9144000" cy="5432425"/>
          </a:xfrm>
          <a:prstGeom prst="rect">
            <a:avLst/>
          </a:prstGeom>
          <a:noFill/>
          <a:ln w="9525">
            <a:noFill/>
            <a:miter lim="800000"/>
            <a:headEnd/>
            <a:tailEnd/>
          </a:ln>
        </p:spPr>
      </p:pic>
      <p:sp>
        <p:nvSpPr>
          <p:cNvPr id="2" name="Title 1"/>
          <p:cNvSpPr>
            <a:spLocks noGrp="1"/>
          </p:cNvSpPr>
          <p:nvPr>
            <p:ph type="title"/>
          </p:nvPr>
        </p:nvSpPr>
        <p:spPr>
          <a:xfrm>
            <a:off x="779463" y="62753"/>
            <a:ext cx="7583488" cy="1283167"/>
          </a:xfrm>
        </p:spPr>
        <p:txBody>
          <a:bodyPr/>
          <a:lstStyle/>
          <a:p>
            <a:r>
              <a:rPr lang="fr-FR" smtClean="0"/>
              <a:t>Cliquez et modifiez le titre</a:t>
            </a:r>
            <a:endParaRPr/>
          </a:p>
        </p:txBody>
      </p:sp>
      <p:sp>
        <p:nvSpPr>
          <p:cNvPr id="3" name="Content Placeholder 2"/>
          <p:cNvSpPr>
            <a:spLocks noGrp="1"/>
          </p:cNvSpPr>
          <p:nvPr>
            <p:ph sz="half" idx="1"/>
          </p:nvPr>
        </p:nvSpPr>
        <p:spPr>
          <a:xfrm>
            <a:off x="779463" y="1828800"/>
            <a:ext cx="3566160" cy="42973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4796791" y="1828800"/>
            <a:ext cx="3566160" cy="42973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4"/>
          <p:cNvSpPr>
            <a:spLocks noGrp="1"/>
          </p:cNvSpPr>
          <p:nvPr>
            <p:ph type="dt" sz="half" idx="10"/>
          </p:nvPr>
        </p:nvSpPr>
        <p:spPr/>
        <p:txBody>
          <a:bodyPr/>
          <a:lstStyle>
            <a:lvl1pPr>
              <a:defRPr>
                <a:solidFill>
                  <a:schemeClr val="bg2"/>
                </a:solidFill>
              </a:defRPr>
            </a:lvl1pPr>
          </a:lstStyle>
          <a:p>
            <a:pPr>
              <a:defRPr/>
            </a:pPr>
            <a:fld id="{F21C3164-2498-4DA4-8060-2605F1B3E197}" type="datetimeFigureOut">
              <a:rPr lang="en-US"/>
              <a:pPr>
                <a:defRPr/>
              </a:pPr>
              <a:t>6/16/2012</a:t>
            </a:fld>
            <a:endParaRPr lang="en-US"/>
          </a:p>
        </p:txBody>
      </p:sp>
      <p:sp>
        <p:nvSpPr>
          <p:cNvPr id="8" name="Footer Placeholder 5"/>
          <p:cNvSpPr>
            <a:spLocks noGrp="1"/>
          </p:cNvSpPr>
          <p:nvPr>
            <p:ph type="ftr" sz="quarter" idx="11"/>
          </p:nvPr>
        </p:nvSpPr>
        <p:spPr/>
        <p:txBody>
          <a:bodyPr/>
          <a:lstStyle>
            <a:lvl1pPr>
              <a:defRPr>
                <a:solidFill>
                  <a:schemeClr val="bg2"/>
                </a:solidFill>
              </a:defRPr>
            </a:lvl1pPr>
          </a:lstStyle>
          <a:p>
            <a:pPr>
              <a:defRPr/>
            </a:pPr>
            <a:endParaRPr lang="en-US"/>
          </a:p>
        </p:txBody>
      </p:sp>
      <p:sp>
        <p:nvSpPr>
          <p:cNvPr id="9" name="Slide Number Placeholder 6"/>
          <p:cNvSpPr>
            <a:spLocks noGrp="1"/>
          </p:cNvSpPr>
          <p:nvPr>
            <p:ph type="sldNum" sz="quarter" idx="12"/>
          </p:nvPr>
        </p:nvSpPr>
        <p:spPr/>
        <p:txBody>
          <a:bodyPr/>
          <a:lstStyle>
            <a:lvl1pPr>
              <a:defRPr>
                <a:solidFill>
                  <a:schemeClr val="bg2"/>
                </a:solidFill>
              </a:defRPr>
            </a:lvl1pPr>
          </a:lstStyle>
          <a:p>
            <a:pPr>
              <a:defRPr/>
            </a:pPr>
            <a:fld id="{1DEB8B04-12BC-484D-9E7F-A9E4F884012B}"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Picture 11" descr="overlay-ruleShadow.png"/>
          <p:cNvPicPr>
            <a:picLocks noChangeAspect="1"/>
          </p:cNvPicPr>
          <p:nvPr/>
        </p:nvPicPr>
        <p:blipFill>
          <a:blip r:embed="rId2"/>
          <a:srcRect/>
          <a:stretch>
            <a:fillRect/>
          </a:stretch>
        </p:blipFill>
        <p:spPr bwMode="auto">
          <a:xfrm>
            <a:off x="0" y="1308100"/>
            <a:ext cx="9144000" cy="123825"/>
          </a:xfrm>
          <a:prstGeom prst="rect">
            <a:avLst/>
          </a:prstGeom>
          <a:noFill/>
          <a:ln w="9525">
            <a:noFill/>
            <a:miter lim="800000"/>
            <a:headEnd/>
            <a:tailEnd/>
          </a:ln>
        </p:spPr>
      </p:pic>
      <p:pic>
        <p:nvPicPr>
          <p:cNvPr id="8" name="Picture 12" descr="Overlay-FullBackground.jpg"/>
          <p:cNvPicPr>
            <a:picLocks noChangeAspect="1"/>
          </p:cNvPicPr>
          <p:nvPr/>
        </p:nvPicPr>
        <p:blipFill>
          <a:blip r:embed="rId3"/>
          <a:srcRect t="23334"/>
          <a:stretch>
            <a:fillRect/>
          </a:stretch>
        </p:blipFill>
        <p:spPr bwMode="auto">
          <a:xfrm>
            <a:off x="0" y="1425575"/>
            <a:ext cx="9144000" cy="5432425"/>
          </a:xfrm>
          <a:prstGeom prst="rect">
            <a:avLst/>
          </a:prstGeom>
          <a:noFill/>
          <a:ln w="9525">
            <a:noFill/>
            <a:miter lim="800000"/>
            <a:headEnd/>
            <a:tailEnd/>
          </a:ln>
        </p:spPr>
      </p:pic>
      <p:sp>
        <p:nvSpPr>
          <p:cNvPr id="2" name="Title 1"/>
          <p:cNvSpPr>
            <a:spLocks noGrp="1"/>
          </p:cNvSpPr>
          <p:nvPr>
            <p:ph type="title"/>
          </p:nvPr>
        </p:nvSpPr>
        <p:spPr>
          <a:xfrm>
            <a:off x="779463" y="62753"/>
            <a:ext cx="7583488" cy="1283167"/>
          </a:xfrm>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779463" y="2393576"/>
            <a:ext cx="3566160" cy="3732585"/>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796791" y="2393576"/>
            <a:ext cx="3566160" cy="3732585"/>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9" name="Date Placeholder 6"/>
          <p:cNvSpPr>
            <a:spLocks noGrp="1"/>
          </p:cNvSpPr>
          <p:nvPr>
            <p:ph type="dt" sz="half" idx="10"/>
          </p:nvPr>
        </p:nvSpPr>
        <p:spPr/>
        <p:txBody>
          <a:bodyPr/>
          <a:lstStyle>
            <a:lvl1pPr>
              <a:defRPr>
                <a:solidFill>
                  <a:schemeClr val="bg2"/>
                </a:solidFill>
              </a:defRPr>
            </a:lvl1pPr>
          </a:lstStyle>
          <a:p>
            <a:pPr>
              <a:defRPr/>
            </a:pPr>
            <a:fld id="{359F573A-13AC-46DD-9556-84673032F4D1}" type="datetimeFigureOut">
              <a:rPr lang="en-US"/>
              <a:pPr>
                <a:defRPr/>
              </a:pPr>
              <a:t>6/16/2012</a:t>
            </a:fld>
            <a:endParaRPr lang="en-US"/>
          </a:p>
        </p:txBody>
      </p:sp>
      <p:sp>
        <p:nvSpPr>
          <p:cNvPr id="10" name="Footer Placeholder 7"/>
          <p:cNvSpPr>
            <a:spLocks noGrp="1"/>
          </p:cNvSpPr>
          <p:nvPr>
            <p:ph type="ftr" sz="quarter" idx="11"/>
          </p:nvPr>
        </p:nvSpPr>
        <p:spPr/>
        <p:txBody>
          <a:bodyPr/>
          <a:lstStyle>
            <a:lvl1pPr>
              <a:defRPr>
                <a:solidFill>
                  <a:schemeClr val="bg2"/>
                </a:solidFill>
              </a:defRPr>
            </a:lvl1pPr>
          </a:lstStyle>
          <a:p>
            <a:pPr>
              <a:defRPr/>
            </a:pPr>
            <a:endParaRPr lang="en-US"/>
          </a:p>
        </p:txBody>
      </p:sp>
      <p:sp>
        <p:nvSpPr>
          <p:cNvPr id="11" name="Slide Number Placeholder 8"/>
          <p:cNvSpPr>
            <a:spLocks noGrp="1"/>
          </p:cNvSpPr>
          <p:nvPr>
            <p:ph type="sldNum" sz="quarter" idx="12"/>
          </p:nvPr>
        </p:nvSpPr>
        <p:spPr/>
        <p:txBody>
          <a:bodyPr/>
          <a:lstStyle>
            <a:lvl1pPr>
              <a:defRPr>
                <a:solidFill>
                  <a:schemeClr val="bg2"/>
                </a:solidFill>
              </a:defRPr>
            </a:lvl1pPr>
          </a:lstStyle>
          <a:p>
            <a:pPr>
              <a:defRPr/>
            </a:pPr>
            <a:fld id="{38BC0520-7548-4A89-B81D-8EB4C8AF8949}"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7" descr="overlay-ruleShadow.png"/>
          <p:cNvPicPr>
            <a:picLocks noChangeAspect="1"/>
          </p:cNvPicPr>
          <p:nvPr/>
        </p:nvPicPr>
        <p:blipFill>
          <a:blip r:embed="rId2"/>
          <a:srcRect/>
          <a:stretch>
            <a:fillRect/>
          </a:stretch>
        </p:blipFill>
        <p:spPr bwMode="auto">
          <a:xfrm>
            <a:off x="0" y="1308100"/>
            <a:ext cx="9144000" cy="123825"/>
          </a:xfrm>
          <a:prstGeom prst="rect">
            <a:avLst/>
          </a:prstGeom>
          <a:noFill/>
          <a:ln w="9525">
            <a:noFill/>
            <a:miter lim="800000"/>
            <a:headEnd/>
            <a:tailEnd/>
          </a:ln>
        </p:spPr>
      </p:pic>
      <p:pic>
        <p:nvPicPr>
          <p:cNvPr id="4" name="Picture 9" descr="Overlay-FullBackground.jpg"/>
          <p:cNvPicPr>
            <a:picLocks noChangeAspect="1"/>
          </p:cNvPicPr>
          <p:nvPr/>
        </p:nvPicPr>
        <p:blipFill>
          <a:blip r:embed="rId3"/>
          <a:srcRect t="21046"/>
          <a:stretch>
            <a:fillRect/>
          </a:stretch>
        </p:blipFill>
        <p:spPr bwMode="auto">
          <a:xfrm>
            <a:off x="0" y="1447800"/>
            <a:ext cx="9144000" cy="5414963"/>
          </a:xfrm>
          <a:prstGeom prst="rect">
            <a:avLst/>
          </a:prstGeom>
          <a:noFill/>
          <a:ln w="9525">
            <a:noFill/>
            <a:miter lim="800000"/>
            <a:headEnd/>
            <a:tailEnd/>
          </a:ln>
        </p:spPr>
      </p:pic>
      <p:sp>
        <p:nvSpPr>
          <p:cNvPr id="2" name="Title 1"/>
          <p:cNvSpPr>
            <a:spLocks noGrp="1"/>
          </p:cNvSpPr>
          <p:nvPr>
            <p:ph type="title"/>
          </p:nvPr>
        </p:nvSpPr>
        <p:spPr/>
        <p:txBody>
          <a:bodyPr/>
          <a:lstStyle/>
          <a:p>
            <a:r>
              <a:rPr lang="fr-FR" smtClean="0"/>
              <a:t>Cliquez et modifiez le titre</a:t>
            </a:r>
            <a:endParaRPr/>
          </a:p>
        </p:txBody>
      </p:sp>
      <p:sp>
        <p:nvSpPr>
          <p:cNvPr id="5" name="Date Placeholder 2"/>
          <p:cNvSpPr>
            <a:spLocks noGrp="1"/>
          </p:cNvSpPr>
          <p:nvPr>
            <p:ph type="dt" sz="half" idx="10"/>
          </p:nvPr>
        </p:nvSpPr>
        <p:spPr/>
        <p:txBody>
          <a:bodyPr/>
          <a:lstStyle>
            <a:lvl1pPr>
              <a:defRPr>
                <a:solidFill>
                  <a:schemeClr val="bg2"/>
                </a:solidFill>
              </a:defRPr>
            </a:lvl1pPr>
          </a:lstStyle>
          <a:p>
            <a:pPr>
              <a:defRPr/>
            </a:pPr>
            <a:fld id="{B281BC0F-F10A-4B2C-A857-81DC302E07D4}" type="datetimeFigureOut">
              <a:rPr lang="en-US"/>
              <a:pPr>
                <a:defRPr/>
              </a:pPr>
              <a:t>6/16/2012</a:t>
            </a:fld>
            <a:endParaRPr lang="en-US"/>
          </a:p>
        </p:txBody>
      </p:sp>
      <p:sp>
        <p:nvSpPr>
          <p:cNvPr id="6" name="Footer Placeholder 3"/>
          <p:cNvSpPr>
            <a:spLocks noGrp="1"/>
          </p:cNvSpPr>
          <p:nvPr>
            <p:ph type="ftr" sz="quarter" idx="11"/>
          </p:nvPr>
        </p:nvSpPr>
        <p:spPr/>
        <p:txBody>
          <a:bodyPr/>
          <a:lstStyle>
            <a:lvl1pPr>
              <a:defRPr>
                <a:solidFill>
                  <a:schemeClr val="bg2"/>
                </a:solidFill>
              </a:defRPr>
            </a:lvl1pPr>
          </a:lstStyle>
          <a:p>
            <a:pPr>
              <a:defRPr/>
            </a:pPr>
            <a:endParaRPr lang="en-US"/>
          </a:p>
        </p:txBody>
      </p:sp>
      <p:sp>
        <p:nvSpPr>
          <p:cNvPr id="7" name="Slide Number Placeholder 4"/>
          <p:cNvSpPr>
            <a:spLocks noGrp="1"/>
          </p:cNvSpPr>
          <p:nvPr>
            <p:ph type="sldNum" sz="quarter" idx="12"/>
          </p:nvPr>
        </p:nvSpPr>
        <p:spPr/>
        <p:txBody>
          <a:bodyPr/>
          <a:lstStyle>
            <a:lvl1pPr>
              <a:defRPr>
                <a:solidFill>
                  <a:schemeClr val="bg2"/>
                </a:solidFill>
              </a:defRPr>
            </a:lvl1pPr>
          </a:lstStyle>
          <a:p>
            <a:pPr>
              <a:defRPr/>
            </a:pPr>
            <a:fld id="{5019E425-FB55-44C4-9420-67D515FC4B4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Picture 4" descr="Overlay-FullBackground.jpg"/>
          <p:cNvPicPr>
            <a:picLocks noChangeAspect="1"/>
          </p:cNvPicPr>
          <p:nvPr/>
        </p:nvPicPr>
        <p:blipFill>
          <a:blip r:embed="rId2"/>
          <a:srcRect/>
          <a:stretch>
            <a:fillRect/>
          </a:stretch>
        </p:blipFill>
        <p:spPr bwMode="auto">
          <a:xfrm>
            <a:off x="0" y="4763"/>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solidFill>
                  <a:schemeClr val="bg2"/>
                </a:solidFill>
              </a:defRPr>
            </a:lvl1pPr>
          </a:lstStyle>
          <a:p>
            <a:pPr>
              <a:defRPr/>
            </a:pPr>
            <a:fld id="{6778577A-EE0B-42A7-9B4C-5F295AD69A18}" type="datetimeFigureOut">
              <a:rPr lang="en-US"/>
              <a:pPr>
                <a:defRPr/>
              </a:pPr>
              <a:t>6/16/2012</a:t>
            </a:fld>
            <a:endParaRPr lang="en-US"/>
          </a:p>
        </p:txBody>
      </p:sp>
      <p:sp>
        <p:nvSpPr>
          <p:cNvPr id="4" name="Footer Placeholder 2"/>
          <p:cNvSpPr>
            <a:spLocks noGrp="1"/>
          </p:cNvSpPr>
          <p:nvPr>
            <p:ph type="ftr" sz="quarter" idx="11"/>
          </p:nvPr>
        </p:nvSpPr>
        <p:spPr/>
        <p:txBody>
          <a:bodyPr/>
          <a:lstStyle>
            <a:lvl1pPr>
              <a:defRPr>
                <a:solidFill>
                  <a:schemeClr val="bg2"/>
                </a:solidFill>
              </a:defRPr>
            </a:lvl1pPr>
          </a:lstStyle>
          <a:p>
            <a:pPr>
              <a:defRPr/>
            </a:pPr>
            <a:endParaRPr lang="en-US"/>
          </a:p>
        </p:txBody>
      </p:sp>
      <p:sp>
        <p:nvSpPr>
          <p:cNvPr id="5" name="Slide Number Placeholder 3"/>
          <p:cNvSpPr>
            <a:spLocks noGrp="1"/>
          </p:cNvSpPr>
          <p:nvPr>
            <p:ph type="sldNum" sz="quarter" idx="12"/>
          </p:nvPr>
        </p:nvSpPr>
        <p:spPr/>
        <p:txBody>
          <a:bodyPr/>
          <a:lstStyle>
            <a:lvl1pPr>
              <a:defRPr>
                <a:solidFill>
                  <a:schemeClr val="bg2"/>
                </a:solidFill>
              </a:defRPr>
            </a:lvl1pPr>
          </a:lstStyle>
          <a:p>
            <a:pPr>
              <a:defRPr/>
            </a:pPr>
            <a:fld id="{789F98FC-3648-4A6B-B3DB-63BAA17FE24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4CFADFCC-8355-4AD4-B3DC-5D91C65830FE}" type="datetimeFigureOut">
              <a:rPr lang="en-US"/>
              <a:pPr>
                <a:defRPr/>
              </a:pPr>
              <a:t>6/16/2012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4E8734-C7BE-46B1-80A8-0382D950F71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5" name="Picture 7" descr="Overlay-FullBackground.jpg"/>
          <p:cNvPicPr>
            <a:picLocks noChangeAspect="1"/>
          </p:cNvPicPr>
          <p:nvPr/>
        </p:nvPicPr>
        <p:blipFill>
          <a:blip r:embed="rId2"/>
          <a:srcRect l="50000"/>
          <a:stretch>
            <a:fillRect/>
          </a:stretch>
        </p:blipFill>
        <p:spPr bwMode="auto">
          <a:xfrm>
            <a:off x="4572000" y="4763"/>
            <a:ext cx="4572000" cy="6858000"/>
          </a:xfrm>
          <a:prstGeom prst="rect">
            <a:avLst/>
          </a:prstGeom>
          <a:noFill/>
          <a:ln w="9525">
            <a:noFill/>
            <a:miter lim="800000"/>
            <a:headEnd/>
            <a:tailEnd/>
          </a:ln>
        </p:spPr>
      </p:pic>
      <p:pic>
        <p:nvPicPr>
          <p:cNvPr id="6" name="Picture 9" descr="overlay-ruleShadow.png"/>
          <p:cNvPicPr>
            <a:picLocks noChangeAspect="1"/>
          </p:cNvPicPr>
          <p:nvPr/>
        </p:nvPicPr>
        <p:blipFill>
          <a:blip r:embed="rId3"/>
          <a:srcRect t="25031"/>
          <a:stretch>
            <a:fillRect/>
          </a:stretch>
        </p:blipFill>
        <p:spPr bwMode="auto">
          <a:xfrm>
            <a:off x="4451350" y="0"/>
            <a:ext cx="125413" cy="6854825"/>
          </a:xfrm>
          <a:prstGeom prst="rect">
            <a:avLst/>
          </a:prstGeom>
          <a:noFill/>
          <a:ln w="9525">
            <a:noFill/>
            <a:miter lim="800000"/>
            <a:headEnd/>
            <a:tailEnd/>
          </a:ln>
        </p:spPr>
      </p:pic>
      <p:sp>
        <p:nvSpPr>
          <p:cNvPr id="2" name="Title 1"/>
          <p:cNvSpPr>
            <a:spLocks noGrp="1"/>
          </p:cNvSpPr>
          <p:nvPr>
            <p:ph type="title"/>
          </p:nvPr>
        </p:nvSpPr>
        <p:spPr>
          <a:xfrm>
            <a:off x="301752" y="273049"/>
            <a:ext cx="3962400" cy="1690221"/>
          </a:xfrm>
        </p:spPr>
        <p:txBody>
          <a:bodyPr anchor="b" anchorCtr="0"/>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fr-FR" smtClean="0"/>
              <a:t>Cliquez et modifiez le titre</a:t>
            </a:r>
            <a:endParaRPr/>
          </a:p>
        </p:txBody>
      </p:sp>
      <p:sp>
        <p:nvSpPr>
          <p:cNvPr id="3" name="Content Placeholder 2"/>
          <p:cNvSpPr>
            <a:spLocks noGrp="1"/>
          </p:cNvSpPr>
          <p:nvPr>
            <p:ph idx="1"/>
          </p:nvPr>
        </p:nvSpPr>
        <p:spPr>
          <a:xfrm>
            <a:off x="4866401" y="273050"/>
            <a:ext cx="3959352" cy="585311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anchor="t" anchorCtr="0"/>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7" name="Date Placeholder 4"/>
          <p:cNvSpPr>
            <a:spLocks noGrp="1"/>
          </p:cNvSpPr>
          <p:nvPr>
            <p:ph type="dt" sz="half" idx="10"/>
          </p:nvPr>
        </p:nvSpPr>
        <p:spPr>
          <a:xfrm>
            <a:off x="2667000" y="6356350"/>
            <a:ext cx="1622425" cy="365125"/>
          </a:xfrm>
          <a:effectLst>
            <a:outerShdw blurRad="50800" dist="38100" dir="2700000" algn="tl" rotWithShape="0">
              <a:prstClr val="black">
                <a:alpha val="40000"/>
              </a:prstClr>
            </a:outerShdw>
          </a:effectLst>
        </p:spPr>
        <p:txBody>
          <a:bodyPr/>
          <a:lstStyle>
            <a:lvl1pPr marL="0" algn="r" defTabSz="914400" rtl="0" eaLnBrk="1" latinLnBrk="0" hangingPunct="1">
              <a:defRPr sz="1200" kern="1200" smtClean="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fld id="{498D46EC-76F4-4A26-8D39-B22A62F76A64}" type="datetimeFigureOut">
              <a:rPr lang="en-US"/>
              <a:pPr>
                <a:defRPr/>
              </a:pPr>
              <a:t>6/16/2012</a:t>
            </a:fld>
            <a:endParaRPr lang="en-US"/>
          </a:p>
        </p:txBody>
      </p:sp>
      <p:sp>
        <p:nvSpPr>
          <p:cNvPr id="8" name="Footer Placeholder 5"/>
          <p:cNvSpPr>
            <a:spLocks noGrp="1"/>
          </p:cNvSpPr>
          <p:nvPr>
            <p:ph type="ftr" sz="quarter" idx="11"/>
          </p:nvPr>
        </p:nvSpPr>
        <p:spPr>
          <a:xfrm>
            <a:off x="241300" y="6356350"/>
            <a:ext cx="1892300" cy="365125"/>
          </a:xfrm>
          <a:effectLst>
            <a:outerShdw blurRad="50800" dist="38100" dir="2700000" algn="tl" rotWithShape="0">
              <a:prstClr val="black">
                <a:alpha val="40000"/>
              </a:prstClr>
            </a:outerShdw>
          </a:effectLst>
        </p:spPr>
        <p:txBody>
          <a:bodyP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a:p>
        </p:txBody>
      </p:sp>
      <p:sp>
        <p:nvSpPr>
          <p:cNvPr id="9" name="Slide Number Placeholder 6"/>
          <p:cNvSpPr>
            <a:spLocks noGrp="1"/>
          </p:cNvSpPr>
          <p:nvPr>
            <p:ph type="sldNum" sz="quarter" idx="12"/>
          </p:nvPr>
        </p:nvSpPr>
        <p:spPr>
          <a:xfrm>
            <a:off x="1892300" y="5748338"/>
            <a:ext cx="762000" cy="576262"/>
          </a:xfrm>
        </p:spPr>
        <p:txBody>
          <a:bodyPr>
            <a:noAutofit/>
          </a:bodyPr>
          <a:lstStyle>
            <a:lvl1pPr marL="0" algn="ctr" defTabSz="914400" rtl="0" eaLnBrk="1" latinLnBrk="0" hangingPunct="1">
              <a:spcBef>
                <a:spcPct val="0"/>
              </a:spcBef>
              <a:defRPr sz="3600" kern="1200" smtClean="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E6E2A3A8-6C0C-4B26-B1C7-31D144589189}"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Picture 7" descr="Overlay-FullBackground.jpg"/>
          <p:cNvPicPr>
            <a:picLocks noChangeAspect="1"/>
          </p:cNvPicPr>
          <p:nvPr/>
        </p:nvPicPr>
        <p:blipFill>
          <a:blip r:embed="rId2"/>
          <a:srcRect l="50000"/>
          <a:stretch>
            <a:fillRect/>
          </a:stretch>
        </p:blipFill>
        <p:spPr bwMode="auto">
          <a:xfrm>
            <a:off x="4572000" y="4763"/>
            <a:ext cx="4572000" cy="6858000"/>
          </a:xfrm>
          <a:prstGeom prst="rect">
            <a:avLst/>
          </a:prstGeom>
          <a:noFill/>
          <a:ln w="9525">
            <a:noFill/>
            <a:miter lim="800000"/>
            <a:headEnd/>
            <a:tailEnd/>
          </a:ln>
        </p:spPr>
      </p:pic>
      <p:pic>
        <p:nvPicPr>
          <p:cNvPr id="6" name="Picture 8" descr="overlay-ruleShadow.png"/>
          <p:cNvPicPr>
            <a:picLocks noChangeAspect="1"/>
          </p:cNvPicPr>
          <p:nvPr/>
        </p:nvPicPr>
        <p:blipFill>
          <a:blip r:embed="rId3"/>
          <a:srcRect t="25031"/>
          <a:stretch>
            <a:fillRect/>
          </a:stretch>
        </p:blipFill>
        <p:spPr bwMode="auto">
          <a:xfrm>
            <a:off x="4451350" y="0"/>
            <a:ext cx="125413" cy="6854825"/>
          </a:xfrm>
          <a:prstGeom prst="rect">
            <a:avLst/>
          </a:prstGeom>
          <a:noFill/>
          <a:ln w="9525">
            <a:noFill/>
            <a:miter lim="800000"/>
            <a:headEnd/>
            <a:tailEnd/>
          </a:ln>
        </p:spPr>
      </p:pic>
      <p:sp>
        <p:nvSpPr>
          <p:cNvPr id="2" name="Title 1"/>
          <p:cNvSpPr>
            <a:spLocks noGrp="1"/>
          </p:cNvSpPr>
          <p:nvPr>
            <p:ph type="title"/>
          </p:nvPr>
        </p:nvSpPr>
        <p:spPr>
          <a:xfrm>
            <a:off x="301752" y="274320"/>
            <a:ext cx="3959352" cy="1691640"/>
          </a:xfrm>
        </p:spPr>
        <p:txBody>
          <a:bodyPr anchor="b" anchorCtr="0"/>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fr-FR" smtClean="0"/>
              <a:t>Cliquez et modifiez le titre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Faire glisser l'image vers l'espace réservé ou cliquer sur l'icône pour l'ajouter</a:t>
            </a:r>
            <a:endParaRPr noProof="0"/>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anchor="t" anchorCtr="0"/>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7" name="Date Placeholder 4"/>
          <p:cNvSpPr>
            <a:spLocks noGrp="1"/>
          </p:cNvSpPr>
          <p:nvPr>
            <p:ph type="dt" sz="half" idx="10"/>
          </p:nvPr>
        </p:nvSpPr>
        <p:spPr>
          <a:xfrm>
            <a:off x="2670175" y="6356350"/>
            <a:ext cx="1627188" cy="365125"/>
          </a:xfrm>
          <a:effectLst>
            <a:outerShdw blurRad="50800" dist="38100" dir="2700000" algn="tl" rotWithShape="0">
              <a:prstClr val="black">
                <a:alpha val="40000"/>
              </a:prstClr>
            </a:outerShdw>
          </a:effectLst>
        </p:spPr>
        <p:txBody>
          <a:bodyPr/>
          <a:lstStyle>
            <a:lvl1pPr marL="0" algn="r" defTabSz="914400" rtl="0" eaLnBrk="1" latinLnBrk="0" hangingPunct="1">
              <a:defRPr sz="1200" kern="1200" smtClean="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fld id="{E5C4E88E-D326-4283-BFEF-E251D82B42BE}" type="datetimeFigureOut">
              <a:rPr lang="en-US"/>
              <a:pPr>
                <a:defRPr/>
              </a:pPr>
              <a:t>6/16/2012</a:t>
            </a:fld>
            <a:endParaRPr lang="en-US"/>
          </a:p>
        </p:txBody>
      </p:sp>
      <p:sp>
        <p:nvSpPr>
          <p:cNvPr id="8" name="Footer Placeholder 5"/>
          <p:cNvSpPr>
            <a:spLocks noGrp="1"/>
          </p:cNvSpPr>
          <p:nvPr>
            <p:ph type="ftr" sz="quarter" idx="11"/>
          </p:nvPr>
        </p:nvSpPr>
        <p:spPr>
          <a:xfrm>
            <a:off x="241300" y="6356350"/>
            <a:ext cx="1893888" cy="365125"/>
          </a:xfrm>
          <a:effectLst>
            <a:outerShdw blurRad="50800" dist="38100" dir="2700000" algn="tl" rotWithShape="0">
              <a:prstClr val="black">
                <a:alpha val="40000"/>
              </a:prstClr>
            </a:outerShdw>
          </a:effectLst>
        </p:spPr>
        <p:txBody>
          <a:bodyP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a:p>
        </p:txBody>
      </p:sp>
      <p:sp>
        <p:nvSpPr>
          <p:cNvPr id="9" name="Slide Number Placeholder 6"/>
          <p:cNvSpPr>
            <a:spLocks noGrp="1"/>
          </p:cNvSpPr>
          <p:nvPr>
            <p:ph type="sldNum" sz="quarter" idx="12"/>
          </p:nvPr>
        </p:nvSpPr>
        <p:spPr>
          <a:xfrm>
            <a:off x="1892300" y="5738813"/>
            <a:ext cx="758825" cy="574675"/>
          </a:xfrm>
        </p:spPr>
        <p:txBody>
          <a:bodyPr>
            <a:noAutofit/>
          </a:bodyPr>
          <a:lstStyle>
            <a:lvl1pPr marL="0" algn="ctr" defTabSz="914400" rtl="0" eaLnBrk="1" latinLnBrk="0" hangingPunct="1">
              <a:spcBef>
                <a:spcPct val="0"/>
              </a:spcBef>
              <a:defRPr sz="3600" kern="1200" smtClean="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6420BEBC-AB1D-4C8C-A51A-2139CCCD68BD}"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pic>
        <p:nvPicPr>
          <p:cNvPr id="5" name="Picture 7" descr="Overlay-FullBackground.jpg"/>
          <p:cNvPicPr>
            <a:picLocks noChangeAspect="1"/>
          </p:cNvPicPr>
          <p:nvPr/>
        </p:nvPicPr>
        <p:blipFill>
          <a:blip r:embed="rId2"/>
          <a:srcRect/>
          <a:stretch>
            <a:fillRect/>
          </a:stretch>
        </p:blipFill>
        <p:spPr bwMode="auto">
          <a:xfrm>
            <a:off x="0" y="4763"/>
            <a:ext cx="9144000" cy="6858000"/>
          </a:xfrm>
          <a:prstGeom prst="rect">
            <a:avLst/>
          </a:prstGeom>
          <a:noFill/>
          <a:ln w="9525">
            <a:noFill/>
            <a:miter lim="800000"/>
            <a:headEnd/>
            <a:tailEnd/>
          </a:ln>
        </p:spPr>
      </p:pic>
      <p:sp>
        <p:nvSpPr>
          <p:cNvPr id="2" name="Title 1"/>
          <p:cNvSpPr>
            <a:spLocks noGrp="1"/>
          </p:cNvSpPr>
          <p:nvPr>
            <p:ph type="title"/>
          </p:nvPr>
        </p:nvSpPr>
        <p:spPr>
          <a:xfrm>
            <a:off x="762000" y="4038600"/>
            <a:ext cx="7620000" cy="990600"/>
          </a:xfrm>
        </p:spPr>
        <p:txBody>
          <a:bodyPr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lvl="0"/>
            <a:r>
              <a:rPr lang="fr-FR" smtClean="0"/>
              <a:t>Cliquez et modifiez le titre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Faire glisser l'image vers l'espace réservé ou cliquer sur l'icône pour l'ajouter</a:t>
            </a:r>
            <a:endParaRPr noProof="0"/>
          </a:p>
        </p:txBody>
      </p:sp>
      <p:sp>
        <p:nvSpPr>
          <p:cNvPr id="4" name="Text Placeholder 3"/>
          <p:cNvSpPr>
            <a:spLocks noGrp="1"/>
          </p:cNvSpPr>
          <p:nvPr>
            <p:ph type="body" sz="half" idx="2"/>
          </p:nvPr>
        </p:nvSpPr>
        <p:spPr>
          <a:xfrm>
            <a:off x="762000" y="5042647"/>
            <a:ext cx="7620000" cy="1129553"/>
          </a:xfrm>
        </p:spPr>
        <p:txBody>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6" name="Date Placeholder 4"/>
          <p:cNvSpPr>
            <a:spLocks noGrp="1"/>
          </p:cNvSpPr>
          <p:nvPr>
            <p:ph type="dt" sz="half" idx="10"/>
          </p:nvPr>
        </p:nvSpPr>
        <p:spPr/>
        <p:txBody>
          <a:bodyPr/>
          <a:lstStyle>
            <a:lvl1pPr>
              <a:defRPr/>
            </a:lvl1pPr>
          </a:lstStyle>
          <a:p>
            <a:pPr>
              <a:defRPr/>
            </a:pPr>
            <a:fld id="{C1EB8D7E-168A-49B1-9BC0-7178FB6A15AC}" type="datetimeFigureOut">
              <a:rPr lang="en-US"/>
              <a:pPr>
                <a:defRPr/>
              </a:pPr>
              <a:t>6/16/2012</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D1D879F-1A81-4A43-AEFD-C5A2069FC0B3}"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ermeture">
    <p:spTree>
      <p:nvGrpSpPr>
        <p:cNvPr id="1" name=""/>
        <p:cNvGrpSpPr/>
        <p:nvPr/>
      </p:nvGrpSpPr>
      <p:grpSpPr>
        <a:xfrm>
          <a:off x="0" y="0"/>
          <a:ext cx="0" cy="0"/>
          <a:chOff x="0" y="0"/>
          <a:chExt cx="0" cy="0"/>
        </a:xfrm>
      </p:grpSpPr>
      <p:sp>
        <p:nvSpPr>
          <p:cNvPr id="2"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smtClean="0">
                <a:solidFill>
                  <a:schemeClr val="tx1"/>
                </a:solidFill>
                <a:effectLst>
                  <a:outerShdw blurRad="38100" dist="12700" dir="2700000" algn="tl" rotWithShape="0">
                    <a:prstClr val="black">
                      <a:alpha val="60000"/>
                    </a:prstClr>
                  </a:outerShdw>
                </a:effectLst>
              </a:defRPr>
            </a:lvl1pPr>
          </a:lstStyle>
          <a:p>
            <a:pPr>
              <a:defRPr/>
            </a:pPr>
            <a:fld id="{D0BCA26A-EA8A-469B-8C76-99B7FD45A5FE}" type="datetimeFigureOut">
              <a:rPr lang="en-US"/>
              <a:pPr>
                <a:defRPr/>
              </a:pPr>
              <a:t>6/16/2012</a:t>
            </a:fld>
            <a:endParaRPr lang="en-US"/>
          </a:p>
        </p:txBody>
      </p:sp>
      <p:sp>
        <p:nvSpPr>
          <p:cNvPr id="3"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endParaRPr lang="en-US"/>
          </a:p>
        </p:txBody>
      </p:sp>
      <p:sp>
        <p:nvSpPr>
          <p:cNvPr id="4"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smtClean="0">
                <a:solidFill>
                  <a:schemeClr val="tx1"/>
                </a:solidFill>
                <a:effectLst>
                  <a:outerShdw blurRad="38100" dist="12700" dir="2700000" algn="tl" rotWithShape="0">
                    <a:prstClr val="black">
                      <a:alpha val="60000"/>
                    </a:prstClr>
                  </a:outerShdw>
                </a:effectLst>
              </a:defRPr>
            </a:lvl1pPr>
          </a:lstStyle>
          <a:p>
            <a:pPr>
              <a:defRPr/>
            </a:pPr>
            <a:fld id="{BA06A761-399F-4957-BFF5-792683E1E091}"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4" name="Picture 6" descr="overlay-ruleShadow.png"/>
          <p:cNvPicPr>
            <a:picLocks noChangeAspect="1"/>
          </p:cNvPicPr>
          <p:nvPr/>
        </p:nvPicPr>
        <p:blipFill>
          <a:blip r:embed="rId2"/>
          <a:srcRect/>
          <a:stretch>
            <a:fillRect/>
          </a:stretch>
        </p:blipFill>
        <p:spPr bwMode="auto">
          <a:xfrm>
            <a:off x="0" y="1308100"/>
            <a:ext cx="9144000" cy="123825"/>
          </a:xfrm>
          <a:prstGeom prst="rect">
            <a:avLst/>
          </a:prstGeom>
          <a:noFill/>
          <a:ln w="9525">
            <a:noFill/>
            <a:miter lim="800000"/>
            <a:headEnd/>
            <a:tailEnd/>
          </a:ln>
        </p:spPr>
      </p:pic>
      <p:pic>
        <p:nvPicPr>
          <p:cNvPr id="5" name="Picture 7" descr="Overlay-FullBackground.jpg"/>
          <p:cNvPicPr>
            <a:picLocks noChangeAspect="1"/>
          </p:cNvPicPr>
          <p:nvPr/>
        </p:nvPicPr>
        <p:blipFill>
          <a:blip r:embed="rId3"/>
          <a:srcRect t="23334"/>
          <a:stretch>
            <a:fillRect/>
          </a:stretch>
        </p:blipFill>
        <p:spPr bwMode="auto">
          <a:xfrm>
            <a:off x="0" y="1425575"/>
            <a:ext cx="9144000" cy="5432425"/>
          </a:xfrm>
          <a:prstGeom prst="rect">
            <a:avLst/>
          </a:prstGeom>
          <a:noFill/>
          <a:ln w="9525">
            <a:noFill/>
            <a:miter lim="800000"/>
            <a:headEnd/>
            <a:tailEnd/>
          </a:ln>
        </p:spPr>
      </p:pic>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6" name="Date Placeholder 3"/>
          <p:cNvSpPr>
            <a:spLocks noGrp="1"/>
          </p:cNvSpPr>
          <p:nvPr>
            <p:ph type="dt" sz="half" idx="10"/>
          </p:nvPr>
        </p:nvSpPr>
        <p:spPr/>
        <p:txBody>
          <a:bodyPr/>
          <a:lstStyle>
            <a:lvl1pPr>
              <a:defRPr>
                <a:solidFill>
                  <a:schemeClr val="bg2"/>
                </a:solidFill>
              </a:defRPr>
            </a:lvl1pPr>
          </a:lstStyle>
          <a:p>
            <a:pPr>
              <a:defRPr/>
            </a:pPr>
            <a:fld id="{62138B8F-C023-489C-82D4-F9D6F5078652}" type="datetimeFigureOut">
              <a:rPr lang="en-US"/>
              <a:pPr>
                <a:defRPr/>
              </a:pPr>
              <a:t>6/16/2012</a:t>
            </a:fld>
            <a:endParaRPr lang="en-US"/>
          </a:p>
        </p:txBody>
      </p:sp>
      <p:sp>
        <p:nvSpPr>
          <p:cNvPr id="7" name="Footer Placeholder 4"/>
          <p:cNvSpPr>
            <a:spLocks noGrp="1"/>
          </p:cNvSpPr>
          <p:nvPr>
            <p:ph type="ftr" sz="quarter" idx="11"/>
          </p:nvPr>
        </p:nvSpPr>
        <p:spPr/>
        <p:txBody>
          <a:bodyPr/>
          <a:lstStyle>
            <a:lvl1pPr>
              <a:defRPr>
                <a:solidFill>
                  <a:schemeClr val="bg2"/>
                </a:solidFill>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chemeClr val="bg2"/>
                </a:solidFill>
              </a:defRPr>
            </a:lvl1pPr>
          </a:lstStyle>
          <a:p>
            <a:pPr>
              <a:defRPr/>
            </a:pPr>
            <a:fld id="{BD848504-8CFE-44FC-9125-E7851ABA7616}"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4" name="Picture 6" descr="Overlay-FullBackground.jpg"/>
          <p:cNvPicPr>
            <a:picLocks noChangeAspect="1"/>
          </p:cNvPicPr>
          <p:nvPr/>
        </p:nvPicPr>
        <p:blipFill>
          <a:blip r:embed="rId2"/>
          <a:srcRect r="14719"/>
          <a:stretch>
            <a:fillRect/>
          </a:stretch>
        </p:blipFill>
        <p:spPr bwMode="auto">
          <a:xfrm>
            <a:off x="0" y="4763"/>
            <a:ext cx="7797800" cy="6858000"/>
          </a:xfrm>
          <a:prstGeom prst="rect">
            <a:avLst/>
          </a:prstGeom>
          <a:noFill/>
          <a:ln w="9525">
            <a:noFill/>
            <a:miter lim="800000"/>
            <a:headEnd/>
            <a:tailEnd/>
          </a:ln>
        </p:spPr>
      </p:pic>
      <p:pic>
        <p:nvPicPr>
          <p:cNvPr id="5" name="Picture 9" descr="overlay-ruleShadow.png"/>
          <p:cNvPicPr>
            <a:picLocks noChangeAspect="1"/>
          </p:cNvPicPr>
          <p:nvPr/>
        </p:nvPicPr>
        <p:blipFill>
          <a:blip r:embed="rId3"/>
          <a:srcRect b="25031"/>
          <a:stretch>
            <a:fillRect/>
          </a:stretch>
        </p:blipFill>
        <p:spPr bwMode="auto">
          <a:xfrm>
            <a:off x="7786688" y="0"/>
            <a:ext cx="125412" cy="6854825"/>
          </a:xfrm>
          <a:prstGeom prst="rect">
            <a:avLst/>
          </a:prstGeom>
          <a:noFill/>
          <a:ln w="9525">
            <a:noFill/>
            <a:miter lim="800000"/>
            <a:headEnd/>
            <a:tailEnd/>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fr-FR" smtClean="0"/>
              <a:t>Cliquez et modifiez le titre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6"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a:lstStyle>
            <a:lvl1pPr marL="0" algn="r" defTabSz="914400" rtl="0" eaLnBrk="1" latinLnBrk="0" hangingPunct="1">
              <a:defRPr sz="1200" kern="1200" smtClean="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fld id="{6E91C5E6-78BF-461E-BFC5-96240E0485B4}" type="datetimeFigureOut">
              <a:rPr lang="en-US"/>
              <a:pPr>
                <a:defRPr/>
              </a:pPr>
              <a:t>6/16/2012</a:t>
            </a:fld>
            <a:endParaRPr lang="en-US"/>
          </a:p>
        </p:txBody>
      </p:sp>
      <p:sp>
        <p:nvSpPr>
          <p:cNvPr id="7" name="Footer Placeholder 4"/>
          <p:cNvSpPr>
            <a:spLocks noGrp="1"/>
          </p:cNvSpPr>
          <p:nvPr>
            <p:ph type="ftr" sz="quarter" idx="11"/>
          </p:nvPr>
        </p:nvSpPr>
        <p:spPr/>
        <p:txBody>
          <a:bodyPr/>
          <a:lstStyle>
            <a:lvl1pPr>
              <a:defRPr>
                <a:solidFill>
                  <a:schemeClr val="bg2"/>
                </a:solidFill>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chemeClr val="bg2"/>
                </a:solidFill>
              </a:defRPr>
            </a:lvl1pPr>
          </a:lstStyle>
          <a:p>
            <a:pPr>
              <a:defRPr/>
            </a:pPr>
            <a:fld id="{6F889FBE-3E86-4747-A6AC-DB8A2FAC190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fr-FR" smtClean="0"/>
              <a:t>Cliquez et modifiez le titre</a:t>
            </a:r>
            <a:endParaRPr lang="en-US" dirty="0"/>
          </a:p>
        </p:txBody>
      </p:sp>
      <p:sp>
        <p:nvSpPr>
          <p:cNvPr id="3" name="Text Placeholder 2"/>
          <p:cNvSpPr>
            <a:spLocks noGrp="1"/>
          </p:cNvSpPr>
          <p:nvPr>
            <p:ph type="body" idx="1"/>
          </p:nvPr>
        </p:nvSpPr>
        <p:spPr>
          <a:xfrm>
            <a:off x="1456267" y="3725334"/>
            <a:ext cx="6231467" cy="1309511"/>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lvl1pPr>
              <a:defRPr/>
            </a:lvl1pPr>
          </a:lstStyle>
          <a:p>
            <a:pPr>
              <a:defRPr/>
            </a:pPr>
            <a:fld id="{4AC2E2EF-AF8C-4E11-A4F3-B442ABD779A9}" type="datetimeFigureOut">
              <a:rPr lang="en-US"/>
              <a:pPr>
                <a:defRPr/>
              </a:pPr>
              <a:t>6/16/2012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4B7D2D-0C55-4B6E-9CF7-9B5235EBF26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3"/>
          <p:cNvSpPr>
            <a:spLocks noGrp="1"/>
          </p:cNvSpPr>
          <p:nvPr>
            <p:ph type="dt" sz="half" idx="15"/>
          </p:nvPr>
        </p:nvSpPr>
        <p:spPr/>
        <p:txBody>
          <a:bodyPr/>
          <a:lstStyle>
            <a:lvl1pPr>
              <a:defRPr/>
            </a:lvl1pPr>
          </a:lstStyle>
          <a:p>
            <a:pPr>
              <a:defRPr/>
            </a:pPr>
            <a:fld id="{41AE8C95-702A-4A44-BBD9-AD5BEC92BBE0}" type="datetimeFigureOut">
              <a:rPr lang="en-US"/>
              <a:pPr>
                <a:defRPr/>
              </a:pPr>
              <a:t>6/16/2012</a:t>
            </a:fld>
            <a:endParaRPr lang="en-US" dirty="0"/>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3D2598D1-56AC-4670-8737-5221EE57AA8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11" name="Content Placeholder 10"/>
          <p:cNvSpPr>
            <a:spLocks noGrp="1"/>
          </p:cNvSpPr>
          <p:nvPr>
            <p:ph sz="quarter" idx="13"/>
          </p:nvPr>
        </p:nvSpPr>
        <p:spPr>
          <a:xfrm>
            <a:off x="1298448" y="2944368"/>
            <a:ext cx="3227832" cy="2779776"/>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3"/>
          <p:cNvSpPr>
            <a:spLocks noGrp="1"/>
          </p:cNvSpPr>
          <p:nvPr>
            <p:ph type="dt" sz="half" idx="15"/>
          </p:nvPr>
        </p:nvSpPr>
        <p:spPr/>
        <p:txBody>
          <a:bodyPr/>
          <a:lstStyle>
            <a:lvl1pPr>
              <a:defRPr/>
            </a:lvl1pPr>
          </a:lstStyle>
          <a:p>
            <a:pPr>
              <a:defRPr/>
            </a:pPr>
            <a:fld id="{7D90FE35-0555-45D6-ACDC-615C30B4ED8C}" type="datetimeFigureOut">
              <a:rPr lang="en-US"/>
              <a:pPr>
                <a:defRPr/>
              </a:pPr>
              <a:t>6/16/2012</a:t>
            </a:fld>
            <a:endParaRPr lang="en-US" dirty="0"/>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2009EB94-20FA-4D91-8593-ACB19B1EB4E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Date Placeholder 3"/>
          <p:cNvSpPr>
            <a:spLocks noGrp="1"/>
          </p:cNvSpPr>
          <p:nvPr>
            <p:ph type="dt" sz="half" idx="10"/>
          </p:nvPr>
        </p:nvSpPr>
        <p:spPr/>
        <p:txBody>
          <a:bodyPr/>
          <a:lstStyle>
            <a:lvl1pPr>
              <a:defRPr/>
            </a:lvl1pPr>
          </a:lstStyle>
          <a:p>
            <a:pPr>
              <a:defRPr/>
            </a:pPr>
            <a:fld id="{53DDCAFA-3D94-4F69-B07D-6DE5484AEF7F}" type="datetimeFigureOut">
              <a:rPr lang="en-US"/>
              <a:pPr>
                <a:defRPr/>
              </a:pPr>
              <a:t>6/16/2012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F0EE63D-4F12-46E8-87FE-EA3B8B11115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793862D-510D-495C-9EB5-6BDB33C19EE6}" type="datetimeFigureOut">
              <a:rPr lang="en-US"/>
              <a:pPr>
                <a:defRPr/>
              </a:pPr>
              <a:t>6/16/2012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0A0392-92FF-4BA9-8C27-3D5E0E44C60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8"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15"/>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16"/>
          <p:cNvSpPr/>
          <p:nvPr/>
        </p:nvSpPr>
        <p:spPr>
          <a:xfrm rot="60000">
            <a:off x="4471988" y="603250"/>
            <a:ext cx="3787775"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12"/>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2" name="Rectangle 13"/>
          <p:cNvSpPr/>
          <p:nvPr/>
        </p:nvSpPr>
        <p:spPr>
          <a:xfrm rot="21540000">
            <a:off x="749300" y="576263"/>
            <a:ext cx="3789363"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3"/>
          <a:srcRect/>
          <a:stretch>
            <a:fillRect/>
          </a:stretch>
        </p:blipFill>
        <p:spPr bwMode="auto">
          <a:xfrm rot="1435684">
            <a:off x="2371725" y="293688"/>
            <a:ext cx="566738" cy="568325"/>
          </a:xfrm>
          <a:prstGeom prst="rect">
            <a:avLst/>
          </a:prstGeom>
          <a:noFill/>
          <a:ln w="9525">
            <a:noFill/>
            <a:miter lim="800000"/>
            <a:headEnd/>
            <a:tailEnd/>
          </a:ln>
        </p:spPr>
      </p:pic>
      <p:pic>
        <p:nvPicPr>
          <p:cNvPr id="14" name="Picture 2" descr="C:\Users\Administrator\Desktop\Pushpin Dev\Assets\pushpinLeft.png"/>
          <p:cNvPicPr>
            <a:picLocks noChangeAspect="1" noChangeArrowheads="1"/>
          </p:cNvPicPr>
          <p:nvPr/>
        </p:nvPicPr>
        <p:blipFill>
          <a:blip r:embed="rId3"/>
          <a:srcRect/>
          <a:stretch>
            <a:fillRect/>
          </a:stretch>
        </p:blipFill>
        <p:spPr bwMode="auto">
          <a:xfrm rot="4096196">
            <a:off x="6280150" y="333375"/>
            <a:ext cx="566738" cy="566738"/>
          </a:xfrm>
          <a:prstGeom prst="rect">
            <a:avLst/>
          </a:prstGeom>
          <a:noFill/>
          <a:ln w="9525">
            <a:noFill/>
            <a:miter lim="800000"/>
            <a:headEnd/>
            <a:tailEnd/>
          </a:ln>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fr-FR" smtClean="0"/>
              <a:t>Cliquez et modifiez le titre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15" name="Date Placeholder 4"/>
          <p:cNvSpPr>
            <a:spLocks noGrp="1"/>
          </p:cNvSpPr>
          <p:nvPr>
            <p:ph type="dt" sz="half" idx="10"/>
          </p:nvPr>
        </p:nvSpPr>
        <p:spPr>
          <a:xfrm rot="60000">
            <a:off x="6342063" y="5886450"/>
            <a:ext cx="1212850" cy="365125"/>
          </a:xfrm>
        </p:spPr>
        <p:txBody>
          <a:bodyPr/>
          <a:lstStyle>
            <a:lvl1pPr>
              <a:defRPr/>
            </a:lvl1pPr>
          </a:lstStyle>
          <a:p>
            <a:pPr>
              <a:defRPr/>
            </a:pPr>
            <a:fld id="{3DAD9733-1F5B-4C63-9B82-A7E74F02F08B}" type="datetimeFigureOut">
              <a:rPr lang="en-US"/>
              <a:pPr>
                <a:defRPr/>
              </a:pPr>
              <a:t>6/16/2012</a:t>
            </a:fld>
            <a:endParaRPr lang="en-US"/>
          </a:p>
        </p:txBody>
      </p:sp>
      <p:sp>
        <p:nvSpPr>
          <p:cNvPr id="16" name="Footer Placeholder 5"/>
          <p:cNvSpPr>
            <a:spLocks noGrp="1"/>
          </p:cNvSpPr>
          <p:nvPr>
            <p:ph type="ftr" sz="quarter" idx="11"/>
          </p:nvPr>
        </p:nvSpPr>
        <p:spPr>
          <a:xfrm rot="21540000">
            <a:off x="914400" y="5829300"/>
            <a:ext cx="3522663" cy="365125"/>
          </a:xfrm>
        </p:spPr>
        <p:txBody>
          <a:bodyPr/>
          <a:lstStyle>
            <a:lvl1pPr>
              <a:defRPr/>
            </a:lvl1pPr>
          </a:lstStyle>
          <a:p>
            <a:pPr>
              <a:defRPr/>
            </a:pPr>
            <a:endParaRPr lang="en-US"/>
          </a:p>
        </p:txBody>
      </p:sp>
      <p:sp>
        <p:nvSpPr>
          <p:cNvPr id="17" name="Slide Number Placeholder 6"/>
          <p:cNvSpPr>
            <a:spLocks noGrp="1"/>
          </p:cNvSpPr>
          <p:nvPr>
            <p:ph type="sldNum" sz="quarter" idx="12"/>
          </p:nvPr>
        </p:nvSpPr>
        <p:spPr>
          <a:xfrm rot="60000">
            <a:off x="7558088" y="5897563"/>
            <a:ext cx="554037" cy="365125"/>
          </a:xfrm>
        </p:spPr>
        <p:txBody>
          <a:bodyPr/>
          <a:lstStyle>
            <a:lvl1pPr>
              <a:defRPr/>
            </a:lvl1pPr>
          </a:lstStyle>
          <a:p>
            <a:pPr>
              <a:defRPr/>
            </a:pPr>
            <a:fld id="{B4E76F1C-1A79-44EC-8CE2-D67554717B8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8"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11"/>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12"/>
          <p:cNvSpPr/>
          <p:nvPr/>
        </p:nvSpPr>
        <p:spPr>
          <a:xfrm rot="21540000">
            <a:off x="744538" y="576263"/>
            <a:ext cx="3789362"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28"/>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2" name="Rectangle 29"/>
          <p:cNvSpPr/>
          <p:nvPr/>
        </p:nvSpPr>
        <p:spPr>
          <a:xfrm rot="60000">
            <a:off x="4464050" y="603250"/>
            <a:ext cx="3789363"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3"/>
          <a:srcRect/>
          <a:stretch>
            <a:fillRect/>
          </a:stretch>
        </p:blipFill>
        <p:spPr bwMode="auto">
          <a:xfrm rot="1435684">
            <a:off x="2371725" y="293688"/>
            <a:ext cx="566738" cy="568325"/>
          </a:xfrm>
          <a:prstGeom prst="rect">
            <a:avLst/>
          </a:prstGeom>
          <a:noFill/>
          <a:ln w="9525">
            <a:noFill/>
            <a:miter lim="800000"/>
            <a:headEnd/>
            <a:tailEnd/>
          </a:ln>
        </p:spPr>
      </p:pic>
      <p:pic>
        <p:nvPicPr>
          <p:cNvPr id="14" name="Picture 2" descr="C:\Users\Administrator\Desktop\Pushpin Dev\Assets\pushpinLeft.png"/>
          <p:cNvPicPr>
            <a:picLocks noChangeAspect="1" noChangeArrowheads="1"/>
          </p:cNvPicPr>
          <p:nvPr/>
        </p:nvPicPr>
        <p:blipFill>
          <a:blip r:embed="rId3"/>
          <a:srcRect/>
          <a:stretch>
            <a:fillRect/>
          </a:stretch>
        </p:blipFill>
        <p:spPr bwMode="auto">
          <a:xfrm rot="4096196">
            <a:off x="6280150" y="333375"/>
            <a:ext cx="566738" cy="566738"/>
          </a:xfrm>
          <a:prstGeom prst="rect">
            <a:avLst/>
          </a:prstGeom>
          <a:noFill/>
          <a:ln w="9525">
            <a:noFill/>
            <a:miter lim="800000"/>
            <a:headEnd/>
            <a:tailEnd/>
          </a:ln>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fr-FR" smtClean="0"/>
              <a:t>Cliquez et modifiez le titre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Faire glisser l'image vers l'espace réservé ou cliquer sur l'icône pour l'ajouter</a:t>
            </a:r>
            <a:endParaRPr lang="en-US" noProof="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15" name="Date Placeholder 4"/>
          <p:cNvSpPr>
            <a:spLocks noGrp="1"/>
          </p:cNvSpPr>
          <p:nvPr>
            <p:ph type="dt" sz="half" idx="10"/>
          </p:nvPr>
        </p:nvSpPr>
        <p:spPr>
          <a:xfrm rot="60000">
            <a:off x="6345238" y="5888038"/>
            <a:ext cx="1214437" cy="365125"/>
          </a:xfrm>
        </p:spPr>
        <p:txBody>
          <a:bodyPr/>
          <a:lstStyle>
            <a:lvl1pPr>
              <a:defRPr/>
            </a:lvl1pPr>
          </a:lstStyle>
          <a:p>
            <a:pPr>
              <a:defRPr/>
            </a:pPr>
            <a:fld id="{9BD8AF7F-06A9-48CA-A180-4917F7195757}" type="datetimeFigureOut">
              <a:rPr lang="en-US"/>
              <a:pPr>
                <a:defRPr/>
              </a:pPr>
              <a:t>6/16/2012</a:t>
            </a:fld>
            <a:endParaRPr lang="en-US"/>
          </a:p>
        </p:txBody>
      </p:sp>
      <p:sp>
        <p:nvSpPr>
          <p:cNvPr id="16" name="Footer Placeholder 5"/>
          <p:cNvSpPr>
            <a:spLocks noGrp="1"/>
          </p:cNvSpPr>
          <p:nvPr>
            <p:ph type="ftr" sz="quarter" idx="11"/>
          </p:nvPr>
        </p:nvSpPr>
        <p:spPr>
          <a:xfrm rot="21540000">
            <a:off x="914400" y="5830888"/>
            <a:ext cx="3319463" cy="365125"/>
          </a:xfrm>
        </p:spPr>
        <p:txBody>
          <a:bodyPr/>
          <a:lstStyle>
            <a:lvl1pPr>
              <a:defRPr/>
            </a:lvl1pPr>
          </a:lstStyle>
          <a:p>
            <a:pPr>
              <a:defRPr/>
            </a:pPr>
            <a:endParaRPr lang="en-US"/>
          </a:p>
        </p:txBody>
      </p:sp>
      <p:sp>
        <p:nvSpPr>
          <p:cNvPr id="17" name="Slide Number Placeholder 6"/>
          <p:cNvSpPr>
            <a:spLocks noGrp="1"/>
          </p:cNvSpPr>
          <p:nvPr>
            <p:ph type="sldNum" sz="quarter" idx="12"/>
          </p:nvPr>
        </p:nvSpPr>
        <p:spPr>
          <a:xfrm rot="60000">
            <a:off x="7562850" y="5900738"/>
            <a:ext cx="554038" cy="365125"/>
          </a:xfrm>
        </p:spPr>
        <p:txBody>
          <a:bodyPr/>
          <a:lstStyle>
            <a:lvl1pPr>
              <a:defRPr/>
            </a:lvl1pPr>
          </a:lstStyle>
          <a:p>
            <a:pPr>
              <a:defRPr/>
            </a:pPr>
            <a:fld id="{5EA149EB-353F-4675-AF34-78C74E7CCB6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15"/>
          <p:cNvGrpSpPr>
            <a:grpSpLocks/>
          </p:cNvGrpSpPr>
          <p:nvPr/>
        </p:nvGrpSpPr>
        <p:grpSpPr bwMode="auto">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10"/>
          <p:cNvSpPr/>
          <p:nvPr/>
        </p:nvSpPr>
        <p:spPr>
          <a:xfrm>
            <a:off x="731838" y="574675"/>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2" name="Rectangle 11"/>
          <p:cNvSpPr/>
          <p:nvPr/>
        </p:nvSpPr>
        <p:spPr>
          <a:xfrm>
            <a:off x="731838" y="576263"/>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032" name="Picture 2" descr="C:\Users\Administrator\Desktop\Pushpin Dev\Assets\pushpinLeft.png"/>
          <p:cNvPicPr>
            <a:picLocks noChangeAspect="1" noChangeArrowheads="1"/>
          </p:cNvPicPr>
          <p:nvPr/>
        </p:nvPicPr>
        <p:blipFill>
          <a:blip r:embed="rId14"/>
          <a:srcRect/>
          <a:stretch>
            <a:fillRect/>
          </a:stretch>
        </p:blipFill>
        <p:spPr bwMode="auto">
          <a:xfrm rot="1435684">
            <a:off x="544513" y="273050"/>
            <a:ext cx="566737" cy="568325"/>
          </a:xfrm>
          <a:prstGeom prst="rect">
            <a:avLst/>
          </a:prstGeom>
          <a:noFill/>
          <a:ln w="9525">
            <a:noFill/>
            <a:miter lim="800000"/>
            <a:headEnd/>
            <a:tailEnd/>
          </a:ln>
        </p:spPr>
      </p:pic>
      <p:pic>
        <p:nvPicPr>
          <p:cNvPr id="1033" name="Picture 2" descr="C:\Users\Administrator\Desktop\Pushpin Dev\Assets\pushpinLeft.png"/>
          <p:cNvPicPr>
            <a:picLocks noChangeAspect="1" noChangeArrowheads="1"/>
          </p:cNvPicPr>
          <p:nvPr/>
        </p:nvPicPr>
        <p:blipFill>
          <a:blip r:embed="rId14"/>
          <a:srcRect/>
          <a:stretch>
            <a:fillRect/>
          </a:stretch>
        </p:blipFill>
        <p:spPr bwMode="auto">
          <a:xfrm rot="4096196">
            <a:off x="8115300" y="298450"/>
            <a:ext cx="566738" cy="566738"/>
          </a:xfrm>
          <a:prstGeom prst="rect">
            <a:avLst/>
          </a:prstGeom>
          <a:noFill/>
          <a:ln w="9525">
            <a:noFill/>
            <a:miter lim="800000"/>
            <a:headEnd/>
            <a:tailEnd/>
          </a:ln>
        </p:spPr>
      </p:pic>
      <p:sp>
        <p:nvSpPr>
          <p:cNvPr id="1034" name="Title Placeholder 1"/>
          <p:cNvSpPr>
            <a:spLocks noGrp="1"/>
          </p:cNvSpPr>
          <p:nvPr>
            <p:ph type="title"/>
          </p:nvPr>
        </p:nvSpPr>
        <p:spPr bwMode="auto">
          <a:xfrm>
            <a:off x="1095375" y="817563"/>
            <a:ext cx="6964363" cy="1201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et modifiez le titre</a:t>
            </a:r>
            <a:endParaRPr lang="en-US" smtClean="0"/>
          </a:p>
        </p:txBody>
      </p:sp>
      <p:sp>
        <p:nvSpPr>
          <p:cNvPr id="1035" name="Text Placeholder 2"/>
          <p:cNvSpPr>
            <a:spLocks noGrp="1"/>
          </p:cNvSpPr>
          <p:nvPr>
            <p:ph type="body" idx="1"/>
          </p:nvPr>
        </p:nvSpPr>
        <p:spPr bwMode="auto">
          <a:xfrm>
            <a:off x="1463675" y="2119313"/>
            <a:ext cx="6196013" cy="360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Date Placeholder 3"/>
          <p:cNvSpPr>
            <a:spLocks noGrp="1"/>
          </p:cNvSpPr>
          <p:nvPr>
            <p:ph type="dt" sz="half" idx="2"/>
          </p:nvPr>
        </p:nvSpPr>
        <p:spPr>
          <a:xfrm>
            <a:off x="6454775" y="5808663"/>
            <a:ext cx="121285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465E9C"/>
                </a:solidFill>
                <a:latin typeface="Rage Italic" pitchFamily="66" charset="0"/>
              </a:defRPr>
            </a:lvl1pPr>
          </a:lstStyle>
          <a:p>
            <a:pPr>
              <a:defRPr/>
            </a:pPr>
            <a:fld id="{B414B47A-6980-4B96-BF1E-F73E7C531890}" type="datetimeFigureOut">
              <a:rPr lang="en-US"/>
              <a:pPr>
                <a:defRPr/>
              </a:pPr>
              <a:t>6/16/2012</a:t>
            </a:fld>
            <a:endParaRPr lang="en-US" dirty="0"/>
          </a:p>
        </p:txBody>
      </p:sp>
      <p:sp>
        <p:nvSpPr>
          <p:cNvPr id="5" name="Footer Placeholder 4"/>
          <p:cNvSpPr>
            <a:spLocks noGrp="1"/>
          </p:cNvSpPr>
          <p:nvPr>
            <p:ph type="ftr" sz="quarter" idx="3"/>
          </p:nvPr>
        </p:nvSpPr>
        <p:spPr>
          <a:xfrm>
            <a:off x="914400" y="5808663"/>
            <a:ext cx="5540375" cy="365125"/>
          </a:xfrm>
          <a:prstGeom prst="rect">
            <a:avLst/>
          </a:prstGeom>
        </p:spPr>
        <p:txBody>
          <a:bodyPr vert="horz" lIns="91440" tIns="45720" rIns="91440" bIns="45720" rtlCol="0" anchor="ctr"/>
          <a:lstStyle>
            <a:lvl1pPr algn="l" fontAlgn="auto">
              <a:spcBef>
                <a:spcPts val="0"/>
              </a:spcBef>
              <a:spcAft>
                <a:spcPts val="0"/>
              </a:spcAft>
              <a:defRPr sz="1400" dirty="0">
                <a:solidFill>
                  <a:srgbClr val="465E9C"/>
                </a:solidFill>
                <a:latin typeface="Rage Italic" pitchFamily="66" charset="0"/>
              </a:defRPr>
            </a:lvl1pPr>
          </a:lstStyle>
          <a:p>
            <a:pPr>
              <a:defRPr/>
            </a:pPr>
            <a:endParaRPr lang="en-US"/>
          </a:p>
        </p:txBody>
      </p:sp>
      <p:sp>
        <p:nvSpPr>
          <p:cNvPr id="6" name="Slide Number Placeholder 5"/>
          <p:cNvSpPr>
            <a:spLocks noGrp="1"/>
          </p:cNvSpPr>
          <p:nvPr>
            <p:ph type="sldNum" sz="quarter" idx="4"/>
          </p:nvPr>
        </p:nvSpPr>
        <p:spPr>
          <a:xfrm>
            <a:off x="7670800" y="5808663"/>
            <a:ext cx="554038" cy="365125"/>
          </a:xfrm>
          <a:prstGeom prst="rect">
            <a:avLst/>
          </a:prstGeom>
        </p:spPr>
        <p:txBody>
          <a:bodyPr vert="horz" lIns="91440" tIns="45720" rIns="91440" bIns="45720" rtlCol="0" anchor="ctr"/>
          <a:lstStyle>
            <a:lvl1pPr algn="r" fontAlgn="auto">
              <a:spcBef>
                <a:spcPts val="0"/>
              </a:spcBef>
              <a:spcAft>
                <a:spcPts val="0"/>
              </a:spcAft>
              <a:defRPr sz="1400" smtClean="0">
                <a:solidFill>
                  <a:srgbClr val="465E9C"/>
                </a:solidFill>
                <a:latin typeface="Rage Italic" pitchFamily="66" charset="0"/>
              </a:defRPr>
            </a:lvl1pPr>
          </a:lstStyle>
          <a:p>
            <a:pPr>
              <a:defRPr/>
            </a:pPr>
            <a:fld id="{5FBF3CFC-52CB-465D-B172-6993DFABA2F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6" r:id="rId1"/>
    <p:sldLayoutId id="2147483895" r:id="rId2"/>
    <p:sldLayoutId id="2147483894" r:id="rId3"/>
    <p:sldLayoutId id="2147483893" r:id="rId4"/>
    <p:sldLayoutId id="2147483892" r:id="rId5"/>
    <p:sldLayoutId id="2147483891" r:id="rId6"/>
    <p:sldLayoutId id="2147483890" r:id="rId7"/>
    <p:sldLayoutId id="2147483897" r:id="rId8"/>
    <p:sldLayoutId id="2147483898" r:id="rId9"/>
    <p:sldLayoutId id="2147483889" r:id="rId10"/>
    <p:sldLayoutId id="2147483888"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onstantia" pitchFamily="18" charset="0"/>
        </a:defRPr>
      </a:lvl2pPr>
      <a:lvl3pPr algn="ctr" rtl="0" fontAlgn="base">
        <a:spcBef>
          <a:spcPct val="0"/>
        </a:spcBef>
        <a:spcAft>
          <a:spcPct val="0"/>
        </a:spcAft>
        <a:defRPr sz="4400">
          <a:solidFill>
            <a:schemeClr val="tx1"/>
          </a:solidFill>
          <a:latin typeface="Constantia" pitchFamily="18" charset="0"/>
        </a:defRPr>
      </a:lvl3pPr>
      <a:lvl4pPr algn="ctr" rtl="0" fontAlgn="base">
        <a:spcBef>
          <a:spcPct val="0"/>
        </a:spcBef>
        <a:spcAft>
          <a:spcPct val="0"/>
        </a:spcAft>
        <a:defRPr sz="4400">
          <a:solidFill>
            <a:schemeClr val="tx1"/>
          </a:solidFill>
          <a:latin typeface="Constantia" pitchFamily="18" charset="0"/>
        </a:defRPr>
      </a:lvl4pPr>
      <a:lvl5pPr algn="ctr" rtl="0" fontAlgn="base">
        <a:spcBef>
          <a:spcPct val="0"/>
        </a:spcBef>
        <a:spcAft>
          <a:spcPct val="0"/>
        </a:spcAft>
        <a:defRPr sz="4400">
          <a:solidFill>
            <a:schemeClr val="tx1"/>
          </a:solidFill>
          <a:latin typeface="Constant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2"/>
        </a:buClr>
        <a:buSzPct val="85000"/>
        <a:buFont typeface="Brush Script MT" pitchFamily="66" charset="0"/>
        <a:buChar char="O"/>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rtl="0" fontAlgn="base">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n-ea"/>
          <a:cs typeface="+mn-cs"/>
        </a:defRPr>
      </a:lvl3pPr>
      <a:lvl4pPr marL="1279525" indent="-228600" algn="l" rtl="0" fontAlgn="base">
        <a:spcBef>
          <a:spcPct val="20000"/>
        </a:spcBef>
        <a:spcAft>
          <a:spcPct val="0"/>
        </a:spcAft>
        <a:buClr>
          <a:schemeClr val="accent2"/>
        </a:buClr>
        <a:buSzPct val="85000"/>
        <a:buFont typeface="Brush Script MT" pitchFamily="66" charset="0"/>
        <a:buChar char="O"/>
        <a:defRPr kern="1200">
          <a:solidFill>
            <a:schemeClr val="tx1"/>
          </a:solidFill>
          <a:latin typeface="+mn-lt"/>
          <a:ea typeface="+mn-ea"/>
          <a:cs typeface="+mn-cs"/>
        </a:defRPr>
      </a:lvl4pPr>
      <a:lvl5pPr marL="1644650" indent="-228600" algn="l" rtl="0" fontAlgn="base">
        <a:spcBef>
          <a:spcPct val="20000"/>
        </a:spcBef>
        <a:spcAft>
          <a:spcPct val="0"/>
        </a:spcAft>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3500"/>
            <a:ext cx="7583487" cy="1282700"/>
          </a:xfrm>
          <a:prstGeom prst="rect">
            <a:avLst/>
          </a:prstGeom>
        </p:spPr>
        <p:txBody>
          <a:bodyPr vert="horz" lIns="91440" tIns="45720" rIns="91440" bIns="45720" rtlCol="0" anchor="ctr">
            <a:noAutofit/>
          </a:bodyPr>
          <a:lstStyle/>
          <a:p>
            <a:r>
              <a:rPr lang="fr-FR" smtClean="0"/>
              <a:t>Cliquez et modifiez le titre</a:t>
            </a:r>
            <a:endParaRPr/>
          </a:p>
        </p:txBody>
      </p:sp>
      <p:sp>
        <p:nvSpPr>
          <p:cNvPr id="3" name="Text Placeholder 2"/>
          <p:cNvSpPr>
            <a:spLocks noGrp="1"/>
          </p:cNvSpPr>
          <p:nvPr>
            <p:ph type="body" idx="1"/>
          </p:nvPr>
        </p:nvSpPr>
        <p:spPr>
          <a:xfrm>
            <a:off x="779463" y="1828800"/>
            <a:ext cx="7583487" cy="42973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2"/>
          </p:nvPr>
        </p:nvSpPr>
        <p:spPr>
          <a:xfrm>
            <a:off x="6732588"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465E9C"/>
                </a:solidFill>
                <a:effectLst>
                  <a:outerShdw blurRad="63500" dir="2700000" algn="tl" rotWithShape="0">
                    <a:schemeClr val="tx1">
                      <a:alpha val="40000"/>
                    </a:schemeClr>
                  </a:outerShdw>
                </a:effectLst>
                <a:latin typeface="+mn-lt"/>
              </a:defRPr>
            </a:lvl1pPr>
          </a:lstStyle>
          <a:p>
            <a:pPr>
              <a:defRPr/>
            </a:pPr>
            <a:fld id="{E0C61CDF-CA2C-43F7-B4B2-76A3CB605CAA}" type="datetimeFigureOut">
              <a:rPr lang="en-US"/>
              <a:pPr>
                <a:defRPr/>
              </a:pPr>
              <a:t>6/16/2012</a:t>
            </a:fld>
            <a:endParaRPr lang="en-US" dirty="0"/>
          </a:p>
        </p:txBody>
      </p:sp>
      <p:sp>
        <p:nvSpPr>
          <p:cNvPr id="5" name="Footer Placeholder 4"/>
          <p:cNvSpPr>
            <a:spLocks noGrp="1"/>
          </p:cNvSpPr>
          <p:nvPr>
            <p:ph type="ftr" sz="quarter" idx="3"/>
          </p:nvPr>
        </p:nvSpPr>
        <p:spPr>
          <a:xfrm>
            <a:off x="241300" y="6356350"/>
            <a:ext cx="2895600" cy="365125"/>
          </a:xfrm>
          <a:prstGeom prst="rect">
            <a:avLst/>
          </a:prstGeom>
        </p:spPr>
        <p:txBody>
          <a:bodyPr vert="horz" lIns="91440" tIns="45720" rIns="91440" bIns="45720" rtlCol="0" anchor="ctr"/>
          <a:lstStyle>
            <a:lvl1pPr algn="l" fontAlgn="auto">
              <a:spcBef>
                <a:spcPts val="0"/>
              </a:spcBef>
              <a:spcAft>
                <a:spcPts val="0"/>
              </a:spcAft>
              <a:defRPr sz="1200" dirty="0">
                <a:solidFill>
                  <a:srgbClr val="465E9C"/>
                </a:solidFill>
                <a:effectLst>
                  <a:outerShdw blurRad="63500" dir="2700000" algn="tl" rotWithShape="0">
                    <a:schemeClr val="tx1">
                      <a:alpha val="40000"/>
                    </a:schemeClr>
                  </a:outerShdw>
                </a:effectLst>
                <a:latin typeface="+mn-lt"/>
              </a:defRPr>
            </a:lvl1pPr>
          </a:lstStyle>
          <a:p>
            <a:pPr>
              <a:defRPr/>
            </a:pPr>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rgbClr val="465E9C"/>
                </a:solidFill>
                <a:effectLst>
                  <a:outerShdw blurRad="63500" dir="2700000" algn="tl" rotWithShape="0">
                    <a:schemeClr val="tx1">
                      <a:alpha val="40000"/>
                    </a:schemeClr>
                  </a:outerShdw>
                </a:effectLst>
                <a:latin typeface="+mn-lt"/>
              </a:defRPr>
            </a:lvl1pPr>
          </a:lstStyle>
          <a:p>
            <a:pPr>
              <a:defRPr/>
            </a:pPr>
            <a:fld id="{C8A6838D-012F-4B25-9C90-3591EEEAD88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Lst>
  <p:txStyles>
    <p:titleStyle>
      <a:lvl1pPr algn="ctr" rtl="0" fontAlgn="base">
        <a:spcBef>
          <a:spcPct val="0"/>
        </a:spcBef>
        <a:spcAft>
          <a:spcPct val="0"/>
        </a:spcAft>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vl2pPr algn="ctr" rtl="0" fontAlgn="base">
        <a:spcBef>
          <a:spcPct val="0"/>
        </a:spcBef>
        <a:spcAft>
          <a:spcPct val="0"/>
        </a:spcAft>
        <a:defRPr sz="4800">
          <a:solidFill>
            <a:schemeClr val="tx1"/>
          </a:solidFill>
          <a:latin typeface="Perpetua Titling MT" pitchFamily="18" charset="0"/>
        </a:defRPr>
      </a:lvl2pPr>
      <a:lvl3pPr algn="ctr" rtl="0" fontAlgn="base">
        <a:spcBef>
          <a:spcPct val="0"/>
        </a:spcBef>
        <a:spcAft>
          <a:spcPct val="0"/>
        </a:spcAft>
        <a:defRPr sz="4800">
          <a:solidFill>
            <a:schemeClr val="tx1"/>
          </a:solidFill>
          <a:latin typeface="Perpetua Titling MT" pitchFamily="18" charset="0"/>
        </a:defRPr>
      </a:lvl3pPr>
      <a:lvl4pPr algn="ctr" rtl="0" fontAlgn="base">
        <a:spcBef>
          <a:spcPct val="0"/>
        </a:spcBef>
        <a:spcAft>
          <a:spcPct val="0"/>
        </a:spcAft>
        <a:defRPr sz="4800">
          <a:solidFill>
            <a:schemeClr val="tx1"/>
          </a:solidFill>
          <a:latin typeface="Perpetua Titling MT" pitchFamily="18" charset="0"/>
        </a:defRPr>
      </a:lvl4pPr>
      <a:lvl5pPr algn="ctr" rtl="0" fontAlgn="base">
        <a:spcBef>
          <a:spcPct val="0"/>
        </a:spcBef>
        <a:spcAft>
          <a:spcPct val="0"/>
        </a:spcAft>
        <a:defRPr sz="4800">
          <a:solidFill>
            <a:schemeClr val="tx1"/>
          </a:solidFill>
          <a:latin typeface="Perpetua Titling MT" pitchFamily="18" charset="0"/>
        </a:defRPr>
      </a:lvl5pPr>
      <a:lvl6pPr marL="457200" algn="ctr" rtl="0" fontAlgn="base">
        <a:spcBef>
          <a:spcPct val="0"/>
        </a:spcBef>
        <a:spcAft>
          <a:spcPct val="0"/>
        </a:spcAft>
        <a:defRPr sz="4800">
          <a:solidFill>
            <a:schemeClr val="tx1"/>
          </a:solidFill>
          <a:latin typeface="Perpetua Titling MT" pitchFamily="18" charset="0"/>
        </a:defRPr>
      </a:lvl6pPr>
      <a:lvl7pPr marL="914400" algn="ctr" rtl="0" fontAlgn="base">
        <a:spcBef>
          <a:spcPct val="0"/>
        </a:spcBef>
        <a:spcAft>
          <a:spcPct val="0"/>
        </a:spcAft>
        <a:defRPr sz="4800">
          <a:solidFill>
            <a:schemeClr val="tx1"/>
          </a:solidFill>
          <a:latin typeface="Perpetua Titling MT" pitchFamily="18" charset="0"/>
        </a:defRPr>
      </a:lvl7pPr>
      <a:lvl8pPr marL="1371600" algn="ctr" rtl="0" fontAlgn="base">
        <a:spcBef>
          <a:spcPct val="0"/>
        </a:spcBef>
        <a:spcAft>
          <a:spcPct val="0"/>
        </a:spcAft>
        <a:defRPr sz="4800">
          <a:solidFill>
            <a:schemeClr val="tx1"/>
          </a:solidFill>
          <a:latin typeface="Perpetua Titling MT" pitchFamily="18" charset="0"/>
        </a:defRPr>
      </a:lvl8pPr>
      <a:lvl9pPr marL="1828800" algn="ctr" rtl="0" fontAlgn="base">
        <a:spcBef>
          <a:spcPct val="0"/>
        </a:spcBef>
        <a:spcAft>
          <a:spcPct val="0"/>
        </a:spcAft>
        <a:defRPr sz="4800">
          <a:solidFill>
            <a:schemeClr val="tx1"/>
          </a:solidFill>
          <a:latin typeface="Perpetua Titling MT" pitchFamily="18" charset="0"/>
        </a:defRPr>
      </a:lvl9pPr>
    </p:titleStyle>
    <p:bodyStyle>
      <a:lvl1pPr marL="282575" indent="-282575" algn="l" rtl="0" fontAlgn="base">
        <a:spcBef>
          <a:spcPts val="2000"/>
        </a:spcBef>
        <a:spcAft>
          <a:spcPct val="0"/>
        </a:spcAft>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rtl="0" fontAlgn="base">
        <a:spcBef>
          <a:spcPts val="600"/>
        </a:spcBef>
        <a:spcAft>
          <a:spcPct val="0"/>
        </a:spcAft>
        <a:buClr>
          <a:srgbClr val="EFEFE5"/>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rtl="0" fontAlgn="base">
        <a:spcBef>
          <a:spcPts val="600"/>
        </a:spcBef>
        <a:spcAft>
          <a:spcPct val="0"/>
        </a:spcAft>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rtl="0" fontAlgn="base">
        <a:spcBef>
          <a:spcPts val="600"/>
        </a:spcBef>
        <a:spcAft>
          <a:spcPct val="0"/>
        </a:spcAft>
        <a:buClr>
          <a:srgbClr val="EFEFE5"/>
        </a:buClr>
        <a:buFont typeface="Calisto MT" pitchFamily="18" charset="0"/>
        <a:buChar char="•"/>
        <a:defRPr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rtl="0" fontAlgn="base">
        <a:spcBef>
          <a:spcPts val="600"/>
        </a:spcBef>
        <a:spcAft>
          <a:spcPct val="0"/>
        </a:spcAft>
        <a:buFont typeface="Calisto MT" pitchFamily="18" charset="0"/>
        <a:buChar char="•"/>
        <a:defRPr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www.insee.f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dailymotion.com/video/x8g5c2_le-partage-des-profits-chez-auchan_news"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hyperlink" Target="http://www.dailymotion.com/video/xi9xxg_laurence-parisot_news"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10.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hyperlink" Target="http://lexpansion.lexpress.fr/economie/trop-de-profits-pas-assez-de-salaires_241229.html"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dailymotion.com/video/x51blg_le-partage-de-la-valeur-ajoutee_school?search_algo=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79463" y="788988"/>
            <a:ext cx="7583487" cy="1470025"/>
          </a:xfrm>
        </p:spPr>
        <p:txBody>
          <a:bodyPr/>
          <a:lstStyle/>
          <a:p>
            <a:pPr fontAlgn="auto">
              <a:spcAft>
                <a:spcPts val="0"/>
              </a:spcAft>
              <a:defRPr/>
            </a:pPr>
            <a:r>
              <a:rPr lang="fr-FR" sz="3200" b="1" cap="small" dirty="0" smtClean="0"/>
              <a:t> séance pédagogique</a:t>
            </a:r>
            <a:endParaRPr lang="fr-FR" sz="3200" b="1" cap="small" dirty="0"/>
          </a:p>
        </p:txBody>
      </p:sp>
      <p:sp>
        <p:nvSpPr>
          <p:cNvPr id="3" name="Sous-titre 2"/>
          <p:cNvSpPr>
            <a:spLocks noGrp="1"/>
          </p:cNvSpPr>
          <p:nvPr>
            <p:ph type="subTitle" idx="1"/>
          </p:nvPr>
        </p:nvSpPr>
        <p:spPr>
          <a:xfrm>
            <a:off x="114300" y="4602163"/>
            <a:ext cx="9029700" cy="2111375"/>
          </a:xfrm>
        </p:spPr>
        <p:txBody>
          <a:bodyPr/>
          <a:lstStyle/>
          <a:p>
            <a:pPr fontAlgn="auto">
              <a:spcAft>
                <a:spcPts val="0"/>
              </a:spcAft>
              <a:defRPr/>
            </a:pPr>
            <a:r>
              <a:rPr lang="fr-FR" sz="2400" b="1" dirty="0" smtClean="0"/>
              <a:t>Point II.3 du Programme</a:t>
            </a:r>
            <a:r>
              <a:rPr lang="fr-FR" sz="2000" b="1" dirty="0" smtClean="0"/>
              <a:t> – La dynamique de la répartition des revenus</a:t>
            </a:r>
          </a:p>
          <a:p>
            <a:pPr marL="285750" indent="-285750" fontAlgn="auto">
              <a:spcAft>
                <a:spcPts val="0"/>
              </a:spcAft>
              <a:buFont typeface="Wingdings" charset="0"/>
              <a:buChar char="è"/>
              <a:defRPr/>
            </a:pPr>
            <a:r>
              <a:rPr lang="fr-FR" sz="2000" b="1" dirty="0" smtClean="0">
                <a:sym typeface="Wingdings"/>
              </a:rPr>
              <a:t>Le partage de la VA</a:t>
            </a:r>
          </a:p>
        </p:txBody>
      </p:sp>
      <p:sp>
        <p:nvSpPr>
          <p:cNvPr id="4" name="Espace réservé pour une image  3"/>
          <p:cNvSpPr>
            <a:spLocks noGrp="1"/>
          </p:cNvSpPr>
          <p:nvPr>
            <p:ph type="pic" sz="quarter" idx="13"/>
          </p:nvPr>
        </p:nvSpPr>
        <p:spPr>
          <a:xfrm>
            <a:off x="3677371" y="2436918"/>
            <a:ext cx="1789259" cy="1729830"/>
          </a:xfrm>
        </p:spPr>
      </p:sp>
      <p:sp>
        <p:nvSpPr>
          <p:cNvPr id="5" name="Rectangle 4"/>
          <p:cNvSpPr/>
          <p:nvPr/>
        </p:nvSpPr>
        <p:spPr>
          <a:xfrm rot="16614780">
            <a:off x="3370006" y="3579927"/>
            <a:ext cx="2304763" cy="923330"/>
          </a:xfrm>
          <a:prstGeom prst="rect">
            <a:avLst/>
          </a:prstGeom>
          <a:noFill/>
        </p:spPr>
        <p:txBody>
          <a:bodyPr spcFirstLastPara="1" wrap="none">
            <a:prstTxWarp prst="textCircle">
              <a:avLst/>
            </a:prstTxWarp>
            <a:spAutoFit/>
          </a:bodyPr>
          <a:lstStyle/>
          <a:p>
            <a:pPr algn="ctr" fontAlgn="auto">
              <a:spcBef>
                <a:spcPts val="0"/>
              </a:spcBef>
              <a:spcAft>
                <a:spcPts val="0"/>
              </a:spcAft>
              <a:defRPr/>
            </a:pPr>
            <a:r>
              <a:rPr lang="fr-FR" sz="5400" b="1" dirty="0">
                <a:ln w="12700">
                  <a:solidFill>
                    <a:schemeClr val="bg2"/>
                  </a:solidFill>
                  <a:prstDash val="solid"/>
                </a:ln>
                <a:solidFill>
                  <a:schemeClr val="bg2"/>
                </a:solidFill>
                <a:effectLst>
                  <a:outerShdw blurRad="41275" dist="20320" dir="1800000" algn="tl" rotWithShape="0">
                    <a:srgbClr val="000000">
                      <a:alpha val="40000"/>
                    </a:srgbClr>
                  </a:outerShdw>
                </a:effectLst>
                <a:latin typeface="+mn-lt"/>
              </a:rPr>
              <a:t>STMG</a:t>
            </a:r>
            <a:endParaRPr lang="fr-FR" sz="5400" b="1" dirty="0">
              <a:ln w="12700">
                <a:solidFill>
                  <a:schemeClr val="bg2"/>
                </a:solidFill>
                <a:prstDash val="solid"/>
              </a:ln>
              <a:solidFill>
                <a:schemeClr val="bg2"/>
              </a:solidFill>
              <a:effectLst>
                <a:outerShdw blurRad="41275" dist="20320" dir="1800000" algn="tl" rotWithShape="0">
                  <a:srgbClr val="000000">
                    <a:alpha val="40000"/>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15975" y="2609850"/>
            <a:ext cx="7548563" cy="1116013"/>
          </a:xfrm>
          <a:prstGeom prst="rect">
            <a:avLst/>
          </a:prstGeom>
          <a:solidFill>
            <a:srgbClr val="554E45"/>
          </a:solidFill>
        </p:spPr>
        <p:txBody>
          <a:bodyPr anchor="ctr">
            <a:spAutoFit/>
          </a:bodyPr>
          <a:lstStyle/>
          <a:p>
            <a:pPr algn="ctr" fontAlgn="auto">
              <a:spcBef>
                <a:spcPts val="0"/>
              </a:spcBef>
              <a:spcAft>
                <a:spcPts val="0"/>
              </a:spcAft>
              <a:defRPr/>
            </a:pPr>
            <a:endParaRPr lang="fr-FR" sz="1050" b="1" dirty="0">
              <a:solidFill>
                <a:prstClr val="black"/>
              </a:solidFill>
              <a:latin typeface="Calibri"/>
              <a:cs typeface="Calibri"/>
            </a:endParaRPr>
          </a:p>
          <a:p>
            <a:pPr algn="ctr" fontAlgn="auto">
              <a:spcBef>
                <a:spcPts val="0"/>
              </a:spcBef>
              <a:spcAft>
                <a:spcPts val="0"/>
              </a:spcAft>
              <a:defRPr/>
            </a:pPr>
            <a:r>
              <a:rPr lang="fr-FR" sz="2800" b="1" dirty="0">
                <a:solidFill>
                  <a:srgbClr val="FFFFFF"/>
                </a:solidFill>
                <a:latin typeface="Calibri"/>
                <a:cs typeface="Calibri"/>
              </a:rPr>
              <a:t>3. Comment </a:t>
            </a:r>
            <a:r>
              <a:rPr lang="fr-FR" sz="2800" b="1" dirty="0">
                <a:solidFill>
                  <a:srgbClr val="FFFFFF"/>
                </a:solidFill>
                <a:latin typeface="Calibri"/>
                <a:cs typeface="Calibri"/>
              </a:rPr>
              <a:t>le partage de la VA a-t-il évolué </a:t>
            </a:r>
          </a:p>
          <a:p>
            <a:pPr algn="ctr" fontAlgn="auto">
              <a:spcBef>
                <a:spcPts val="0"/>
              </a:spcBef>
              <a:spcAft>
                <a:spcPts val="0"/>
              </a:spcAft>
              <a:defRPr/>
            </a:pPr>
            <a:r>
              <a:rPr lang="fr-FR" sz="2800" b="1" dirty="0">
                <a:solidFill>
                  <a:srgbClr val="FFFFFF"/>
                </a:solidFill>
                <a:latin typeface="Calibri"/>
                <a:cs typeface="Calibri"/>
              </a:rPr>
              <a:t>au cours du temps </a:t>
            </a:r>
            <a:r>
              <a:rPr lang="fr-FR" sz="2800" b="1" dirty="0">
                <a:solidFill>
                  <a:srgbClr val="FFFFFF"/>
                </a:solidFill>
                <a:latin typeface="Calibri"/>
                <a:cs typeface="Calibri"/>
              </a:rPr>
              <a:t>?</a:t>
            </a:r>
            <a:endParaRPr lang="fr-FR" sz="2800" b="1" dirty="0">
              <a:solidFill>
                <a:srgbClr val="FFFFFF"/>
              </a:solidFill>
              <a:latin typeface="Calibri"/>
              <a:cs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re 1"/>
          <p:cNvSpPr>
            <a:spLocks noGrp="1"/>
          </p:cNvSpPr>
          <p:nvPr>
            <p:ph type="title"/>
          </p:nvPr>
        </p:nvSpPr>
        <p:spPr>
          <a:xfrm>
            <a:off x="900113" y="817563"/>
            <a:ext cx="7346950" cy="1201737"/>
          </a:xfrm>
          <a:solidFill>
            <a:srgbClr val="554E45"/>
          </a:solidFill>
        </p:spPr>
        <p:txBody>
          <a:bodyPr/>
          <a:lstStyle/>
          <a:p>
            <a:pPr algn="l"/>
            <a:r>
              <a:rPr lang="fr-FR" sz="2400" b="1" smtClean="0">
                <a:latin typeface="Calibri" pitchFamily="34" charset="0"/>
              </a:rPr>
              <a:t>                                                     </a:t>
            </a:r>
            <a:r>
              <a:rPr lang="fr-FR" sz="2400" b="1" smtClean="0">
                <a:solidFill>
                  <a:srgbClr val="FFFFFF"/>
                </a:solidFill>
                <a:latin typeface="Calibri" pitchFamily="34" charset="0"/>
              </a:rPr>
              <a:t>Travail Méthodologique </a:t>
            </a:r>
            <a:br>
              <a:rPr lang="fr-FR" sz="2400" b="1" smtClean="0">
                <a:solidFill>
                  <a:srgbClr val="FFFFFF"/>
                </a:solidFill>
                <a:latin typeface="Calibri" pitchFamily="34" charset="0"/>
              </a:rPr>
            </a:br>
            <a:r>
              <a:rPr lang="fr-FR" sz="2400" b="1" smtClean="0">
                <a:solidFill>
                  <a:srgbClr val="FFFFFF"/>
                </a:solidFill>
                <a:latin typeface="Calibri" pitchFamily="34" charset="0"/>
              </a:rPr>
              <a:t>Analyse du graphique d’évolution du partage de la VA</a:t>
            </a:r>
          </a:p>
        </p:txBody>
      </p:sp>
      <p:sp>
        <p:nvSpPr>
          <p:cNvPr id="3" name="Extraire 2"/>
          <p:cNvSpPr/>
          <p:nvPr/>
        </p:nvSpPr>
        <p:spPr>
          <a:xfrm>
            <a:off x="65088" y="611188"/>
            <a:ext cx="1606550" cy="817562"/>
          </a:xfrm>
          <a:prstGeom prst="flowChartExtract">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b="1" dirty="0"/>
              <a:t>Doc</a:t>
            </a:r>
            <a:endParaRPr lang="fr-FR" b="1" dirty="0"/>
          </a:p>
        </p:txBody>
      </p:sp>
      <p:pic>
        <p:nvPicPr>
          <p:cNvPr id="39939" name="Image 3"/>
          <p:cNvPicPr>
            <a:picLocks noChangeAspect="1"/>
          </p:cNvPicPr>
          <p:nvPr/>
        </p:nvPicPr>
        <p:blipFill>
          <a:blip r:embed="rId3"/>
          <a:srcRect/>
          <a:stretch>
            <a:fillRect/>
          </a:stretch>
        </p:blipFill>
        <p:spPr bwMode="auto">
          <a:xfrm>
            <a:off x="900113" y="2019300"/>
            <a:ext cx="5187950" cy="4181475"/>
          </a:xfrm>
          <a:prstGeom prst="rect">
            <a:avLst/>
          </a:prstGeom>
          <a:noFill/>
          <a:ln w="9525">
            <a:noFill/>
            <a:miter lim="800000"/>
            <a:headEnd/>
            <a:tailEnd/>
          </a:ln>
        </p:spPr>
      </p:pic>
      <p:sp>
        <p:nvSpPr>
          <p:cNvPr id="39940" name="Espace réservé du contenu 4"/>
          <p:cNvSpPr>
            <a:spLocks noGrp="1"/>
          </p:cNvSpPr>
          <p:nvPr>
            <p:ph idx="1"/>
          </p:nvPr>
        </p:nvSpPr>
        <p:spPr>
          <a:xfrm>
            <a:off x="1095375" y="2252663"/>
            <a:ext cx="4241800" cy="3603625"/>
          </a:xfrm>
        </p:spPr>
        <p:txBody>
          <a:bodyPr/>
          <a:lstStyle/>
          <a:p>
            <a:endParaRPr lang="fr-FR" smtClean="0"/>
          </a:p>
        </p:txBody>
      </p:sp>
      <p:sp>
        <p:nvSpPr>
          <p:cNvPr id="39941" name="ZoneTexte 5"/>
          <p:cNvSpPr txBox="1">
            <a:spLocks noChangeArrowheads="1"/>
          </p:cNvSpPr>
          <p:nvPr/>
        </p:nvSpPr>
        <p:spPr bwMode="auto">
          <a:xfrm>
            <a:off x="5337175" y="2422525"/>
            <a:ext cx="2851150" cy="1323975"/>
          </a:xfrm>
          <a:prstGeom prst="rect">
            <a:avLst/>
          </a:prstGeom>
          <a:blipFill dpi="0" rotWithShape="1">
            <a:blip r:embed="rId4"/>
            <a:srcRect/>
            <a:tile tx="0" ty="0" sx="100000" sy="100000" flip="none" algn="tl"/>
          </a:blipFill>
          <a:ln w="9525">
            <a:noFill/>
            <a:miter lim="800000"/>
            <a:headEnd/>
            <a:tailEnd/>
          </a:ln>
        </p:spPr>
        <p:txBody>
          <a:bodyPr>
            <a:spAutoFit/>
          </a:bodyPr>
          <a:lstStyle/>
          <a:p>
            <a:r>
              <a:rPr lang="fr-FR" sz="2000" b="1">
                <a:latin typeface="Calibri" pitchFamily="34" charset="0"/>
              </a:rPr>
              <a:t>Analyser l’évolution </a:t>
            </a:r>
            <a:r>
              <a:rPr lang="fr-FR" sz="2000">
                <a:latin typeface="Calibri" pitchFamily="34" charset="0"/>
              </a:rPr>
              <a:t>de la part des 3 bénéficiaires du partage de la Valeur Ajoutée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sz="quarter" idx="4294967295"/>
          </p:nvPr>
        </p:nvSpPr>
        <p:spPr>
          <a:xfrm>
            <a:off x="4429125" y="690563"/>
            <a:ext cx="4078288" cy="5478462"/>
          </a:xfrm>
          <a:blipFill rotWithShape="1">
            <a:blip r:embed="rId3" cstate="print"/>
            <a:tile tx="0" ty="0" sx="100000" sy="100000" flip="none" algn="tl"/>
          </a:blipFill>
        </p:spPr>
        <p:txBody>
          <a:bodyPr rtlCol="0">
            <a:normAutofit fontScale="92500" lnSpcReduction="20000"/>
          </a:bodyPr>
          <a:lstStyle/>
          <a:p>
            <a:pPr marL="0" indent="0" fontAlgn="auto">
              <a:spcAft>
                <a:spcPts val="0"/>
              </a:spcAft>
              <a:buFont typeface="Brush Script MT" pitchFamily="66" charset="0"/>
              <a:buNone/>
              <a:defRPr/>
            </a:pPr>
            <a:r>
              <a:rPr lang="fr-FR" b="1" dirty="0" smtClean="0"/>
              <a:t> </a:t>
            </a:r>
            <a:r>
              <a:rPr lang="fr-FR" b="1" dirty="0" smtClean="0">
                <a:latin typeface="Calibri"/>
                <a:cs typeface="Calibri"/>
              </a:rPr>
              <a:t>Synthèse</a:t>
            </a:r>
          </a:p>
          <a:p>
            <a:pPr marL="0" indent="0" fontAlgn="auto">
              <a:spcAft>
                <a:spcPts val="0"/>
              </a:spcAft>
              <a:buFont typeface="Brush Script MT" pitchFamily="66" charset="0"/>
              <a:buNone/>
              <a:defRPr/>
            </a:pPr>
            <a:r>
              <a:rPr lang="fr-FR" sz="2000" dirty="0" smtClean="0">
                <a:solidFill>
                  <a:srgbClr val="FF6600"/>
                </a:solidFill>
                <a:latin typeface="Calibri"/>
                <a:cs typeface="Calibri"/>
              </a:rPr>
              <a:t>   </a:t>
            </a:r>
            <a:r>
              <a:rPr lang="fr-FR" sz="2000" dirty="0" smtClean="0">
                <a:latin typeface="Calibri"/>
                <a:cs typeface="Calibri"/>
              </a:rPr>
              <a:t> Pour la part des salaires </a:t>
            </a:r>
            <a:endParaRPr lang="fr-FR" sz="1600" dirty="0" smtClean="0">
              <a:latin typeface="Calibri"/>
              <a:cs typeface="Calibri"/>
            </a:endParaRPr>
          </a:p>
          <a:p>
            <a:pPr marL="0" indent="0" fontAlgn="auto">
              <a:spcAft>
                <a:spcPts val="0"/>
              </a:spcAft>
              <a:buFont typeface="Brush Script MT" pitchFamily="66" charset="0"/>
              <a:buNone/>
              <a:defRPr/>
            </a:pPr>
            <a:r>
              <a:rPr lang="fr-FR" sz="2000" dirty="0">
                <a:latin typeface="Calibri"/>
                <a:cs typeface="Calibri"/>
              </a:rPr>
              <a:t> </a:t>
            </a:r>
            <a:r>
              <a:rPr lang="fr-FR" sz="2000" dirty="0" smtClean="0">
                <a:latin typeface="Calibri"/>
                <a:cs typeface="Calibri"/>
              </a:rPr>
              <a:t>                               </a:t>
            </a:r>
            <a:r>
              <a:rPr lang="fr-FR" sz="2000" dirty="0" smtClean="0">
                <a:latin typeface="Calibri"/>
                <a:cs typeface="Calibri"/>
                <a:sym typeface="Wingdings"/>
              </a:rPr>
              <a:t> </a:t>
            </a:r>
            <a:r>
              <a:rPr lang="fr-FR" sz="2000" b="1" dirty="0" smtClean="0">
                <a:latin typeface="Calibri"/>
                <a:cs typeface="Calibri"/>
                <a:sym typeface="Wingdings"/>
              </a:rPr>
              <a:t>Baisse</a:t>
            </a:r>
            <a:endParaRPr lang="fr-FR" sz="2000" b="1" dirty="0" smtClean="0">
              <a:latin typeface="Calibri"/>
              <a:cs typeface="Calibri"/>
            </a:endParaRPr>
          </a:p>
          <a:p>
            <a:pPr marL="0" indent="0" fontAlgn="auto">
              <a:spcAft>
                <a:spcPts val="0"/>
              </a:spcAft>
              <a:buFont typeface="Brush Script MT" pitchFamily="66" charset="0"/>
              <a:buNone/>
              <a:defRPr/>
            </a:pPr>
            <a:r>
              <a:rPr lang="fr-FR" sz="2000" dirty="0" smtClean="0">
                <a:latin typeface="Calibri"/>
                <a:cs typeface="Calibri"/>
              </a:rPr>
              <a:t>  </a:t>
            </a:r>
            <a:r>
              <a:rPr lang="fr-FR" sz="2000" dirty="0" smtClean="0">
                <a:solidFill>
                  <a:srgbClr val="000000"/>
                </a:solidFill>
                <a:latin typeface="Calibri"/>
                <a:cs typeface="Calibri"/>
              </a:rPr>
              <a:t>  Pour la part des Profits </a:t>
            </a:r>
            <a:endParaRPr lang="fr-FR" sz="1600" b="1" i="1" dirty="0" smtClean="0">
              <a:solidFill>
                <a:srgbClr val="000000"/>
              </a:solidFill>
              <a:latin typeface="Calibri"/>
              <a:cs typeface="Calibri"/>
            </a:endParaRPr>
          </a:p>
          <a:p>
            <a:pPr marL="0" indent="0" fontAlgn="auto">
              <a:spcAft>
                <a:spcPts val="0"/>
              </a:spcAft>
              <a:buFont typeface="Brush Script MT" pitchFamily="66" charset="0"/>
              <a:buNone/>
              <a:defRPr/>
            </a:pPr>
            <a:r>
              <a:rPr lang="fr-FR" sz="2000" dirty="0">
                <a:solidFill>
                  <a:srgbClr val="000000"/>
                </a:solidFill>
                <a:latin typeface="Calibri"/>
                <a:cs typeface="Calibri"/>
              </a:rPr>
              <a:t> </a:t>
            </a:r>
            <a:r>
              <a:rPr lang="fr-FR" sz="2000" dirty="0" smtClean="0">
                <a:solidFill>
                  <a:srgbClr val="000000"/>
                </a:solidFill>
                <a:latin typeface="Calibri"/>
                <a:cs typeface="Calibri"/>
              </a:rPr>
              <a:t>                               </a:t>
            </a:r>
            <a:r>
              <a:rPr lang="fr-FR" sz="2000" b="1" dirty="0" smtClean="0">
                <a:solidFill>
                  <a:srgbClr val="000000"/>
                </a:solidFill>
                <a:latin typeface="Calibri"/>
                <a:cs typeface="Calibri"/>
                <a:sym typeface="Wingdings"/>
              </a:rPr>
              <a:t> Augmente</a:t>
            </a:r>
            <a:r>
              <a:rPr lang="fr-FR" sz="2000" b="1" dirty="0" smtClean="0">
                <a:solidFill>
                  <a:srgbClr val="000000"/>
                </a:solidFill>
                <a:latin typeface="Calibri"/>
                <a:cs typeface="Calibri"/>
              </a:rPr>
              <a:t> </a:t>
            </a:r>
          </a:p>
          <a:p>
            <a:pPr marL="274320" indent="-274320" fontAlgn="auto">
              <a:spcAft>
                <a:spcPts val="0"/>
              </a:spcAft>
              <a:defRPr/>
            </a:pPr>
            <a:endParaRPr lang="fr-FR" sz="2000" dirty="0" smtClean="0">
              <a:latin typeface="Calibri"/>
              <a:cs typeface="Calibri"/>
            </a:endParaRPr>
          </a:p>
          <a:p>
            <a:pPr marL="0" indent="0" fontAlgn="auto">
              <a:spcAft>
                <a:spcPts val="0"/>
              </a:spcAft>
              <a:buFont typeface="Brush Script MT" pitchFamily="66" charset="0"/>
              <a:buNone/>
              <a:defRPr/>
            </a:pPr>
            <a:r>
              <a:rPr lang="fr-FR" b="1" dirty="0" smtClean="0">
                <a:latin typeface="Calibri"/>
                <a:cs typeface="Calibri"/>
              </a:rPr>
              <a:t>  Analyse détaillée</a:t>
            </a:r>
          </a:p>
          <a:p>
            <a:pPr marL="0" indent="0" fontAlgn="auto">
              <a:spcAft>
                <a:spcPts val="0"/>
              </a:spcAft>
              <a:buFont typeface="Brush Script MT" pitchFamily="66" charset="0"/>
              <a:buNone/>
              <a:defRPr/>
            </a:pPr>
            <a:r>
              <a:rPr lang="fr-FR" sz="2000" b="1" dirty="0" smtClean="0">
                <a:solidFill>
                  <a:schemeClr val="accent3">
                    <a:lumMod val="75000"/>
                  </a:schemeClr>
                </a:solidFill>
                <a:latin typeface="Calibri"/>
                <a:cs typeface="Calibri"/>
                <a:sym typeface="Wingdings"/>
              </a:rPr>
              <a:t>Rappel : à partir de 1973</a:t>
            </a:r>
            <a:r>
              <a:rPr lang="fr-FR" sz="2000" dirty="0" smtClean="0">
                <a:solidFill>
                  <a:schemeClr val="accent3">
                    <a:lumMod val="75000"/>
                  </a:schemeClr>
                </a:solidFill>
                <a:latin typeface="Calibri"/>
                <a:cs typeface="Calibri"/>
                <a:sym typeface="Wingdings"/>
              </a:rPr>
              <a:t> : </a:t>
            </a:r>
          </a:p>
          <a:p>
            <a:pPr marL="0" indent="0" fontAlgn="auto">
              <a:spcAft>
                <a:spcPts val="0"/>
              </a:spcAft>
              <a:buFont typeface="Brush Script MT" pitchFamily="66" charset="0"/>
              <a:buNone/>
              <a:defRPr/>
            </a:pPr>
            <a:r>
              <a:rPr lang="fr-FR" sz="2000" dirty="0" smtClean="0">
                <a:latin typeface="Calibri"/>
                <a:cs typeface="Calibri"/>
                <a:sym typeface="Wingdings"/>
              </a:rPr>
              <a:t>Part des Profits    (</a:t>
            </a:r>
            <a:r>
              <a:rPr lang="fr-FR" sz="1800" dirty="0" smtClean="0">
                <a:latin typeface="Calibri"/>
                <a:cs typeface="Calibri"/>
                <a:sym typeface="Wingdings"/>
              </a:rPr>
              <a:t>choc pétrolier</a:t>
            </a:r>
            <a:r>
              <a:rPr lang="fr-FR" sz="2000" dirty="0" smtClean="0">
                <a:latin typeface="Calibri"/>
                <a:cs typeface="Calibri"/>
                <a:sym typeface="Wingdings"/>
              </a:rPr>
              <a:t>)</a:t>
            </a:r>
          </a:p>
          <a:p>
            <a:pPr marL="0" indent="0" fontAlgn="auto">
              <a:spcAft>
                <a:spcPts val="0"/>
              </a:spcAft>
              <a:buFont typeface="Brush Script MT" pitchFamily="66" charset="0"/>
              <a:buNone/>
              <a:defRPr/>
            </a:pPr>
            <a:r>
              <a:rPr lang="fr-FR" sz="2000" dirty="0" smtClean="0">
                <a:latin typeface="Calibri"/>
                <a:cs typeface="Calibri"/>
                <a:sym typeface="Wingdings"/>
              </a:rPr>
              <a:t>Part des Salaires  </a:t>
            </a:r>
            <a:r>
              <a:rPr lang="fr-FR" sz="1800" dirty="0" smtClean="0">
                <a:latin typeface="Calibri"/>
                <a:cs typeface="Calibri"/>
                <a:sym typeface="Wingdings"/>
              </a:rPr>
              <a:t>(part 70%, spirale)</a:t>
            </a:r>
          </a:p>
          <a:p>
            <a:pPr marL="0" indent="0" fontAlgn="auto">
              <a:spcAft>
                <a:spcPts val="0"/>
              </a:spcAft>
              <a:buFont typeface="Brush Script MT" pitchFamily="66" charset="0"/>
              <a:buNone/>
              <a:defRPr/>
            </a:pPr>
            <a:r>
              <a:rPr lang="fr-FR" sz="3000" b="1" i="1" dirty="0" smtClean="0">
                <a:solidFill>
                  <a:srgbClr val="9B6C34"/>
                </a:solidFill>
                <a:latin typeface="Calibri"/>
                <a:cs typeface="Calibri"/>
                <a:sym typeface="Wingdings"/>
              </a:rPr>
              <a:t> </a:t>
            </a:r>
            <a:r>
              <a:rPr lang="fr-FR" sz="1500" b="1" i="1" dirty="0" smtClean="0">
                <a:solidFill>
                  <a:srgbClr val="9B6C34"/>
                </a:solidFill>
                <a:latin typeface="Calibri"/>
                <a:cs typeface="Calibri"/>
                <a:sym typeface="Wingdings"/>
              </a:rPr>
              <a:t>à rapprocher du programme Sciences de Gestion</a:t>
            </a:r>
          </a:p>
          <a:p>
            <a:pPr marL="0" indent="0" fontAlgn="auto">
              <a:spcAft>
                <a:spcPts val="0"/>
              </a:spcAft>
              <a:buFont typeface="Brush Script MT" pitchFamily="66" charset="0"/>
              <a:buNone/>
              <a:defRPr/>
            </a:pPr>
            <a:endParaRPr lang="fr-FR" sz="2000" b="1" dirty="0" smtClean="0">
              <a:solidFill>
                <a:srgbClr val="554E45"/>
              </a:solidFill>
              <a:latin typeface="Calibri"/>
              <a:cs typeface="Calibri"/>
              <a:sym typeface="Wingdings"/>
            </a:endParaRPr>
          </a:p>
          <a:p>
            <a:pPr marL="0" indent="0" fontAlgn="auto">
              <a:spcAft>
                <a:spcPts val="0"/>
              </a:spcAft>
              <a:buFont typeface="Brush Script MT" pitchFamily="66" charset="0"/>
              <a:buNone/>
              <a:defRPr/>
            </a:pPr>
            <a:r>
              <a:rPr lang="fr-FR" sz="2000" b="1" dirty="0" smtClean="0">
                <a:solidFill>
                  <a:srgbClr val="554E45"/>
                </a:solidFill>
                <a:latin typeface="Calibri"/>
                <a:cs typeface="Calibri"/>
                <a:sym typeface="Wingdings"/>
              </a:rPr>
              <a:t>Depuis 1983</a:t>
            </a:r>
            <a:r>
              <a:rPr lang="fr-FR" sz="2000" dirty="0" smtClean="0">
                <a:solidFill>
                  <a:srgbClr val="554E45"/>
                </a:solidFill>
                <a:latin typeface="Calibri"/>
                <a:cs typeface="Calibri"/>
                <a:sym typeface="Wingdings"/>
              </a:rPr>
              <a:t> </a:t>
            </a:r>
            <a:r>
              <a:rPr lang="fr-FR" sz="2000" dirty="0" smtClean="0">
                <a:latin typeface="Calibri"/>
                <a:cs typeface="Calibri"/>
                <a:sym typeface="Wingdings"/>
              </a:rPr>
              <a:t>: Déséquilibres corrigés </a:t>
            </a:r>
          </a:p>
          <a:p>
            <a:pPr marL="0" indent="0" fontAlgn="auto">
              <a:spcAft>
                <a:spcPts val="0"/>
              </a:spcAft>
              <a:buFont typeface="Brush Script MT" pitchFamily="66" charset="0"/>
              <a:buNone/>
              <a:defRPr/>
            </a:pPr>
            <a:r>
              <a:rPr lang="fr-FR" sz="1700" dirty="0">
                <a:latin typeface="Calibri"/>
                <a:cs typeface="Calibri"/>
                <a:sym typeface="Wingdings"/>
              </a:rPr>
              <a:t>P</a:t>
            </a:r>
            <a:r>
              <a:rPr lang="fr-FR" sz="1700" dirty="0" smtClean="0">
                <a:latin typeface="Calibri"/>
                <a:cs typeface="Calibri"/>
                <a:sym typeface="Wingdings"/>
              </a:rPr>
              <a:t>our améliorer le solde de la balance commerciale, pour relancer l’investissement </a:t>
            </a:r>
          </a:p>
          <a:p>
            <a:pPr marL="0" indent="0" fontAlgn="auto">
              <a:spcAft>
                <a:spcPts val="0"/>
              </a:spcAft>
              <a:buFont typeface="Brush Script MT" pitchFamily="66" charset="0"/>
              <a:buNone/>
              <a:defRPr/>
            </a:pPr>
            <a:r>
              <a:rPr lang="fr-FR" sz="1700" dirty="0" smtClean="0">
                <a:latin typeface="Calibri"/>
                <a:cs typeface="Calibri"/>
                <a:sym typeface="Wingdings"/>
              </a:rPr>
              <a:t>des entreprises et pour réduire la spirale inflationniste </a:t>
            </a:r>
          </a:p>
          <a:p>
            <a:pPr marL="274320" indent="-274320" fontAlgn="auto">
              <a:spcAft>
                <a:spcPts val="0"/>
              </a:spcAft>
              <a:defRPr/>
            </a:pPr>
            <a:endParaRPr lang="fr-FR" sz="1100" dirty="0" smtClean="0">
              <a:latin typeface="Calibri"/>
              <a:cs typeface="Calibri"/>
              <a:sym typeface="Wingdings"/>
            </a:endParaRPr>
          </a:p>
          <a:p>
            <a:pPr marL="0" indent="0" fontAlgn="auto">
              <a:spcAft>
                <a:spcPts val="0"/>
              </a:spcAft>
              <a:buFont typeface="Brush Script MT" pitchFamily="66" charset="0"/>
              <a:buNone/>
              <a:defRPr/>
            </a:pPr>
            <a:r>
              <a:rPr lang="fr-FR" sz="2000" b="1" dirty="0" smtClean="0">
                <a:solidFill>
                  <a:srgbClr val="554E45"/>
                </a:solidFill>
                <a:latin typeface="Calibri"/>
                <a:cs typeface="Calibri"/>
                <a:sym typeface="Wingdings"/>
              </a:rPr>
              <a:t> Depuis ‘90 </a:t>
            </a:r>
            <a:r>
              <a:rPr lang="fr-FR" sz="2000" dirty="0" smtClean="0">
                <a:latin typeface="Calibri"/>
                <a:cs typeface="Calibri"/>
                <a:sym typeface="Wingdings"/>
              </a:rPr>
              <a:t>: Partage stabilisé</a:t>
            </a:r>
            <a:endParaRPr lang="fr-FR" sz="2000" dirty="0" smtClean="0">
              <a:latin typeface="Calibri"/>
              <a:cs typeface="Calibri"/>
            </a:endParaRPr>
          </a:p>
          <a:p>
            <a:pPr marL="274320" indent="-274320" fontAlgn="auto">
              <a:spcAft>
                <a:spcPts val="0"/>
              </a:spcAft>
              <a:defRPr/>
            </a:pPr>
            <a:endParaRPr lang="fr-FR" sz="2000" dirty="0" smtClean="0"/>
          </a:p>
          <a:p>
            <a:pPr marL="274320" indent="-274320" fontAlgn="auto">
              <a:spcAft>
                <a:spcPts val="0"/>
              </a:spcAft>
              <a:buFont typeface="Brush Script MT" pitchFamily="66" charset="0"/>
              <a:buNone/>
              <a:defRPr/>
            </a:pPr>
            <a:endParaRPr lang="fr-FR" sz="2000" dirty="0"/>
          </a:p>
        </p:txBody>
      </p:sp>
      <p:cxnSp>
        <p:nvCxnSpPr>
          <p:cNvPr id="9" name="Connecteur droit avec flèche 8"/>
          <p:cNvCxnSpPr/>
          <p:nvPr/>
        </p:nvCxnSpPr>
        <p:spPr>
          <a:xfrm>
            <a:off x="1117600" y="2857500"/>
            <a:ext cx="2643188" cy="3206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963" name="ZoneTexte 1"/>
          <p:cNvSpPr txBox="1">
            <a:spLocks noChangeArrowheads="1"/>
          </p:cNvSpPr>
          <p:nvPr/>
        </p:nvSpPr>
        <p:spPr bwMode="auto">
          <a:xfrm>
            <a:off x="2185988" y="939800"/>
            <a:ext cx="1897062" cy="708025"/>
          </a:xfrm>
          <a:prstGeom prst="rect">
            <a:avLst/>
          </a:prstGeom>
          <a:solidFill>
            <a:srgbClr val="554E45"/>
          </a:solidFill>
          <a:ln w="9525">
            <a:noFill/>
            <a:miter lim="800000"/>
            <a:headEnd/>
            <a:tailEnd/>
          </a:ln>
        </p:spPr>
        <p:txBody>
          <a:bodyPr>
            <a:spAutoFit/>
          </a:bodyPr>
          <a:lstStyle/>
          <a:p>
            <a:pPr algn="ctr"/>
            <a:r>
              <a:rPr lang="fr-FR" sz="2000">
                <a:solidFill>
                  <a:schemeClr val="bg1"/>
                </a:solidFill>
                <a:latin typeface="Franklin Gothic Book" pitchFamily="34" charset="0"/>
              </a:rPr>
              <a:t>Proposition </a:t>
            </a:r>
          </a:p>
          <a:p>
            <a:pPr algn="ctr"/>
            <a:r>
              <a:rPr lang="fr-FR" sz="2000">
                <a:solidFill>
                  <a:schemeClr val="bg1"/>
                </a:solidFill>
                <a:latin typeface="Franklin Gothic Book" pitchFamily="34" charset="0"/>
              </a:rPr>
              <a:t>de corrigé</a:t>
            </a:r>
          </a:p>
        </p:txBody>
      </p:sp>
      <p:sp>
        <p:nvSpPr>
          <p:cNvPr id="3" name="Extraire 2"/>
          <p:cNvSpPr/>
          <p:nvPr/>
        </p:nvSpPr>
        <p:spPr>
          <a:xfrm>
            <a:off x="171450" y="690563"/>
            <a:ext cx="1395413" cy="1077912"/>
          </a:xfrm>
          <a:prstGeom prst="flowChartExtract">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b="1" dirty="0"/>
              <a:t>Ecrit</a:t>
            </a:r>
            <a:endParaRPr lang="fr-FR" b="1" dirty="0"/>
          </a:p>
        </p:txBody>
      </p:sp>
      <p:pic>
        <p:nvPicPr>
          <p:cNvPr id="40965" name="Image 11"/>
          <p:cNvPicPr>
            <a:picLocks noChangeAspect="1"/>
          </p:cNvPicPr>
          <p:nvPr/>
        </p:nvPicPr>
        <p:blipFill>
          <a:blip r:embed="rId4"/>
          <a:srcRect/>
          <a:stretch>
            <a:fillRect/>
          </a:stretch>
        </p:blipFill>
        <p:spPr bwMode="auto">
          <a:xfrm>
            <a:off x="312738" y="1768475"/>
            <a:ext cx="3770312" cy="3806825"/>
          </a:xfrm>
          <a:prstGeom prst="rect">
            <a:avLst/>
          </a:prstGeom>
          <a:noFill/>
          <a:ln w="9525">
            <a:noFill/>
            <a:miter lim="800000"/>
            <a:headEnd/>
            <a:tailEnd/>
          </a:ln>
        </p:spPr>
      </p:pic>
      <p:cxnSp>
        <p:nvCxnSpPr>
          <p:cNvPr id="10" name="Connecteur droit avec flèche 9"/>
          <p:cNvCxnSpPr/>
          <p:nvPr/>
        </p:nvCxnSpPr>
        <p:spPr>
          <a:xfrm>
            <a:off x="1566863" y="2738438"/>
            <a:ext cx="1254125" cy="296862"/>
          </a:xfrm>
          <a:prstGeom prst="straightConnector1">
            <a:avLst/>
          </a:prstGeom>
          <a:ln w="57150" cmpd="sng">
            <a:solidFill>
              <a:schemeClr val="bg2">
                <a:lumMod val="1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p:nvPr/>
        </p:nvCxnSpPr>
        <p:spPr>
          <a:xfrm flipV="1">
            <a:off x="1747838" y="3876675"/>
            <a:ext cx="1254125" cy="214313"/>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12" end="1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
                                            <p:txEl>
                                              <p:pRg st="13" end="13"/>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ZoneTexte 1"/>
          <p:cNvSpPr txBox="1">
            <a:spLocks noChangeArrowheads="1"/>
          </p:cNvSpPr>
          <p:nvPr/>
        </p:nvSpPr>
        <p:spPr bwMode="auto">
          <a:xfrm>
            <a:off x="1404938" y="1539875"/>
            <a:ext cx="6080125" cy="830263"/>
          </a:xfrm>
          <a:prstGeom prst="rect">
            <a:avLst/>
          </a:prstGeom>
          <a:solidFill>
            <a:srgbClr val="554E45"/>
          </a:solidFill>
          <a:ln w="9525">
            <a:noFill/>
            <a:miter lim="800000"/>
            <a:headEnd/>
            <a:tailEnd/>
          </a:ln>
        </p:spPr>
        <p:txBody>
          <a:bodyPr>
            <a:spAutoFit/>
          </a:bodyPr>
          <a:lstStyle/>
          <a:p>
            <a:pPr algn="ctr"/>
            <a:r>
              <a:rPr lang="fr-FR" sz="2400" b="1">
                <a:solidFill>
                  <a:srgbClr val="FFFFFF"/>
                </a:solidFill>
                <a:latin typeface="Calibri" pitchFamily="34" charset="0"/>
              </a:rPr>
              <a:t>Quelle est l’évolution actuelle du partage salaires / profit ?</a:t>
            </a:r>
          </a:p>
        </p:txBody>
      </p:sp>
      <p:sp>
        <p:nvSpPr>
          <p:cNvPr id="3" name="ZoneTexte 2"/>
          <p:cNvSpPr txBox="1">
            <a:spLocks noChangeArrowheads="1"/>
          </p:cNvSpPr>
          <p:nvPr/>
        </p:nvSpPr>
        <p:spPr bwMode="auto">
          <a:xfrm>
            <a:off x="1277938" y="3016250"/>
            <a:ext cx="6530975" cy="2862263"/>
          </a:xfrm>
          <a:prstGeom prst="rect">
            <a:avLst/>
          </a:prstGeom>
          <a:blipFill dpi="0" rotWithShape="1">
            <a:blip r:embed="rId3"/>
            <a:srcRect/>
            <a:tile tx="0" ty="0" sx="100000" sy="100000" flip="none" algn="tl"/>
          </a:blipFill>
          <a:ln w="9525">
            <a:noFill/>
            <a:miter lim="800000"/>
            <a:headEnd/>
            <a:tailEnd/>
          </a:ln>
        </p:spPr>
        <p:txBody>
          <a:bodyPr>
            <a:spAutoFit/>
          </a:bodyPr>
          <a:lstStyle/>
          <a:p>
            <a:r>
              <a:rPr lang="fr-FR" sz="2000">
                <a:latin typeface="Calibri" pitchFamily="34" charset="0"/>
              </a:rPr>
              <a:t>L’analyse du graphique précédent retraçait une évolution de 1959 jusque 2006.</a:t>
            </a:r>
          </a:p>
          <a:p>
            <a:r>
              <a:rPr lang="fr-FR" sz="2000">
                <a:latin typeface="Calibri" pitchFamily="34" charset="0"/>
              </a:rPr>
              <a:t>Il serait peut être intéressant de savoir si la tendance a évolué depuis </a:t>
            </a:r>
          </a:p>
          <a:p>
            <a:r>
              <a:rPr lang="fr-FR" sz="2000">
                <a:latin typeface="Calibri" pitchFamily="34" charset="0"/>
                <a:sym typeface="Wingdings" pitchFamily="2" charset="2"/>
              </a:rPr>
              <a:t>  </a:t>
            </a:r>
            <a:r>
              <a:rPr lang="fr-FR" sz="2000" b="1">
                <a:latin typeface="Calibri" pitchFamily="34" charset="0"/>
                <a:sym typeface="Wingdings" pitchFamily="2" charset="2"/>
              </a:rPr>
              <a:t>A l’aide d’Internet, r</a:t>
            </a:r>
            <a:r>
              <a:rPr lang="fr-FR" sz="2000" b="1">
                <a:latin typeface="Calibri" pitchFamily="34" charset="0"/>
              </a:rPr>
              <a:t>echercher l’évolution du partage de la VA jusque 2012 et présenter une synthèse.</a:t>
            </a:r>
          </a:p>
          <a:p>
            <a:endParaRPr lang="fr-FR" sz="2000" b="1">
              <a:latin typeface="Calibri" pitchFamily="34" charset="0"/>
            </a:endParaRPr>
          </a:p>
          <a:p>
            <a:r>
              <a:rPr lang="fr-FR" sz="2000" b="1">
                <a:latin typeface="Calibri" pitchFamily="34" charset="0"/>
              </a:rPr>
              <a:t>Insee par exemple : </a:t>
            </a:r>
            <a:r>
              <a:rPr lang="fr-FR" sz="2000" b="1">
                <a:latin typeface="Calibri" pitchFamily="34" charset="0"/>
                <a:hlinkClick r:id="rId4"/>
              </a:rPr>
              <a:t>www.insee.fr</a:t>
            </a:r>
            <a:endParaRPr lang="fr-FR" sz="2000" b="1">
              <a:latin typeface="Calibri" pitchFamily="34" charset="0"/>
            </a:endParaRPr>
          </a:p>
          <a:p>
            <a:r>
              <a:rPr lang="fr-FR" sz="2000" b="1">
                <a:latin typeface="Franklin Gothic Book"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Image 1"/>
          <p:cNvPicPr>
            <a:picLocks noChangeAspect="1" noChangeArrowheads="1"/>
          </p:cNvPicPr>
          <p:nvPr/>
        </p:nvPicPr>
        <p:blipFill>
          <a:blip r:embed="rId3"/>
          <a:srcRect/>
          <a:stretch>
            <a:fillRect/>
          </a:stretch>
        </p:blipFill>
        <p:spPr bwMode="auto">
          <a:xfrm>
            <a:off x="5149850" y="2286000"/>
            <a:ext cx="3810000" cy="4548188"/>
          </a:xfrm>
          <a:prstGeom prst="rect">
            <a:avLst/>
          </a:prstGeom>
          <a:noFill/>
          <a:ln w="9525">
            <a:noFill/>
            <a:miter lim="800000"/>
            <a:headEnd/>
            <a:tailEnd/>
          </a:ln>
        </p:spPr>
      </p:pic>
      <p:pic>
        <p:nvPicPr>
          <p:cNvPr id="43010" name="Image 3"/>
          <p:cNvPicPr>
            <a:picLocks noChangeAspect="1"/>
          </p:cNvPicPr>
          <p:nvPr/>
        </p:nvPicPr>
        <p:blipFill>
          <a:blip r:embed="rId4"/>
          <a:srcRect/>
          <a:stretch>
            <a:fillRect/>
          </a:stretch>
        </p:blipFill>
        <p:spPr bwMode="auto">
          <a:xfrm>
            <a:off x="3054350" y="277813"/>
            <a:ext cx="5905500" cy="2282825"/>
          </a:xfrm>
          <a:prstGeom prst="rect">
            <a:avLst/>
          </a:prstGeom>
          <a:noFill/>
          <a:ln w="9525">
            <a:noFill/>
            <a:miter lim="800000"/>
            <a:headEnd/>
            <a:tailEnd/>
          </a:ln>
        </p:spPr>
      </p:pic>
      <p:sp>
        <p:nvSpPr>
          <p:cNvPr id="5" name="ZoneTexte 4"/>
          <p:cNvSpPr txBox="1"/>
          <p:nvPr/>
        </p:nvSpPr>
        <p:spPr>
          <a:xfrm>
            <a:off x="747713" y="2586038"/>
            <a:ext cx="4010025" cy="3078162"/>
          </a:xfrm>
          <a:prstGeom prst="rect">
            <a:avLst/>
          </a:prstGeom>
          <a:blipFill rotWithShape="1">
            <a:blip r:embed="rId5" cstate="print"/>
            <a:tile tx="0" ty="0" sx="100000" sy="100000" flip="none" algn="tl"/>
          </a:blipFill>
        </p:spPr>
        <p:txBody>
          <a:bodyPr>
            <a:spAutoFit/>
          </a:bodyPr>
          <a:lstStyle/>
          <a:p>
            <a:r>
              <a:rPr lang="fr-FR" b="1" u="sng">
                <a:effectLst>
                  <a:outerShdw blurRad="38100" dist="38100" dir="2700000" algn="tl">
                    <a:srgbClr val="C0C0C0"/>
                  </a:outerShdw>
                </a:effectLst>
                <a:latin typeface="Calibri" pitchFamily="34" charset="0"/>
              </a:rPr>
              <a:t>Synthèse</a:t>
            </a:r>
          </a:p>
          <a:p>
            <a:r>
              <a:rPr lang="fr-FR">
                <a:latin typeface="Calibri" pitchFamily="34" charset="0"/>
              </a:rPr>
              <a:t>Cette recherche permet de démontrer que depuis 2006, les 3 indicateurs connaissent une répartition stable : </a:t>
            </a:r>
          </a:p>
          <a:p>
            <a:endParaRPr lang="fr-FR">
              <a:latin typeface="Calibri" pitchFamily="34" charset="0"/>
            </a:endParaRPr>
          </a:p>
          <a:p>
            <a:pPr>
              <a:buFontTx/>
              <a:buChar char="-"/>
            </a:pPr>
            <a:r>
              <a:rPr lang="fr-FR" b="1">
                <a:latin typeface="Calibri" pitchFamily="34" charset="0"/>
              </a:rPr>
              <a:t>Rémunération des salariés </a:t>
            </a:r>
            <a:r>
              <a:rPr lang="fr-FR">
                <a:latin typeface="Calibri" pitchFamily="34" charset="0"/>
              </a:rPr>
              <a:t>≈ 59%</a:t>
            </a:r>
          </a:p>
          <a:p>
            <a:pPr>
              <a:buFontTx/>
              <a:buChar char="-"/>
            </a:pPr>
            <a:r>
              <a:rPr lang="fr-FR" b="1">
                <a:latin typeface="Calibri" pitchFamily="34" charset="0"/>
              </a:rPr>
              <a:t>Etat</a:t>
            </a:r>
            <a:r>
              <a:rPr lang="fr-FR">
                <a:latin typeface="Calibri" pitchFamily="34" charset="0"/>
              </a:rPr>
              <a:t> ≈ 5%</a:t>
            </a:r>
          </a:p>
          <a:p>
            <a:pPr>
              <a:buFontTx/>
              <a:buChar char="-"/>
            </a:pPr>
            <a:r>
              <a:rPr lang="fr-FR" b="1">
                <a:latin typeface="Calibri" pitchFamily="34" charset="0"/>
              </a:rPr>
              <a:t>Entreprises</a:t>
            </a:r>
            <a:r>
              <a:rPr lang="fr-FR">
                <a:latin typeface="Calibri" pitchFamily="34" charset="0"/>
              </a:rPr>
              <a:t> ≈ 30%</a:t>
            </a:r>
          </a:p>
          <a:p>
            <a:endParaRPr lang="fr-FR" sz="1600" i="1">
              <a:latin typeface="Calibri" pitchFamily="34" charset="0"/>
            </a:endParaRPr>
          </a:p>
          <a:p>
            <a:r>
              <a:rPr lang="fr-FR" sz="1600" i="1">
                <a:latin typeface="Calibri" pitchFamily="34" charset="0"/>
              </a:rPr>
              <a:t>(remarque la part des revenus mixtes ≈ 6%)</a:t>
            </a:r>
          </a:p>
          <a:p>
            <a:pPr>
              <a:buFontTx/>
              <a:buChar char="-"/>
            </a:pPr>
            <a:endParaRPr lang="fr-FR">
              <a:latin typeface="Calibri" pitchFamily="34" charset="0"/>
            </a:endParaRPr>
          </a:p>
        </p:txBody>
      </p:sp>
      <p:sp>
        <p:nvSpPr>
          <p:cNvPr id="3" name="ZoneTexte 2"/>
          <p:cNvSpPr txBox="1"/>
          <p:nvPr/>
        </p:nvSpPr>
        <p:spPr>
          <a:xfrm>
            <a:off x="3036888" y="630238"/>
            <a:ext cx="5503862" cy="252412"/>
          </a:xfrm>
          <a:prstGeom prst="rect">
            <a:avLst/>
          </a:prstGeom>
          <a:noFill/>
          <a:ln w="38100" cmpd="sng">
            <a:solidFill>
              <a:schemeClr val="accent5"/>
            </a:solidFill>
          </a:ln>
        </p:spPr>
        <p:txBody>
          <a:bodyPr>
            <a:spAutoFit/>
          </a:bodyPr>
          <a:lstStyle/>
          <a:p>
            <a:pPr fontAlgn="auto">
              <a:spcBef>
                <a:spcPts val="0"/>
              </a:spcBef>
              <a:spcAft>
                <a:spcPts val="0"/>
              </a:spcAft>
              <a:defRPr/>
            </a:pPr>
            <a:endParaRPr lang="fr-FR" b="1" dirty="0">
              <a:latin typeface="+mn-lt"/>
            </a:endParaRPr>
          </a:p>
        </p:txBody>
      </p:sp>
      <p:sp>
        <p:nvSpPr>
          <p:cNvPr id="6" name="ZoneTexte 5"/>
          <p:cNvSpPr txBox="1">
            <a:spLocks noChangeArrowheads="1"/>
          </p:cNvSpPr>
          <p:nvPr/>
        </p:nvSpPr>
        <p:spPr bwMode="auto">
          <a:xfrm>
            <a:off x="3036888" y="1439863"/>
            <a:ext cx="5503862" cy="215900"/>
          </a:xfrm>
          <a:prstGeom prst="rect">
            <a:avLst/>
          </a:prstGeom>
          <a:noFill/>
          <a:ln w="38100">
            <a:solidFill>
              <a:srgbClr val="EB5605"/>
            </a:solidFill>
            <a:miter lim="800000"/>
            <a:headEnd/>
            <a:tailEnd/>
          </a:ln>
        </p:spPr>
        <p:txBody>
          <a:bodyPr>
            <a:spAutoFit/>
          </a:bodyPr>
          <a:lstStyle/>
          <a:p>
            <a:endParaRPr lang="fr-FR">
              <a:latin typeface="Franklin Gothic Book" pitchFamily="34" charset="0"/>
            </a:endParaRPr>
          </a:p>
        </p:txBody>
      </p:sp>
      <p:sp>
        <p:nvSpPr>
          <p:cNvPr id="13" name="ZoneTexte 12"/>
          <p:cNvSpPr txBox="1">
            <a:spLocks noChangeArrowheads="1"/>
          </p:cNvSpPr>
          <p:nvPr/>
        </p:nvSpPr>
        <p:spPr bwMode="auto">
          <a:xfrm>
            <a:off x="3036888" y="1825625"/>
            <a:ext cx="5503862" cy="215900"/>
          </a:xfrm>
          <a:prstGeom prst="rect">
            <a:avLst/>
          </a:prstGeom>
          <a:noFill/>
          <a:ln w="38100">
            <a:solidFill>
              <a:srgbClr val="EB5605"/>
            </a:solidFill>
            <a:miter lim="800000"/>
            <a:headEnd/>
            <a:tailEnd/>
          </a:ln>
        </p:spPr>
        <p:txBody>
          <a:bodyPr>
            <a:spAutoFit/>
          </a:bodyPr>
          <a:lstStyle/>
          <a:p>
            <a:endParaRPr lang="fr-FR">
              <a:latin typeface="Franklin Gothic Book" pitchFamily="34" charset="0"/>
            </a:endParaRPr>
          </a:p>
        </p:txBody>
      </p:sp>
      <p:sp>
        <p:nvSpPr>
          <p:cNvPr id="7" name="ZoneTexte 6"/>
          <p:cNvSpPr txBox="1"/>
          <p:nvPr/>
        </p:nvSpPr>
        <p:spPr>
          <a:xfrm>
            <a:off x="8378825" y="3130550"/>
            <a:ext cx="323850" cy="3219450"/>
          </a:xfrm>
          <a:prstGeom prst="rect">
            <a:avLst/>
          </a:prstGeom>
          <a:noFill/>
          <a:ln w="28575" cmpd="sng">
            <a:solidFill>
              <a:srgbClr val="FF6600"/>
            </a:solidFill>
            <a:prstDash val="sysDash"/>
          </a:ln>
        </p:spPr>
        <p:txBody>
          <a:bodyPr vert="vert">
            <a:spAutoFit/>
          </a:bodyPr>
          <a:lstStyle/>
          <a:p>
            <a:pPr fontAlgn="auto">
              <a:spcBef>
                <a:spcPts val="0"/>
              </a:spcBef>
              <a:spcAft>
                <a:spcPts val="0"/>
              </a:spcAft>
              <a:defRPr/>
            </a:pPr>
            <a:r>
              <a:rPr lang="fr-FR" dirty="0">
                <a:latin typeface="+mn-lt"/>
              </a:rPr>
              <a:t>.   </a:t>
            </a:r>
            <a:endParaRPr lang="fr-FR"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3"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15975" y="2841625"/>
            <a:ext cx="7548563" cy="652463"/>
          </a:xfrm>
          <a:prstGeom prst="rect">
            <a:avLst/>
          </a:prstGeom>
          <a:solidFill>
            <a:srgbClr val="554E45"/>
          </a:solidFill>
        </p:spPr>
        <p:txBody>
          <a:bodyPr anchor="ctr">
            <a:spAutoFit/>
          </a:bodyPr>
          <a:lstStyle/>
          <a:p>
            <a:pPr algn="ctr" fontAlgn="auto">
              <a:spcBef>
                <a:spcPts val="0"/>
              </a:spcBef>
              <a:spcAft>
                <a:spcPts val="0"/>
              </a:spcAft>
              <a:defRPr/>
            </a:pPr>
            <a:r>
              <a:rPr lang="fr-FR" sz="2600" b="1" dirty="0">
                <a:solidFill>
                  <a:srgbClr val="FFFFFF"/>
                </a:solidFill>
                <a:latin typeface="Calibri"/>
                <a:cs typeface="Calibri"/>
              </a:rPr>
              <a:t>4. Ce partage a-t-il des enjeux ?</a:t>
            </a:r>
          </a:p>
          <a:p>
            <a:pPr algn="ctr" fontAlgn="auto">
              <a:spcBef>
                <a:spcPts val="0"/>
              </a:spcBef>
              <a:spcAft>
                <a:spcPts val="0"/>
              </a:spcAft>
              <a:defRPr/>
            </a:pPr>
            <a:endParaRPr lang="fr-FR" sz="1050" b="1" dirty="0">
              <a:solidFill>
                <a:prstClr val="black"/>
              </a:solidFill>
              <a:latin typeface="Calibri"/>
              <a:cs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ZoneTexte 1"/>
          <p:cNvSpPr txBox="1">
            <a:spLocks noChangeArrowheads="1"/>
          </p:cNvSpPr>
          <p:nvPr/>
        </p:nvSpPr>
        <p:spPr bwMode="auto">
          <a:xfrm>
            <a:off x="1327150" y="963613"/>
            <a:ext cx="6667500" cy="1077912"/>
          </a:xfrm>
          <a:prstGeom prst="rect">
            <a:avLst/>
          </a:prstGeom>
          <a:solidFill>
            <a:srgbClr val="554E45"/>
          </a:solidFill>
          <a:ln w="9525">
            <a:noFill/>
            <a:miter lim="800000"/>
            <a:headEnd/>
            <a:tailEnd/>
          </a:ln>
        </p:spPr>
        <p:txBody>
          <a:bodyPr>
            <a:spAutoFit/>
          </a:bodyPr>
          <a:lstStyle/>
          <a:p>
            <a:pPr algn="ctr"/>
            <a:r>
              <a:rPr lang="fr-FR" sz="3200" b="1">
                <a:solidFill>
                  <a:srgbClr val="FFFFFF"/>
                </a:solidFill>
                <a:latin typeface="Calibri" pitchFamily="34" charset="0"/>
              </a:rPr>
              <a:t>Les enjeux ?</a:t>
            </a:r>
          </a:p>
          <a:p>
            <a:pPr algn="ctr"/>
            <a:endParaRPr lang="fr-FR" sz="3200" b="1">
              <a:solidFill>
                <a:srgbClr val="000000"/>
              </a:solidFill>
              <a:latin typeface="Calibri" pitchFamily="34" charset="0"/>
            </a:endParaRPr>
          </a:p>
        </p:txBody>
      </p:sp>
      <p:sp>
        <p:nvSpPr>
          <p:cNvPr id="3" name="ZoneTexte 2"/>
          <p:cNvSpPr txBox="1">
            <a:spLocks noChangeArrowheads="1"/>
          </p:cNvSpPr>
          <p:nvPr/>
        </p:nvSpPr>
        <p:spPr bwMode="auto">
          <a:xfrm>
            <a:off x="981075" y="2193925"/>
            <a:ext cx="7170738" cy="3876675"/>
          </a:xfrm>
          <a:prstGeom prst="rect">
            <a:avLst/>
          </a:prstGeom>
          <a:blipFill dpi="0" rotWithShape="1">
            <a:blip r:embed="rId3"/>
            <a:srcRect/>
            <a:tile tx="0" ty="0" sx="100000" sy="100000" flip="none" algn="tl"/>
          </a:blipFill>
          <a:ln w="9525">
            <a:noFill/>
            <a:miter lim="800000"/>
            <a:headEnd/>
            <a:tailEnd/>
          </a:ln>
        </p:spPr>
        <p:txBody>
          <a:bodyPr>
            <a:spAutoFit/>
          </a:bodyPr>
          <a:lstStyle/>
          <a:p>
            <a:endParaRPr lang="fr-FR" sz="2000">
              <a:latin typeface="Calibri" pitchFamily="34" charset="0"/>
            </a:endParaRPr>
          </a:p>
          <a:p>
            <a:r>
              <a:rPr lang="fr-FR" sz="2000">
                <a:latin typeface="Calibri" pitchFamily="34" charset="0"/>
              </a:rPr>
              <a:t>A partir du texte ci-après, répondre aux questions suivantes :</a:t>
            </a:r>
          </a:p>
          <a:p>
            <a:endParaRPr lang="fr-FR" sz="800">
              <a:latin typeface="Calibri" pitchFamily="34" charset="0"/>
            </a:endParaRPr>
          </a:p>
          <a:p>
            <a:r>
              <a:rPr lang="fr-FR" sz="2000" b="1">
                <a:latin typeface="Calibri" pitchFamily="34" charset="0"/>
              </a:rPr>
              <a:t>Comment le partage entre salaires et profits peut-il influencer :</a:t>
            </a:r>
            <a:endParaRPr lang="fr-FR" sz="2000">
              <a:latin typeface="Calibri" pitchFamily="34" charset="0"/>
            </a:endParaRPr>
          </a:p>
          <a:p>
            <a:r>
              <a:rPr lang="fr-FR" sz="2000">
                <a:latin typeface="Calibri" pitchFamily="34" charset="0"/>
              </a:rPr>
              <a:t> </a:t>
            </a:r>
          </a:p>
          <a:p>
            <a:r>
              <a:rPr lang="fr-FR" sz="2000">
                <a:latin typeface="Calibri" pitchFamily="34" charset="0"/>
              </a:rPr>
              <a:t>     -  l’</a:t>
            </a:r>
            <a:r>
              <a:rPr lang="fr-FR" sz="2000" b="1">
                <a:latin typeface="Calibri" pitchFamily="34" charset="0"/>
              </a:rPr>
              <a:t>économie</a:t>
            </a:r>
            <a:r>
              <a:rPr lang="fr-FR" sz="2000">
                <a:latin typeface="Calibri" pitchFamily="34" charset="0"/>
              </a:rPr>
              <a:t> ? </a:t>
            </a:r>
          </a:p>
          <a:p>
            <a:endParaRPr lang="fr-FR" sz="2000">
              <a:latin typeface="Calibri" pitchFamily="34" charset="0"/>
            </a:endParaRPr>
          </a:p>
          <a:p>
            <a:r>
              <a:rPr lang="fr-FR" sz="2000">
                <a:latin typeface="Calibri" pitchFamily="34" charset="0"/>
              </a:rPr>
              <a:t>     - la </a:t>
            </a:r>
            <a:r>
              <a:rPr lang="fr-FR" sz="2000" b="1">
                <a:latin typeface="Calibri" pitchFamily="34" charset="0"/>
              </a:rPr>
              <a:t>compétitivité</a:t>
            </a:r>
            <a:r>
              <a:rPr lang="fr-FR" sz="2000">
                <a:latin typeface="Calibri" pitchFamily="34" charset="0"/>
              </a:rPr>
              <a:t> des entreprises ? </a:t>
            </a:r>
          </a:p>
          <a:p>
            <a:endParaRPr lang="fr-FR" sz="2000">
              <a:latin typeface="Calibri" pitchFamily="34" charset="0"/>
            </a:endParaRPr>
          </a:p>
          <a:p>
            <a:r>
              <a:rPr lang="fr-FR" sz="2000">
                <a:latin typeface="Calibri" pitchFamily="34" charset="0"/>
              </a:rPr>
              <a:t>     - la </a:t>
            </a:r>
            <a:r>
              <a:rPr lang="fr-FR" sz="2000" b="1">
                <a:latin typeface="Calibri" pitchFamily="34" charset="0"/>
              </a:rPr>
              <a:t>vie sociale</a:t>
            </a:r>
            <a:r>
              <a:rPr lang="fr-FR" sz="2000">
                <a:latin typeface="Calibri" pitchFamily="34" charset="0"/>
              </a:rPr>
              <a:t> dans les entreprises ?</a:t>
            </a:r>
          </a:p>
          <a:p>
            <a:endParaRPr lang="fr-FR" sz="2000">
              <a:latin typeface="Calibri" pitchFamily="34" charset="0"/>
            </a:endParaRPr>
          </a:p>
          <a:p>
            <a:r>
              <a:rPr lang="fr-FR" sz="2000">
                <a:latin typeface="Calibri" pitchFamily="34" charset="0"/>
              </a:rPr>
              <a:t>     - la </a:t>
            </a:r>
            <a:r>
              <a:rPr lang="fr-FR" sz="2000" b="1">
                <a:latin typeface="Calibri" pitchFamily="34" charset="0"/>
              </a:rPr>
              <a:t>politique économique </a:t>
            </a:r>
            <a:r>
              <a:rPr lang="fr-FR" sz="2000">
                <a:latin typeface="Calibri" pitchFamily="34" charset="0"/>
              </a:rPr>
              <a:t>?</a:t>
            </a:r>
          </a:p>
          <a:p>
            <a:endParaRPr lang="fr-FR">
              <a:latin typeface="Calibri" pitchFamily="34" charset="0"/>
            </a:endParaRPr>
          </a:p>
        </p:txBody>
      </p:sp>
      <p:sp>
        <p:nvSpPr>
          <p:cNvPr id="5" name="Extraire 4"/>
          <p:cNvSpPr/>
          <p:nvPr/>
        </p:nvSpPr>
        <p:spPr>
          <a:xfrm>
            <a:off x="0" y="836613"/>
            <a:ext cx="1592263" cy="1204912"/>
          </a:xfrm>
          <a:prstGeom prst="flowChartExtract">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b="1" dirty="0"/>
              <a:t>Débat</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Image 7"/>
          <p:cNvPicPr>
            <a:picLocks noChangeAspect="1"/>
          </p:cNvPicPr>
          <p:nvPr/>
        </p:nvPicPr>
        <p:blipFill>
          <a:blip r:embed="rId3"/>
          <a:srcRect/>
          <a:stretch>
            <a:fillRect/>
          </a:stretch>
        </p:blipFill>
        <p:spPr bwMode="auto">
          <a:xfrm>
            <a:off x="887413" y="1374775"/>
            <a:ext cx="7391400" cy="4667250"/>
          </a:xfrm>
          <a:prstGeom prst="rect">
            <a:avLst/>
          </a:prstGeom>
          <a:noFill/>
          <a:ln w="9525">
            <a:noFill/>
            <a:miter lim="800000"/>
            <a:headEnd/>
            <a:tailEnd/>
          </a:ln>
        </p:spPr>
      </p:pic>
      <p:sp>
        <p:nvSpPr>
          <p:cNvPr id="2" name="Virage 1"/>
          <p:cNvSpPr/>
          <p:nvPr/>
        </p:nvSpPr>
        <p:spPr>
          <a:xfrm>
            <a:off x="782638" y="5427663"/>
            <a:ext cx="400050" cy="614362"/>
          </a:xfrm>
          <a:prstGeom prst="bentArrow">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3" name="ZoneTexte 2"/>
          <p:cNvSpPr txBox="1">
            <a:spLocks noChangeArrowheads="1"/>
          </p:cNvSpPr>
          <p:nvPr/>
        </p:nvSpPr>
        <p:spPr bwMode="auto">
          <a:xfrm>
            <a:off x="695325" y="6226175"/>
            <a:ext cx="5827713" cy="461963"/>
          </a:xfrm>
          <a:prstGeom prst="rect">
            <a:avLst/>
          </a:prstGeom>
          <a:solidFill>
            <a:srgbClr val="554E45"/>
          </a:solidFill>
          <a:ln w="9525">
            <a:noFill/>
            <a:miter lim="800000"/>
            <a:headEnd/>
            <a:tailEnd/>
          </a:ln>
        </p:spPr>
        <p:txBody>
          <a:bodyPr>
            <a:spAutoFit/>
          </a:bodyPr>
          <a:lstStyle/>
          <a:p>
            <a:r>
              <a:rPr lang="fr-FR" sz="2400">
                <a:solidFill>
                  <a:srgbClr val="FFFFFF"/>
                </a:solidFill>
                <a:latin typeface="Franklin Gothic Book" pitchFamily="34" charset="0"/>
              </a:rPr>
              <a:t>D’où les leviers d’action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re 1"/>
          <p:cNvSpPr>
            <a:spLocks noGrp="1"/>
          </p:cNvSpPr>
          <p:nvPr>
            <p:ph type="title"/>
          </p:nvPr>
        </p:nvSpPr>
        <p:spPr>
          <a:xfrm>
            <a:off x="1162050" y="817563"/>
            <a:ext cx="6965950" cy="1201737"/>
          </a:xfrm>
          <a:solidFill>
            <a:srgbClr val="554E45"/>
          </a:solidFill>
        </p:spPr>
        <p:txBody>
          <a:bodyPr/>
          <a:lstStyle/>
          <a:p>
            <a:r>
              <a:rPr lang="fr-FR" sz="3600" b="1" smtClean="0">
                <a:solidFill>
                  <a:srgbClr val="FFFFFF"/>
                </a:solidFill>
                <a:latin typeface="Calibri" pitchFamily="34" charset="0"/>
              </a:rPr>
              <a:t>Synthèse - Les enjeux </a:t>
            </a:r>
          </a:p>
        </p:txBody>
      </p:sp>
      <p:sp>
        <p:nvSpPr>
          <p:cNvPr id="47106" name="Espace réservé du texte 2"/>
          <p:cNvSpPr>
            <a:spLocks noGrp="1"/>
          </p:cNvSpPr>
          <p:nvPr>
            <p:ph type="body" idx="1"/>
          </p:nvPr>
        </p:nvSpPr>
        <p:spPr>
          <a:xfrm>
            <a:off x="1557338" y="2122488"/>
            <a:ext cx="2940050" cy="820737"/>
          </a:xfrm>
        </p:spPr>
        <p:txBody>
          <a:bodyPr/>
          <a:lstStyle/>
          <a:p>
            <a:endParaRPr lang="fr-FR" smtClean="0"/>
          </a:p>
        </p:txBody>
      </p:sp>
      <p:sp>
        <p:nvSpPr>
          <p:cNvPr id="47107" name="Espace réservé du texte 3"/>
          <p:cNvSpPr>
            <a:spLocks noGrp="1"/>
          </p:cNvSpPr>
          <p:nvPr>
            <p:ph type="body" sz="quarter" idx="3"/>
          </p:nvPr>
        </p:nvSpPr>
        <p:spPr>
          <a:xfrm>
            <a:off x="4910138" y="2122488"/>
            <a:ext cx="2944812" cy="1203325"/>
          </a:xfrm>
        </p:spPr>
        <p:txBody>
          <a:bodyPr/>
          <a:lstStyle/>
          <a:p>
            <a:endParaRPr lang="fr-FR" smtClean="0"/>
          </a:p>
        </p:txBody>
      </p:sp>
      <p:sp>
        <p:nvSpPr>
          <p:cNvPr id="5" name="Espace réservé du contenu 4"/>
          <p:cNvSpPr>
            <a:spLocks noGrp="1"/>
          </p:cNvSpPr>
          <p:nvPr>
            <p:ph sz="quarter" idx="13"/>
          </p:nvPr>
        </p:nvSpPr>
        <p:spPr>
          <a:xfrm>
            <a:off x="874713" y="2455863"/>
            <a:ext cx="3892550" cy="3660775"/>
          </a:xfrm>
        </p:spPr>
        <p:txBody>
          <a:bodyPr>
            <a:normAutofit/>
          </a:bodyPr>
          <a:lstStyle/>
          <a:p>
            <a:pPr>
              <a:lnSpc>
                <a:spcPct val="80000"/>
              </a:lnSpc>
            </a:pPr>
            <a:r>
              <a:rPr lang="fr-FR" sz="2000" smtClean="0"/>
              <a:t> </a:t>
            </a:r>
            <a:r>
              <a:rPr lang="fr-FR" sz="2000" b="1" smtClean="0">
                <a:solidFill>
                  <a:srgbClr val="000000"/>
                </a:solidFill>
                <a:latin typeface="Calibri" pitchFamily="34" charset="0"/>
              </a:rPr>
              <a:t>Economique</a:t>
            </a:r>
          </a:p>
          <a:p>
            <a:pPr>
              <a:lnSpc>
                <a:spcPct val="80000"/>
              </a:lnSpc>
              <a:buFont typeface="Brush Script MT" pitchFamily="66" charset="0"/>
              <a:buNone/>
            </a:pPr>
            <a:endParaRPr lang="fr-FR" sz="3200" b="1" smtClean="0">
              <a:solidFill>
                <a:srgbClr val="000000"/>
              </a:solidFill>
              <a:latin typeface="Calibri" pitchFamily="34" charset="0"/>
            </a:endParaRPr>
          </a:p>
          <a:p>
            <a:pPr>
              <a:lnSpc>
                <a:spcPct val="80000"/>
              </a:lnSpc>
            </a:pPr>
            <a:r>
              <a:rPr lang="fr-FR" sz="2000" b="1" smtClean="0">
                <a:solidFill>
                  <a:srgbClr val="000000"/>
                </a:solidFill>
                <a:latin typeface="Calibri" pitchFamily="34" charset="0"/>
              </a:rPr>
              <a:t> Compétitivité</a:t>
            </a:r>
          </a:p>
          <a:p>
            <a:pPr>
              <a:lnSpc>
                <a:spcPct val="80000"/>
              </a:lnSpc>
              <a:buFont typeface="Brush Script MT" pitchFamily="66" charset="0"/>
              <a:buNone/>
            </a:pPr>
            <a:endParaRPr lang="fr-FR" sz="2000" b="1" smtClean="0">
              <a:solidFill>
                <a:srgbClr val="000000"/>
              </a:solidFill>
              <a:latin typeface="Calibri" pitchFamily="34" charset="0"/>
            </a:endParaRPr>
          </a:p>
          <a:p>
            <a:pPr>
              <a:lnSpc>
                <a:spcPct val="80000"/>
              </a:lnSpc>
              <a:buFont typeface="Brush Script MT" pitchFamily="66" charset="0"/>
              <a:buNone/>
            </a:pPr>
            <a:endParaRPr lang="fr-FR" sz="2000" b="1" smtClean="0">
              <a:solidFill>
                <a:srgbClr val="000000"/>
              </a:solidFill>
              <a:latin typeface="Calibri" pitchFamily="34" charset="0"/>
            </a:endParaRPr>
          </a:p>
          <a:p>
            <a:pPr>
              <a:lnSpc>
                <a:spcPct val="80000"/>
              </a:lnSpc>
            </a:pPr>
            <a:r>
              <a:rPr lang="fr-FR" sz="2000" b="1" smtClean="0">
                <a:solidFill>
                  <a:srgbClr val="000000"/>
                </a:solidFill>
                <a:latin typeface="Calibri" pitchFamily="34" charset="0"/>
              </a:rPr>
              <a:t> Vie sociale dans entreprise</a:t>
            </a:r>
          </a:p>
          <a:p>
            <a:pPr>
              <a:lnSpc>
                <a:spcPct val="80000"/>
              </a:lnSpc>
              <a:buFont typeface="Brush Script MT" pitchFamily="66" charset="0"/>
              <a:buNone/>
            </a:pPr>
            <a:r>
              <a:rPr lang="fr-FR" sz="1800" u="sng" smtClean="0">
                <a:solidFill>
                  <a:schemeClr val="folHlink"/>
                </a:solidFill>
              </a:rPr>
              <a:t>http://</a:t>
            </a:r>
            <a:r>
              <a:rPr lang="fr-FR" sz="1800" u="sng" smtClean="0">
                <a:solidFill>
                  <a:schemeClr val="folHlink"/>
                </a:solidFill>
                <a:hlinkClick r:id="rId3"/>
              </a:rPr>
              <a:t>www.dailymotion.com/video/x8g5c2_le-partage-des-profits-chez-auchan_news</a:t>
            </a:r>
            <a:endParaRPr lang="fr-FR" sz="1800" smtClean="0">
              <a:solidFill>
                <a:schemeClr val="folHlink"/>
              </a:solidFill>
            </a:endParaRPr>
          </a:p>
          <a:p>
            <a:pPr>
              <a:lnSpc>
                <a:spcPct val="80000"/>
              </a:lnSpc>
              <a:buFont typeface="Brush Script MT" pitchFamily="66" charset="0"/>
              <a:buNone/>
            </a:pPr>
            <a:endParaRPr lang="fr-FR" sz="3700" b="1" smtClean="0">
              <a:solidFill>
                <a:schemeClr val="folHlink"/>
              </a:solidFill>
              <a:latin typeface="Calibri" pitchFamily="34" charset="0"/>
            </a:endParaRPr>
          </a:p>
          <a:p>
            <a:pPr>
              <a:lnSpc>
                <a:spcPct val="80000"/>
              </a:lnSpc>
            </a:pPr>
            <a:r>
              <a:rPr lang="fr-FR" sz="2000" b="1" smtClean="0">
                <a:latin typeface="Calibri" pitchFamily="34" charset="0"/>
              </a:rPr>
              <a:t> Politique</a:t>
            </a:r>
          </a:p>
          <a:p>
            <a:pPr>
              <a:lnSpc>
                <a:spcPct val="80000"/>
              </a:lnSpc>
            </a:pPr>
            <a:endParaRPr lang="fr-FR" sz="2000" smtClean="0"/>
          </a:p>
          <a:p>
            <a:pPr>
              <a:lnSpc>
                <a:spcPct val="80000"/>
              </a:lnSpc>
            </a:pPr>
            <a:endParaRPr lang="fr-FR" sz="2000" smtClean="0"/>
          </a:p>
        </p:txBody>
      </p:sp>
      <p:sp>
        <p:nvSpPr>
          <p:cNvPr id="6" name="Espace réservé du contenu 5"/>
          <p:cNvSpPr>
            <a:spLocks noGrp="1"/>
          </p:cNvSpPr>
          <p:nvPr>
            <p:ph sz="quarter" idx="14"/>
          </p:nvPr>
        </p:nvSpPr>
        <p:spPr>
          <a:xfrm>
            <a:off x="4645025" y="2122488"/>
            <a:ext cx="3592513" cy="3994150"/>
          </a:xfrm>
        </p:spPr>
        <p:txBody>
          <a:bodyPr rtlCol="0">
            <a:normAutofit/>
          </a:bodyPr>
          <a:lstStyle/>
          <a:p>
            <a:pPr marL="365760" lvl="1" indent="0" fontAlgn="auto">
              <a:spcAft>
                <a:spcPts val="0"/>
              </a:spcAft>
              <a:buFont typeface="Brush Script MT" pitchFamily="66" charset="0"/>
              <a:buNone/>
              <a:defRPr/>
            </a:pPr>
            <a:endParaRPr lang="fr-FR" sz="1200" dirty="0" smtClean="0"/>
          </a:p>
          <a:p>
            <a:pPr marL="365760" lvl="1" indent="0" algn="ctr" fontAlgn="auto">
              <a:spcAft>
                <a:spcPts val="0"/>
              </a:spcAft>
              <a:buFont typeface="Brush Script MT" pitchFamily="66" charset="0"/>
              <a:buNone/>
              <a:defRPr/>
            </a:pPr>
            <a:r>
              <a:rPr lang="fr-FR" dirty="0" smtClean="0">
                <a:solidFill>
                  <a:srgbClr val="000000"/>
                </a:solidFill>
                <a:latin typeface="Calibri"/>
                <a:cs typeface="Calibri"/>
              </a:rPr>
              <a:t>Pour la </a:t>
            </a:r>
            <a:r>
              <a:rPr lang="fr-FR" b="1" dirty="0" smtClean="0">
                <a:solidFill>
                  <a:srgbClr val="000000"/>
                </a:solidFill>
                <a:latin typeface="Calibri"/>
                <a:cs typeface="Calibri"/>
              </a:rPr>
              <a:t>relance</a:t>
            </a:r>
            <a:r>
              <a:rPr lang="fr-FR" dirty="0" smtClean="0">
                <a:solidFill>
                  <a:srgbClr val="000000"/>
                </a:solidFill>
                <a:latin typeface="Calibri"/>
                <a:cs typeface="Calibri"/>
              </a:rPr>
              <a:t> de la croissance (C, I, X)</a:t>
            </a:r>
          </a:p>
          <a:p>
            <a:pPr marL="365760" lvl="1" indent="0" fontAlgn="auto">
              <a:spcAft>
                <a:spcPts val="0"/>
              </a:spcAft>
              <a:buFont typeface="Brush Script MT" pitchFamily="66" charset="0"/>
              <a:buNone/>
              <a:defRPr/>
            </a:pPr>
            <a:endParaRPr lang="fr-FR" sz="1400" dirty="0" smtClean="0">
              <a:solidFill>
                <a:srgbClr val="000000"/>
              </a:solidFill>
              <a:latin typeface="Calibri"/>
              <a:cs typeface="Calibri"/>
            </a:endParaRPr>
          </a:p>
          <a:p>
            <a:pPr marL="365760" lvl="1" indent="0" algn="ctr" fontAlgn="auto">
              <a:spcAft>
                <a:spcPts val="0"/>
              </a:spcAft>
              <a:buFont typeface="Brush Script MT" pitchFamily="66" charset="0"/>
              <a:buNone/>
              <a:defRPr/>
            </a:pPr>
            <a:r>
              <a:rPr lang="fr-FR" dirty="0" smtClean="0">
                <a:solidFill>
                  <a:srgbClr val="000000"/>
                </a:solidFill>
                <a:latin typeface="Calibri"/>
                <a:cs typeface="Calibri"/>
              </a:rPr>
              <a:t>Coût salarial, Investissement </a:t>
            </a:r>
          </a:p>
          <a:p>
            <a:pPr marL="365760" lvl="1" indent="0" fontAlgn="auto">
              <a:spcAft>
                <a:spcPts val="0"/>
              </a:spcAft>
              <a:buFont typeface="Brush Script MT" pitchFamily="66" charset="0"/>
              <a:buNone/>
              <a:defRPr/>
            </a:pPr>
            <a:endParaRPr lang="fr-FR" sz="2000" dirty="0">
              <a:solidFill>
                <a:srgbClr val="000000"/>
              </a:solidFill>
              <a:latin typeface="Calibri"/>
              <a:cs typeface="Calibri"/>
            </a:endParaRPr>
          </a:p>
          <a:p>
            <a:pPr marL="365760" lvl="1" indent="0" algn="ctr" fontAlgn="auto">
              <a:spcAft>
                <a:spcPts val="0"/>
              </a:spcAft>
              <a:buFont typeface="Brush Script MT" pitchFamily="66" charset="0"/>
              <a:buNone/>
              <a:defRPr/>
            </a:pPr>
            <a:r>
              <a:rPr lang="fr-FR" dirty="0" smtClean="0">
                <a:solidFill>
                  <a:srgbClr val="000000"/>
                </a:solidFill>
                <a:latin typeface="Calibri"/>
                <a:cs typeface="Calibri"/>
              </a:rPr>
              <a:t>« Paix sociale » et motivation</a:t>
            </a:r>
          </a:p>
          <a:p>
            <a:pPr marL="365760" lvl="1" indent="0" fontAlgn="auto">
              <a:spcAft>
                <a:spcPts val="0"/>
              </a:spcAft>
              <a:buFont typeface="Brush Script MT" pitchFamily="66" charset="0"/>
              <a:buNone/>
              <a:defRPr/>
            </a:pPr>
            <a:endParaRPr lang="fr-FR" sz="2000" dirty="0" smtClean="0">
              <a:solidFill>
                <a:srgbClr val="000000"/>
              </a:solidFill>
              <a:latin typeface="Calibri"/>
              <a:cs typeface="Calibri"/>
            </a:endParaRPr>
          </a:p>
          <a:p>
            <a:pPr marL="365760" lvl="1" indent="0" algn="r" fontAlgn="auto">
              <a:spcAft>
                <a:spcPts val="0"/>
              </a:spcAft>
              <a:buFont typeface="Brush Script MT" pitchFamily="66" charset="0"/>
              <a:buNone/>
              <a:defRPr/>
            </a:pPr>
            <a:r>
              <a:rPr lang="fr-FR" dirty="0" smtClean="0">
                <a:solidFill>
                  <a:srgbClr val="000000"/>
                </a:solidFill>
                <a:latin typeface="Calibri"/>
                <a:cs typeface="Calibri"/>
              </a:rPr>
              <a:t>Politique économique</a:t>
            </a:r>
          </a:p>
          <a:p>
            <a:pPr marL="640080" lvl="1" indent="-274320" fontAlgn="auto">
              <a:spcAft>
                <a:spcPts val="0"/>
              </a:spcAft>
              <a:defRPr/>
            </a:pPr>
            <a:endParaRPr lang="fr-FR" b="1" dirty="0">
              <a:latin typeface="Calibri"/>
              <a:cs typeface="Calibri"/>
            </a:endParaRPr>
          </a:p>
          <a:p>
            <a:pPr marL="640080" lvl="1" indent="-274320" fontAlgn="auto">
              <a:spcAft>
                <a:spcPts val="0"/>
              </a:spcAft>
              <a:defRPr/>
            </a:pPr>
            <a:endParaRPr lang="fr-FR" dirty="0" smtClean="0"/>
          </a:p>
          <a:p>
            <a:pPr marL="640080" lvl="1" indent="-274320" fontAlgn="auto">
              <a:spcAft>
                <a:spcPts val="0"/>
              </a:spcAft>
              <a:defRPr/>
            </a:pPr>
            <a:endParaRPr lang="fr-FR" dirty="0"/>
          </a:p>
        </p:txBody>
      </p:sp>
      <p:sp>
        <p:nvSpPr>
          <p:cNvPr id="7" name="Extraire 6"/>
          <p:cNvSpPr/>
          <p:nvPr/>
        </p:nvSpPr>
        <p:spPr>
          <a:xfrm>
            <a:off x="466725" y="817563"/>
            <a:ext cx="1238250" cy="1201737"/>
          </a:xfrm>
          <a:prstGeom prst="flowChartExtract">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b="1" dirty="0"/>
              <a:t>Ecrit</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blinds(horizontal)">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blinds(horizontal)">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15975" y="2841625"/>
            <a:ext cx="7548563" cy="652463"/>
          </a:xfrm>
          <a:prstGeom prst="rect">
            <a:avLst/>
          </a:prstGeom>
          <a:solidFill>
            <a:srgbClr val="554E45"/>
          </a:solidFill>
        </p:spPr>
        <p:txBody>
          <a:bodyPr anchor="ctr">
            <a:spAutoFit/>
          </a:bodyPr>
          <a:lstStyle/>
          <a:p>
            <a:pPr algn="ctr" fontAlgn="auto">
              <a:spcBef>
                <a:spcPts val="0"/>
              </a:spcBef>
              <a:spcAft>
                <a:spcPts val="0"/>
              </a:spcAft>
              <a:defRPr/>
            </a:pPr>
            <a:r>
              <a:rPr lang="fr-FR" sz="2600" b="1" dirty="0">
                <a:solidFill>
                  <a:srgbClr val="FFFFFF"/>
                </a:solidFill>
                <a:latin typeface="Calibri"/>
                <a:cs typeface="Calibri"/>
              </a:rPr>
              <a:t>5. </a:t>
            </a:r>
            <a:r>
              <a:rPr lang="fr-FR" sz="2400" b="1" dirty="0">
                <a:solidFill>
                  <a:srgbClr val="FFFFFF"/>
                </a:solidFill>
                <a:latin typeface="Calibri"/>
                <a:cs typeface="Calibri"/>
              </a:rPr>
              <a:t>Quels sont alors les leviers </a:t>
            </a:r>
            <a:r>
              <a:rPr lang="fr-FR" sz="2400" b="1" dirty="0">
                <a:solidFill>
                  <a:srgbClr val="FFFFFF"/>
                </a:solidFill>
                <a:latin typeface="Calibri"/>
                <a:cs typeface="Calibri"/>
              </a:rPr>
              <a:t>d’action ?</a:t>
            </a:r>
            <a:endParaRPr lang="fr-FR" sz="2600" b="1" dirty="0">
              <a:solidFill>
                <a:srgbClr val="FFFFFF"/>
              </a:solidFill>
              <a:latin typeface="Calibri"/>
              <a:cs typeface="Calibri"/>
            </a:endParaRPr>
          </a:p>
          <a:p>
            <a:pPr algn="ctr" fontAlgn="auto">
              <a:spcBef>
                <a:spcPts val="0"/>
              </a:spcBef>
              <a:spcAft>
                <a:spcPts val="0"/>
              </a:spcAft>
              <a:defRPr/>
            </a:pPr>
            <a:endParaRPr lang="fr-FR" sz="1050" b="1" dirty="0">
              <a:solidFill>
                <a:prstClr val="black"/>
              </a:solidFill>
              <a:latin typeface="Calibri"/>
              <a:cs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vertical 1"/>
          <p:cNvSpPr>
            <a:spLocks noGrp="1"/>
          </p:cNvSpPr>
          <p:nvPr>
            <p:ph type="title" orient="vert"/>
          </p:nvPr>
        </p:nvSpPr>
        <p:spPr/>
        <p:txBody>
          <a:bodyPr vert="vert">
            <a:normAutofit fontScale="90000"/>
          </a:bodyPr>
          <a:lstStyle/>
          <a:p>
            <a:pPr fontAlgn="auto">
              <a:spcAft>
                <a:spcPts val="0"/>
              </a:spcAft>
              <a:defRPr/>
            </a:pPr>
            <a:r>
              <a:rPr lang="fr-FR" b="1" cap="small" dirty="0" smtClean="0"/>
              <a:t>Le partage de la VA</a:t>
            </a:r>
            <a:endParaRPr lang="fr-FR" b="1" cap="small" dirty="0"/>
          </a:p>
        </p:txBody>
      </p:sp>
      <p:sp>
        <p:nvSpPr>
          <p:cNvPr id="3" name="Espace réservé du texte vertical 2"/>
          <p:cNvSpPr>
            <a:spLocks noGrp="1"/>
          </p:cNvSpPr>
          <p:nvPr>
            <p:ph type="body" orient="vert" idx="1"/>
          </p:nvPr>
        </p:nvSpPr>
        <p:spPr>
          <a:xfrm>
            <a:off x="119063" y="457200"/>
            <a:ext cx="7589837" cy="6091238"/>
          </a:xfrm>
        </p:spPr>
        <p:txBody>
          <a:bodyPr vert="horz">
            <a:noAutofit/>
          </a:bodyPr>
          <a:lstStyle/>
          <a:p>
            <a:pPr marL="0" indent="0" fontAlgn="auto">
              <a:spcAft>
                <a:spcPts val="0"/>
              </a:spcAft>
              <a:buFont typeface="Calisto MT" pitchFamily="18" charset="0"/>
              <a:buNone/>
              <a:defRPr/>
            </a:pPr>
            <a:r>
              <a:rPr lang="fr-FR" sz="2800" b="1" dirty="0">
                <a:solidFill>
                  <a:srgbClr val="333333"/>
                </a:solidFill>
                <a:ea typeface="Zapf Dingbats"/>
                <a:cs typeface="Calisto MT"/>
                <a:sym typeface="Zapf Dingbats"/>
              </a:rPr>
              <a:t>Objectif de la séance </a:t>
            </a:r>
          </a:p>
          <a:p>
            <a:pPr marL="0" indent="0" algn="ctr" fontAlgn="auto">
              <a:spcAft>
                <a:spcPts val="0"/>
              </a:spcAft>
              <a:buFont typeface="Calisto MT" pitchFamily="18" charset="0"/>
              <a:buNone/>
              <a:defRPr/>
            </a:pPr>
            <a:r>
              <a:rPr lang="fr-FR" b="1" i="1" dirty="0">
                <a:solidFill>
                  <a:srgbClr val="333333"/>
                </a:solidFill>
                <a:effectLst/>
              </a:rPr>
              <a:t>Faire découvrir aux élèves que le partage de la VA, de la richesse créée, est un enjeu </a:t>
            </a:r>
            <a:r>
              <a:rPr lang="fr-FR" b="1" i="1" dirty="0" smtClean="0">
                <a:solidFill>
                  <a:srgbClr val="333333"/>
                </a:solidFill>
                <a:effectLst/>
              </a:rPr>
              <a:t>économique </a:t>
            </a:r>
            <a:r>
              <a:rPr lang="fr-FR" b="1" i="1" dirty="0">
                <a:solidFill>
                  <a:srgbClr val="333333"/>
                </a:solidFill>
                <a:effectLst/>
              </a:rPr>
              <a:t>et social</a:t>
            </a:r>
            <a:endParaRPr lang="fr-FR" i="1" dirty="0">
              <a:solidFill>
                <a:srgbClr val="333333"/>
              </a:solidFill>
              <a:effectLst/>
            </a:endParaRPr>
          </a:p>
          <a:p>
            <a:pPr marL="0" indent="0" fontAlgn="auto">
              <a:spcAft>
                <a:spcPts val="0"/>
              </a:spcAft>
              <a:buFont typeface="Calisto MT" pitchFamily="18" charset="0"/>
              <a:buNone/>
              <a:defRPr/>
            </a:pPr>
            <a:r>
              <a:rPr lang="fr-FR" dirty="0">
                <a:solidFill>
                  <a:srgbClr val="333333"/>
                </a:solidFill>
                <a:effectLst/>
                <a:sym typeface="Wingdings"/>
              </a:rPr>
              <a:t> </a:t>
            </a:r>
            <a:r>
              <a:rPr lang="fr-FR" dirty="0" smtClean="0">
                <a:solidFill>
                  <a:srgbClr val="333333"/>
                </a:solidFill>
                <a:effectLst/>
                <a:sym typeface="Wingdings"/>
              </a:rPr>
              <a:t>    Comme</a:t>
            </a:r>
            <a:r>
              <a:rPr lang="fr-FR" dirty="0" smtClean="0">
                <a:solidFill>
                  <a:srgbClr val="333333"/>
                </a:solidFill>
                <a:effectLst/>
              </a:rPr>
              <a:t> enjeu économique </a:t>
            </a:r>
            <a:r>
              <a:rPr lang="fr-FR" sz="1800" dirty="0" smtClean="0">
                <a:solidFill>
                  <a:srgbClr val="333333"/>
                </a:solidFill>
                <a:effectLst/>
              </a:rPr>
              <a:t>(moteur </a:t>
            </a:r>
            <a:r>
              <a:rPr lang="fr-FR" sz="1800" dirty="0">
                <a:solidFill>
                  <a:srgbClr val="333333"/>
                </a:solidFill>
                <a:effectLst/>
              </a:rPr>
              <a:t>de la </a:t>
            </a:r>
            <a:r>
              <a:rPr lang="fr-FR" sz="1800" dirty="0" smtClean="0">
                <a:solidFill>
                  <a:srgbClr val="333333"/>
                </a:solidFill>
                <a:effectLst/>
              </a:rPr>
              <a:t>croissance par ex)</a:t>
            </a:r>
            <a:endParaRPr lang="fr-FR" sz="1800" dirty="0">
              <a:solidFill>
                <a:srgbClr val="333333"/>
              </a:solidFill>
              <a:effectLst/>
            </a:endParaRPr>
          </a:p>
          <a:p>
            <a:pPr marL="0" indent="0" fontAlgn="auto">
              <a:spcAft>
                <a:spcPts val="0"/>
              </a:spcAft>
              <a:buFont typeface="Calisto MT" pitchFamily="18" charset="0"/>
              <a:buNone/>
              <a:defRPr/>
            </a:pPr>
            <a:r>
              <a:rPr lang="fr-FR" dirty="0">
                <a:solidFill>
                  <a:srgbClr val="333333"/>
                </a:solidFill>
                <a:effectLst/>
                <a:sym typeface="Wingdings"/>
              </a:rPr>
              <a:t> </a:t>
            </a:r>
            <a:r>
              <a:rPr lang="fr-FR" dirty="0" smtClean="0">
                <a:solidFill>
                  <a:srgbClr val="333333"/>
                </a:solidFill>
                <a:effectLst/>
                <a:sym typeface="Wingdings"/>
              </a:rPr>
              <a:t>    Comme </a:t>
            </a:r>
            <a:r>
              <a:rPr lang="fr-FR" dirty="0" smtClean="0">
                <a:solidFill>
                  <a:srgbClr val="333333"/>
                </a:solidFill>
                <a:effectLst/>
              </a:rPr>
              <a:t>enjeu </a:t>
            </a:r>
            <a:r>
              <a:rPr lang="fr-FR" dirty="0">
                <a:solidFill>
                  <a:srgbClr val="333333"/>
                </a:solidFill>
                <a:effectLst/>
              </a:rPr>
              <a:t>social </a:t>
            </a:r>
            <a:endParaRPr lang="fr-FR" dirty="0">
              <a:solidFill>
                <a:srgbClr val="333333"/>
              </a:solidFill>
              <a:ea typeface="Zapf Dingbats"/>
              <a:cs typeface="Calisto MT"/>
              <a:sym typeface="Zapf Dingbats"/>
            </a:endParaRPr>
          </a:p>
          <a:p>
            <a:pPr marL="0" indent="0" fontAlgn="auto">
              <a:spcAft>
                <a:spcPts val="0"/>
              </a:spcAft>
              <a:buFont typeface="Calisto MT" pitchFamily="18" charset="0"/>
              <a:buNone/>
              <a:defRPr/>
            </a:pPr>
            <a:r>
              <a:rPr lang="fr-FR" b="1" i="1" dirty="0" err="1" smtClean="0">
                <a:solidFill>
                  <a:schemeClr val="bg1"/>
                </a:solidFill>
              </a:rPr>
              <a:t>Pré-requis</a:t>
            </a:r>
            <a:endParaRPr lang="fr-FR" b="1" i="1" dirty="0">
              <a:solidFill>
                <a:schemeClr val="bg1"/>
              </a:solidFill>
            </a:endParaRPr>
          </a:p>
          <a:p>
            <a:pPr marL="0" indent="0" fontAlgn="auto">
              <a:spcAft>
                <a:spcPts val="0"/>
              </a:spcAft>
              <a:buFont typeface="Calisto MT" pitchFamily="18" charset="0"/>
              <a:buNone/>
              <a:defRPr/>
            </a:pPr>
            <a:r>
              <a:rPr lang="fr-FR" i="1" dirty="0" smtClean="0">
                <a:solidFill>
                  <a:schemeClr val="bg1"/>
                </a:solidFill>
                <a:sym typeface="Wingdings"/>
              </a:rPr>
              <a:t> </a:t>
            </a:r>
            <a:r>
              <a:rPr lang="fr-FR" b="1" i="1" dirty="0" smtClean="0">
                <a:solidFill>
                  <a:schemeClr val="bg1"/>
                </a:solidFill>
                <a:sym typeface="Wingdings"/>
              </a:rPr>
              <a:t>Rappel de la diversité des origines des revenus primaires </a:t>
            </a:r>
          </a:p>
          <a:p>
            <a:pPr marL="0" indent="0" fontAlgn="auto">
              <a:spcAft>
                <a:spcPts val="0"/>
              </a:spcAft>
              <a:buFont typeface="Calisto MT" pitchFamily="18" charset="0"/>
              <a:buNone/>
              <a:defRPr/>
            </a:pPr>
            <a:r>
              <a:rPr lang="fr-FR" i="1" dirty="0" smtClean="0">
                <a:solidFill>
                  <a:schemeClr val="bg1"/>
                </a:solidFill>
                <a:latin typeface="Zapf Dingbats"/>
                <a:ea typeface="Zapf Dingbats"/>
                <a:cs typeface="Zapf Dingbats"/>
                <a:sym typeface="Zapf Dingbats"/>
              </a:rPr>
              <a:t>	✔ </a:t>
            </a:r>
            <a:r>
              <a:rPr lang="fr-FR" i="1" dirty="0" smtClean="0">
                <a:solidFill>
                  <a:schemeClr val="bg1"/>
                </a:solidFill>
                <a:ea typeface="Zapf Dingbats"/>
                <a:cs typeface="Calisto MT"/>
                <a:sym typeface="Zapf Dingbats"/>
              </a:rPr>
              <a:t>revenus du </a:t>
            </a:r>
            <a:r>
              <a:rPr lang="fr-FR" b="1" i="1" dirty="0" smtClean="0">
                <a:solidFill>
                  <a:schemeClr val="bg1"/>
                </a:solidFill>
                <a:ea typeface="Zapf Dingbats"/>
                <a:cs typeface="Calisto MT"/>
                <a:sym typeface="Zapf Dingbats"/>
              </a:rPr>
              <a:t>travail</a:t>
            </a:r>
            <a:r>
              <a:rPr lang="fr-FR" i="1" dirty="0" smtClean="0">
                <a:solidFill>
                  <a:schemeClr val="bg1"/>
                </a:solidFill>
                <a:ea typeface="Zapf Dingbats"/>
                <a:cs typeface="Calisto MT"/>
                <a:sym typeface="Zapf Dingbats"/>
              </a:rPr>
              <a:t> (salaires, traitements)</a:t>
            </a:r>
          </a:p>
          <a:p>
            <a:pPr marL="0" indent="0" fontAlgn="auto">
              <a:spcAft>
                <a:spcPts val="0"/>
              </a:spcAft>
              <a:buFont typeface="Calisto MT" pitchFamily="18" charset="0"/>
              <a:buNone/>
              <a:defRPr/>
            </a:pPr>
            <a:r>
              <a:rPr lang="fr-FR" i="1" dirty="0" smtClean="0">
                <a:solidFill>
                  <a:schemeClr val="bg1"/>
                </a:solidFill>
                <a:latin typeface="Zapf Dingbats"/>
                <a:ea typeface="Zapf Dingbats"/>
                <a:cs typeface="Zapf Dingbats"/>
                <a:sym typeface="Zapf Dingbats"/>
              </a:rPr>
              <a:t>	✔ </a:t>
            </a:r>
            <a:r>
              <a:rPr lang="fr-FR" i="1" dirty="0" smtClean="0">
                <a:solidFill>
                  <a:schemeClr val="bg1"/>
                </a:solidFill>
                <a:ea typeface="Zapf Dingbats"/>
                <a:cs typeface="Calisto MT"/>
                <a:sym typeface="Zapf Dingbats"/>
              </a:rPr>
              <a:t>revenus du </a:t>
            </a:r>
            <a:r>
              <a:rPr lang="fr-FR" b="1" i="1" dirty="0" smtClean="0">
                <a:solidFill>
                  <a:schemeClr val="bg1"/>
                </a:solidFill>
                <a:ea typeface="Zapf Dingbats"/>
                <a:cs typeface="Calisto MT"/>
                <a:sym typeface="Zapf Dingbats"/>
              </a:rPr>
              <a:t>capital</a:t>
            </a:r>
            <a:r>
              <a:rPr lang="fr-FR" i="1" dirty="0" smtClean="0">
                <a:solidFill>
                  <a:schemeClr val="bg1"/>
                </a:solidFill>
                <a:ea typeface="Zapf Dingbats"/>
                <a:cs typeface="Calisto MT"/>
                <a:sym typeface="Zapf Dingbats"/>
              </a:rPr>
              <a:t> (intérêts, dividendes…..)</a:t>
            </a:r>
          </a:p>
          <a:p>
            <a:pPr marL="0" indent="0" fontAlgn="auto">
              <a:spcAft>
                <a:spcPts val="0"/>
              </a:spcAft>
              <a:buFont typeface="Calisto MT" pitchFamily="18" charset="0"/>
              <a:buNone/>
              <a:defRPr/>
            </a:pPr>
            <a:r>
              <a:rPr lang="fr-FR" i="1" dirty="0" smtClean="0">
                <a:solidFill>
                  <a:schemeClr val="bg1"/>
                </a:solidFill>
                <a:latin typeface="Zapf Dingbats"/>
                <a:ea typeface="Zapf Dingbats"/>
                <a:cs typeface="Zapf Dingbats"/>
                <a:sym typeface="Zapf Dingbats"/>
              </a:rPr>
              <a:t>	✔</a:t>
            </a:r>
            <a:r>
              <a:rPr lang="fr-FR" i="1" dirty="0" smtClean="0">
                <a:solidFill>
                  <a:schemeClr val="bg1"/>
                </a:solidFill>
                <a:ea typeface="Zapf Dingbats"/>
                <a:cs typeface="Calisto MT"/>
                <a:sym typeface="Zapf Dingbats"/>
              </a:rPr>
              <a:t> revenus </a:t>
            </a:r>
            <a:r>
              <a:rPr lang="fr-FR" b="1" i="1" dirty="0" smtClean="0">
                <a:solidFill>
                  <a:schemeClr val="bg1"/>
                </a:solidFill>
                <a:ea typeface="Zapf Dingbats"/>
                <a:cs typeface="Calisto MT"/>
                <a:sym typeface="Zapf Dingbats"/>
              </a:rPr>
              <a:t>mixtes</a:t>
            </a:r>
            <a:r>
              <a:rPr lang="fr-FR" i="1" dirty="0" smtClean="0">
                <a:solidFill>
                  <a:schemeClr val="bg1"/>
                </a:solidFill>
                <a:ea typeface="Zapf Dingbats"/>
                <a:cs typeface="Calisto MT"/>
                <a:sym typeface="Zapf Dingbats"/>
              </a:rPr>
              <a:t> (entreprises individuelles ….)</a:t>
            </a:r>
          </a:p>
          <a:p>
            <a:pPr marL="0" indent="0" fontAlgn="auto">
              <a:spcAft>
                <a:spcPts val="0"/>
              </a:spcAft>
              <a:buFont typeface="Calisto MT" pitchFamily="18" charset="0"/>
              <a:buNone/>
              <a:defRPr/>
            </a:pPr>
            <a:endParaRPr lang="fr-FR" dirty="0" smtClean="0">
              <a:solidFill>
                <a:srgbClr val="FF0000"/>
              </a:solidFill>
              <a:cs typeface="Calisto MT"/>
            </a:endParaRPr>
          </a:p>
          <a:p>
            <a:pPr fontAlgn="auto">
              <a:spcAft>
                <a:spcPts val="0"/>
              </a:spcAft>
              <a:defRPr/>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ZoneTexte 1"/>
          <p:cNvSpPr txBox="1">
            <a:spLocks noChangeArrowheads="1"/>
          </p:cNvSpPr>
          <p:nvPr/>
        </p:nvSpPr>
        <p:spPr bwMode="auto">
          <a:xfrm>
            <a:off x="1284288" y="957263"/>
            <a:ext cx="6667500" cy="522287"/>
          </a:xfrm>
          <a:prstGeom prst="rect">
            <a:avLst/>
          </a:prstGeom>
          <a:solidFill>
            <a:srgbClr val="554E45"/>
          </a:solidFill>
          <a:ln w="9525">
            <a:noFill/>
            <a:miter lim="800000"/>
            <a:headEnd/>
            <a:tailEnd/>
          </a:ln>
        </p:spPr>
        <p:txBody>
          <a:bodyPr>
            <a:spAutoFit/>
          </a:bodyPr>
          <a:lstStyle/>
          <a:p>
            <a:pPr algn="ctr"/>
            <a:r>
              <a:rPr lang="fr-FR" sz="2800" b="1">
                <a:solidFill>
                  <a:srgbClr val="FFFFFF"/>
                </a:solidFill>
                <a:latin typeface="Calibri" pitchFamily="34" charset="0"/>
              </a:rPr>
              <a:t>Les leviers d’action </a:t>
            </a:r>
          </a:p>
        </p:txBody>
      </p:sp>
      <p:sp>
        <p:nvSpPr>
          <p:cNvPr id="4" name="ZoneTexte 3"/>
          <p:cNvSpPr txBox="1">
            <a:spLocks noChangeArrowheads="1"/>
          </p:cNvSpPr>
          <p:nvPr/>
        </p:nvSpPr>
        <p:spPr bwMode="auto">
          <a:xfrm>
            <a:off x="835025" y="2298700"/>
            <a:ext cx="7462838" cy="2524125"/>
          </a:xfrm>
          <a:prstGeom prst="rect">
            <a:avLst/>
          </a:prstGeom>
          <a:blipFill dpi="0" rotWithShape="1">
            <a:blip r:embed="rId3"/>
            <a:srcRect/>
            <a:tile tx="0" ty="0" sx="100000" sy="100000" flip="none" algn="tl"/>
          </a:blipFill>
          <a:ln w="9525">
            <a:noFill/>
            <a:miter lim="800000"/>
            <a:headEnd/>
            <a:tailEnd/>
          </a:ln>
        </p:spPr>
        <p:txBody>
          <a:bodyPr>
            <a:spAutoFit/>
          </a:bodyPr>
          <a:lstStyle/>
          <a:p>
            <a:r>
              <a:rPr lang="fr-FR" sz="2000" b="1">
                <a:latin typeface="Calibri" pitchFamily="34" charset="0"/>
              </a:rPr>
              <a:t>Les leviers d’action </a:t>
            </a:r>
            <a:r>
              <a:rPr lang="fr-FR" sz="2000">
                <a:latin typeface="Calibri" pitchFamily="34" charset="0"/>
              </a:rPr>
              <a:t>peuvent s’analyser comme les moyens dont disposent les agents économiques pour tirer profit du partage.</a:t>
            </a:r>
          </a:p>
          <a:p>
            <a:endParaRPr lang="fr-FR" sz="2000">
              <a:latin typeface="Calibri" pitchFamily="34" charset="0"/>
            </a:endParaRPr>
          </a:p>
          <a:p>
            <a:r>
              <a:rPr lang="fr-FR" sz="2000">
                <a:latin typeface="Calibri" pitchFamily="34" charset="0"/>
              </a:rPr>
              <a:t>Comment les </a:t>
            </a:r>
            <a:r>
              <a:rPr lang="fr-FR" sz="2000" b="1">
                <a:latin typeface="Calibri" pitchFamily="34" charset="0"/>
              </a:rPr>
              <a:t>salariés</a:t>
            </a:r>
            <a:r>
              <a:rPr lang="fr-FR" sz="2000">
                <a:latin typeface="Calibri" pitchFamily="34" charset="0"/>
              </a:rPr>
              <a:t> peuvent ils revendiquer un meilleur partage de la Valeur Ajoutée  ?</a:t>
            </a:r>
          </a:p>
          <a:p>
            <a:r>
              <a:rPr lang="fr-FR" sz="2000">
                <a:latin typeface="Calibri" pitchFamily="34" charset="0"/>
              </a:rPr>
              <a:t>Les </a:t>
            </a:r>
            <a:r>
              <a:rPr lang="fr-FR" sz="2000" b="1">
                <a:latin typeface="Calibri" pitchFamily="34" charset="0"/>
              </a:rPr>
              <a:t>entreprises </a:t>
            </a:r>
            <a:r>
              <a:rPr lang="fr-FR" sz="2000">
                <a:latin typeface="Calibri" pitchFamily="34" charset="0"/>
              </a:rPr>
              <a:t>une meilleure part ? </a:t>
            </a:r>
          </a:p>
          <a:p>
            <a:r>
              <a:rPr lang="fr-FR" sz="2000">
                <a:latin typeface="Calibri" pitchFamily="34" charset="0"/>
              </a:rPr>
              <a:t>Et l’</a:t>
            </a:r>
            <a:r>
              <a:rPr lang="fr-FR" sz="2000" b="1">
                <a:latin typeface="Calibri" pitchFamily="34" charset="0"/>
              </a:rPr>
              <a:t>Etat</a:t>
            </a:r>
            <a:r>
              <a:rPr lang="fr-FR" sz="2000">
                <a:latin typeface="Calibri" pitchFamily="34" charset="0"/>
              </a:rPr>
              <a:t>, des moyens pour une politique économique ?</a:t>
            </a:r>
          </a:p>
          <a:p>
            <a:endParaRPr lang="fr-FR">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4125" y="725488"/>
            <a:ext cx="6964363" cy="933450"/>
          </a:xfrm>
          <a:solidFill>
            <a:srgbClr val="554E45"/>
          </a:solidFill>
        </p:spPr>
        <p:txBody>
          <a:bodyPr rtlCol="0">
            <a:normAutofit fontScale="90000"/>
          </a:bodyPr>
          <a:lstStyle/>
          <a:p>
            <a:pPr fontAlgn="auto">
              <a:spcAft>
                <a:spcPts val="0"/>
              </a:spcAft>
              <a:defRPr/>
            </a:pPr>
            <a:r>
              <a:rPr lang="fr-FR" sz="2800" b="1" dirty="0" smtClean="0">
                <a:solidFill>
                  <a:srgbClr val="FFFFFF"/>
                </a:solidFill>
              </a:rPr>
              <a:t>Les leviers du partage,</a:t>
            </a:r>
            <a:br>
              <a:rPr lang="fr-FR" sz="2800" b="1" dirty="0" smtClean="0">
                <a:solidFill>
                  <a:srgbClr val="FFFFFF"/>
                </a:solidFill>
              </a:rPr>
            </a:br>
            <a:r>
              <a:rPr lang="fr-FR" sz="2800" b="1" dirty="0" smtClean="0">
                <a:solidFill>
                  <a:srgbClr val="FFFFFF"/>
                </a:solidFill>
              </a:rPr>
              <a:t>comment mieux répartir ?</a:t>
            </a:r>
            <a:endParaRPr lang="fr-FR" sz="2800" b="1" dirty="0">
              <a:solidFill>
                <a:srgbClr val="FFFFFF"/>
              </a:solidFill>
            </a:endParaRPr>
          </a:p>
        </p:txBody>
      </p:sp>
      <p:pic>
        <p:nvPicPr>
          <p:cNvPr id="5" name="Espace réservé du contenu 4"/>
          <p:cNvPicPr>
            <a:picLocks noGrp="1"/>
          </p:cNvPicPr>
          <p:nvPr>
            <p:ph sz="quarter" idx="13"/>
          </p:nvPr>
        </p:nvPicPr>
        <p:blipFill>
          <a:blip r:embed="rId3"/>
          <a:srcRect l="5595" r="5595"/>
          <a:stretch>
            <a:fillRect/>
          </a:stretch>
        </p:blipFill>
        <p:spPr>
          <a:xfrm>
            <a:off x="909638" y="2122488"/>
            <a:ext cx="3198812" cy="3602037"/>
          </a:xfrm>
          <a:ln w="38100">
            <a:solidFill>
              <a:srgbClr val="0000FF"/>
            </a:solidFill>
          </a:ln>
        </p:spPr>
      </p:pic>
      <p:pic>
        <p:nvPicPr>
          <p:cNvPr id="10" name="Espace réservé du contenu 9"/>
          <p:cNvPicPr>
            <a:picLocks noGrp="1"/>
          </p:cNvPicPr>
          <p:nvPr>
            <p:ph sz="quarter" idx="14"/>
          </p:nvPr>
        </p:nvPicPr>
        <p:blipFill>
          <a:blip r:embed="rId4"/>
          <a:srcRect l="2267" r="2267"/>
          <a:stretch>
            <a:fillRect/>
          </a:stretch>
        </p:blipFill>
        <p:spPr>
          <a:xfrm>
            <a:off x="4318000" y="2119313"/>
            <a:ext cx="4094163" cy="3605212"/>
          </a:xfrm>
          <a:ln w="38100">
            <a:solidFill>
              <a:srgbClr val="0000FF"/>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375" y="817563"/>
            <a:ext cx="6964363" cy="831850"/>
          </a:xfrm>
          <a:solidFill>
            <a:srgbClr val="554E45"/>
          </a:solidFill>
        </p:spPr>
        <p:txBody>
          <a:bodyPr rtlCol="0">
            <a:normAutofit fontScale="90000"/>
          </a:bodyPr>
          <a:lstStyle/>
          <a:p>
            <a:pPr fontAlgn="auto">
              <a:spcAft>
                <a:spcPts val="0"/>
              </a:spcAft>
              <a:defRPr/>
            </a:pPr>
            <a:r>
              <a:rPr lang="fr-FR" sz="2800" b="1" dirty="0" smtClean="0"/>
              <a:t/>
            </a:r>
            <a:br>
              <a:rPr lang="fr-FR" sz="2800" b="1" dirty="0" smtClean="0"/>
            </a:br>
            <a:r>
              <a:rPr lang="fr-FR" sz="2800" b="1" dirty="0" smtClean="0">
                <a:solidFill>
                  <a:schemeClr val="bg1"/>
                </a:solidFill>
                <a:sym typeface="Wingdings"/>
              </a:rPr>
              <a:t> </a:t>
            </a:r>
            <a:r>
              <a:rPr lang="fr-FR" sz="2800" b="1" dirty="0" smtClean="0">
                <a:solidFill>
                  <a:schemeClr val="bg1"/>
                </a:solidFill>
              </a:rPr>
              <a:t>Les leviers …. pour les salariés ? </a:t>
            </a:r>
            <a:br>
              <a:rPr lang="fr-FR" sz="2800" b="1" dirty="0" smtClean="0">
                <a:solidFill>
                  <a:schemeClr val="bg1"/>
                </a:solidFill>
              </a:rPr>
            </a:br>
            <a:endParaRPr lang="fr-FR" sz="2800" b="1" dirty="0">
              <a:solidFill>
                <a:schemeClr val="bg1"/>
              </a:solidFill>
            </a:endParaRPr>
          </a:p>
        </p:txBody>
      </p:sp>
      <p:sp>
        <p:nvSpPr>
          <p:cNvPr id="3" name="Espace réservé du contenu 2"/>
          <p:cNvSpPr>
            <a:spLocks noGrp="1"/>
          </p:cNvSpPr>
          <p:nvPr>
            <p:ph sz="quarter" idx="13"/>
          </p:nvPr>
        </p:nvSpPr>
        <p:spPr>
          <a:xfrm>
            <a:off x="744538" y="1649413"/>
            <a:ext cx="3754437" cy="4437062"/>
          </a:xfrm>
        </p:spPr>
        <p:txBody>
          <a:bodyPr rtlCol="0">
            <a:normAutofit/>
          </a:bodyPr>
          <a:lstStyle/>
          <a:p>
            <a:pPr marL="0" indent="0" fontAlgn="auto">
              <a:spcAft>
                <a:spcPts val="0"/>
              </a:spcAft>
              <a:buFont typeface="Brush Script MT" pitchFamily="66" charset="0"/>
              <a:buNone/>
              <a:defRPr/>
            </a:pPr>
            <a:endParaRPr lang="fr-FR" b="1" dirty="0" smtClean="0">
              <a:latin typeface="Calibri"/>
              <a:cs typeface="Calibri"/>
            </a:endParaRPr>
          </a:p>
          <a:p>
            <a:pPr marL="0" indent="0" fontAlgn="auto">
              <a:spcAft>
                <a:spcPts val="0"/>
              </a:spcAft>
              <a:buFont typeface="Brush Script MT" pitchFamily="66" charset="0"/>
              <a:buNone/>
              <a:defRPr/>
            </a:pPr>
            <a:endParaRPr lang="fr-FR" b="1" dirty="0">
              <a:latin typeface="Calibri"/>
              <a:cs typeface="Calibri"/>
            </a:endParaRPr>
          </a:p>
          <a:p>
            <a:pPr marL="0" indent="0" fontAlgn="auto">
              <a:spcAft>
                <a:spcPts val="0"/>
              </a:spcAft>
              <a:buFont typeface="Brush Script MT" pitchFamily="66" charset="0"/>
              <a:buNone/>
              <a:defRPr/>
            </a:pPr>
            <a:endParaRPr lang="fr-FR" b="1" dirty="0" smtClean="0">
              <a:latin typeface="Calibri"/>
              <a:cs typeface="Calibri"/>
            </a:endParaRPr>
          </a:p>
          <a:p>
            <a:pPr marL="0" indent="0" fontAlgn="auto">
              <a:spcAft>
                <a:spcPts val="0"/>
              </a:spcAft>
              <a:buFont typeface="Brush Script MT" pitchFamily="66" charset="0"/>
              <a:buNone/>
              <a:defRPr/>
            </a:pPr>
            <a:endParaRPr lang="fr-FR" b="1" dirty="0">
              <a:latin typeface="Calibri"/>
              <a:cs typeface="Calibri"/>
            </a:endParaRPr>
          </a:p>
          <a:p>
            <a:pPr marL="0" indent="0" fontAlgn="auto">
              <a:spcAft>
                <a:spcPts val="0"/>
              </a:spcAft>
              <a:buFont typeface="Brush Script MT" pitchFamily="66" charset="0"/>
              <a:buNone/>
              <a:defRPr/>
            </a:pPr>
            <a:endParaRPr lang="fr-FR" b="1" dirty="0" smtClean="0">
              <a:latin typeface="Calibri"/>
              <a:cs typeface="Calibri"/>
            </a:endParaRPr>
          </a:p>
          <a:p>
            <a:pPr marL="0" indent="0" fontAlgn="auto">
              <a:spcAft>
                <a:spcPts val="0"/>
              </a:spcAft>
              <a:buFont typeface="Brush Script MT" pitchFamily="66" charset="0"/>
              <a:buNone/>
              <a:defRPr/>
            </a:pPr>
            <a:endParaRPr lang="fr-FR" b="1" dirty="0">
              <a:latin typeface="Calibri"/>
              <a:cs typeface="Calibri"/>
            </a:endParaRPr>
          </a:p>
          <a:p>
            <a:pPr marL="0" indent="0" fontAlgn="auto">
              <a:spcAft>
                <a:spcPts val="0"/>
              </a:spcAft>
              <a:buFont typeface="Brush Script MT" pitchFamily="66" charset="0"/>
              <a:buNone/>
              <a:defRPr/>
            </a:pPr>
            <a:r>
              <a:rPr lang="fr-FR" sz="2000" b="1" dirty="0" smtClean="0">
                <a:latin typeface="Calibri"/>
                <a:cs typeface="Calibri"/>
              </a:rPr>
              <a:t>Comment peuvent-ils revendiquer un meilleur partage ?</a:t>
            </a:r>
          </a:p>
          <a:p>
            <a:pPr marL="0" indent="0" fontAlgn="auto">
              <a:spcAft>
                <a:spcPts val="0"/>
              </a:spcAft>
              <a:buFont typeface="Brush Script MT" pitchFamily="66" charset="0"/>
              <a:buNone/>
              <a:defRPr/>
            </a:pPr>
            <a:r>
              <a:rPr lang="fr-FR" b="1" dirty="0" smtClean="0">
                <a:latin typeface="Calibri"/>
                <a:cs typeface="Calibri"/>
              </a:rPr>
              <a:t>    </a:t>
            </a:r>
            <a:endParaRPr lang="fr-FR" b="1" dirty="0">
              <a:latin typeface="Calibri"/>
              <a:cs typeface="Calibri"/>
            </a:endParaRPr>
          </a:p>
          <a:p>
            <a:pPr marL="274320" indent="-274320" fontAlgn="auto">
              <a:spcAft>
                <a:spcPts val="0"/>
              </a:spcAft>
              <a:defRPr/>
            </a:pPr>
            <a:endParaRPr lang="fr-FR" b="1" dirty="0" smtClean="0">
              <a:latin typeface="Calibri"/>
              <a:cs typeface="Calibri"/>
            </a:endParaRPr>
          </a:p>
          <a:p>
            <a:pPr marL="0" indent="0" fontAlgn="auto">
              <a:spcAft>
                <a:spcPts val="0"/>
              </a:spcAft>
              <a:buFont typeface="Brush Script MT" pitchFamily="66" charset="0"/>
              <a:buNone/>
              <a:defRPr/>
            </a:pPr>
            <a:endParaRPr lang="fr-FR" b="1" dirty="0">
              <a:latin typeface="Calibri"/>
              <a:cs typeface="Calibri"/>
            </a:endParaRPr>
          </a:p>
        </p:txBody>
      </p:sp>
      <p:pic>
        <p:nvPicPr>
          <p:cNvPr id="7" name="Image 6"/>
          <p:cNvPicPr>
            <a:picLocks noChangeAspect="1" noChangeArrowheads="1"/>
          </p:cNvPicPr>
          <p:nvPr/>
        </p:nvPicPr>
        <p:blipFill>
          <a:blip r:embed="rId3"/>
          <a:srcRect/>
          <a:stretch>
            <a:fillRect/>
          </a:stretch>
        </p:blipFill>
        <p:spPr bwMode="auto">
          <a:xfrm>
            <a:off x="958850" y="2068513"/>
            <a:ext cx="3006725" cy="2043112"/>
          </a:xfrm>
          <a:prstGeom prst="rect">
            <a:avLst/>
          </a:prstGeom>
          <a:noFill/>
          <a:ln w="9525">
            <a:noFill/>
            <a:miter lim="800000"/>
            <a:headEnd/>
            <a:tailEnd/>
          </a:ln>
        </p:spPr>
      </p:pic>
      <p:pic>
        <p:nvPicPr>
          <p:cNvPr id="8" name="Espace réservé du contenu 7"/>
          <p:cNvPicPr>
            <a:picLocks noGrp="1"/>
          </p:cNvPicPr>
          <p:nvPr>
            <p:ph sz="quarter" idx="14"/>
          </p:nvPr>
        </p:nvPicPr>
        <p:blipFill>
          <a:blip r:embed="rId4"/>
          <a:srcRect l="12463" r="12463"/>
          <a:stretch>
            <a:fillRect/>
          </a:stretch>
        </p:blipFill>
        <p:spPr>
          <a:xfrm>
            <a:off x="3994150" y="1649413"/>
            <a:ext cx="4286250" cy="4225925"/>
          </a:xfrm>
        </p:spPr>
      </p:pic>
      <p:sp>
        <p:nvSpPr>
          <p:cNvPr id="5" name="ZoneTexte 4"/>
          <p:cNvSpPr txBox="1">
            <a:spLocks noChangeArrowheads="1"/>
          </p:cNvSpPr>
          <p:nvPr/>
        </p:nvSpPr>
        <p:spPr bwMode="auto">
          <a:xfrm>
            <a:off x="744538" y="5718175"/>
            <a:ext cx="3929062" cy="460375"/>
          </a:xfrm>
          <a:prstGeom prst="rect">
            <a:avLst/>
          </a:prstGeom>
          <a:blipFill dpi="0" rotWithShape="1">
            <a:blip r:embed="rId5"/>
            <a:srcRect/>
            <a:tile tx="0" ty="0" sx="100000" sy="100000" flip="none" algn="tl"/>
          </a:blipFill>
          <a:ln w="9525">
            <a:noFill/>
            <a:miter lim="800000"/>
            <a:headEnd/>
            <a:tailEnd/>
          </a:ln>
        </p:spPr>
        <p:txBody>
          <a:bodyPr wrap="none">
            <a:spAutoFit/>
          </a:bodyPr>
          <a:lstStyle/>
          <a:p>
            <a:pPr algn="ctr"/>
            <a:r>
              <a:rPr lang="fr-FR" sz="2400" b="1">
                <a:latin typeface="Franklin Gothic Book" pitchFamily="34" charset="0"/>
              </a:rPr>
              <a:t>Par les actions des syndicats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375" y="817563"/>
            <a:ext cx="6964363" cy="863600"/>
          </a:xfrm>
          <a:solidFill>
            <a:srgbClr val="554E45"/>
          </a:solidFill>
        </p:spPr>
        <p:txBody>
          <a:bodyPr rtlCol="0">
            <a:normAutofit fontScale="90000"/>
          </a:bodyPr>
          <a:lstStyle/>
          <a:p>
            <a:pPr fontAlgn="auto">
              <a:spcAft>
                <a:spcPts val="0"/>
              </a:spcAft>
              <a:defRPr/>
            </a:pPr>
            <a:r>
              <a:rPr lang="fr-FR" sz="2800" b="1" dirty="0" smtClean="0">
                <a:solidFill>
                  <a:schemeClr val="bg1"/>
                </a:solidFill>
                <a:sym typeface="Wingdings"/>
              </a:rPr>
              <a:t/>
            </a:r>
            <a:br>
              <a:rPr lang="fr-FR" sz="2800" b="1" dirty="0" smtClean="0">
                <a:solidFill>
                  <a:schemeClr val="bg1"/>
                </a:solidFill>
                <a:sym typeface="Wingdings"/>
              </a:rPr>
            </a:br>
            <a:r>
              <a:rPr lang="fr-FR" sz="2800" b="1" dirty="0" smtClean="0">
                <a:solidFill>
                  <a:schemeClr val="bg1"/>
                </a:solidFill>
                <a:sym typeface="Wingdings"/>
              </a:rPr>
              <a:t> </a:t>
            </a:r>
            <a:r>
              <a:rPr lang="fr-FR" sz="2800" b="1" dirty="0">
                <a:solidFill>
                  <a:schemeClr val="bg1"/>
                </a:solidFill>
              </a:rPr>
              <a:t>Les leviers …. pour les </a:t>
            </a:r>
            <a:r>
              <a:rPr lang="fr-FR" sz="2800" b="1" dirty="0" smtClean="0">
                <a:solidFill>
                  <a:schemeClr val="bg1"/>
                </a:solidFill>
              </a:rPr>
              <a:t>entreprises </a:t>
            </a:r>
            <a:r>
              <a:rPr lang="fr-FR" sz="2800" b="1" dirty="0">
                <a:solidFill>
                  <a:schemeClr val="bg1"/>
                </a:solidFill>
              </a:rPr>
              <a:t>? </a:t>
            </a:r>
            <a:br>
              <a:rPr lang="fr-FR" sz="2800" b="1" dirty="0">
                <a:solidFill>
                  <a:schemeClr val="bg1"/>
                </a:solidFill>
              </a:rPr>
            </a:br>
            <a:endParaRPr lang="fr-FR" sz="2800" b="1" dirty="0"/>
          </a:p>
        </p:txBody>
      </p:sp>
      <p:sp>
        <p:nvSpPr>
          <p:cNvPr id="3" name="Espace réservé du contenu 2"/>
          <p:cNvSpPr>
            <a:spLocks noGrp="1"/>
          </p:cNvSpPr>
          <p:nvPr>
            <p:ph sz="quarter" idx="13"/>
          </p:nvPr>
        </p:nvSpPr>
        <p:spPr>
          <a:xfrm>
            <a:off x="854075" y="1903413"/>
            <a:ext cx="3200400" cy="3602037"/>
          </a:xfrm>
        </p:spPr>
        <p:txBody>
          <a:bodyPr rtlCol="0">
            <a:normAutofit/>
          </a:bodyPr>
          <a:lstStyle/>
          <a:p>
            <a:pPr marL="0" indent="0" fontAlgn="auto">
              <a:spcAft>
                <a:spcPts val="0"/>
              </a:spcAft>
              <a:buFont typeface="Brush Script MT" pitchFamily="66" charset="0"/>
              <a:buNone/>
              <a:defRPr/>
            </a:pPr>
            <a:endParaRPr lang="fr-FR" b="1" dirty="0">
              <a:latin typeface="Calibri"/>
              <a:cs typeface="Calibri"/>
            </a:endParaRPr>
          </a:p>
          <a:p>
            <a:pPr marL="274320" indent="-274320" fontAlgn="auto">
              <a:spcAft>
                <a:spcPts val="0"/>
              </a:spcAft>
              <a:defRPr/>
            </a:pPr>
            <a:endParaRPr lang="fr-FR" b="1" dirty="0" smtClean="0">
              <a:latin typeface="Calibri"/>
              <a:cs typeface="Calibri"/>
            </a:endParaRPr>
          </a:p>
          <a:p>
            <a:pPr marL="274320" indent="-274320" fontAlgn="auto">
              <a:spcAft>
                <a:spcPts val="0"/>
              </a:spcAft>
              <a:defRPr/>
            </a:pPr>
            <a:endParaRPr lang="fr-FR" b="1" dirty="0">
              <a:latin typeface="Calibri"/>
              <a:cs typeface="Calibri"/>
            </a:endParaRPr>
          </a:p>
          <a:p>
            <a:pPr marL="274320" indent="-274320" fontAlgn="auto">
              <a:spcAft>
                <a:spcPts val="0"/>
              </a:spcAft>
              <a:defRPr/>
            </a:pPr>
            <a:endParaRPr lang="fr-FR" b="1" dirty="0" smtClean="0">
              <a:latin typeface="Calibri"/>
              <a:cs typeface="Calibri"/>
            </a:endParaRPr>
          </a:p>
          <a:p>
            <a:pPr marL="274320" indent="-274320" fontAlgn="auto">
              <a:spcAft>
                <a:spcPts val="0"/>
              </a:spcAft>
              <a:defRPr/>
            </a:pPr>
            <a:endParaRPr lang="fr-FR" b="1" dirty="0">
              <a:latin typeface="Calibri"/>
              <a:cs typeface="Calibri"/>
            </a:endParaRPr>
          </a:p>
          <a:p>
            <a:pPr marL="274320" indent="-274320" fontAlgn="auto">
              <a:spcAft>
                <a:spcPts val="0"/>
              </a:spcAft>
              <a:defRPr/>
            </a:pPr>
            <a:endParaRPr lang="fr-FR" b="1" dirty="0">
              <a:latin typeface="Calibri"/>
              <a:cs typeface="Calibri"/>
            </a:endParaRPr>
          </a:p>
          <a:p>
            <a:pPr marL="274320" indent="-274320" fontAlgn="auto">
              <a:spcAft>
                <a:spcPts val="0"/>
              </a:spcAft>
              <a:defRPr/>
            </a:pPr>
            <a:endParaRPr lang="fr-FR" b="1" dirty="0" smtClean="0">
              <a:latin typeface="Calibri"/>
              <a:cs typeface="Calibri"/>
            </a:endParaRPr>
          </a:p>
          <a:p>
            <a:pPr marL="0" indent="0" fontAlgn="auto">
              <a:spcAft>
                <a:spcPts val="0"/>
              </a:spcAft>
              <a:buFont typeface="Brush Script MT" pitchFamily="66" charset="0"/>
              <a:buNone/>
              <a:defRPr/>
            </a:pPr>
            <a:endParaRPr lang="fr-FR" b="1" dirty="0">
              <a:latin typeface="Calibri"/>
              <a:cs typeface="Calibri"/>
            </a:endParaRPr>
          </a:p>
        </p:txBody>
      </p:sp>
      <p:pic>
        <p:nvPicPr>
          <p:cNvPr id="12" name="Espace réservé du contenu 11"/>
          <p:cNvPicPr>
            <a:picLocks noGrp="1" noChangeAspect="1"/>
          </p:cNvPicPr>
          <p:nvPr>
            <p:ph sz="quarter" idx="14"/>
          </p:nvPr>
        </p:nvPicPr>
        <p:blipFill>
          <a:blip r:embed="rId3"/>
          <a:srcRect t="626" b="626"/>
          <a:stretch>
            <a:fillRect/>
          </a:stretch>
        </p:blipFill>
        <p:spPr>
          <a:xfrm>
            <a:off x="871538" y="1681163"/>
            <a:ext cx="2209800" cy="2322512"/>
          </a:xfrm>
        </p:spPr>
      </p:pic>
      <p:pic>
        <p:nvPicPr>
          <p:cNvPr id="9" name="Image 8"/>
          <p:cNvPicPr>
            <a:picLocks noChangeAspect="1"/>
          </p:cNvPicPr>
          <p:nvPr/>
        </p:nvPicPr>
        <p:blipFill>
          <a:blip r:embed="rId4"/>
          <a:srcRect/>
          <a:stretch>
            <a:fillRect/>
          </a:stretch>
        </p:blipFill>
        <p:spPr bwMode="auto">
          <a:xfrm>
            <a:off x="7053263" y="2967038"/>
            <a:ext cx="1270000" cy="966787"/>
          </a:xfrm>
          <a:prstGeom prst="rect">
            <a:avLst/>
          </a:prstGeom>
          <a:noFill/>
          <a:ln w="9525">
            <a:noFill/>
            <a:miter lim="800000"/>
            <a:headEnd/>
            <a:tailEnd/>
          </a:ln>
        </p:spPr>
      </p:pic>
      <p:sp>
        <p:nvSpPr>
          <p:cNvPr id="5" name="ZoneTexte 4"/>
          <p:cNvSpPr txBox="1">
            <a:spLocks noChangeArrowheads="1"/>
          </p:cNvSpPr>
          <p:nvPr/>
        </p:nvSpPr>
        <p:spPr bwMode="auto">
          <a:xfrm>
            <a:off x="4314825" y="4038600"/>
            <a:ext cx="3762375" cy="647700"/>
          </a:xfrm>
          <a:prstGeom prst="rect">
            <a:avLst/>
          </a:prstGeom>
          <a:blipFill dpi="0" rotWithShape="1">
            <a:blip r:embed="rId5"/>
            <a:srcRect/>
            <a:tile tx="0" ty="0" sx="100000" sy="100000" flip="none" algn="tl"/>
          </a:blipFill>
          <a:ln w="9525">
            <a:noFill/>
            <a:miter lim="800000"/>
            <a:headEnd/>
            <a:tailEnd/>
          </a:ln>
        </p:spPr>
        <p:txBody>
          <a:bodyPr>
            <a:spAutoFit/>
          </a:bodyPr>
          <a:lstStyle/>
          <a:p>
            <a:pPr algn="ctr"/>
            <a:r>
              <a:rPr lang="fr-FR" b="1">
                <a:latin typeface="Calibri" pitchFamily="34" charset="0"/>
              </a:rPr>
              <a:t>Par les actions de modération salariale du patronat (Medef)</a:t>
            </a:r>
          </a:p>
        </p:txBody>
      </p:sp>
      <p:pic>
        <p:nvPicPr>
          <p:cNvPr id="6" name="Image 5"/>
          <p:cNvPicPr>
            <a:picLocks noChangeAspect="1"/>
          </p:cNvPicPr>
          <p:nvPr/>
        </p:nvPicPr>
        <p:blipFill>
          <a:blip r:embed="rId6"/>
          <a:srcRect/>
          <a:stretch>
            <a:fillRect/>
          </a:stretch>
        </p:blipFill>
        <p:spPr bwMode="auto">
          <a:xfrm>
            <a:off x="1247775" y="3933825"/>
            <a:ext cx="2433638" cy="2178050"/>
          </a:xfrm>
          <a:prstGeom prst="rect">
            <a:avLst/>
          </a:prstGeom>
          <a:noFill/>
          <a:ln w="9525">
            <a:noFill/>
            <a:miter lim="800000"/>
            <a:headEnd/>
            <a:tailEnd/>
          </a:ln>
        </p:spPr>
      </p:pic>
      <p:sp>
        <p:nvSpPr>
          <p:cNvPr id="8" name="Rectangle 7"/>
          <p:cNvSpPr>
            <a:spLocks noChangeArrowheads="1"/>
          </p:cNvSpPr>
          <p:nvPr/>
        </p:nvSpPr>
        <p:spPr bwMode="auto">
          <a:xfrm>
            <a:off x="3081338" y="1849438"/>
            <a:ext cx="5172075" cy="1555750"/>
          </a:xfrm>
          <a:prstGeom prst="rect">
            <a:avLst/>
          </a:prstGeom>
          <a:noFill/>
          <a:ln w="9525">
            <a:noFill/>
            <a:miter lim="800000"/>
            <a:headEnd/>
            <a:tailEnd/>
          </a:ln>
        </p:spPr>
        <p:txBody>
          <a:bodyPr>
            <a:spAutoFit/>
          </a:bodyPr>
          <a:lstStyle/>
          <a:p>
            <a:r>
              <a:rPr lang="fr-FR" sz="2000" b="1">
                <a:latin typeface="Calibri" pitchFamily="34" charset="0"/>
              </a:rPr>
              <a:t>Comment peuvent elles mettre en œuvre des actions pour conserver leur part de profit dans le partage ? </a:t>
            </a:r>
          </a:p>
          <a:p>
            <a:r>
              <a:rPr lang="fr-FR">
                <a:hlinkClick r:id="rId7"/>
              </a:rPr>
              <a:t>http://www.dailymotion.com/video/xi9xxg_laurence-parisot_news#</a:t>
            </a:r>
            <a:endParaRPr lang="fr-FR"/>
          </a:p>
        </p:txBody>
      </p:sp>
      <p:sp>
        <p:nvSpPr>
          <p:cNvPr id="10" name="Rectangle 9"/>
          <p:cNvSpPr>
            <a:spLocks noChangeArrowheads="1"/>
          </p:cNvSpPr>
          <p:nvPr/>
        </p:nvSpPr>
        <p:spPr bwMode="auto">
          <a:xfrm>
            <a:off x="3505200" y="4822825"/>
            <a:ext cx="4572000" cy="400050"/>
          </a:xfrm>
          <a:prstGeom prst="rect">
            <a:avLst/>
          </a:prstGeom>
          <a:noFill/>
          <a:ln w="9525">
            <a:noFill/>
            <a:miter lim="800000"/>
            <a:headEnd/>
            <a:tailEnd/>
          </a:ln>
        </p:spPr>
        <p:txBody>
          <a:bodyPr>
            <a:spAutoFit/>
          </a:bodyPr>
          <a:lstStyle/>
          <a:p>
            <a:r>
              <a:rPr lang="fr-FR" b="1">
                <a:latin typeface="Calibri" pitchFamily="34" charset="0"/>
              </a:rPr>
              <a:t>    Et p</a:t>
            </a:r>
            <a:r>
              <a:rPr lang="fr-FR" sz="2000" b="1">
                <a:latin typeface="Calibri" pitchFamily="34" charset="0"/>
              </a:rPr>
              <a:t>ourquoi ?</a:t>
            </a:r>
          </a:p>
        </p:txBody>
      </p:sp>
      <p:sp>
        <p:nvSpPr>
          <p:cNvPr id="11" name="ZoneTexte 10"/>
          <p:cNvSpPr txBox="1">
            <a:spLocks noChangeArrowheads="1"/>
          </p:cNvSpPr>
          <p:nvPr/>
        </p:nvSpPr>
        <p:spPr bwMode="auto">
          <a:xfrm>
            <a:off x="4365625" y="5281613"/>
            <a:ext cx="3530600" cy="368300"/>
          </a:xfrm>
          <a:prstGeom prst="rect">
            <a:avLst/>
          </a:prstGeom>
          <a:blipFill dpi="0" rotWithShape="1">
            <a:blip r:embed="rId5"/>
            <a:srcRect/>
            <a:tile tx="0" ty="0" sx="100000" sy="100000" flip="none" algn="tl"/>
          </a:blipFill>
          <a:ln w="9525">
            <a:noFill/>
            <a:miter lim="800000"/>
            <a:headEnd/>
            <a:tailEnd/>
          </a:ln>
        </p:spPr>
        <p:txBody>
          <a:bodyPr>
            <a:spAutoFit/>
          </a:bodyPr>
          <a:lstStyle/>
          <a:p>
            <a:pPr algn="ctr"/>
            <a:r>
              <a:rPr lang="fr-FR" b="1">
                <a:latin typeface="Calibri" pitchFamily="34" charset="0"/>
              </a:rPr>
              <a:t>Pour l’investir, pour rentabiliser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554E45"/>
          </a:solidFill>
        </p:spPr>
        <p:txBody>
          <a:bodyPr/>
          <a:lstStyle/>
          <a:p>
            <a:r>
              <a:rPr lang="fr-FR" sz="2800" b="1" smtClean="0">
                <a:solidFill>
                  <a:schemeClr val="bg1"/>
                </a:solidFill>
                <a:sym typeface="Wingdings" pitchFamily="2" charset="2"/>
              </a:rPr>
              <a:t> </a:t>
            </a:r>
            <a:r>
              <a:rPr lang="fr-FR" sz="2800" b="1" smtClean="0">
                <a:solidFill>
                  <a:schemeClr val="bg1"/>
                </a:solidFill>
              </a:rPr>
              <a:t>Les leviers …. pour l’Etat ?</a:t>
            </a:r>
            <a:endParaRPr lang="fr-FR" sz="2800" b="1" smtClean="0"/>
          </a:p>
        </p:txBody>
      </p:sp>
      <p:sp>
        <p:nvSpPr>
          <p:cNvPr id="3" name="Espace réservé du contenu 2"/>
          <p:cNvSpPr>
            <a:spLocks noGrp="1"/>
          </p:cNvSpPr>
          <p:nvPr>
            <p:ph sz="quarter" idx="13"/>
          </p:nvPr>
        </p:nvSpPr>
        <p:spPr>
          <a:xfrm>
            <a:off x="1095375" y="2346325"/>
            <a:ext cx="3200400" cy="3602038"/>
          </a:xfrm>
        </p:spPr>
        <p:txBody>
          <a:bodyPr rtlCol="0">
            <a:normAutofit/>
          </a:bodyPr>
          <a:lstStyle/>
          <a:p>
            <a:pPr marL="0" indent="0" fontAlgn="auto">
              <a:spcAft>
                <a:spcPts val="0"/>
              </a:spcAft>
              <a:buFont typeface="Brush Script MT" pitchFamily="66" charset="0"/>
              <a:buNone/>
              <a:defRPr/>
            </a:pPr>
            <a:endParaRPr lang="fr-FR" b="1" dirty="0">
              <a:latin typeface="Calibri"/>
              <a:cs typeface="Calibri"/>
            </a:endParaRPr>
          </a:p>
          <a:p>
            <a:pPr marL="274320" indent="-274320" fontAlgn="auto">
              <a:spcAft>
                <a:spcPts val="0"/>
              </a:spcAft>
              <a:defRPr/>
            </a:pPr>
            <a:endParaRPr lang="fr-FR" b="1" dirty="0" smtClean="0">
              <a:latin typeface="Calibri"/>
              <a:cs typeface="Calibri"/>
            </a:endParaRPr>
          </a:p>
          <a:p>
            <a:pPr marL="274320" indent="-274320" fontAlgn="auto">
              <a:spcAft>
                <a:spcPts val="0"/>
              </a:spcAft>
              <a:defRPr/>
            </a:pPr>
            <a:endParaRPr lang="fr-FR" b="1" dirty="0">
              <a:latin typeface="Calibri"/>
              <a:cs typeface="Calibri"/>
            </a:endParaRPr>
          </a:p>
          <a:p>
            <a:pPr marL="274320" indent="-274320" fontAlgn="auto">
              <a:spcAft>
                <a:spcPts val="0"/>
              </a:spcAft>
              <a:defRPr/>
            </a:pPr>
            <a:endParaRPr lang="fr-FR" b="1" dirty="0" smtClean="0">
              <a:latin typeface="Calibri"/>
              <a:cs typeface="Calibri"/>
            </a:endParaRPr>
          </a:p>
          <a:p>
            <a:pPr marL="274320" indent="-274320" fontAlgn="auto">
              <a:spcAft>
                <a:spcPts val="0"/>
              </a:spcAft>
              <a:defRPr/>
            </a:pPr>
            <a:endParaRPr lang="fr-FR" b="1" dirty="0">
              <a:latin typeface="Calibri"/>
              <a:cs typeface="Calibri"/>
            </a:endParaRPr>
          </a:p>
          <a:p>
            <a:pPr marL="274320" indent="-274320" fontAlgn="auto">
              <a:spcAft>
                <a:spcPts val="0"/>
              </a:spcAft>
              <a:defRPr/>
            </a:pPr>
            <a:endParaRPr lang="fr-FR" b="1" dirty="0">
              <a:latin typeface="Calibri"/>
              <a:cs typeface="Calibri"/>
            </a:endParaRPr>
          </a:p>
          <a:p>
            <a:pPr marL="274320" indent="-274320" fontAlgn="auto">
              <a:spcAft>
                <a:spcPts val="0"/>
              </a:spcAft>
              <a:defRPr/>
            </a:pPr>
            <a:endParaRPr lang="fr-FR" b="1" dirty="0" smtClean="0">
              <a:latin typeface="Calibri"/>
              <a:cs typeface="Calibri"/>
            </a:endParaRPr>
          </a:p>
          <a:p>
            <a:pPr marL="0" indent="0" fontAlgn="auto">
              <a:spcAft>
                <a:spcPts val="0"/>
              </a:spcAft>
              <a:buFont typeface="Brush Script MT" pitchFamily="66" charset="0"/>
              <a:buNone/>
              <a:defRPr/>
            </a:pPr>
            <a:endParaRPr lang="fr-FR" b="1" dirty="0">
              <a:latin typeface="Calibri"/>
              <a:cs typeface="Calibri"/>
            </a:endParaRPr>
          </a:p>
        </p:txBody>
      </p:sp>
      <p:sp>
        <p:nvSpPr>
          <p:cNvPr id="7" name="Espace réservé du contenu 6"/>
          <p:cNvSpPr>
            <a:spLocks noGrp="1"/>
          </p:cNvSpPr>
          <p:nvPr>
            <p:ph sz="quarter" idx="14"/>
          </p:nvPr>
        </p:nvSpPr>
        <p:spPr>
          <a:xfrm>
            <a:off x="903288" y="2078038"/>
            <a:ext cx="7386637" cy="4105275"/>
          </a:xfrm>
        </p:spPr>
        <p:txBody>
          <a:bodyPr/>
          <a:lstStyle/>
          <a:p>
            <a:pPr marL="0" indent="0">
              <a:buFont typeface="Brush Script MT" pitchFamily="66" charset="0"/>
              <a:buNone/>
            </a:pPr>
            <a:r>
              <a:rPr lang="fr-FR" sz="2000" b="1" smtClean="0">
                <a:latin typeface="Calibri" pitchFamily="34" charset="0"/>
              </a:rPr>
              <a:t>			1. A partir de la vidéo, quel est le rôle de</a:t>
            </a:r>
          </a:p>
          <a:p>
            <a:pPr marL="0" indent="0">
              <a:buFont typeface="Brush Script MT" pitchFamily="66" charset="0"/>
              <a:buNone/>
            </a:pPr>
            <a:r>
              <a:rPr lang="fr-FR" sz="2000" b="1" smtClean="0">
                <a:latin typeface="Calibri" pitchFamily="34" charset="0"/>
              </a:rPr>
              <a:t>                                                     l’Etat dans le partage de la VA ? </a:t>
            </a:r>
          </a:p>
          <a:p>
            <a:pPr marL="0" indent="0">
              <a:buFont typeface="Brush Script MT" pitchFamily="66" charset="0"/>
              <a:buNone/>
            </a:pPr>
            <a:r>
              <a:rPr lang="fr-FR" sz="2000" u="sng" smtClean="0">
                <a:hlinkClick r:id="rId3"/>
              </a:rPr>
              <a:t>http://lexpansion.lexpress.fr/economie/trop-de-profits-pas-assez-de-salaires_241229.html</a:t>
            </a:r>
            <a:endParaRPr lang="fr-FR" sz="2000" smtClean="0"/>
          </a:p>
          <a:p>
            <a:pPr marL="0" indent="0">
              <a:buFont typeface="Brush Script MT" pitchFamily="66" charset="0"/>
              <a:buNone/>
            </a:pPr>
            <a:endParaRPr lang="fr-FR" sz="2000" smtClean="0">
              <a:latin typeface="Calibri" pitchFamily="34" charset="0"/>
            </a:endParaRPr>
          </a:p>
          <a:p>
            <a:pPr marL="0" indent="0">
              <a:buFont typeface="Brush Script MT" pitchFamily="66" charset="0"/>
              <a:buNone/>
            </a:pPr>
            <a:endParaRPr lang="fr-FR" sz="2000" b="1" smtClean="0">
              <a:latin typeface="Calibri" pitchFamily="34" charset="0"/>
            </a:endParaRPr>
          </a:p>
          <a:p>
            <a:pPr marL="0" indent="0">
              <a:buFont typeface="Brush Script MT" pitchFamily="66" charset="0"/>
              <a:buNone/>
            </a:pPr>
            <a:endParaRPr lang="fr-FR" sz="2000" b="1" smtClean="0">
              <a:latin typeface="Calibri" pitchFamily="34" charset="0"/>
            </a:endParaRPr>
          </a:p>
          <a:p>
            <a:pPr marL="0" indent="0">
              <a:buFont typeface="Brush Script MT" pitchFamily="66" charset="0"/>
              <a:buNone/>
            </a:pPr>
            <a:endParaRPr lang="fr-FR" sz="2000" b="1" smtClean="0">
              <a:latin typeface="Calibri" pitchFamily="34" charset="0"/>
            </a:endParaRPr>
          </a:p>
          <a:p>
            <a:pPr marL="0" indent="0">
              <a:buFont typeface="Brush Script MT" pitchFamily="66" charset="0"/>
              <a:buNone/>
            </a:pPr>
            <a:r>
              <a:rPr lang="fr-FR" sz="2000" b="1" smtClean="0">
                <a:latin typeface="Calibri" pitchFamily="34" charset="0"/>
              </a:rPr>
              <a:t>			2. Et comment peut-il intervenir ?</a:t>
            </a:r>
          </a:p>
          <a:p>
            <a:pPr marL="0" indent="0">
              <a:buFont typeface="Brush Script MT" pitchFamily="66" charset="0"/>
              <a:buNone/>
            </a:pPr>
            <a:endParaRPr lang="fr-FR" sz="2000" b="1" smtClean="0">
              <a:latin typeface="Calibri" pitchFamily="34" charset="0"/>
            </a:endParaRPr>
          </a:p>
          <a:p>
            <a:pPr marL="0" indent="0">
              <a:buFont typeface="Brush Script MT" pitchFamily="66" charset="0"/>
              <a:buNone/>
            </a:pPr>
            <a:endParaRPr lang="fr-FR" sz="2000" b="1" smtClean="0">
              <a:latin typeface="Calibri" pitchFamily="34" charset="0"/>
            </a:endParaRPr>
          </a:p>
          <a:p>
            <a:pPr marL="0" indent="0">
              <a:buFont typeface="Brush Script MT" pitchFamily="66" charset="0"/>
              <a:buNone/>
            </a:pPr>
            <a:endParaRPr lang="fr-FR" sz="2000" b="1" smtClean="0">
              <a:latin typeface="Calibri" pitchFamily="34" charset="0"/>
            </a:endParaRPr>
          </a:p>
          <a:p>
            <a:pPr marL="0" indent="0">
              <a:buFont typeface="Brush Script MT" pitchFamily="66" charset="0"/>
              <a:buNone/>
            </a:pPr>
            <a:endParaRPr lang="fr-FR" sz="2000" b="1" smtClean="0">
              <a:latin typeface="Calibri" pitchFamily="34" charset="0"/>
            </a:endParaRPr>
          </a:p>
        </p:txBody>
      </p:sp>
      <p:sp>
        <p:nvSpPr>
          <p:cNvPr id="5" name="Rectangle 4"/>
          <p:cNvSpPr>
            <a:spLocks noChangeArrowheads="1"/>
          </p:cNvSpPr>
          <p:nvPr/>
        </p:nvSpPr>
        <p:spPr bwMode="auto">
          <a:xfrm>
            <a:off x="3986213" y="3657600"/>
            <a:ext cx="4303712" cy="646113"/>
          </a:xfrm>
          <a:prstGeom prst="rect">
            <a:avLst/>
          </a:prstGeom>
          <a:blipFill dpi="0" rotWithShape="1">
            <a:blip r:embed="rId4"/>
            <a:srcRect/>
            <a:tile tx="0" ty="0" sx="100000" sy="100000" flip="none" algn="tl"/>
          </a:blipFill>
          <a:ln w="9525">
            <a:noFill/>
            <a:miter lim="800000"/>
            <a:headEnd/>
            <a:tailEnd/>
          </a:ln>
        </p:spPr>
        <p:txBody>
          <a:bodyPr>
            <a:spAutoFit/>
          </a:bodyPr>
          <a:lstStyle/>
          <a:p>
            <a:pPr algn="ctr"/>
            <a:r>
              <a:rPr lang="fr-FR" b="1">
                <a:latin typeface="Calibri" pitchFamily="34" charset="0"/>
              </a:rPr>
              <a:t>Pour un soutien à la croissance économique,  à l’emploi</a:t>
            </a:r>
          </a:p>
        </p:txBody>
      </p:sp>
      <p:sp>
        <p:nvSpPr>
          <p:cNvPr id="8" name="Rectangle 7"/>
          <p:cNvSpPr>
            <a:spLocks noChangeArrowheads="1"/>
          </p:cNvSpPr>
          <p:nvPr/>
        </p:nvSpPr>
        <p:spPr bwMode="auto">
          <a:xfrm>
            <a:off x="3986213" y="4843463"/>
            <a:ext cx="4095750" cy="614362"/>
          </a:xfrm>
          <a:prstGeom prst="rect">
            <a:avLst/>
          </a:prstGeom>
          <a:blipFill dpi="0" rotWithShape="1">
            <a:blip r:embed="rId4"/>
            <a:srcRect/>
            <a:tile tx="0" ty="0" sx="100000" sy="100000" flip="none" algn="tl"/>
          </a:blipFill>
          <a:ln w="9525">
            <a:noFill/>
            <a:miter lim="800000"/>
            <a:headEnd/>
            <a:tailEnd/>
          </a:ln>
        </p:spPr>
        <p:txBody>
          <a:bodyPr>
            <a:spAutoFit/>
          </a:bodyPr>
          <a:lstStyle/>
          <a:p>
            <a:pPr algn="ctr"/>
            <a:r>
              <a:rPr lang="fr-FR" b="1">
                <a:latin typeface="Calibri" pitchFamily="34" charset="0"/>
              </a:rPr>
              <a:t>Par la fiscalité </a:t>
            </a:r>
          </a:p>
          <a:p>
            <a:pPr algn="ctr"/>
            <a:r>
              <a:rPr lang="fr-FR" sz="1600" i="1">
                <a:latin typeface="Calibri" pitchFamily="34" charset="0"/>
              </a:rPr>
              <a:t>sur les cotisations sociales par exemple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re 1"/>
          <p:cNvSpPr>
            <a:spLocks noGrp="1"/>
          </p:cNvSpPr>
          <p:nvPr>
            <p:ph type="title"/>
          </p:nvPr>
        </p:nvSpPr>
        <p:spPr>
          <a:xfrm>
            <a:off x="1162050" y="817563"/>
            <a:ext cx="6965950" cy="1201737"/>
          </a:xfrm>
          <a:solidFill>
            <a:srgbClr val="554E45"/>
          </a:solidFill>
        </p:spPr>
        <p:txBody>
          <a:bodyPr/>
          <a:lstStyle/>
          <a:p>
            <a:r>
              <a:rPr lang="fr-FR" sz="3600" b="1" smtClean="0">
                <a:solidFill>
                  <a:srgbClr val="FFFFFF"/>
                </a:solidFill>
                <a:latin typeface="Calibri" pitchFamily="34" charset="0"/>
              </a:rPr>
              <a:t>Synthèse - Les leviers </a:t>
            </a:r>
          </a:p>
        </p:txBody>
      </p:sp>
      <p:sp>
        <p:nvSpPr>
          <p:cNvPr id="54274" name="Espace réservé du texte 2"/>
          <p:cNvSpPr>
            <a:spLocks noGrp="1"/>
          </p:cNvSpPr>
          <p:nvPr>
            <p:ph type="body" idx="1"/>
          </p:nvPr>
        </p:nvSpPr>
        <p:spPr>
          <a:xfrm>
            <a:off x="1557338" y="2122488"/>
            <a:ext cx="2940050" cy="820737"/>
          </a:xfrm>
        </p:spPr>
        <p:txBody>
          <a:bodyPr/>
          <a:lstStyle/>
          <a:p>
            <a:endParaRPr lang="fr-FR" smtClean="0"/>
          </a:p>
        </p:txBody>
      </p:sp>
      <p:sp>
        <p:nvSpPr>
          <p:cNvPr id="54275" name="Espace réservé du texte 3"/>
          <p:cNvSpPr>
            <a:spLocks noGrp="1"/>
          </p:cNvSpPr>
          <p:nvPr>
            <p:ph type="body" sz="quarter" idx="3"/>
          </p:nvPr>
        </p:nvSpPr>
        <p:spPr>
          <a:xfrm>
            <a:off x="4910138" y="2122488"/>
            <a:ext cx="2944812" cy="1203325"/>
          </a:xfrm>
        </p:spPr>
        <p:txBody>
          <a:bodyPr/>
          <a:lstStyle/>
          <a:p>
            <a:endParaRPr lang="fr-FR" smtClean="0"/>
          </a:p>
        </p:txBody>
      </p:sp>
      <p:sp>
        <p:nvSpPr>
          <p:cNvPr id="5" name="Espace réservé du contenu 4"/>
          <p:cNvSpPr>
            <a:spLocks noGrp="1"/>
          </p:cNvSpPr>
          <p:nvPr>
            <p:ph sz="quarter" idx="13"/>
          </p:nvPr>
        </p:nvSpPr>
        <p:spPr>
          <a:xfrm>
            <a:off x="874713" y="2160588"/>
            <a:ext cx="3892550" cy="3660775"/>
          </a:xfrm>
        </p:spPr>
        <p:txBody>
          <a:bodyPr rtlCol="0">
            <a:normAutofit/>
          </a:bodyPr>
          <a:lstStyle/>
          <a:p>
            <a:pPr marL="0" indent="0" fontAlgn="auto">
              <a:spcAft>
                <a:spcPts val="0"/>
              </a:spcAft>
              <a:buFont typeface="Brush Script MT" pitchFamily="66" charset="0"/>
              <a:buNone/>
              <a:defRPr/>
            </a:pPr>
            <a:endParaRPr lang="fr-FR" sz="1100" b="1" dirty="0" smtClean="0">
              <a:solidFill>
                <a:srgbClr val="000000"/>
              </a:solidFill>
              <a:latin typeface="Calibri"/>
              <a:cs typeface="Calibri"/>
            </a:endParaRPr>
          </a:p>
          <a:p>
            <a:pPr marL="274320" indent="-274320" fontAlgn="auto">
              <a:spcAft>
                <a:spcPts val="0"/>
              </a:spcAft>
              <a:defRPr/>
            </a:pPr>
            <a:r>
              <a:rPr lang="fr-FR" b="1" dirty="0" smtClean="0">
                <a:solidFill>
                  <a:srgbClr val="000000"/>
                </a:solidFill>
                <a:latin typeface="Calibri"/>
                <a:cs typeface="Calibri"/>
              </a:rPr>
              <a:t>  Salariés</a:t>
            </a:r>
          </a:p>
          <a:p>
            <a:pPr marL="0" indent="0" fontAlgn="auto">
              <a:spcAft>
                <a:spcPts val="0"/>
              </a:spcAft>
              <a:buFont typeface="Brush Script MT" pitchFamily="66" charset="0"/>
              <a:buNone/>
              <a:defRPr/>
            </a:pPr>
            <a:endParaRPr lang="fr-FR" b="1" dirty="0" smtClean="0">
              <a:solidFill>
                <a:srgbClr val="000000"/>
              </a:solidFill>
              <a:latin typeface="Calibri"/>
              <a:cs typeface="Calibri"/>
            </a:endParaRPr>
          </a:p>
          <a:p>
            <a:pPr marL="0" indent="0" fontAlgn="auto">
              <a:spcAft>
                <a:spcPts val="0"/>
              </a:spcAft>
              <a:buFont typeface="Brush Script MT" pitchFamily="66" charset="0"/>
              <a:buNone/>
              <a:defRPr/>
            </a:pPr>
            <a:endParaRPr lang="fr-FR" sz="1600" b="1" dirty="0" smtClean="0">
              <a:solidFill>
                <a:srgbClr val="000000"/>
              </a:solidFill>
              <a:latin typeface="Calibri"/>
              <a:cs typeface="Calibri"/>
            </a:endParaRPr>
          </a:p>
          <a:p>
            <a:pPr marL="274320" indent="-274320" fontAlgn="auto">
              <a:spcAft>
                <a:spcPts val="0"/>
              </a:spcAft>
              <a:defRPr/>
            </a:pPr>
            <a:r>
              <a:rPr lang="fr-FR" b="1" dirty="0" smtClean="0">
                <a:solidFill>
                  <a:srgbClr val="000000"/>
                </a:solidFill>
                <a:latin typeface="Calibri"/>
                <a:cs typeface="Calibri"/>
              </a:rPr>
              <a:t> Entreprises</a:t>
            </a:r>
          </a:p>
          <a:p>
            <a:pPr marL="0" indent="0" fontAlgn="auto">
              <a:spcAft>
                <a:spcPts val="0"/>
              </a:spcAft>
              <a:buFont typeface="Brush Script MT" pitchFamily="66" charset="0"/>
              <a:buNone/>
              <a:defRPr/>
            </a:pPr>
            <a:endParaRPr lang="fr-FR" sz="3600" b="1" dirty="0">
              <a:latin typeface="Calibri"/>
              <a:cs typeface="Calibri"/>
            </a:endParaRPr>
          </a:p>
          <a:p>
            <a:pPr marL="274320" indent="-274320" fontAlgn="auto">
              <a:spcAft>
                <a:spcPts val="0"/>
              </a:spcAft>
              <a:defRPr/>
            </a:pPr>
            <a:r>
              <a:rPr lang="fr-FR" b="1" dirty="0" smtClean="0">
                <a:latin typeface="Calibri"/>
                <a:cs typeface="Calibri"/>
              </a:rPr>
              <a:t> Etat</a:t>
            </a:r>
            <a:endParaRPr lang="fr-FR" b="1" dirty="0">
              <a:latin typeface="Calibri"/>
              <a:cs typeface="Calibri"/>
            </a:endParaRPr>
          </a:p>
          <a:p>
            <a:pPr marL="274320" indent="-274320" fontAlgn="auto">
              <a:spcAft>
                <a:spcPts val="0"/>
              </a:spcAft>
              <a:defRPr/>
            </a:pPr>
            <a:endParaRPr lang="fr-FR" dirty="0" smtClean="0"/>
          </a:p>
          <a:p>
            <a:pPr marL="274320" indent="-274320" fontAlgn="auto">
              <a:spcAft>
                <a:spcPts val="0"/>
              </a:spcAft>
              <a:defRPr/>
            </a:pPr>
            <a:endParaRPr lang="fr-FR" dirty="0"/>
          </a:p>
        </p:txBody>
      </p:sp>
      <p:sp>
        <p:nvSpPr>
          <p:cNvPr id="6" name="Espace réservé du contenu 5"/>
          <p:cNvSpPr>
            <a:spLocks noGrp="1"/>
          </p:cNvSpPr>
          <p:nvPr>
            <p:ph sz="quarter" idx="14"/>
          </p:nvPr>
        </p:nvSpPr>
        <p:spPr>
          <a:xfrm>
            <a:off x="4192588" y="1827213"/>
            <a:ext cx="4044950" cy="3994150"/>
          </a:xfrm>
        </p:spPr>
        <p:txBody>
          <a:bodyPr rtlCol="0">
            <a:normAutofit/>
          </a:bodyPr>
          <a:lstStyle/>
          <a:p>
            <a:pPr marL="365760" lvl="1" indent="0" fontAlgn="auto">
              <a:spcAft>
                <a:spcPts val="0"/>
              </a:spcAft>
              <a:buFont typeface="Brush Script MT" pitchFamily="66" charset="0"/>
              <a:buNone/>
              <a:defRPr/>
            </a:pPr>
            <a:endParaRPr lang="fr-FR" sz="1200" dirty="0" smtClean="0"/>
          </a:p>
          <a:p>
            <a:pPr marL="365760" lvl="1" indent="0" fontAlgn="auto">
              <a:spcAft>
                <a:spcPts val="0"/>
              </a:spcAft>
              <a:buFont typeface="Brush Script MT" pitchFamily="66" charset="0"/>
              <a:buNone/>
              <a:defRPr/>
            </a:pPr>
            <a:endParaRPr lang="fr-FR" dirty="0" smtClean="0"/>
          </a:p>
          <a:p>
            <a:pPr marL="640080" lvl="1" indent="-274320" fontAlgn="auto">
              <a:spcAft>
                <a:spcPts val="0"/>
              </a:spcAft>
              <a:defRPr/>
            </a:pPr>
            <a:r>
              <a:rPr lang="fr-FR" dirty="0" smtClean="0"/>
              <a:t> </a:t>
            </a:r>
            <a:r>
              <a:rPr lang="fr-FR" dirty="0" smtClean="0">
                <a:latin typeface="Calibri"/>
                <a:cs typeface="Calibri"/>
              </a:rPr>
              <a:t>Par des actions syndicales</a:t>
            </a:r>
          </a:p>
          <a:p>
            <a:pPr marL="640080" lvl="1" indent="-274320" fontAlgn="auto">
              <a:spcAft>
                <a:spcPts val="0"/>
              </a:spcAft>
              <a:defRPr/>
            </a:pPr>
            <a:endParaRPr lang="fr-FR" dirty="0">
              <a:latin typeface="Calibri"/>
              <a:cs typeface="Calibri"/>
            </a:endParaRPr>
          </a:p>
          <a:p>
            <a:pPr marL="640080" lvl="1" indent="-274320" fontAlgn="auto">
              <a:spcAft>
                <a:spcPts val="0"/>
              </a:spcAft>
              <a:defRPr/>
            </a:pPr>
            <a:endParaRPr lang="fr-FR" dirty="0" smtClean="0">
              <a:latin typeface="Calibri"/>
              <a:cs typeface="Calibri"/>
            </a:endParaRPr>
          </a:p>
          <a:p>
            <a:pPr marL="640080" lvl="1" indent="-274320" fontAlgn="auto">
              <a:spcAft>
                <a:spcPts val="0"/>
              </a:spcAft>
              <a:defRPr/>
            </a:pPr>
            <a:r>
              <a:rPr lang="fr-FR" dirty="0" smtClean="0">
                <a:latin typeface="Calibri"/>
                <a:cs typeface="Calibri"/>
              </a:rPr>
              <a:t> Par le patronat et ses actions de modération salariale</a:t>
            </a:r>
          </a:p>
          <a:p>
            <a:pPr marL="640080" lvl="1" indent="-274320" fontAlgn="auto">
              <a:spcAft>
                <a:spcPts val="0"/>
              </a:spcAft>
              <a:defRPr/>
            </a:pPr>
            <a:endParaRPr lang="fr-FR" sz="1100" dirty="0">
              <a:latin typeface="Calibri"/>
              <a:cs typeface="Calibri"/>
            </a:endParaRPr>
          </a:p>
          <a:p>
            <a:pPr marL="640080" lvl="1" indent="-274320" fontAlgn="auto">
              <a:spcAft>
                <a:spcPts val="0"/>
              </a:spcAft>
              <a:defRPr/>
            </a:pPr>
            <a:r>
              <a:rPr lang="fr-FR" dirty="0" smtClean="0">
                <a:latin typeface="Calibri"/>
                <a:cs typeface="Calibri"/>
              </a:rPr>
              <a:t> Par des actions au soutien à l’activité économique</a:t>
            </a:r>
            <a:endParaRPr lang="fr-FR" dirty="0">
              <a:latin typeface="Calibri"/>
              <a:cs typeface="Calibri"/>
            </a:endParaRPr>
          </a:p>
        </p:txBody>
      </p:sp>
      <p:sp>
        <p:nvSpPr>
          <p:cNvPr id="7" name="Extraire 6"/>
          <p:cNvSpPr/>
          <p:nvPr/>
        </p:nvSpPr>
        <p:spPr>
          <a:xfrm>
            <a:off x="466725" y="817563"/>
            <a:ext cx="1238250" cy="1201737"/>
          </a:xfrm>
          <a:prstGeom prst="flowChartExtract">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b="1" dirty="0"/>
              <a:t>Ecrit</a:t>
            </a:r>
            <a:endParaRPr lang="fr-FR" b="1" dirty="0"/>
          </a:p>
        </p:txBody>
      </p:sp>
      <p:sp>
        <p:nvSpPr>
          <p:cNvPr id="9" name="ZoneTexte 8"/>
          <p:cNvSpPr txBox="1">
            <a:spLocks noChangeArrowheads="1"/>
          </p:cNvSpPr>
          <p:nvPr/>
        </p:nvSpPr>
        <p:spPr bwMode="auto">
          <a:xfrm>
            <a:off x="1557338" y="5621338"/>
            <a:ext cx="5715000" cy="400050"/>
          </a:xfrm>
          <a:prstGeom prst="rect">
            <a:avLst/>
          </a:prstGeom>
          <a:blipFill dpi="0" rotWithShape="1">
            <a:blip r:embed="rId3"/>
            <a:srcRect/>
            <a:tile tx="0" ty="0" sx="100000" sy="100000" flip="none" algn="tl"/>
          </a:blipFill>
          <a:ln w="9525">
            <a:noFill/>
            <a:miter lim="800000"/>
            <a:headEnd/>
            <a:tailEnd/>
          </a:ln>
        </p:spPr>
        <p:txBody>
          <a:bodyPr>
            <a:spAutoFit/>
          </a:bodyPr>
          <a:lstStyle/>
          <a:p>
            <a:r>
              <a:rPr lang="fr-FR" sz="2000" b="1">
                <a:latin typeface="Calibri" pitchFamily="34" charset="0"/>
              </a:rPr>
              <a:t>Et les rencontres autour de tables de négociations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re 1"/>
          <p:cNvSpPr>
            <a:spLocks noGrp="1"/>
          </p:cNvSpPr>
          <p:nvPr>
            <p:ph type="title"/>
          </p:nvPr>
        </p:nvSpPr>
        <p:spPr>
          <a:solidFill>
            <a:srgbClr val="554E45"/>
          </a:solidFill>
        </p:spPr>
        <p:txBody>
          <a:bodyPr/>
          <a:lstStyle/>
          <a:p>
            <a:r>
              <a:rPr lang="fr-FR" b="1" smtClean="0">
                <a:solidFill>
                  <a:srgbClr val="FFFFFF"/>
                </a:solidFill>
                <a:latin typeface="Calibri" pitchFamily="34" charset="0"/>
              </a:rPr>
              <a:t>En conclusion</a:t>
            </a:r>
          </a:p>
        </p:txBody>
      </p:sp>
      <p:sp>
        <p:nvSpPr>
          <p:cNvPr id="55298" name="Espace réservé du texte vertical 2"/>
          <p:cNvSpPr>
            <a:spLocks noGrp="1"/>
          </p:cNvSpPr>
          <p:nvPr>
            <p:ph type="body" orient="vert" idx="1"/>
          </p:nvPr>
        </p:nvSpPr>
        <p:spPr>
          <a:blipFill dpi="0" rotWithShape="1">
            <a:blip r:embed="rId3"/>
            <a:srcRect/>
            <a:tile tx="0" ty="0" sx="100000" sy="100000" flip="none" algn="tl"/>
          </a:blipFill>
        </p:spPr>
        <p:txBody>
          <a:bodyPr vert="horz"/>
          <a:lstStyle/>
          <a:p>
            <a:pPr marL="0" indent="0" algn="ctr">
              <a:buFont typeface="Brush Script MT" pitchFamily="66" charset="0"/>
              <a:buNone/>
            </a:pPr>
            <a:r>
              <a:rPr lang="fr-FR" smtClean="0">
                <a:latin typeface="Calibri" pitchFamily="34" charset="0"/>
              </a:rPr>
              <a:t>Le partage salaires / Profit reste donc une question essentielle en économie, et l’enjeu de sortie de crise est un aspect qui l’illustre.</a:t>
            </a:r>
          </a:p>
          <a:p>
            <a:pPr marL="0" indent="0" algn="ctr">
              <a:buFont typeface="Brush Script MT" pitchFamily="66" charset="0"/>
              <a:buNone/>
            </a:pPr>
            <a:r>
              <a:rPr lang="fr-FR" smtClean="0">
                <a:latin typeface="Calibri" pitchFamily="34" charset="0"/>
              </a:rPr>
              <a:t>En synthèse,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1477963" y="2967038"/>
            <a:ext cx="6419850" cy="1816100"/>
          </a:xfrm>
          <a:prstGeom prst="rect">
            <a:avLst/>
          </a:prstGeom>
          <a:solidFill>
            <a:srgbClr val="554E45"/>
          </a:solidFill>
          <a:ln w="9525">
            <a:noFill/>
            <a:miter lim="800000"/>
            <a:headEnd/>
            <a:tailEnd/>
          </a:ln>
        </p:spPr>
        <p:txBody>
          <a:bodyPr>
            <a:spAutoFit/>
          </a:bodyPr>
          <a:lstStyle/>
          <a:p>
            <a:pPr algn="ctr"/>
            <a:r>
              <a:rPr lang="fr-FR" sz="2800" b="1">
                <a:solidFill>
                  <a:schemeClr val="bg1"/>
                </a:solidFill>
                <a:latin typeface="Calibri" pitchFamily="34" charset="0"/>
                <a:sym typeface="Wingdings" pitchFamily="2" charset="2"/>
              </a:rPr>
              <a:t>Développer une argumentation économique structurée </a:t>
            </a:r>
          </a:p>
          <a:p>
            <a:pPr algn="ctr"/>
            <a:r>
              <a:rPr lang="fr-FR" sz="2800" b="1">
                <a:solidFill>
                  <a:schemeClr val="bg1"/>
                </a:solidFill>
                <a:latin typeface="Calibri" pitchFamily="34" charset="0"/>
                <a:sym typeface="Wingdings" pitchFamily="2" charset="2"/>
              </a:rPr>
              <a:t>en mobilisant des connaissances</a:t>
            </a:r>
            <a:br>
              <a:rPr lang="fr-FR" sz="2800" b="1">
                <a:solidFill>
                  <a:schemeClr val="bg1"/>
                </a:solidFill>
                <a:latin typeface="Calibri" pitchFamily="34" charset="0"/>
                <a:sym typeface="Wingdings" pitchFamily="2" charset="2"/>
              </a:rPr>
            </a:br>
            <a:endParaRPr lang="fr-FR" sz="2800" b="1">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re 1"/>
          <p:cNvSpPr>
            <a:spLocks noGrp="1"/>
          </p:cNvSpPr>
          <p:nvPr>
            <p:ph type="title"/>
          </p:nvPr>
        </p:nvSpPr>
        <p:spPr>
          <a:xfrm>
            <a:off x="765175" y="754063"/>
            <a:ext cx="7518400" cy="931862"/>
          </a:xfrm>
        </p:spPr>
        <p:txBody>
          <a:bodyPr/>
          <a:lstStyle/>
          <a:p>
            <a:pPr algn="l"/>
            <a:r>
              <a:rPr lang="fr-FR" sz="2400" i="1" smtClean="0"/>
              <a:t> </a:t>
            </a:r>
            <a:r>
              <a:rPr lang="fr-FR" sz="2200" i="1" smtClean="0"/>
              <a:t> </a:t>
            </a:r>
            <a:endParaRPr lang="fr-FR" sz="1500" i="1" smtClean="0"/>
          </a:p>
        </p:txBody>
      </p:sp>
      <p:sp>
        <p:nvSpPr>
          <p:cNvPr id="57346" name="ZoneTexte 3"/>
          <p:cNvSpPr txBox="1">
            <a:spLocks noChangeArrowheads="1"/>
          </p:cNvSpPr>
          <p:nvPr/>
        </p:nvSpPr>
        <p:spPr bwMode="auto">
          <a:xfrm>
            <a:off x="1074738" y="2647950"/>
            <a:ext cx="7083425" cy="2184400"/>
          </a:xfrm>
          <a:prstGeom prst="rect">
            <a:avLst/>
          </a:prstGeom>
          <a:blipFill dpi="0" rotWithShape="1">
            <a:blip r:embed="rId3"/>
            <a:srcRect/>
            <a:tile tx="0" ty="0" sx="100000" sy="100000" flip="none" algn="tl"/>
          </a:blipFill>
          <a:ln w="9525">
            <a:noFill/>
            <a:miter lim="800000"/>
            <a:headEnd/>
            <a:tailEnd/>
          </a:ln>
        </p:spPr>
        <p:txBody>
          <a:bodyPr>
            <a:spAutoFit/>
          </a:bodyPr>
          <a:lstStyle/>
          <a:p>
            <a:r>
              <a:rPr lang="fr-FR" sz="2200" b="1" u="sng">
                <a:solidFill>
                  <a:srgbClr val="000000"/>
                </a:solidFill>
                <a:latin typeface="Calibri" pitchFamily="34" charset="0"/>
              </a:rPr>
              <a:t>Travail à Faire </a:t>
            </a:r>
            <a:endParaRPr lang="fr-FR" sz="2200" b="1" u="sng">
              <a:solidFill>
                <a:srgbClr val="000000"/>
              </a:solidFill>
              <a:latin typeface="Gabriola"/>
              <a:ea typeface="Gabriola"/>
              <a:cs typeface="Gabriola"/>
            </a:endParaRPr>
          </a:p>
          <a:p>
            <a:endParaRPr lang="fr-FR" sz="2400" b="1">
              <a:solidFill>
                <a:srgbClr val="000000"/>
              </a:solidFill>
              <a:latin typeface="Gabriola"/>
              <a:ea typeface="Gabriola"/>
              <a:cs typeface="Gabriola"/>
            </a:endParaRPr>
          </a:p>
          <a:p>
            <a:r>
              <a:rPr lang="fr-FR" sz="2400" b="1">
                <a:solidFill>
                  <a:srgbClr val="000000"/>
                </a:solidFill>
                <a:latin typeface="Gabriola"/>
                <a:ea typeface="Gabriola"/>
                <a:cs typeface="Gabriola"/>
              </a:rPr>
              <a:t>A l’aide des annexes suivantes et de vos connaisances, expliquez d’une manière argumentée les enjeux et les leviers d’action des agents économiques sur le partage de la valeur ajoutée.</a:t>
            </a:r>
          </a:p>
          <a:p>
            <a:endParaRPr lang="fr-FR">
              <a:latin typeface="Franklin Gothic Book" pitchFamily="34" charset="0"/>
            </a:endParaRPr>
          </a:p>
        </p:txBody>
      </p:sp>
      <p:sp>
        <p:nvSpPr>
          <p:cNvPr id="57347" name="Espace réservé du contenu 4"/>
          <p:cNvSpPr>
            <a:spLocks noGrp="1"/>
          </p:cNvSpPr>
          <p:nvPr>
            <p:ph idx="1"/>
          </p:nvPr>
        </p:nvSpPr>
        <p:spPr/>
        <p:txBody>
          <a:bodyPr/>
          <a:lstStyle/>
          <a:p>
            <a:endParaRPr lang="fr-FR"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re 1"/>
          <p:cNvSpPr>
            <a:spLocks noGrp="1"/>
          </p:cNvSpPr>
          <p:nvPr>
            <p:ph type="title"/>
          </p:nvPr>
        </p:nvSpPr>
        <p:spPr>
          <a:xfrm>
            <a:off x="765175" y="754063"/>
            <a:ext cx="7518400" cy="931862"/>
          </a:xfrm>
        </p:spPr>
        <p:txBody>
          <a:bodyPr/>
          <a:lstStyle/>
          <a:p>
            <a:pPr algn="l"/>
            <a:r>
              <a:rPr lang="fr-FR" sz="2400" i="1" smtClean="0"/>
              <a:t> </a:t>
            </a:r>
            <a:r>
              <a:rPr lang="fr-FR" sz="2200" i="1" smtClean="0"/>
              <a:t> Le partage des profits, un des enjeu du rendez-vous social                               				</a:t>
            </a:r>
            <a:r>
              <a:rPr lang="fr-FR" sz="1500" i="1" smtClean="0"/>
              <a:t>par </a:t>
            </a:r>
            <a:r>
              <a:rPr lang="fr-FR" sz="1500" b="1" i="1" smtClean="0"/>
              <a:t>MARC VIGNAUD – Le Point 18/02/09 </a:t>
            </a:r>
            <a:endParaRPr lang="fr-FR" sz="1500" i="1" smtClean="0"/>
          </a:p>
        </p:txBody>
      </p:sp>
      <p:sp>
        <p:nvSpPr>
          <p:cNvPr id="58370" name="Espace réservé du contenu 2"/>
          <p:cNvSpPr>
            <a:spLocks noGrp="1"/>
          </p:cNvSpPr>
          <p:nvPr>
            <p:ph idx="1"/>
          </p:nvPr>
        </p:nvSpPr>
        <p:spPr>
          <a:xfrm>
            <a:off x="919163" y="1711325"/>
            <a:ext cx="7239000" cy="3541713"/>
          </a:xfrm>
        </p:spPr>
        <p:txBody>
          <a:bodyPr/>
          <a:lstStyle/>
          <a:p>
            <a:pPr marL="0" indent="0">
              <a:spcBef>
                <a:spcPct val="0"/>
              </a:spcBef>
              <a:buFont typeface="Brush Script MT" pitchFamily="66" charset="0"/>
              <a:buNone/>
            </a:pPr>
            <a:r>
              <a:rPr lang="fr-FR" sz="2000" smtClean="0">
                <a:solidFill>
                  <a:srgbClr val="101010"/>
                </a:solidFill>
                <a:latin typeface="Apple Symbols"/>
                <a:ea typeface="Apple Symbols"/>
                <a:cs typeface="Apple Symbols"/>
              </a:rPr>
              <a:t>En pleine crise économique, Nicolas Sarkozy a remis la question du "partage du profit" sur la table le jeudi 6 février dernier, lors de son intervention radiotélévisée. En la matière, le chef de l'État a été clair : la répartition des bénéfices doit se faire selon la règle des tiers. Le premier irait aux actionnaires, le deuxième à l'investissement et le troisième aux salariés (par le biais de la participation et de l'intéressement). Il faut "arbitrer entre le souhait légitime des actionnaires de gagner de l'argent avec les entreprises et la demande des salariés d'être associés aux bénéfices des entreprises dont ils ont contribué à créer la richesse", a-t-il expliqué aux Français. Un dossier qui pourrait s'avérer plus complexe que prévu. Car Nicolas Sarkozy est attendu par les syndicats mercredi sur la question du partage des richesses et pas seulement la simple participation des salariés au profit de leur entreprise</a:t>
            </a:r>
            <a:endParaRPr lang="fr-FR" sz="2000" smtClean="0">
              <a:latin typeface="Apple Symbols"/>
              <a:ea typeface="Apple Symbols"/>
              <a:cs typeface="Apple Symbol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27200" y="1122363"/>
            <a:ext cx="5722938" cy="820737"/>
          </a:xfrm>
          <a:solidFill>
            <a:schemeClr val="accent3">
              <a:lumMod val="75000"/>
            </a:schemeClr>
          </a:solidFill>
        </p:spPr>
        <p:txBody>
          <a:bodyPr rtlCol="0" anchor="ctr" anchorCtr="1">
            <a:normAutofit fontScale="90000"/>
          </a:bodyPr>
          <a:lstStyle/>
          <a:p>
            <a:pPr fontAlgn="auto">
              <a:spcAft>
                <a:spcPts val="0"/>
              </a:spcAft>
              <a:defRPr/>
            </a:pPr>
            <a:r>
              <a:rPr lang="fr-FR" sz="2800" b="1" dirty="0" smtClean="0">
                <a:solidFill>
                  <a:srgbClr val="FFFFFF"/>
                </a:solidFill>
                <a:latin typeface="Calibri"/>
                <a:cs typeface="Calibri"/>
              </a:rPr>
              <a:t>Le partage de la Valeur Ajoutée  </a:t>
            </a:r>
            <a:br>
              <a:rPr lang="fr-FR" sz="2800" b="1" dirty="0" smtClean="0">
                <a:solidFill>
                  <a:srgbClr val="FFFFFF"/>
                </a:solidFill>
                <a:latin typeface="Calibri"/>
                <a:cs typeface="Calibri"/>
              </a:rPr>
            </a:br>
            <a:r>
              <a:rPr lang="fr-FR" sz="2700" b="1" i="1" dirty="0" smtClean="0">
                <a:solidFill>
                  <a:srgbClr val="FFFFFF"/>
                </a:solidFill>
                <a:latin typeface="Calibri"/>
                <a:cs typeface="Calibri"/>
              </a:rPr>
              <a:t>Un déroulé possible …</a:t>
            </a:r>
            <a:endParaRPr lang="fr-FR" sz="2700" b="1" i="1" dirty="0">
              <a:solidFill>
                <a:srgbClr val="FFFFFF"/>
              </a:solidFill>
              <a:latin typeface="Calibri"/>
              <a:cs typeface="Calibri"/>
            </a:endParaRPr>
          </a:p>
        </p:txBody>
      </p:sp>
      <p:sp>
        <p:nvSpPr>
          <p:cNvPr id="3" name="Sous-titre 2"/>
          <p:cNvSpPr>
            <a:spLocks noGrp="1"/>
          </p:cNvSpPr>
          <p:nvPr>
            <p:ph type="subTitle" idx="1"/>
          </p:nvPr>
        </p:nvSpPr>
        <p:spPr>
          <a:xfrm>
            <a:off x="1039813" y="1943100"/>
            <a:ext cx="7038975" cy="3886200"/>
          </a:xfrm>
          <a:blipFill rotWithShape="1">
            <a:blip r:embed="rId3" cstate="print"/>
            <a:tile tx="0" ty="0" sx="100000" sy="100000" flip="none" algn="tl"/>
          </a:blipFill>
        </p:spPr>
        <p:txBody>
          <a:bodyPr rtlCol="0">
            <a:normAutofit fontScale="92500" lnSpcReduction="10000"/>
          </a:bodyPr>
          <a:lstStyle/>
          <a:p>
            <a:pPr fontAlgn="auto">
              <a:spcAft>
                <a:spcPts val="0"/>
              </a:spcAft>
              <a:defRPr/>
            </a:pPr>
            <a:r>
              <a:rPr lang="fr-FR" sz="2000" b="1" dirty="0" smtClean="0">
                <a:solidFill>
                  <a:srgbClr val="0D0D0D"/>
                </a:solidFill>
                <a:latin typeface="Calisto MT"/>
                <a:cs typeface="Calisto MT"/>
                <a:sym typeface="Wingdings"/>
              </a:rPr>
              <a:t>                           1.Les agents économiques du partage de la VA</a:t>
            </a:r>
          </a:p>
          <a:p>
            <a:pPr fontAlgn="auto">
              <a:spcAft>
                <a:spcPts val="0"/>
              </a:spcAft>
              <a:defRPr/>
            </a:pPr>
            <a:r>
              <a:rPr lang="fr-FR" sz="1600" dirty="0" smtClean="0">
                <a:solidFill>
                  <a:srgbClr val="333333"/>
                </a:solidFill>
                <a:latin typeface="Calisto MT"/>
                <a:cs typeface="Calisto MT"/>
              </a:rPr>
              <a:t>                    Photos </a:t>
            </a:r>
            <a:r>
              <a:rPr lang="fr-FR" sz="1600" dirty="0" smtClean="0">
                <a:solidFill>
                  <a:srgbClr val="333333"/>
                </a:solidFill>
                <a:latin typeface="Calisto MT"/>
                <a:cs typeface="Calisto MT"/>
                <a:sym typeface="Wingdings"/>
              </a:rPr>
              <a:t> </a:t>
            </a:r>
            <a:r>
              <a:rPr lang="fr-FR" sz="1600" dirty="0">
                <a:solidFill>
                  <a:srgbClr val="333333"/>
                </a:solidFill>
                <a:latin typeface="Calisto MT"/>
                <a:cs typeface="Calisto MT"/>
                <a:sym typeface="Wingdings"/>
              </a:rPr>
              <a:t>Mise en exergue des </a:t>
            </a:r>
            <a:r>
              <a:rPr lang="fr-FR" sz="1600" dirty="0" smtClean="0">
                <a:solidFill>
                  <a:srgbClr val="333333"/>
                </a:solidFill>
                <a:latin typeface="Calisto MT"/>
                <a:cs typeface="Calisto MT"/>
                <a:sym typeface="Wingdings"/>
              </a:rPr>
              <a:t>agents</a:t>
            </a:r>
            <a:endParaRPr lang="fr-FR" sz="1600" dirty="0">
              <a:solidFill>
                <a:srgbClr val="333333"/>
              </a:solidFill>
              <a:sym typeface="Wingdings"/>
            </a:endParaRPr>
          </a:p>
          <a:p>
            <a:pPr algn="l" fontAlgn="auto">
              <a:spcAft>
                <a:spcPts val="0"/>
              </a:spcAft>
              <a:defRPr/>
            </a:pPr>
            <a:r>
              <a:rPr lang="fr-FR" sz="1600" dirty="0" smtClean="0">
                <a:solidFill>
                  <a:srgbClr val="333333"/>
                </a:solidFill>
                <a:latin typeface="Calisto MT"/>
                <a:cs typeface="Calisto MT"/>
                <a:sym typeface="Wingdings"/>
              </a:rPr>
              <a:t>                                                  Schéma récapitulatif à construire</a:t>
            </a:r>
            <a:endParaRPr lang="fr-FR" sz="1600" dirty="0">
              <a:solidFill>
                <a:srgbClr val="333333"/>
              </a:solidFill>
              <a:latin typeface="Calisto MT"/>
              <a:cs typeface="Calisto MT"/>
              <a:sym typeface="Wingdings"/>
            </a:endParaRPr>
          </a:p>
          <a:p>
            <a:pPr fontAlgn="auto">
              <a:spcAft>
                <a:spcPts val="0"/>
              </a:spcAft>
              <a:defRPr/>
            </a:pPr>
            <a:endParaRPr lang="fr-FR" sz="500" dirty="0">
              <a:solidFill>
                <a:srgbClr val="0D0D0D"/>
              </a:solidFill>
              <a:latin typeface="Calisto MT"/>
              <a:cs typeface="Calisto MT"/>
              <a:sym typeface="Wingdings"/>
            </a:endParaRPr>
          </a:p>
          <a:p>
            <a:pPr fontAlgn="auto">
              <a:spcAft>
                <a:spcPts val="0"/>
              </a:spcAft>
              <a:defRPr/>
            </a:pPr>
            <a:r>
              <a:rPr lang="fr-FR" sz="2000" b="1" dirty="0" smtClean="0">
                <a:solidFill>
                  <a:srgbClr val="0D0D0D"/>
                </a:solidFill>
                <a:latin typeface="Calisto MT"/>
                <a:cs typeface="Calisto MT"/>
                <a:sym typeface="Wingdings"/>
              </a:rPr>
              <a:t>                   2. Leur part </a:t>
            </a:r>
            <a:r>
              <a:rPr lang="fr-FR" sz="1900" b="1" dirty="0" smtClean="0">
                <a:solidFill>
                  <a:srgbClr val="0D0D0D"/>
                </a:solidFill>
                <a:latin typeface="Calisto MT"/>
                <a:cs typeface="Calisto MT"/>
                <a:sym typeface="Wingdings"/>
              </a:rPr>
              <a:t>respective dans le partage (%)</a:t>
            </a:r>
          </a:p>
          <a:p>
            <a:pPr fontAlgn="auto">
              <a:spcAft>
                <a:spcPts val="0"/>
              </a:spcAft>
              <a:defRPr/>
            </a:pPr>
            <a:r>
              <a:rPr lang="fr-FR" sz="1700" dirty="0" smtClean="0">
                <a:solidFill>
                  <a:srgbClr val="333333"/>
                </a:solidFill>
                <a:latin typeface="Calisto MT"/>
                <a:cs typeface="Calisto MT"/>
                <a:sym typeface="Wingdings"/>
              </a:rPr>
              <a:t>                                         Vidéo  Synthétiser les informations collectées</a:t>
            </a:r>
          </a:p>
          <a:p>
            <a:pPr fontAlgn="auto">
              <a:spcAft>
                <a:spcPts val="0"/>
              </a:spcAft>
              <a:defRPr/>
            </a:pPr>
            <a:endParaRPr lang="fr-FR" sz="500" b="1" dirty="0" smtClean="0">
              <a:solidFill>
                <a:srgbClr val="0D0D0D"/>
              </a:solidFill>
              <a:latin typeface="Calisto MT"/>
              <a:cs typeface="Calisto MT"/>
              <a:sym typeface="Wingdings"/>
            </a:endParaRPr>
          </a:p>
          <a:p>
            <a:pPr fontAlgn="auto">
              <a:spcAft>
                <a:spcPts val="0"/>
              </a:spcAft>
              <a:defRPr/>
            </a:pPr>
            <a:r>
              <a:rPr lang="fr-FR" sz="2000" b="1" dirty="0" smtClean="0">
                <a:solidFill>
                  <a:srgbClr val="0D0D0D"/>
                </a:solidFill>
                <a:latin typeface="Calisto MT"/>
                <a:cs typeface="Calisto MT"/>
                <a:sym typeface="Wingdings"/>
              </a:rPr>
              <a:t>                3. Evolution temporelle de ce partage</a:t>
            </a:r>
          </a:p>
          <a:p>
            <a:pPr fontAlgn="auto">
              <a:spcAft>
                <a:spcPts val="0"/>
              </a:spcAft>
              <a:defRPr/>
            </a:pPr>
            <a:r>
              <a:rPr lang="fr-FR" sz="1700" dirty="0" smtClean="0">
                <a:solidFill>
                  <a:srgbClr val="333333"/>
                </a:solidFill>
                <a:latin typeface="Calisto MT"/>
                <a:cs typeface="Calisto MT"/>
                <a:sym typeface="Wingdings"/>
              </a:rPr>
              <a:t>                                     Graphique  Méthodologie : analyse et écrit</a:t>
            </a:r>
          </a:p>
          <a:p>
            <a:pPr fontAlgn="auto">
              <a:spcAft>
                <a:spcPts val="0"/>
              </a:spcAft>
              <a:defRPr/>
            </a:pPr>
            <a:r>
              <a:rPr lang="fr-FR" sz="1700" dirty="0" smtClean="0">
                <a:solidFill>
                  <a:srgbClr val="333333"/>
                </a:solidFill>
                <a:latin typeface="Calisto MT"/>
                <a:cs typeface="Calisto MT"/>
                <a:sym typeface="Wingdings"/>
              </a:rPr>
              <a:t>                                         Collecte d’informations sur Internet et synthèse</a:t>
            </a:r>
          </a:p>
          <a:p>
            <a:pPr fontAlgn="auto">
              <a:spcAft>
                <a:spcPts val="0"/>
              </a:spcAft>
              <a:defRPr/>
            </a:pPr>
            <a:endParaRPr lang="fr-FR" sz="500" b="1" dirty="0" smtClean="0">
              <a:solidFill>
                <a:srgbClr val="0D0D0D"/>
              </a:solidFill>
              <a:latin typeface="Calisto MT"/>
              <a:cs typeface="Calisto MT"/>
              <a:sym typeface="Wingdings"/>
            </a:endParaRPr>
          </a:p>
          <a:p>
            <a:pPr algn="l" fontAlgn="auto">
              <a:spcAft>
                <a:spcPts val="0"/>
              </a:spcAft>
              <a:defRPr/>
            </a:pPr>
            <a:r>
              <a:rPr lang="fr-FR" sz="2000" b="1" dirty="0" smtClean="0">
                <a:solidFill>
                  <a:srgbClr val="0D0D0D"/>
                </a:solidFill>
                <a:latin typeface="Calisto MT"/>
                <a:cs typeface="Calisto MT"/>
                <a:sym typeface="Wingdings"/>
              </a:rPr>
              <a:t>                                4. Les différents enjeux</a:t>
            </a:r>
          </a:p>
          <a:p>
            <a:pPr fontAlgn="auto">
              <a:spcAft>
                <a:spcPts val="0"/>
              </a:spcAft>
              <a:defRPr/>
            </a:pPr>
            <a:r>
              <a:rPr lang="fr-FR" sz="1700" dirty="0" smtClean="0">
                <a:solidFill>
                  <a:srgbClr val="333333"/>
                </a:solidFill>
                <a:latin typeface="Calisto MT"/>
                <a:cs typeface="Calisto MT"/>
                <a:sym typeface="Wingdings"/>
              </a:rPr>
              <a:t>                   Vidéos et </a:t>
            </a:r>
            <a:r>
              <a:rPr lang="fr-FR" sz="1700" dirty="0">
                <a:solidFill>
                  <a:srgbClr val="333333"/>
                </a:solidFill>
                <a:latin typeface="Calisto MT"/>
                <a:cs typeface="Calisto MT"/>
                <a:sym typeface="Wingdings"/>
              </a:rPr>
              <a:t>T</a:t>
            </a:r>
            <a:r>
              <a:rPr lang="fr-FR" sz="1700" dirty="0" smtClean="0">
                <a:solidFill>
                  <a:srgbClr val="333333"/>
                </a:solidFill>
                <a:latin typeface="Calisto MT"/>
                <a:cs typeface="Calisto MT"/>
                <a:sym typeface="Wingdings"/>
              </a:rPr>
              <a:t>exte  regard critique</a:t>
            </a:r>
          </a:p>
          <a:p>
            <a:pPr algn="l" fontAlgn="auto">
              <a:spcAft>
                <a:spcPts val="0"/>
              </a:spcAft>
              <a:defRPr/>
            </a:pPr>
            <a:r>
              <a:rPr lang="fr-FR" sz="2000" b="1" dirty="0" smtClean="0">
                <a:solidFill>
                  <a:srgbClr val="0D0D0D"/>
                </a:solidFill>
                <a:latin typeface="Calisto MT"/>
                <a:cs typeface="Calisto MT"/>
                <a:sym typeface="Wingdings"/>
              </a:rPr>
              <a:t>                    </a:t>
            </a:r>
            <a:r>
              <a:rPr lang="fr-FR" sz="2000" b="1" dirty="0">
                <a:solidFill>
                  <a:srgbClr val="0D0D0D"/>
                </a:solidFill>
                <a:latin typeface="Calisto MT"/>
                <a:cs typeface="Calisto MT"/>
                <a:sym typeface="Wingdings"/>
              </a:rPr>
              <a:t> </a:t>
            </a:r>
            <a:r>
              <a:rPr lang="fr-FR" sz="2000" b="1" dirty="0" smtClean="0">
                <a:solidFill>
                  <a:srgbClr val="0D0D0D"/>
                </a:solidFill>
                <a:latin typeface="Calisto MT"/>
                <a:cs typeface="Calisto MT"/>
                <a:sym typeface="Wingdings"/>
              </a:rPr>
              <a:t>            5. </a:t>
            </a:r>
            <a:r>
              <a:rPr lang="fr-FR" sz="2000" b="1" dirty="0">
                <a:solidFill>
                  <a:srgbClr val="0D0D0D"/>
                </a:solidFill>
                <a:latin typeface="Calisto MT"/>
                <a:cs typeface="Calisto MT"/>
                <a:sym typeface="Wingdings"/>
              </a:rPr>
              <a:t>Les </a:t>
            </a:r>
            <a:r>
              <a:rPr lang="fr-FR" sz="2000" b="1" dirty="0" smtClean="0">
                <a:solidFill>
                  <a:srgbClr val="0D0D0D"/>
                </a:solidFill>
                <a:latin typeface="Calisto MT"/>
                <a:cs typeface="Calisto MT"/>
                <a:sym typeface="Wingdings"/>
              </a:rPr>
              <a:t>leviers</a:t>
            </a:r>
          </a:p>
          <a:p>
            <a:pPr algn="l" fontAlgn="auto">
              <a:spcAft>
                <a:spcPts val="0"/>
              </a:spcAft>
              <a:defRPr/>
            </a:pPr>
            <a:r>
              <a:rPr lang="fr-FR" sz="2000" b="1" dirty="0">
                <a:solidFill>
                  <a:srgbClr val="0D0D0D"/>
                </a:solidFill>
                <a:latin typeface="Calisto MT"/>
                <a:cs typeface="Calisto MT"/>
                <a:sym typeface="Wingdings"/>
              </a:rPr>
              <a:t>		</a:t>
            </a:r>
            <a:r>
              <a:rPr lang="fr-FR" sz="2000" b="1" dirty="0" smtClean="0">
                <a:solidFill>
                  <a:srgbClr val="0D0D0D"/>
                </a:solidFill>
                <a:latin typeface="Calisto MT"/>
                <a:cs typeface="Calisto MT"/>
                <a:sym typeface="Wingdings"/>
              </a:rPr>
              <a:t>          </a:t>
            </a:r>
            <a:r>
              <a:rPr lang="fr-FR" sz="1700" dirty="0" smtClean="0">
                <a:solidFill>
                  <a:srgbClr val="333333"/>
                </a:solidFill>
                <a:latin typeface="Calisto MT"/>
                <a:cs typeface="Calisto MT"/>
                <a:sym typeface="Wingdings"/>
              </a:rPr>
              <a:t>Vidéos </a:t>
            </a:r>
            <a:r>
              <a:rPr lang="fr-FR" sz="1700" dirty="0">
                <a:solidFill>
                  <a:srgbClr val="333333"/>
                </a:solidFill>
                <a:latin typeface="Calisto MT"/>
                <a:cs typeface="Calisto MT"/>
                <a:sym typeface="Wingdings"/>
              </a:rPr>
              <a:t>et Texte  regard critique</a:t>
            </a:r>
          </a:p>
          <a:p>
            <a:pPr algn="l" fontAlgn="auto">
              <a:spcAft>
                <a:spcPts val="0"/>
              </a:spcAft>
              <a:defRPr/>
            </a:pPr>
            <a:endParaRPr lang="fr-FR" sz="2000" b="1" dirty="0" smtClean="0">
              <a:solidFill>
                <a:srgbClr val="0D0D0D"/>
              </a:solidFill>
              <a:latin typeface="Calisto MT"/>
              <a:cs typeface="Calisto MT"/>
              <a:sym typeface="Wingdings"/>
            </a:endParaRPr>
          </a:p>
          <a:p>
            <a:pPr fontAlgn="auto">
              <a:spcAft>
                <a:spcPts val="0"/>
              </a:spcAft>
              <a:defRPr/>
            </a:pPr>
            <a:endParaRPr lang="fr-FR" sz="2000" b="1" dirty="0">
              <a:solidFill>
                <a:srgbClr val="0D0D0D"/>
              </a:solidFill>
              <a:latin typeface="Calisto MT"/>
              <a:cs typeface="Calisto MT"/>
              <a:sym typeface="Wingdings"/>
            </a:endParaRPr>
          </a:p>
          <a:p>
            <a:pPr fontAlgn="auto">
              <a:spcAft>
                <a:spcPts val="0"/>
              </a:spcAft>
              <a:defRPr/>
            </a:pPr>
            <a:endParaRPr lang="fr-FR" sz="2000" b="1" dirty="0" smtClean="0">
              <a:solidFill>
                <a:srgbClr val="0D0D0D"/>
              </a:solidFill>
              <a:latin typeface="Calisto MT"/>
              <a:cs typeface="Calisto MT"/>
              <a:sym typeface="Wingdings"/>
            </a:endParaRPr>
          </a:p>
          <a:p>
            <a:pPr fontAlgn="auto">
              <a:spcAft>
                <a:spcPts val="0"/>
              </a:spcAft>
              <a:defRPr/>
            </a:pPr>
            <a:endParaRPr lang="fr-FR" sz="2000" b="1" dirty="0" smtClean="0">
              <a:solidFill>
                <a:srgbClr val="0D0D0D"/>
              </a:solidFill>
              <a:latin typeface="Calisto MT"/>
              <a:cs typeface="Calisto MT"/>
              <a:sym typeface="Wingdings"/>
            </a:endParaRPr>
          </a:p>
          <a:p>
            <a:pPr algn="l" fontAlgn="auto">
              <a:spcAft>
                <a:spcPts val="0"/>
              </a:spcAft>
              <a:defRPr/>
            </a:pPr>
            <a:endParaRPr lang="fr-FR" sz="2000" dirty="0">
              <a:solidFill>
                <a:srgbClr val="0D0D0D"/>
              </a:solidFill>
              <a:latin typeface="Calisto MT"/>
              <a:cs typeface="Calisto MT"/>
            </a:endParaRPr>
          </a:p>
        </p:txBody>
      </p:sp>
      <p:sp>
        <p:nvSpPr>
          <p:cNvPr id="7" name="Flèche courbée vers la droite 6"/>
          <p:cNvSpPr/>
          <p:nvPr/>
        </p:nvSpPr>
        <p:spPr>
          <a:xfrm>
            <a:off x="2176463" y="2746375"/>
            <a:ext cx="673100" cy="496888"/>
          </a:xfrm>
          <a:prstGeom prst="curvedRightArrow">
            <a:avLst/>
          </a:prstGeom>
          <a:solidFill>
            <a:srgbClr val="554E45"/>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8" name="Flèche courbée vers la droite 7"/>
          <p:cNvSpPr/>
          <p:nvPr/>
        </p:nvSpPr>
        <p:spPr>
          <a:xfrm>
            <a:off x="2176463" y="3352800"/>
            <a:ext cx="673100" cy="496888"/>
          </a:xfrm>
          <a:prstGeom prst="curvedRightArrow">
            <a:avLst/>
          </a:prstGeom>
          <a:solidFill>
            <a:srgbClr val="554E45"/>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9" name="Flèche courbée vers la droite 8"/>
          <p:cNvSpPr/>
          <p:nvPr/>
        </p:nvSpPr>
        <p:spPr>
          <a:xfrm>
            <a:off x="2176463" y="4408488"/>
            <a:ext cx="673100" cy="496887"/>
          </a:xfrm>
          <a:prstGeom prst="curvedRightArrow">
            <a:avLst/>
          </a:prstGeom>
          <a:solidFill>
            <a:srgbClr val="554E45"/>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10" name="Flèche courbée vers la droite 9"/>
          <p:cNvSpPr/>
          <p:nvPr/>
        </p:nvSpPr>
        <p:spPr>
          <a:xfrm>
            <a:off x="2176463" y="5095875"/>
            <a:ext cx="673100" cy="496888"/>
          </a:xfrm>
          <a:prstGeom prst="curvedRightArrow">
            <a:avLst/>
          </a:prstGeom>
          <a:solidFill>
            <a:srgbClr val="554E45"/>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nodeType="clickEffect">
                                  <p:stCondLst>
                                    <p:cond delay="0"/>
                                  </p:stCondLst>
                                  <p:childTnLst>
                                    <p:set>
                                      <p:cBhvr>
                                        <p:cTn id="45" dur="1" fill="hold">
                                          <p:stCondLst>
                                            <p:cond delay="0"/>
                                          </p:stCondLst>
                                        </p:cTn>
                                        <p:tgtEl>
                                          <p:spTgt spid="3">
                                            <p:txEl>
                                              <p:pRg st="1" end="1"/>
                                            </p:txEl>
                                          </p:spTgt>
                                        </p:tgtEl>
                                        <p:attrNameLst>
                                          <p:attrName>style.visibility</p:attrName>
                                        </p:attrNameLst>
                                      </p:cBhvr>
                                      <p:to>
                                        <p:strVal val="visible"/>
                                      </p:to>
                                    </p:set>
                                    <p:anim calcmode="lin" valueType="num">
                                      <p:cBhvr additive="base">
                                        <p:cTn id="46"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47" dur="500"/>
                                        <p:tgtEl>
                                          <p:spTgt spid="3">
                                            <p:txEl>
                                              <p:pRg st="1" end="1"/>
                                            </p:txEl>
                                          </p:spTgt>
                                        </p:tgtEl>
                                      </p:cBhvr>
                                    </p:animEffect>
                                  </p:childTnLst>
                                </p:cTn>
                              </p:par>
                              <p:par>
                                <p:cTn id="48" presetID="12" presetClass="entr" presetSubtype="4" fill="hold" nodeType="with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 calcmode="lin" valueType="num">
                                      <p:cBhvr additive="base">
                                        <p:cTn id="50"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51" dur="500"/>
                                        <p:tgtEl>
                                          <p:spTgt spid="3">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4" fill="hold"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 calcmode="lin" valueType="num">
                                      <p:cBhvr additive="base">
                                        <p:cTn id="56"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57" dur="500"/>
                                        <p:tgtEl>
                                          <p:spTgt spid="3">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additive="base">
                                        <p:cTn id="62"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63" dur="500"/>
                                        <p:tgtEl>
                                          <p:spTgt spid="3">
                                            <p:txEl>
                                              <p:pRg st="8" end="8"/>
                                            </p:txEl>
                                          </p:spTgt>
                                        </p:tgtEl>
                                      </p:cBhvr>
                                    </p:animEffect>
                                  </p:childTnLst>
                                </p:cTn>
                              </p:par>
                              <p:par>
                                <p:cTn id="64" presetID="12" presetClass="entr" presetSubtype="4" fill="hold" nodeType="with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 calcmode="lin" valueType="num">
                                      <p:cBhvr additive="base">
                                        <p:cTn id="66" dur="500"/>
                                        <p:tgtEl>
                                          <p:spTgt spid="3">
                                            <p:txEl>
                                              <p:pRg st="9" end="9"/>
                                            </p:txEl>
                                          </p:spTgt>
                                        </p:tgtEl>
                                        <p:attrNameLst>
                                          <p:attrName>ppt_y</p:attrName>
                                        </p:attrNameLst>
                                      </p:cBhvr>
                                      <p:tavLst>
                                        <p:tav tm="0">
                                          <p:val>
                                            <p:strVal val="#ppt_y+#ppt_h*1.125000"/>
                                          </p:val>
                                        </p:tav>
                                        <p:tav tm="100000">
                                          <p:val>
                                            <p:strVal val="#ppt_y"/>
                                          </p:val>
                                        </p:tav>
                                      </p:tavLst>
                                    </p:anim>
                                    <p:animEffect transition="in" filter="wipe(up)">
                                      <p:cBhvr>
                                        <p:cTn id="67" dur="500"/>
                                        <p:tgtEl>
                                          <p:spTgt spid="3">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4" fill="hold"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 calcmode="lin" valueType="num">
                                      <p:cBhvr additive="base">
                                        <p:cTn id="72" dur="500"/>
                                        <p:tgtEl>
                                          <p:spTgt spid="3">
                                            <p:txEl>
                                              <p:pRg st="12" end="12"/>
                                            </p:txEl>
                                          </p:spTgt>
                                        </p:tgtEl>
                                        <p:attrNameLst>
                                          <p:attrName>ppt_y</p:attrName>
                                        </p:attrNameLst>
                                      </p:cBhvr>
                                      <p:tavLst>
                                        <p:tav tm="0">
                                          <p:val>
                                            <p:strVal val="#ppt_y+#ppt_h*1.125000"/>
                                          </p:val>
                                        </p:tav>
                                        <p:tav tm="100000">
                                          <p:val>
                                            <p:strVal val="#ppt_y"/>
                                          </p:val>
                                        </p:tav>
                                      </p:tavLst>
                                    </p:anim>
                                    <p:animEffect transition="in" filter="wipe(up)">
                                      <p:cBhvr>
                                        <p:cTn id="73" dur="500"/>
                                        <p:tgtEl>
                                          <p:spTgt spid="3">
                                            <p:txEl>
                                              <p:pRg st="12" end="1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2" presetClass="entr" presetSubtype="4" fill="hold" nodeType="clickEffect">
                                  <p:stCondLst>
                                    <p:cond delay="0"/>
                                  </p:stCondLst>
                                  <p:childTnLst>
                                    <p:set>
                                      <p:cBhvr>
                                        <p:cTn id="77" dur="1" fill="hold">
                                          <p:stCondLst>
                                            <p:cond delay="0"/>
                                          </p:stCondLst>
                                        </p:cTn>
                                        <p:tgtEl>
                                          <p:spTgt spid="3">
                                            <p:txEl>
                                              <p:pRg st="14" end="14"/>
                                            </p:txEl>
                                          </p:spTgt>
                                        </p:tgtEl>
                                        <p:attrNameLst>
                                          <p:attrName>style.visibility</p:attrName>
                                        </p:attrNameLst>
                                      </p:cBhvr>
                                      <p:to>
                                        <p:strVal val="visible"/>
                                      </p:to>
                                    </p:set>
                                    <p:anim calcmode="lin" valueType="num">
                                      <p:cBhvr additive="base">
                                        <p:cTn id="78" dur="500"/>
                                        <p:tgtEl>
                                          <p:spTgt spid="3">
                                            <p:txEl>
                                              <p:pRg st="14" end="14"/>
                                            </p:txEl>
                                          </p:spTgt>
                                        </p:tgtEl>
                                        <p:attrNameLst>
                                          <p:attrName>ppt_y</p:attrName>
                                        </p:attrNameLst>
                                      </p:cBhvr>
                                      <p:tavLst>
                                        <p:tav tm="0">
                                          <p:val>
                                            <p:strVal val="#ppt_y+#ppt_h*1.125000"/>
                                          </p:val>
                                        </p:tav>
                                        <p:tav tm="100000">
                                          <p:val>
                                            <p:strVal val="#ppt_y"/>
                                          </p:val>
                                        </p:tav>
                                      </p:tavLst>
                                    </p:anim>
                                    <p:animEffect transition="in" filter="wipe(up)">
                                      <p:cBhvr>
                                        <p:cTn id="79"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re 1"/>
          <p:cNvSpPr>
            <a:spLocks noGrp="1"/>
          </p:cNvSpPr>
          <p:nvPr>
            <p:ph type="title"/>
          </p:nvPr>
        </p:nvSpPr>
        <p:spPr>
          <a:xfrm>
            <a:off x="765175" y="754063"/>
            <a:ext cx="7518400" cy="931862"/>
          </a:xfrm>
        </p:spPr>
        <p:txBody>
          <a:bodyPr/>
          <a:lstStyle/>
          <a:p>
            <a:pPr algn="l"/>
            <a:r>
              <a:rPr lang="fr-FR" sz="2400" i="1" smtClean="0"/>
              <a:t> </a:t>
            </a:r>
            <a:r>
              <a:rPr lang="fr-FR" sz="2200" i="1" smtClean="0"/>
              <a:t> </a:t>
            </a:r>
            <a:endParaRPr lang="fr-FR" sz="1500" i="1" smtClean="0"/>
          </a:p>
        </p:txBody>
      </p:sp>
      <p:pic>
        <p:nvPicPr>
          <p:cNvPr id="59394" name="Espace réservé du contenu 12"/>
          <p:cNvPicPr>
            <a:picLocks noGrp="1" noChangeAspect="1"/>
          </p:cNvPicPr>
          <p:nvPr>
            <p:ph idx="1"/>
          </p:nvPr>
        </p:nvPicPr>
        <p:blipFill>
          <a:blip r:embed="rId3"/>
          <a:srcRect t="5421" b="5421"/>
          <a:stretch>
            <a:fillRect/>
          </a:stretch>
        </p:blipFill>
        <p:spPr>
          <a:xfrm>
            <a:off x="1463675" y="1685925"/>
            <a:ext cx="6196013" cy="4037013"/>
          </a:xfrm>
        </p:spPr>
      </p:pic>
      <p:sp>
        <p:nvSpPr>
          <p:cNvPr id="14" name="ZoneTexte 13"/>
          <p:cNvSpPr txBox="1"/>
          <p:nvPr/>
        </p:nvSpPr>
        <p:spPr>
          <a:xfrm>
            <a:off x="1463675" y="1254125"/>
            <a:ext cx="6196013" cy="584200"/>
          </a:xfrm>
          <a:prstGeom prst="rect">
            <a:avLst/>
          </a:prstGeom>
          <a:solidFill>
            <a:schemeClr val="accent3">
              <a:lumMod val="75000"/>
            </a:schemeClr>
          </a:solidFill>
        </p:spPr>
        <p:txBody>
          <a:bodyPr>
            <a:spAutoFit/>
          </a:bodyPr>
          <a:lstStyle/>
          <a:p>
            <a:pPr algn="ctr" fontAlgn="auto">
              <a:spcBef>
                <a:spcPts val="0"/>
              </a:spcBef>
              <a:spcAft>
                <a:spcPts val="0"/>
              </a:spcAft>
              <a:defRPr/>
            </a:pPr>
            <a:r>
              <a:rPr lang="fr-FR" sz="3200" b="1" dirty="0">
                <a:solidFill>
                  <a:srgbClr val="FFFFFF"/>
                </a:solidFill>
                <a:latin typeface="+mn-lt"/>
              </a:rPr>
              <a:t>Répartition des profits</a:t>
            </a:r>
            <a:endParaRPr lang="fr-FR" sz="3200" b="1" dirty="0">
              <a:solidFill>
                <a:srgbClr val="FFFFFF"/>
              </a:solidFill>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ZoneTexte 1"/>
          <p:cNvSpPr txBox="1">
            <a:spLocks noChangeArrowheads="1"/>
          </p:cNvSpPr>
          <p:nvPr/>
        </p:nvSpPr>
        <p:spPr bwMode="auto">
          <a:xfrm>
            <a:off x="1252538" y="2474913"/>
            <a:ext cx="6667500" cy="1200150"/>
          </a:xfrm>
          <a:prstGeom prst="rect">
            <a:avLst/>
          </a:prstGeom>
          <a:solidFill>
            <a:srgbClr val="554E45"/>
          </a:solidFill>
          <a:ln w="9525">
            <a:noFill/>
            <a:miter lim="800000"/>
            <a:headEnd/>
            <a:tailEnd/>
          </a:ln>
        </p:spPr>
        <p:txBody>
          <a:bodyPr>
            <a:spAutoFit/>
          </a:bodyPr>
          <a:lstStyle/>
          <a:p>
            <a:pPr algn="ctr"/>
            <a:r>
              <a:rPr lang="fr-FR" sz="3200" b="1">
                <a:solidFill>
                  <a:srgbClr val="FFFFFF"/>
                </a:solidFill>
                <a:latin typeface="Calibri" pitchFamily="34" charset="0"/>
              </a:rPr>
              <a:t>1. Quels sont les agents économiques</a:t>
            </a:r>
          </a:p>
          <a:p>
            <a:pPr algn="ctr"/>
            <a:r>
              <a:rPr lang="fr-FR" sz="3200" b="1">
                <a:solidFill>
                  <a:srgbClr val="FFFFFF"/>
                </a:solidFill>
                <a:latin typeface="Calibri" pitchFamily="34" charset="0"/>
              </a:rPr>
              <a:t>du partage de la Valeur Ajoutée ?</a:t>
            </a:r>
            <a:r>
              <a:rPr lang="fr-FR" sz="4000" b="1">
                <a:solidFill>
                  <a:srgbClr val="FFFFFF"/>
                </a:solidFill>
                <a:latin typeface="Calibri" pitchFamily="34" charset="0"/>
              </a:rPr>
              <a:t> </a:t>
            </a:r>
            <a:endParaRPr lang="fr-FR" sz="3700" b="1">
              <a:solidFill>
                <a:srgbClr val="FFFFFF"/>
              </a:solid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re 1"/>
          <p:cNvSpPr>
            <a:spLocks noGrp="1"/>
          </p:cNvSpPr>
          <p:nvPr>
            <p:ph type="ctrTitle"/>
          </p:nvPr>
        </p:nvSpPr>
        <p:spPr>
          <a:xfrm>
            <a:off x="1581150" y="1084263"/>
            <a:ext cx="5724525" cy="463550"/>
          </a:xfrm>
          <a:solidFill>
            <a:srgbClr val="554E45"/>
          </a:solidFill>
        </p:spPr>
        <p:txBody>
          <a:bodyPr anchor="ctr" anchorCtr="1"/>
          <a:lstStyle/>
          <a:p>
            <a:r>
              <a:rPr lang="fr-FR" sz="2400" b="1" smtClean="0">
                <a:solidFill>
                  <a:schemeClr val="bg1"/>
                </a:solidFill>
              </a:rPr>
              <a:t>A partir de ces illustrations, </a:t>
            </a:r>
          </a:p>
        </p:txBody>
      </p:sp>
      <p:sp>
        <p:nvSpPr>
          <p:cNvPr id="3" name="Sous-titre 2"/>
          <p:cNvSpPr>
            <a:spLocks noGrp="1"/>
          </p:cNvSpPr>
          <p:nvPr>
            <p:ph type="subTitle" idx="1"/>
          </p:nvPr>
        </p:nvSpPr>
        <p:spPr>
          <a:xfrm>
            <a:off x="982663" y="1577975"/>
            <a:ext cx="7118350" cy="4391025"/>
          </a:xfrm>
        </p:spPr>
        <p:txBody>
          <a:bodyPr/>
          <a:lstStyle/>
          <a:p>
            <a:endParaRPr lang="fr-FR" smtClean="0">
              <a:solidFill>
                <a:schemeClr val="tx1"/>
              </a:solidFill>
            </a:endParaRPr>
          </a:p>
          <a:p>
            <a:endParaRPr lang="fr-FR" smtClean="0">
              <a:solidFill>
                <a:schemeClr val="tx1"/>
              </a:solidFill>
            </a:endParaRPr>
          </a:p>
          <a:p>
            <a:endParaRPr lang="fr-FR" smtClean="0">
              <a:solidFill>
                <a:schemeClr val="tx1"/>
              </a:solidFill>
            </a:endParaRPr>
          </a:p>
          <a:p>
            <a:endParaRPr lang="fr-FR" smtClean="0">
              <a:solidFill>
                <a:schemeClr val="tx1"/>
              </a:solidFill>
            </a:endParaRPr>
          </a:p>
          <a:p>
            <a:endParaRPr lang="fr-FR" smtClean="0">
              <a:solidFill>
                <a:schemeClr val="tx1"/>
              </a:solidFill>
            </a:endParaRPr>
          </a:p>
          <a:p>
            <a:endParaRPr lang="fr-FR" sz="400" smtClean="0">
              <a:solidFill>
                <a:schemeClr val="tx1"/>
              </a:solidFill>
            </a:endParaRPr>
          </a:p>
          <a:p>
            <a:endParaRPr lang="fr-FR" sz="400" smtClean="0">
              <a:solidFill>
                <a:schemeClr val="tx1"/>
              </a:solidFill>
            </a:endParaRPr>
          </a:p>
          <a:p>
            <a:endParaRPr lang="fr-FR" sz="400" smtClean="0">
              <a:solidFill>
                <a:schemeClr val="tx1"/>
              </a:solidFill>
            </a:endParaRPr>
          </a:p>
          <a:p>
            <a:pPr algn="l"/>
            <a:r>
              <a:rPr lang="fr-FR" sz="2000" b="1" smtClean="0">
                <a:solidFill>
                  <a:schemeClr val="tx1"/>
                </a:solidFill>
              </a:rPr>
              <a:t>Questions</a:t>
            </a:r>
            <a:r>
              <a:rPr lang="fr-FR" sz="1800" smtClean="0">
                <a:solidFill>
                  <a:schemeClr val="tx1"/>
                </a:solidFill>
              </a:rPr>
              <a:t> </a:t>
            </a:r>
          </a:p>
          <a:p>
            <a:pPr algn="l"/>
            <a:r>
              <a:rPr lang="fr-FR" sz="1800" smtClean="0">
                <a:solidFill>
                  <a:schemeClr val="tx1"/>
                </a:solidFill>
              </a:rPr>
              <a:t>                    Quels sont ces </a:t>
            </a:r>
            <a:r>
              <a:rPr lang="fr-FR" sz="1800" b="1" smtClean="0">
                <a:solidFill>
                  <a:schemeClr val="tx1"/>
                </a:solidFill>
              </a:rPr>
              <a:t>agents économiques?</a:t>
            </a:r>
          </a:p>
          <a:p>
            <a:pPr algn="l"/>
            <a:r>
              <a:rPr lang="fr-FR" sz="1800" smtClean="0">
                <a:solidFill>
                  <a:schemeClr val="tx1"/>
                </a:solidFill>
              </a:rPr>
              <a:t>                    Quels sont les </a:t>
            </a:r>
            <a:r>
              <a:rPr lang="fr-FR" sz="1800" b="1" smtClean="0">
                <a:solidFill>
                  <a:schemeClr val="tx1"/>
                </a:solidFill>
              </a:rPr>
              <a:t>types </a:t>
            </a:r>
            <a:r>
              <a:rPr lang="fr-FR" sz="1800" smtClean="0">
                <a:solidFill>
                  <a:schemeClr val="tx1"/>
                </a:solidFill>
              </a:rPr>
              <a:t>de revenus qu’ils perçoivent chacun ?</a:t>
            </a:r>
          </a:p>
          <a:p>
            <a:pPr algn="l"/>
            <a:r>
              <a:rPr lang="fr-FR" sz="1800" smtClean="0">
                <a:solidFill>
                  <a:schemeClr val="tx1"/>
                </a:solidFill>
              </a:rPr>
              <a:t>                    </a:t>
            </a:r>
            <a:endParaRPr lang="fr-FR" sz="600" smtClean="0">
              <a:solidFill>
                <a:schemeClr val="tx1"/>
              </a:solidFill>
            </a:endParaRPr>
          </a:p>
          <a:p>
            <a:pPr algn="l"/>
            <a:r>
              <a:rPr lang="fr-FR" sz="1800" b="1" smtClean="0">
                <a:solidFill>
                  <a:schemeClr val="tx1"/>
                </a:solidFill>
              </a:rPr>
              <a:t>Proposer un schéma de synthèse</a:t>
            </a:r>
          </a:p>
        </p:txBody>
      </p:sp>
      <p:sp>
        <p:nvSpPr>
          <p:cNvPr id="7" name="Extraire 6"/>
          <p:cNvSpPr/>
          <p:nvPr/>
        </p:nvSpPr>
        <p:spPr>
          <a:xfrm>
            <a:off x="0" y="55563"/>
            <a:ext cx="1538288" cy="1130300"/>
          </a:xfrm>
          <a:prstGeom prst="flowChartExtract">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b="1" dirty="0"/>
              <a:t>Débat </a:t>
            </a:r>
            <a:endParaRPr lang="fr-FR" b="1" dirty="0"/>
          </a:p>
        </p:txBody>
      </p:sp>
      <p:pic>
        <p:nvPicPr>
          <p:cNvPr id="33796" name="Image 7"/>
          <p:cNvPicPr>
            <a:picLocks noChangeAspect="1"/>
          </p:cNvPicPr>
          <p:nvPr/>
        </p:nvPicPr>
        <p:blipFill>
          <a:blip r:embed="rId3"/>
          <a:srcRect/>
          <a:stretch>
            <a:fillRect/>
          </a:stretch>
        </p:blipFill>
        <p:spPr bwMode="auto">
          <a:xfrm>
            <a:off x="3903663" y="3573463"/>
            <a:ext cx="1460500" cy="342900"/>
          </a:xfrm>
          <a:prstGeom prst="rect">
            <a:avLst/>
          </a:prstGeom>
          <a:noFill/>
          <a:ln w="9525">
            <a:noFill/>
            <a:miter lim="800000"/>
            <a:headEnd/>
            <a:tailEnd/>
          </a:ln>
        </p:spPr>
      </p:pic>
      <p:pic>
        <p:nvPicPr>
          <p:cNvPr id="33797" name="Image 8"/>
          <p:cNvPicPr>
            <a:picLocks noChangeAspect="1"/>
          </p:cNvPicPr>
          <p:nvPr/>
        </p:nvPicPr>
        <p:blipFill>
          <a:blip r:embed="rId4"/>
          <a:srcRect/>
          <a:stretch>
            <a:fillRect/>
          </a:stretch>
        </p:blipFill>
        <p:spPr bwMode="auto">
          <a:xfrm>
            <a:off x="4051300" y="2384425"/>
            <a:ext cx="1050925" cy="1050925"/>
          </a:xfrm>
          <a:prstGeom prst="rect">
            <a:avLst/>
          </a:prstGeom>
          <a:noFill/>
          <a:ln w="9525">
            <a:solidFill>
              <a:srgbClr val="FFFFFF"/>
            </a:solidFill>
            <a:miter lim="800000"/>
            <a:headEnd/>
            <a:tailEnd/>
          </a:ln>
        </p:spPr>
      </p:pic>
      <p:pic>
        <p:nvPicPr>
          <p:cNvPr id="33798" name="Image 5"/>
          <p:cNvPicPr>
            <a:picLocks noChangeAspect="1"/>
          </p:cNvPicPr>
          <p:nvPr/>
        </p:nvPicPr>
        <p:blipFill>
          <a:blip r:embed="rId5"/>
          <a:srcRect/>
          <a:stretch>
            <a:fillRect/>
          </a:stretch>
        </p:blipFill>
        <p:spPr bwMode="auto">
          <a:xfrm>
            <a:off x="644525" y="1577975"/>
            <a:ext cx="2830513" cy="1889125"/>
          </a:xfrm>
          <a:prstGeom prst="rect">
            <a:avLst/>
          </a:prstGeom>
          <a:noFill/>
          <a:ln w="9525">
            <a:noFill/>
            <a:miter lim="800000"/>
            <a:headEnd/>
            <a:tailEnd/>
          </a:ln>
        </p:spPr>
      </p:pic>
      <p:pic>
        <p:nvPicPr>
          <p:cNvPr id="33799" name="Image 9"/>
          <p:cNvPicPr>
            <a:picLocks noChangeAspect="1"/>
          </p:cNvPicPr>
          <p:nvPr/>
        </p:nvPicPr>
        <p:blipFill>
          <a:blip r:embed="rId6"/>
          <a:srcRect/>
          <a:stretch>
            <a:fillRect/>
          </a:stretch>
        </p:blipFill>
        <p:spPr bwMode="auto">
          <a:xfrm>
            <a:off x="5057775" y="1577975"/>
            <a:ext cx="3043238" cy="16208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re 1"/>
          <p:cNvSpPr>
            <a:spLocks noGrp="1"/>
          </p:cNvSpPr>
          <p:nvPr>
            <p:ph type="title"/>
          </p:nvPr>
        </p:nvSpPr>
        <p:spPr>
          <a:solidFill>
            <a:srgbClr val="554E45"/>
          </a:solidFill>
        </p:spPr>
        <p:txBody>
          <a:bodyPr/>
          <a:lstStyle/>
          <a:p>
            <a:r>
              <a:rPr lang="fr-FR" sz="2400" b="1" smtClean="0">
                <a:solidFill>
                  <a:srgbClr val="FFFFFF"/>
                </a:solidFill>
                <a:latin typeface="Calibri" pitchFamily="34" charset="0"/>
              </a:rPr>
              <a:t>Schéma récapitulatif des agents économiques </a:t>
            </a:r>
            <a:br>
              <a:rPr lang="fr-FR" sz="2400" b="1" smtClean="0">
                <a:solidFill>
                  <a:srgbClr val="FFFFFF"/>
                </a:solidFill>
                <a:latin typeface="Calibri" pitchFamily="34" charset="0"/>
              </a:rPr>
            </a:br>
            <a:r>
              <a:rPr lang="fr-FR" sz="2400" b="1" smtClean="0">
                <a:solidFill>
                  <a:srgbClr val="FFFFFF"/>
                </a:solidFill>
                <a:latin typeface="Calibri" pitchFamily="34" charset="0"/>
              </a:rPr>
              <a:t>du partage de la VA</a:t>
            </a:r>
          </a:p>
        </p:txBody>
      </p:sp>
      <p:sp>
        <p:nvSpPr>
          <p:cNvPr id="4" name="Extraire 3"/>
          <p:cNvSpPr/>
          <p:nvPr/>
        </p:nvSpPr>
        <p:spPr>
          <a:xfrm>
            <a:off x="0" y="33338"/>
            <a:ext cx="2035175" cy="1076325"/>
          </a:xfrm>
          <a:prstGeom prst="flowChartExtract">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a:t>Synthèse </a:t>
            </a:r>
            <a:endParaRPr lang="fr-FR" sz="1600" b="1" dirty="0"/>
          </a:p>
        </p:txBody>
      </p:sp>
      <p:sp>
        <p:nvSpPr>
          <p:cNvPr id="34819" name="Espace réservé du contenu 7"/>
          <p:cNvSpPr>
            <a:spLocks noGrp="1"/>
          </p:cNvSpPr>
          <p:nvPr>
            <p:ph idx="1"/>
          </p:nvPr>
        </p:nvSpPr>
        <p:spPr>
          <a:xfrm>
            <a:off x="1095375" y="2119313"/>
            <a:ext cx="6964363" cy="3846512"/>
          </a:xfrm>
        </p:spPr>
        <p:txBody>
          <a:bodyPr/>
          <a:lstStyle/>
          <a:p>
            <a:pPr marL="0" indent="0">
              <a:buFont typeface="Brush Script MT" pitchFamily="66" charset="0"/>
              <a:buNone/>
            </a:pPr>
            <a:endParaRPr lang="fr-FR" smtClean="0"/>
          </a:p>
        </p:txBody>
      </p:sp>
      <p:sp>
        <p:nvSpPr>
          <p:cNvPr id="3" name="Rectangle à coins arrondis 2"/>
          <p:cNvSpPr/>
          <p:nvPr/>
        </p:nvSpPr>
        <p:spPr>
          <a:xfrm>
            <a:off x="3461890" y="2119257"/>
            <a:ext cx="2174553" cy="890087"/>
          </a:xfrm>
          <a:prstGeom prst="roundRect">
            <a:avLst/>
          </a:prstGeom>
          <a:solidFill>
            <a:srgbClr val="804000"/>
          </a:solidFill>
          <a:scene3d>
            <a:camera prst="orthographicFront">
              <a:rot lat="0" lon="300000" rev="0"/>
            </a:camera>
            <a:lightRig rig="threePt" dir="t"/>
          </a:scene3d>
          <a:sp3d>
            <a:bevelT w="120650" h="127000"/>
            <a:bevelB w="127000" h="127000"/>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2400" b="1" dirty="0"/>
              <a:t>Valeur Ajoutée</a:t>
            </a:r>
            <a:endParaRPr lang="fr-FR" sz="2400" b="1" dirty="0"/>
          </a:p>
        </p:txBody>
      </p:sp>
      <p:sp>
        <p:nvSpPr>
          <p:cNvPr id="5" name="Rectangle 4"/>
          <p:cNvSpPr/>
          <p:nvPr/>
        </p:nvSpPr>
        <p:spPr>
          <a:xfrm>
            <a:off x="851733" y="3513801"/>
            <a:ext cx="2366866" cy="887148"/>
          </a:xfrm>
          <a:prstGeom prst="rect">
            <a:avLst/>
          </a:prstGeom>
          <a:solidFill>
            <a:srgbClr val="9B6C34"/>
          </a:solidFill>
          <a:scene3d>
            <a:camera prst="orthographicFront"/>
            <a:lightRig rig="threePt" dir="t"/>
          </a:scene3d>
          <a:sp3d>
            <a:bevelT w="127000"/>
            <a:bevelB w="127000"/>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2200" b="1" dirty="0"/>
              <a:t>Salariés</a:t>
            </a:r>
          </a:p>
          <a:p>
            <a:pPr algn="ctr" fontAlgn="auto">
              <a:spcBef>
                <a:spcPts val="0"/>
              </a:spcBef>
              <a:spcAft>
                <a:spcPts val="0"/>
              </a:spcAft>
              <a:defRPr/>
            </a:pPr>
            <a:r>
              <a:rPr lang="fr-FR" sz="2000" i="1" dirty="0"/>
              <a:t>(masse salariale)</a:t>
            </a:r>
            <a:endParaRPr lang="fr-FR" sz="2000" i="1" dirty="0"/>
          </a:p>
        </p:txBody>
      </p:sp>
      <p:sp>
        <p:nvSpPr>
          <p:cNvPr id="9" name="Rectangle 8"/>
          <p:cNvSpPr/>
          <p:nvPr/>
        </p:nvSpPr>
        <p:spPr>
          <a:xfrm>
            <a:off x="3461890" y="3513801"/>
            <a:ext cx="2366866" cy="887148"/>
          </a:xfrm>
          <a:prstGeom prst="rect">
            <a:avLst/>
          </a:prstGeom>
          <a:solidFill>
            <a:srgbClr val="9B6C34"/>
          </a:solidFill>
          <a:scene3d>
            <a:camera prst="orthographicFront"/>
            <a:lightRig rig="threePt" dir="t"/>
          </a:scene3d>
          <a:sp3d>
            <a:bevelT w="127000"/>
            <a:bevelB w="127000"/>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2200" b="1" dirty="0"/>
              <a:t>Etat</a:t>
            </a:r>
          </a:p>
          <a:p>
            <a:pPr algn="ctr" fontAlgn="auto">
              <a:spcBef>
                <a:spcPts val="0"/>
              </a:spcBef>
              <a:spcAft>
                <a:spcPts val="0"/>
              </a:spcAft>
              <a:defRPr/>
            </a:pPr>
            <a:r>
              <a:rPr lang="fr-FR" sz="2000" i="1" dirty="0"/>
              <a:t>(impôts)</a:t>
            </a:r>
            <a:endParaRPr lang="fr-FR" sz="2000" i="1" dirty="0"/>
          </a:p>
        </p:txBody>
      </p:sp>
      <p:sp>
        <p:nvSpPr>
          <p:cNvPr id="10" name="Rectangle 9"/>
          <p:cNvSpPr/>
          <p:nvPr/>
        </p:nvSpPr>
        <p:spPr>
          <a:xfrm>
            <a:off x="5981156" y="3513801"/>
            <a:ext cx="2366866" cy="887148"/>
          </a:xfrm>
          <a:prstGeom prst="rect">
            <a:avLst/>
          </a:prstGeom>
          <a:solidFill>
            <a:srgbClr val="9B6C34"/>
          </a:solidFill>
          <a:scene3d>
            <a:camera prst="orthographicFront"/>
            <a:lightRig rig="threePt" dir="t"/>
          </a:scene3d>
          <a:sp3d>
            <a:bevelT w="127000"/>
            <a:bevelB w="127000"/>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2200" b="1" dirty="0"/>
              <a:t>Entreprises</a:t>
            </a:r>
          </a:p>
          <a:p>
            <a:pPr algn="ctr" fontAlgn="auto">
              <a:spcBef>
                <a:spcPts val="0"/>
              </a:spcBef>
              <a:spcAft>
                <a:spcPts val="0"/>
              </a:spcAft>
              <a:defRPr/>
            </a:pPr>
            <a:r>
              <a:rPr lang="fr-FR" sz="2000" i="1" dirty="0"/>
              <a:t>(EBE)</a:t>
            </a:r>
            <a:endParaRPr lang="fr-FR" sz="2000" i="1" dirty="0"/>
          </a:p>
        </p:txBody>
      </p:sp>
      <p:cxnSp>
        <p:nvCxnSpPr>
          <p:cNvPr id="15" name="Connecteur droit avec flèche 14"/>
          <p:cNvCxnSpPr/>
          <p:nvPr/>
        </p:nvCxnSpPr>
        <p:spPr>
          <a:xfrm flipH="1">
            <a:off x="2035175" y="2935288"/>
            <a:ext cx="1427163" cy="503237"/>
          </a:xfrm>
          <a:prstGeom prst="straightConnector1">
            <a:avLst/>
          </a:prstGeom>
          <a:ln w="57150" cmpd="sng">
            <a:solidFill>
              <a:srgbClr val="9B6C34"/>
            </a:solidFill>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p:nvPr/>
        </p:nvCxnSpPr>
        <p:spPr>
          <a:xfrm>
            <a:off x="5637213" y="2935288"/>
            <a:ext cx="1425575" cy="503237"/>
          </a:xfrm>
          <a:prstGeom prst="straightConnector1">
            <a:avLst/>
          </a:prstGeom>
          <a:ln w="57150" cmpd="sng">
            <a:solidFill>
              <a:srgbClr val="9B6C34"/>
            </a:solidFill>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4614863" y="3038475"/>
            <a:ext cx="4762" cy="474663"/>
          </a:xfrm>
          <a:prstGeom prst="straightConnector1">
            <a:avLst/>
          </a:prstGeom>
          <a:ln w="57150" cmpd="sng">
            <a:solidFill>
              <a:srgbClr val="9B6C34"/>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linds(horizont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linds(horizont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ZoneTexte 1"/>
          <p:cNvSpPr txBox="1">
            <a:spLocks noChangeArrowheads="1"/>
          </p:cNvSpPr>
          <p:nvPr/>
        </p:nvSpPr>
        <p:spPr bwMode="auto">
          <a:xfrm>
            <a:off x="1252538" y="2474913"/>
            <a:ext cx="6667500" cy="1200150"/>
          </a:xfrm>
          <a:prstGeom prst="rect">
            <a:avLst/>
          </a:prstGeom>
          <a:solidFill>
            <a:srgbClr val="554E45"/>
          </a:solidFill>
          <a:ln w="9525">
            <a:noFill/>
            <a:miter lim="800000"/>
            <a:headEnd/>
            <a:tailEnd/>
          </a:ln>
        </p:spPr>
        <p:txBody>
          <a:bodyPr>
            <a:spAutoFit/>
          </a:bodyPr>
          <a:lstStyle/>
          <a:p>
            <a:pPr algn="ctr"/>
            <a:r>
              <a:rPr lang="fr-FR" sz="3200" b="1">
                <a:solidFill>
                  <a:schemeClr val="bg1"/>
                </a:solidFill>
                <a:latin typeface="Calibri" pitchFamily="34" charset="0"/>
              </a:rPr>
              <a:t>2. Quelles sont leur part respective dans le partage de la Valeur Ajoutée ?</a:t>
            </a:r>
            <a:r>
              <a:rPr lang="fr-FR" sz="4000" b="1">
                <a:solidFill>
                  <a:schemeClr val="bg1"/>
                </a:solidFill>
                <a:latin typeface="Calibri" pitchFamily="34" charset="0"/>
              </a:rPr>
              <a:t> </a:t>
            </a:r>
            <a:endParaRPr lang="fr-FR" sz="3700" b="1">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554E45"/>
          </a:solidFill>
        </p:spPr>
        <p:txBody>
          <a:bodyPr rtlCol="0">
            <a:normAutofit fontScale="90000"/>
          </a:bodyPr>
          <a:lstStyle/>
          <a:p>
            <a:pPr fontAlgn="auto">
              <a:spcAft>
                <a:spcPts val="0"/>
              </a:spcAft>
              <a:defRPr/>
            </a:pPr>
            <a:r>
              <a:rPr lang="fr-FR" sz="2400" b="1" dirty="0" smtClean="0">
                <a:solidFill>
                  <a:srgbClr val="FFFFFF"/>
                </a:solidFill>
                <a:latin typeface="Calibri"/>
                <a:cs typeface="Calibri"/>
              </a:rPr>
              <a:t/>
            </a:r>
            <a:br>
              <a:rPr lang="fr-FR" sz="2400" b="1" dirty="0" smtClean="0">
                <a:solidFill>
                  <a:srgbClr val="FFFFFF"/>
                </a:solidFill>
                <a:latin typeface="Calibri"/>
                <a:cs typeface="Calibri"/>
              </a:rPr>
            </a:br>
            <a:r>
              <a:rPr lang="fr-FR" sz="2400" b="1" dirty="0" smtClean="0">
                <a:solidFill>
                  <a:srgbClr val="FFFFFF"/>
                </a:solidFill>
                <a:latin typeface="Calibri"/>
                <a:cs typeface="Calibri"/>
              </a:rPr>
              <a:t>A </a:t>
            </a:r>
            <a:r>
              <a:rPr lang="fr-FR" sz="2400" b="1" dirty="0">
                <a:solidFill>
                  <a:srgbClr val="FFFFFF"/>
                </a:solidFill>
                <a:latin typeface="Calibri"/>
                <a:cs typeface="Calibri"/>
              </a:rPr>
              <a:t>l’aide du schéma réalisé, il serait intéressant de mettre en exergue le poids des principaux bénéficiaires de ce partage. </a:t>
            </a:r>
            <a:br>
              <a:rPr lang="fr-FR" sz="2400" b="1" dirty="0">
                <a:solidFill>
                  <a:srgbClr val="FFFFFF"/>
                </a:solidFill>
                <a:latin typeface="Calibri"/>
                <a:cs typeface="Calibri"/>
              </a:rPr>
            </a:br>
            <a:endParaRPr lang="fr-FR" sz="2400" b="1" dirty="0">
              <a:solidFill>
                <a:srgbClr val="FFFFFF"/>
              </a:solidFill>
              <a:latin typeface="Calibri"/>
              <a:cs typeface="Calibri"/>
            </a:endParaRPr>
          </a:p>
        </p:txBody>
      </p:sp>
      <p:sp>
        <p:nvSpPr>
          <p:cNvPr id="3" name="Espace réservé du contenu 2"/>
          <p:cNvSpPr>
            <a:spLocks noGrp="1"/>
          </p:cNvSpPr>
          <p:nvPr>
            <p:ph idx="1"/>
          </p:nvPr>
        </p:nvSpPr>
        <p:spPr>
          <a:xfrm>
            <a:off x="1095375" y="2119313"/>
            <a:ext cx="6964363" cy="3603625"/>
          </a:xfrm>
        </p:spPr>
        <p:txBody>
          <a:bodyPr rtlCol="0">
            <a:normAutofit fontScale="92500" lnSpcReduction="20000"/>
          </a:bodyPr>
          <a:lstStyle/>
          <a:p>
            <a:pPr marL="0" indent="0" algn="ctr" fontAlgn="auto">
              <a:spcAft>
                <a:spcPts val="0"/>
              </a:spcAft>
              <a:buFont typeface="Brush Script MT" pitchFamily="66" charset="0"/>
              <a:buNone/>
              <a:defRPr/>
            </a:pPr>
            <a:endParaRPr lang="fr-FR" sz="2000" b="1" dirty="0">
              <a:sym typeface="Wingdings"/>
            </a:endParaRPr>
          </a:p>
          <a:p>
            <a:pPr marL="0" indent="0" algn="ctr" fontAlgn="auto">
              <a:spcAft>
                <a:spcPts val="0"/>
              </a:spcAft>
              <a:buFont typeface="Wingdings"/>
              <a:buChar char="è"/>
              <a:defRPr/>
            </a:pPr>
            <a:r>
              <a:rPr lang="fr-FR" b="1" dirty="0" smtClean="0"/>
              <a:t>A partir de la vidéo, compléter le schéma de synthèse précédent en déterminant les parts de chaque agent économique dans le partage de la VA</a:t>
            </a:r>
          </a:p>
          <a:p>
            <a:pPr marL="0" indent="0" algn="ctr" fontAlgn="auto">
              <a:spcAft>
                <a:spcPts val="0"/>
              </a:spcAft>
              <a:buFont typeface="Wingdings"/>
              <a:buChar char="è"/>
              <a:defRPr/>
            </a:pPr>
            <a:endParaRPr lang="fr-FR" b="1" dirty="0" smtClean="0"/>
          </a:p>
          <a:p>
            <a:pPr marL="0" indent="0" algn="ctr" fontAlgn="auto">
              <a:spcAft>
                <a:spcPts val="0"/>
              </a:spcAft>
              <a:buFont typeface="Wingdings"/>
              <a:buChar char="è"/>
              <a:defRPr/>
            </a:pPr>
            <a:r>
              <a:rPr lang="fr-FR" u="sng" dirty="0" smtClean="0">
                <a:hlinkClick r:id="rId3"/>
              </a:rPr>
              <a:t>http://www.dailymotion.com/video/x51blg_le-partage-de-la-valeur-ajoutee_school?search_algo=1</a:t>
            </a:r>
            <a:endParaRPr lang="fr-FR" dirty="0" smtClean="0"/>
          </a:p>
          <a:p>
            <a:pPr marL="0" indent="0" algn="ctr" fontAlgn="auto">
              <a:spcAft>
                <a:spcPts val="0"/>
              </a:spcAft>
              <a:buFont typeface="Wingdings"/>
              <a:buChar char="è"/>
              <a:defRPr/>
            </a:pPr>
            <a:endParaRPr lang="fr-FR" b="1" dirty="0" smtClean="0"/>
          </a:p>
          <a:p>
            <a:pPr marL="0" indent="0" fontAlgn="auto">
              <a:spcAft>
                <a:spcPts val="0"/>
              </a:spcAft>
              <a:buFont typeface="Brush Script MT" pitchFamily="66" charset="0"/>
              <a:buNone/>
              <a:defRPr/>
            </a:pPr>
            <a:endParaRPr lang="fr-FR" sz="2000" b="1" dirty="0"/>
          </a:p>
          <a:p>
            <a:pPr marL="0" indent="0" fontAlgn="auto">
              <a:spcAft>
                <a:spcPts val="0"/>
              </a:spcAft>
              <a:buFont typeface="Brush Script MT" pitchFamily="66" charset="0"/>
              <a:buNone/>
              <a:defRPr/>
            </a:pPr>
            <a:endParaRPr lang="fr-FR" sz="2000" b="1" dirty="0" smtClean="0"/>
          </a:p>
          <a:p>
            <a:pPr marL="0" indent="0" fontAlgn="auto">
              <a:spcAft>
                <a:spcPts val="0"/>
              </a:spcAft>
              <a:buFont typeface="Brush Script MT" pitchFamily="66" charset="0"/>
              <a:buNone/>
              <a:defRPr/>
            </a:pPr>
            <a:r>
              <a:rPr lang="fr-FR" sz="2000" b="1" dirty="0" smtClean="0"/>
              <a:t> </a:t>
            </a:r>
            <a:endParaRPr lang="fr-FR" dirty="0"/>
          </a:p>
        </p:txBody>
      </p:sp>
      <p:sp>
        <p:nvSpPr>
          <p:cNvPr id="4" name="Extraire 3"/>
          <p:cNvSpPr/>
          <p:nvPr/>
        </p:nvSpPr>
        <p:spPr>
          <a:xfrm>
            <a:off x="0" y="0"/>
            <a:ext cx="1463675" cy="974725"/>
          </a:xfrm>
          <a:prstGeom prst="flowChartExtract">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a:t>Vidéo</a:t>
            </a:r>
            <a:endParaRPr lang="fr-FR"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blinds(horizontal)">
                                      <p:cBhvr>
                                        <p:cTn id="1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re 1"/>
          <p:cNvSpPr>
            <a:spLocks noGrp="1"/>
          </p:cNvSpPr>
          <p:nvPr>
            <p:ph type="title"/>
          </p:nvPr>
        </p:nvSpPr>
        <p:spPr>
          <a:xfrm>
            <a:off x="1095375" y="817563"/>
            <a:ext cx="6964363" cy="695325"/>
          </a:xfrm>
          <a:solidFill>
            <a:srgbClr val="554E45"/>
          </a:solidFill>
        </p:spPr>
        <p:txBody>
          <a:bodyPr/>
          <a:lstStyle/>
          <a:p>
            <a:r>
              <a:rPr lang="fr-FR" sz="2400" b="1" smtClean="0">
                <a:latin typeface="Calibri" pitchFamily="34" charset="0"/>
              </a:rPr>
              <a:t>          </a:t>
            </a:r>
            <a:r>
              <a:rPr lang="fr-FR" sz="2400" b="1" smtClean="0">
                <a:solidFill>
                  <a:srgbClr val="FFFFFF"/>
                </a:solidFill>
                <a:latin typeface="Calibri" pitchFamily="34" charset="0"/>
              </a:rPr>
              <a:t>La part des agents économiques dans le partage</a:t>
            </a:r>
          </a:p>
        </p:txBody>
      </p:sp>
      <p:sp>
        <p:nvSpPr>
          <p:cNvPr id="4" name="Extraire 3"/>
          <p:cNvSpPr/>
          <p:nvPr/>
        </p:nvSpPr>
        <p:spPr>
          <a:xfrm>
            <a:off x="-165100" y="33338"/>
            <a:ext cx="2035175" cy="1076325"/>
          </a:xfrm>
          <a:prstGeom prst="flowChartExtract">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a:t>Synthèse </a:t>
            </a:r>
            <a:endParaRPr lang="fr-FR" sz="1600" b="1" dirty="0"/>
          </a:p>
        </p:txBody>
      </p:sp>
      <p:sp>
        <p:nvSpPr>
          <p:cNvPr id="37891" name="Espace réservé du contenu 7"/>
          <p:cNvSpPr>
            <a:spLocks noGrp="1"/>
          </p:cNvSpPr>
          <p:nvPr>
            <p:ph idx="1"/>
          </p:nvPr>
        </p:nvSpPr>
        <p:spPr>
          <a:xfrm>
            <a:off x="1095375" y="2119313"/>
            <a:ext cx="6964363" cy="3846512"/>
          </a:xfrm>
        </p:spPr>
        <p:txBody>
          <a:bodyPr/>
          <a:lstStyle/>
          <a:p>
            <a:pPr marL="0" indent="0">
              <a:buFont typeface="Brush Script MT" pitchFamily="66" charset="0"/>
              <a:buNone/>
            </a:pPr>
            <a:endParaRPr lang="fr-FR" smtClean="0"/>
          </a:p>
        </p:txBody>
      </p:sp>
      <p:sp>
        <p:nvSpPr>
          <p:cNvPr id="3" name="Rectangle à coins arrondis 2"/>
          <p:cNvSpPr/>
          <p:nvPr/>
        </p:nvSpPr>
        <p:spPr>
          <a:xfrm>
            <a:off x="3461890" y="1674213"/>
            <a:ext cx="2174553" cy="890087"/>
          </a:xfrm>
          <a:prstGeom prst="roundRect">
            <a:avLst/>
          </a:prstGeom>
          <a:solidFill>
            <a:srgbClr val="804000"/>
          </a:solidFill>
          <a:scene3d>
            <a:camera prst="orthographicFront">
              <a:rot lat="0" lon="300000" rev="0"/>
            </a:camera>
            <a:lightRig rig="threePt" dir="t"/>
          </a:scene3d>
          <a:sp3d>
            <a:bevelT w="120650" h="127000"/>
            <a:bevelB w="127000" h="127000"/>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2400" b="1" dirty="0"/>
              <a:t>Valeur Ajoutée</a:t>
            </a:r>
            <a:endParaRPr lang="fr-FR" sz="2400" b="1" dirty="0"/>
          </a:p>
        </p:txBody>
      </p:sp>
      <p:sp>
        <p:nvSpPr>
          <p:cNvPr id="5" name="Rectangle 4"/>
          <p:cNvSpPr/>
          <p:nvPr/>
        </p:nvSpPr>
        <p:spPr>
          <a:xfrm>
            <a:off x="851733" y="3068758"/>
            <a:ext cx="2366866" cy="887148"/>
          </a:xfrm>
          <a:prstGeom prst="rect">
            <a:avLst/>
          </a:prstGeom>
          <a:solidFill>
            <a:srgbClr val="9B6C34"/>
          </a:solidFill>
          <a:scene3d>
            <a:camera prst="orthographicFront"/>
            <a:lightRig rig="threePt" dir="t"/>
          </a:scene3d>
          <a:sp3d>
            <a:bevelT w="127000"/>
            <a:bevelB w="127000"/>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2200" b="1" dirty="0"/>
              <a:t>Salariés</a:t>
            </a:r>
          </a:p>
          <a:p>
            <a:pPr algn="ctr" fontAlgn="auto">
              <a:spcBef>
                <a:spcPts val="0"/>
              </a:spcBef>
              <a:spcAft>
                <a:spcPts val="0"/>
              </a:spcAft>
              <a:defRPr/>
            </a:pPr>
            <a:r>
              <a:rPr lang="fr-FR" sz="2000" i="1" dirty="0"/>
              <a:t>(masse salariale)</a:t>
            </a:r>
            <a:endParaRPr lang="fr-FR" sz="2000" i="1" dirty="0"/>
          </a:p>
        </p:txBody>
      </p:sp>
      <p:sp>
        <p:nvSpPr>
          <p:cNvPr id="9" name="Rectangle 8"/>
          <p:cNvSpPr/>
          <p:nvPr/>
        </p:nvSpPr>
        <p:spPr>
          <a:xfrm>
            <a:off x="3427257" y="3068758"/>
            <a:ext cx="2366866" cy="887148"/>
          </a:xfrm>
          <a:prstGeom prst="rect">
            <a:avLst/>
          </a:prstGeom>
          <a:solidFill>
            <a:srgbClr val="9B6C34"/>
          </a:solidFill>
          <a:scene3d>
            <a:camera prst="orthographicFront"/>
            <a:lightRig rig="threePt" dir="t"/>
          </a:scene3d>
          <a:sp3d>
            <a:bevelT w="127000"/>
            <a:bevelB w="127000"/>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2200" b="1" dirty="0"/>
              <a:t>Etat</a:t>
            </a:r>
          </a:p>
          <a:p>
            <a:pPr algn="ctr" fontAlgn="auto">
              <a:spcBef>
                <a:spcPts val="0"/>
              </a:spcBef>
              <a:spcAft>
                <a:spcPts val="0"/>
              </a:spcAft>
              <a:defRPr/>
            </a:pPr>
            <a:r>
              <a:rPr lang="fr-FR" sz="2000" i="1" dirty="0"/>
              <a:t>(impôts)</a:t>
            </a:r>
            <a:endParaRPr lang="fr-FR" sz="2000" i="1" dirty="0"/>
          </a:p>
        </p:txBody>
      </p:sp>
      <p:sp>
        <p:nvSpPr>
          <p:cNvPr id="10" name="Rectangle 9"/>
          <p:cNvSpPr/>
          <p:nvPr/>
        </p:nvSpPr>
        <p:spPr>
          <a:xfrm>
            <a:off x="5981156" y="3068758"/>
            <a:ext cx="2366866" cy="887148"/>
          </a:xfrm>
          <a:prstGeom prst="rect">
            <a:avLst/>
          </a:prstGeom>
          <a:solidFill>
            <a:srgbClr val="9B6C34"/>
          </a:solidFill>
          <a:scene3d>
            <a:camera prst="orthographicFront"/>
            <a:lightRig rig="threePt" dir="t"/>
          </a:scene3d>
          <a:sp3d>
            <a:bevelT w="127000"/>
            <a:bevelB w="127000"/>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2200" b="1" dirty="0"/>
              <a:t>Entreprise</a:t>
            </a:r>
          </a:p>
          <a:p>
            <a:pPr algn="ctr" fontAlgn="auto">
              <a:spcBef>
                <a:spcPts val="0"/>
              </a:spcBef>
              <a:spcAft>
                <a:spcPts val="0"/>
              </a:spcAft>
              <a:defRPr/>
            </a:pPr>
            <a:r>
              <a:rPr lang="fr-FR" sz="2000" i="1" dirty="0"/>
              <a:t>(EBE)</a:t>
            </a:r>
            <a:endParaRPr lang="fr-FR" sz="2000" i="1" dirty="0"/>
          </a:p>
        </p:txBody>
      </p:sp>
      <p:cxnSp>
        <p:nvCxnSpPr>
          <p:cNvPr id="15" name="Connecteur droit avec flèche 14"/>
          <p:cNvCxnSpPr/>
          <p:nvPr/>
        </p:nvCxnSpPr>
        <p:spPr>
          <a:xfrm flipH="1">
            <a:off x="2035175" y="2563813"/>
            <a:ext cx="1427163" cy="504825"/>
          </a:xfrm>
          <a:prstGeom prst="straightConnector1">
            <a:avLst/>
          </a:prstGeom>
          <a:ln w="57150" cmpd="sng">
            <a:solidFill>
              <a:srgbClr val="9B6C34"/>
            </a:solidFill>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p:nvPr/>
        </p:nvCxnSpPr>
        <p:spPr>
          <a:xfrm>
            <a:off x="5637213" y="2563813"/>
            <a:ext cx="1425575" cy="504825"/>
          </a:xfrm>
          <a:prstGeom prst="straightConnector1">
            <a:avLst/>
          </a:prstGeom>
          <a:ln w="57150" cmpd="sng">
            <a:solidFill>
              <a:srgbClr val="9B6C34"/>
            </a:solidFill>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4610100" y="2563813"/>
            <a:ext cx="4763" cy="474662"/>
          </a:xfrm>
          <a:prstGeom prst="straightConnector1">
            <a:avLst/>
          </a:prstGeom>
          <a:ln w="57150" cmpd="sng">
            <a:solidFill>
              <a:srgbClr val="9B6C34"/>
            </a:solidFill>
            <a:tailEnd type="arrow"/>
          </a:ln>
        </p:spPr>
        <p:style>
          <a:lnRef idx="2">
            <a:schemeClr val="accent1"/>
          </a:lnRef>
          <a:fillRef idx="0">
            <a:schemeClr val="accent1"/>
          </a:fillRef>
          <a:effectRef idx="1">
            <a:schemeClr val="accent1"/>
          </a:effectRef>
          <a:fontRef idx="minor">
            <a:schemeClr val="tx1"/>
          </a:fontRef>
        </p:style>
      </p:cxnSp>
      <p:sp>
        <p:nvSpPr>
          <p:cNvPr id="6" name="Heptagone 5"/>
          <p:cNvSpPr/>
          <p:nvPr/>
        </p:nvSpPr>
        <p:spPr>
          <a:xfrm>
            <a:off x="1652588" y="3956050"/>
            <a:ext cx="817562" cy="557213"/>
          </a:xfrm>
          <a:prstGeom prst="heptagon">
            <a:avLst/>
          </a:prstGeom>
          <a:solidFill>
            <a:srgbClr val="804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b="1" dirty="0"/>
              <a:t>67%</a:t>
            </a:r>
            <a:endParaRPr lang="fr-FR" b="1" dirty="0"/>
          </a:p>
        </p:txBody>
      </p:sp>
      <p:sp>
        <p:nvSpPr>
          <p:cNvPr id="13" name="Heptagone 12"/>
          <p:cNvSpPr/>
          <p:nvPr/>
        </p:nvSpPr>
        <p:spPr>
          <a:xfrm>
            <a:off x="4210050" y="3956050"/>
            <a:ext cx="817563" cy="557213"/>
          </a:xfrm>
          <a:prstGeom prst="heptagon">
            <a:avLst/>
          </a:prstGeom>
          <a:solidFill>
            <a:srgbClr val="804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b="1" dirty="0"/>
              <a:t>4</a:t>
            </a:r>
            <a:r>
              <a:rPr lang="fr-FR" b="1" dirty="0"/>
              <a:t>%</a:t>
            </a:r>
            <a:endParaRPr lang="fr-FR" b="1" dirty="0"/>
          </a:p>
        </p:txBody>
      </p:sp>
      <p:sp>
        <p:nvSpPr>
          <p:cNvPr id="14" name="Heptagone 13"/>
          <p:cNvSpPr/>
          <p:nvPr/>
        </p:nvSpPr>
        <p:spPr>
          <a:xfrm>
            <a:off x="6816725" y="3956050"/>
            <a:ext cx="817563" cy="557213"/>
          </a:xfrm>
          <a:prstGeom prst="heptagon">
            <a:avLst/>
          </a:prstGeom>
          <a:solidFill>
            <a:srgbClr val="804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b="1" dirty="0"/>
              <a:t>29%</a:t>
            </a:r>
            <a:endParaRPr lang="fr-FR" b="1" dirty="0"/>
          </a:p>
        </p:txBody>
      </p:sp>
      <p:sp>
        <p:nvSpPr>
          <p:cNvPr id="7" name="Rectangle 6"/>
          <p:cNvSpPr/>
          <p:nvPr/>
        </p:nvSpPr>
        <p:spPr>
          <a:xfrm>
            <a:off x="1374775" y="4875213"/>
            <a:ext cx="1722438" cy="366712"/>
          </a:xfrm>
          <a:prstGeom prst="rect">
            <a:avLst/>
          </a:prstGeom>
          <a:solidFill>
            <a:srgbClr val="804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b="1" dirty="0"/>
              <a:t>Salaires</a:t>
            </a:r>
            <a:endParaRPr lang="fr-FR" b="1" dirty="0"/>
          </a:p>
        </p:txBody>
      </p:sp>
      <p:sp>
        <p:nvSpPr>
          <p:cNvPr id="18" name="Rectangle 17"/>
          <p:cNvSpPr/>
          <p:nvPr/>
        </p:nvSpPr>
        <p:spPr>
          <a:xfrm>
            <a:off x="1374775" y="5391150"/>
            <a:ext cx="1722438" cy="547688"/>
          </a:xfrm>
          <a:prstGeom prst="rect">
            <a:avLst/>
          </a:prstGeom>
          <a:solidFill>
            <a:srgbClr val="804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b="1" dirty="0"/>
              <a:t>Cotisations</a:t>
            </a:r>
            <a:r>
              <a:rPr lang="fr-FR" dirty="0"/>
              <a:t> sociales</a:t>
            </a:r>
            <a:endParaRPr lang="fr-FR" dirty="0"/>
          </a:p>
        </p:txBody>
      </p:sp>
      <p:sp>
        <p:nvSpPr>
          <p:cNvPr id="27" name="Flèche à angle droit 26"/>
          <p:cNvSpPr/>
          <p:nvPr/>
        </p:nvSpPr>
        <p:spPr>
          <a:xfrm rot="5400000">
            <a:off x="731837" y="4405313"/>
            <a:ext cx="1006475" cy="279400"/>
          </a:xfrm>
          <a:prstGeom prst="bentUpArrow">
            <a:avLst/>
          </a:prstGeom>
          <a:solidFill>
            <a:srgbClr val="804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8" name="Flèche à angle droit 27"/>
          <p:cNvSpPr/>
          <p:nvPr/>
        </p:nvSpPr>
        <p:spPr>
          <a:xfrm rot="5400000">
            <a:off x="918368" y="5342732"/>
            <a:ext cx="633413" cy="279400"/>
          </a:xfrm>
          <a:prstGeom prst="bentUpArrow">
            <a:avLst/>
          </a:prstGeom>
          <a:solidFill>
            <a:srgbClr val="804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9" name="Rectangle 28"/>
          <p:cNvSpPr/>
          <p:nvPr/>
        </p:nvSpPr>
        <p:spPr>
          <a:xfrm>
            <a:off x="6337300" y="4552950"/>
            <a:ext cx="1722438" cy="460375"/>
          </a:xfrm>
          <a:prstGeom prst="rect">
            <a:avLst/>
          </a:prstGeom>
          <a:solidFill>
            <a:srgbClr val="804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dirty="0"/>
              <a:t>Dividendes, intérêts</a:t>
            </a:r>
            <a:endParaRPr lang="fr-FR" sz="1600" dirty="0"/>
          </a:p>
        </p:txBody>
      </p:sp>
      <p:sp>
        <p:nvSpPr>
          <p:cNvPr id="30" name="Rectangle 29"/>
          <p:cNvSpPr/>
          <p:nvPr/>
        </p:nvSpPr>
        <p:spPr>
          <a:xfrm>
            <a:off x="6337300" y="5130800"/>
            <a:ext cx="1722438" cy="473075"/>
          </a:xfrm>
          <a:prstGeom prst="rect">
            <a:avLst/>
          </a:prstGeom>
          <a:solidFill>
            <a:srgbClr val="804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b="1" dirty="0"/>
              <a:t>Impôts</a:t>
            </a:r>
            <a:r>
              <a:rPr lang="fr-FR" dirty="0"/>
              <a:t> </a:t>
            </a:r>
          </a:p>
          <a:p>
            <a:pPr algn="ctr" fontAlgn="auto">
              <a:spcBef>
                <a:spcPts val="0"/>
              </a:spcBef>
              <a:spcAft>
                <a:spcPts val="0"/>
              </a:spcAft>
              <a:defRPr/>
            </a:pPr>
            <a:r>
              <a:rPr lang="fr-FR" dirty="0"/>
              <a:t>(IS)</a:t>
            </a:r>
            <a:endParaRPr lang="fr-FR" dirty="0"/>
          </a:p>
        </p:txBody>
      </p:sp>
      <p:sp>
        <p:nvSpPr>
          <p:cNvPr id="31" name="Rectangle 30"/>
          <p:cNvSpPr/>
          <p:nvPr/>
        </p:nvSpPr>
        <p:spPr>
          <a:xfrm>
            <a:off x="6022975" y="5756275"/>
            <a:ext cx="2079625" cy="506413"/>
          </a:xfrm>
          <a:prstGeom prst="rect">
            <a:avLst/>
          </a:prstGeom>
          <a:solidFill>
            <a:srgbClr val="804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b="1" dirty="0"/>
              <a:t>E</a:t>
            </a:r>
            <a:r>
              <a:rPr lang="fr-FR" dirty="0"/>
              <a:t>pargne   15% Autofinancement</a:t>
            </a:r>
            <a:endParaRPr lang="fr-FR" dirty="0"/>
          </a:p>
        </p:txBody>
      </p:sp>
      <p:sp>
        <p:nvSpPr>
          <p:cNvPr id="34" name="Flèche à angle droit 33"/>
          <p:cNvSpPr/>
          <p:nvPr/>
        </p:nvSpPr>
        <p:spPr>
          <a:xfrm rot="16200000" flipH="1">
            <a:off x="7739856" y="4275932"/>
            <a:ext cx="919163" cy="279400"/>
          </a:xfrm>
          <a:prstGeom prst="bentUpArrow">
            <a:avLst/>
          </a:prstGeom>
          <a:solidFill>
            <a:srgbClr val="804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5" name="Flèche à angle droit 34"/>
          <p:cNvSpPr/>
          <p:nvPr/>
        </p:nvSpPr>
        <p:spPr>
          <a:xfrm rot="16200000" flipH="1">
            <a:off x="7969250" y="5008563"/>
            <a:ext cx="515937" cy="249238"/>
          </a:xfrm>
          <a:prstGeom prst="bentUpArrow">
            <a:avLst/>
          </a:prstGeom>
          <a:solidFill>
            <a:srgbClr val="804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6" name="Flèche à angle droit 35"/>
          <p:cNvSpPr/>
          <p:nvPr/>
        </p:nvSpPr>
        <p:spPr>
          <a:xfrm rot="16200000" flipH="1">
            <a:off x="7877175" y="5643563"/>
            <a:ext cx="727075" cy="222250"/>
          </a:xfrm>
          <a:prstGeom prst="bentUpArrow">
            <a:avLst/>
          </a:prstGeom>
          <a:solidFill>
            <a:srgbClr val="804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linds(horizontal)">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blinds(horizontal)">
                                      <p:cBhvr>
                                        <p:cTn id="45" dur="500"/>
                                        <p:tgtEl>
                                          <p:spTgt spid="35"/>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blinds(horizontal)">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blinds(horizontal)">
                                      <p:cBhvr>
                                        <p:cTn id="5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7" grpId="0" animBg="1"/>
      <p:bldP spid="18" grpId="0" animBg="1"/>
      <p:bldP spid="29" grpId="0" animBg="1"/>
      <p:bldP spid="30" grpId="0" animBg="1"/>
      <p:bldP spid="31"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Punaise">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Précédent">
  <a:themeElements>
    <a:clrScheme name="Précé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écédent">
      <a:majorFont>
        <a:latin typeface="Perpetua Titling MT"/>
        <a:ea typeface=""/>
        <a:cs typeface=""/>
        <a:font script="Jpan" typeface="ＭＳ Ｐ明朝"/>
      </a:majorFont>
      <a:minorFont>
        <a:latin typeface="Calisto MT"/>
        <a:ea typeface=""/>
        <a:cs typeface=""/>
        <a:font script="Jpan" typeface="ＭＳ Ｐ明朝"/>
      </a:minorFont>
    </a:fontScheme>
    <a:fmtScheme name="Précé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Précédent.thmx</Template>
  <TotalTime>2321</TotalTime>
  <Words>1003</Words>
  <Application>Microsoft Office PowerPoint</Application>
  <PresentationFormat>On-screen Show (4:3)</PresentationFormat>
  <Paragraphs>244</Paragraphs>
  <Slides>30</Slides>
  <Notes>30</Notes>
  <HiddenSlides>0</HiddenSlides>
  <MMClips>0</MMClips>
  <ScaleCrop>false</ScaleCrop>
  <HeadingPairs>
    <vt:vector size="6" baseType="variant">
      <vt:variant>
        <vt:lpstr>Polices utilisées</vt:lpstr>
      </vt:variant>
      <vt:variant>
        <vt:i4>12</vt:i4>
      </vt:variant>
      <vt:variant>
        <vt:lpstr>Modèle de conception</vt:lpstr>
      </vt:variant>
      <vt:variant>
        <vt:i4>19</vt:i4>
      </vt:variant>
      <vt:variant>
        <vt:lpstr>Titres des diapositives</vt:lpstr>
      </vt:variant>
      <vt:variant>
        <vt:i4>30</vt:i4>
      </vt:variant>
    </vt:vector>
  </HeadingPairs>
  <TitlesOfParts>
    <vt:vector size="61" baseType="lpstr">
      <vt:lpstr>Franklin Gothic Book</vt:lpstr>
      <vt:lpstr>Arial</vt:lpstr>
      <vt:lpstr>Constantia</vt:lpstr>
      <vt:lpstr>Brush Script MT</vt:lpstr>
      <vt:lpstr>Calibri</vt:lpstr>
      <vt:lpstr>Perpetua Titling MT</vt:lpstr>
      <vt:lpstr>Calisto MT</vt:lpstr>
      <vt:lpstr>Rage Italic</vt:lpstr>
      <vt:lpstr>Wingdings</vt:lpstr>
      <vt:lpstr>Zapf Dingbats</vt:lpstr>
      <vt:lpstr>Gabriola</vt:lpstr>
      <vt:lpstr>Apple Symbols</vt:lpstr>
      <vt:lpstr>Punaise</vt:lpstr>
      <vt:lpstr>Précédent</vt:lpstr>
      <vt:lpstr>Punaise</vt:lpstr>
      <vt:lpstr>Punaise</vt:lpstr>
      <vt:lpstr>Punaise</vt:lpstr>
      <vt:lpstr>Précédent</vt:lpstr>
      <vt:lpstr>Précédent</vt:lpstr>
      <vt:lpstr>Précédent</vt:lpstr>
      <vt:lpstr>Précédent</vt:lpstr>
      <vt:lpstr>Précédent</vt:lpstr>
      <vt:lpstr>Précédent</vt:lpstr>
      <vt:lpstr>Précédent</vt:lpstr>
      <vt:lpstr>Précédent</vt:lpstr>
      <vt:lpstr>Précédent</vt:lpstr>
      <vt:lpstr>Précédent</vt:lpstr>
      <vt:lpstr>Précédent</vt:lpstr>
      <vt:lpstr>Précédent</vt:lpstr>
      <vt:lpstr>Précédent</vt:lpstr>
      <vt:lpstr>Précédent</vt:lpstr>
      <vt:lpstr> SÉANCE PÉDAGOGIQUE</vt:lpstr>
      <vt:lpstr>LE PARTAGE DE LA VA</vt:lpstr>
      <vt:lpstr>Le partage de la Valeur Ajoutée   Un déroulé possible …</vt:lpstr>
      <vt:lpstr>Diapositive 4</vt:lpstr>
      <vt:lpstr>A partir de ces illustrations, </vt:lpstr>
      <vt:lpstr>Schéma récapitulatif des agents économiques  du partage de la VA</vt:lpstr>
      <vt:lpstr>Diapositive 7</vt:lpstr>
      <vt:lpstr> A l’aide du schéma réalisé, il serait intéressant de mettre en exergue le poids des principaux bénéficiaires de ce partage.  </vt:lpstr>
      <vt:lpstr>          La part des agents économiques dans le partage</vt:lpstr>
      <vt:lpstr>Diapositive 10</vt:lpstr>
      <vt:lpstr>                                                     Travail Méthodologique  Analyse du graphique d’évolution du partage de la VA</vt:lpstr>
      <vt:lpstr>Diapositive 12</vt:lpstr>
      <vt:lpstr>Diapositive 13</vt:lpstr>
      <vt:lpstr>Diapositive 14</vt:lpstr>
      <vt:lpstr>Diapositive 15</vt:lpstr>
      <vt:lpstr>Diapositive 16</vt:lpstr>
      <vt:lpstr>Diapositive 17</vt:lpstr>
      <vt:lpstr>Synthèse - Les enjeux </vt:lpstr>
      <vt:lpstr>Diapositive 19</vt:lpstr>
      <vt:lpstr>Diapositive 20</vt:lpstr>
      <vt:lpstr>Les leviers du partage, comment mieux répartir ?</vt:lpstr>
      <vt:lpstr>  Les leviers …. pour les salariés ?  </vt:lpstr>
      <vt:lpstr>  Les leviers …. pour les entreprises ?  </vt:lpstr>
      <vt:lpstr> Les leviers …. pour l’Etat ?</vt:lpstr>
      <vt:lpstr>Synthèse - Les leviers </vt:lpstr>
      <vt:lpstr>En conclusion</vt:lpstr>
      <vt:lpstr>Diapositive 27</vt:lpstr>
      <vt:lpstr>  </vt:lpstr>
      <vt:lpstr>  Le partage des profits, un des enjeu du rendez-vous social                                   par MARC VIGNAUD – Le Point 18/02/09 </vt:lpstr>
      <vt:lpstr>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REFORME STMG</dc:title>
  <dc:creator>Valérie MICHEL; khaled</dc:creator>
  <cp:lastModifiedBy>Alain Haussaire</cp:lastModifiedBy>
  <cp:revision>349</cp:revision>
  <dcterms:created xsi:type="dcterms:W3CDTF">2012-03-19T22:36:57Z</dcterms:created>
  <dcterms:modified xsi:type="dcterms:W3CDTF">2012-06-16T05:53:27Z</dcterms:modified>
</cp:coreProperties>
</file>