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78" r:id="rId2"/>
    <p:sldId id="292" r:id="rId3"/>
    <p:sldId id="293" r:id="rId4"/>
    <p:sldId id="294" r:id="rId5"/>
    <p:sldId id="295" r:id="rId6"/>
  </p:sldIdLst>
  <p:sldSz cx="9144000" cy="6858000" type="screen4x3"/>
  <p:notesSz cx="6850063" cy="96393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" initials="" lastIdx="0" clrIdx="0"/>
  <p:cmAuthor id="1" name="THE PROF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174A"/>
    <a:srgbClr val="3E10B0"/>
    <a:srgbClr val="F5AC41"/>
    <a:srgbClr val="3F2286"/>
    <a:srgbClr val="C1E0FF"/>
    <a:srgbClr val="FFEE74"/>
    <a:srgbClr val="C8D6F0"/>
    <a:srgbClr val="5018E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7" autoAdjust="0"/>
  </p:normalViewPr>
  <p:slideViewPr>
    <p:cSldViewPr>
      <p:cViewPr varScale="1">
        <p:scale>
          <a:sx n="53" d="100"/>
          <a:sy n="53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40" y="-102"/>
      </p:cViewPr>
      <p:guideLst>
        <p:guide orient="horz" pos="3037"/>
        <p:guide pos="215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625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79850" y="0"/>
            <a:ext cx="2968625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920C51-47FF-4DA3-8867-2792EBD99042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55113"/>
            <a:ext cx="2968625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79850" y="9155113"/>
            <a:ext cx="2968625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0216F2-FC7B-453E-BC8A-7AF21F77F47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625" cy="482600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79850" y="0"/>
            <a:ext cx="2968625" cy="482600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B8F520-C58B-4556-ABC8-B2CF340933B1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0" y="722313"/>
            <a:ext cx="4818063" cy="3614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578350"/>
            <a:ext cx="5480050" cy="4338638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55113"/>
            <a:ext cx="2968625" cy="482600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79850" y="9155113"/>
            <a:ext cx="2968625" cy="482600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5123FB-FD2B-47A7-96D2-0596F2452B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1181EB-39A6-4BB0-8733-71F6C0CCE537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3818D6-57D3-4607-99FE-440C67CA3DFB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1D71F3-300F-478F-8C39-D00442750EDD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D08145-B7BE-486F-82B6-73A2A0F7397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1DD339-2DFC-48B6-A1F7-0BCF056B6078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1BD5A-23B9-400B-91F3-9D847A2C87B4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5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19CBB-A327-4463-80B9-0A8BF3D443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C709B-D3E0-4637-9525-5042362A4756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D4E3B-099D-4269-A0CA-6961F60E9CF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C5977-C6CE-49C7-8A1B-8158CE872441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07B63-3DFB-43C1-AC72-E76B63EE8D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9280C-9CB1-4AC1-B2E9-EB59E0C1AF5A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94644-515A-4B3A-8C01-8B0C4ABD50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37D2A-4AC0-42F3-93AF-A8056B91E588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A3CE-91DB-4A48-8607-F2AB5D608B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BA779-761F-4C26-A83C-6CD73B6AA88D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3A47-3D56-4FCB-8133-A1FEFAF26D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21C9-984C-4742-A97E-E30C77FC2704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E6F4F-A23D-480F-8EE6-A700679C85C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1E39D-4B68-4295-BDE3-522C65CB82CD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4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0464-F962-47C8-A72F-B79B4E49F1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D6D9C-EAC7-4847-B59F-8478B49024BC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9846-0E5C-4859-9152-689E9DE6EB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E9E12-D07A-4A37-B487-7EC64D51E5E2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A0F2D-A044-41FC-A47C-FD4850A44D6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iangle rect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64F98-22FD-4250-8171-029C9A84B683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B9C04-47CF-4A47-8AF1-0CCEB45F0C8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9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AA7657-4A86-4B9D-9630-11D9AE40913E}" type="datetimeFigureOut">
              <a:rPr lang="fr-FR"/>
              <a:pPr>
                <a:defRPr/>
              </a:pPr>
              <a:t>02/06/2012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881DF1-55BA-4772-BC78-49932ECAFE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grpSp>
        <p:nvGrpSpPr>
          <p:cNvPr id="1033" name="Groupe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4" r:id="rId4"/>
    <p:sldLayoutId id="2147483813" r:id="rId5"/>
    <p:sldLayoutId id="2147483812" r:id="rId6"/>
    <p:sldLayoutId id="2147483811" r:id="rId7"/>
    <p:sldLayoutId id="2147483810" r:id="rId8"/>
    <p:sldLayoutId id="2147483818" r:id="rId9"/>
    <p:sldLayoutId id="2147483809" r:id="rId10"/>
    <p:sldLayoutId id="2147483808" r:id="rId11"/>
  </p:sldLayoutIdLst>
  <p:transition>
    <p:pull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32C1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32C1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5CD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APACITES_Illustrations/Cap1_Illus1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CAPACITES_Illustrations/Cap1_Illus2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APACITES_Illustrations/Cap2_Illus1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CAPACITES_Illustrations/Cap2_Illus2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APACITES_Illustrations/Cap3_Illus1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CAPACITES_Illustrations/Cap3_Illus2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500063" y="2000250"/>
            <a:ext cx="8229600" cy="2581275"/>
          </a:xfrm>
        </p:spPr>
        <p:txBody>
          <a:bodyPr/>
          <a:lstStyle/>
          <a:p>
            <a:pPr algn="ctr"/>
            <a:r>
              <a:rPr lang="fr-FR" sz="6000" b="1" smtClean="0">
                <a:solidFill>
                  <a:srgbClr val="3E10B0"/>
                </a:solidFill>
              </a:rPr>
              <a:t>ÉCONOMIE</a:t>
            </a:r>
            <a:r>
              <a:rPr lang="fr-FR" b="1" smtClean="0">
                <a:solidFill>
                  <a:srgbClr val="3E10B0"/>
                </a:solidFill>
              </a:rPr>
              <a:t/>
            </a:r>
            <a:br>
              <a:rPr lang="fr-FR" b="1" smtClean="0">
                <a:solidFill>
                  <a:srgbClr val="3E10B0"/>
                </a:solidFill>
              </a:rPr>
            </a:br>
            <a:r>
              <a:rPr lang="fr-FR" b="1" smtClean="0">
                <a:solidFill>
                  <a:srgbClr val="3E10B0"/>
                </a:solidFill>
              </a:rPr>
              <a:t>Illustrations des capacités</a:t>
            </a:r>
            <a:br>
              <a:rPr lang="fr-FR" b="1" smtClean="0">
                <a:solidFill>
                  <a:srgbClr val="3E10B0"/>
                </a:solidFill>
              </a:rPr>
            </a:br>
            <a:r>
              <a:rPr lang="fr-FR" b="1" smtClean="0">
                <a:solidFill>
                  <a:srgbClr val="3E10B0"/>
                </a:solidFill>
              </a:rPr>
              <a:t>S.T.M.G.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286808" cy="69899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Autofit/>
            <a:sp3d prstMaterial="flat"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>
                <a:solidFill>
                  <a:srgbClr val="3E10B0"/>
                </a:solidFill>
                <a:effectLst/>
              </a:rPr>
              <a:t>« CAPACITÉS » à acquérir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620713" y="2781300"/>
            <a:ext cx="7896225" cy="3600450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rechercher une information pertinente dans un corpus documentaire (lire et comprendre le document sous quelque forme qu’il soit, trier et classer les informations) ; </a:t>
            </a:r>
          </a:p>
          <a:p>
            <a:pPr algn="just">
              <a:lnSpc>
                <a:spcPct val="80000"/>
              </a:lnSpc>
            </a:pPr>
            <a:endParaRPr lang="fr-FR" sz="2000" b="1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synthétiser les informations prélevées ;</a:t>
            </a:r>
          </a:p>
          <a:p>
            <a:pPr algn="just">
              <a:lnSpc>
                <a:spcPct val="80000"/>
              </a:lnSpc>
            </a:pPr>
            <a:endParaRPr lang="fr-FR" sz="2000" b="1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organiser l’exposé écrit de ces informations ; </a:t>
            </a:r>
          </a:p>
          <a:p>
            <a:pPr algn="just">
              <a:lnSpc>
                <a:spcPct val="80000"/>
              </a:lnSpc>
            </a:pPr>
            <a:endParaRPr lang="fr-FR" sz="2000" b="1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analyser ces informations au regard des notions économiques acquises ; </a:t>
            </a:r>
          </a:p>
          <a:p>
            <a:pPr algn="just">
              <a:lnSpc>
                <a:spcPct val="80000"/>
              </a:lnSpc>
            </a:pPr>
            <a:endParaRPr lang="fr-FR" sz="2000" b="1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avoir un regard critique sur les documents porteurs d’informations ; </a:t>
            </a:r>
          </a:p>
          <a:p>
            <a:pPr algn="just">
              <a:lnSpc>
                <a:spcPct val="80000"/>
              </a:lnSpc>
            </a:pPr>
            <a:endParaRPr lang="fr-FR" sz="2000" b="1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b="1">
                <a:latin typeface="Calibri" pitchFamily="34" charset="0"/>
              </a:rPr>
              <a:t>- développer une argumentation économique structurée en mobilisant des connaissances ».</a:t>
            </a:r>
            <a:endParaRPr lang="fr-FR" sz="1700">
              <a:latin typeface="Constantia" pitchFamily="18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  <a:buFontTx/>
              <a:buChar char="-"/>
            </a:pPr>
            <a:endParaRPr lang="fr-FR" sz="600">
              <a:solidFill>
                <a:srgbClr val="FFEE74"/>
              </a:solidFill>
              <a:latin typeface="Constantia" pitchFamily="18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563563" y="1844675"/>
            <a:ext cx="7896225" cy="792163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fr-FR" sz="2800" b="1">
                <a:solidFill>
                  <a:srgbClr val="8D174A"/>
                </a:solidFill>
                <a:latin typeface="Calibri" pitchFamily="34" charset="0"/>
                <a:sym typeface="Wingdings" pitchFamily="2" charset="2"/>
              </a:rPr>
              <a:t>« … (L)</a:t>
            </a:r>
            <a:r>
              <a:rPr lang="fr-FR" sz="2800" b="1">
                <a:solidFill>
                  <a:srgbClr val="8D174A"/>
                </a:solidFill>
                <a:latin typeface="Calibri" pitchFamily="34" charset="0"/>
              </a:rPr>
              <a:t>’élève doit développer à l’occasion de l’enseignement de l’économie les capacités à : 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  <a:buFont typeface="Wingdings 2" pitchFamily="18" charset="2"/>
              <a:buNone/>
            </a:pPr>
            <a:endParaRPr lang="fr-FR" sz="900">
              <a:solidFill>
                <a:srgbClr val="FBEBAB"/>
              </a:solidFill>
              <a:latin typeface="Constantia" pitchFamily="18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  <a:buFont typeface="Wingdings 2" pitchFamily="18" charset="2"/>
              <a:buNone/>
            </a:pPr>
            <a:endParaRPr lang="fr-FR" sz="1500">
              <a:solidFill>
                <a:srgbClr val="FFEE74"/>
              </a:solidFill>
              <a:latin typeface="Constantia" pitchFamily="18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  <a:buFontTx/>
              <a:buChar char="-"/>
            </a:pPr>
            <a:endParaRPr lang="fr-FR" sz="600">
              <a:solidFill>
                <a:srgbClr val="FFEE74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286808" cy="69899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Autofit/>
            <a:sp3d prstMaterial="flat"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3E10B0"/>
                </a:solidFill>
                <a:effectLst/>
              </a:rPr>
              <a:t>CAPACITÉ</a:t>
            </a:r>
            <a:r>
              <a:rPr lang="fr-FR" sz="4000" dirty="0">
                <a:solidFill>
                  <a:srgbClr val="3E10B0"/>
                </a:solidFill>
                <a:effectLst/>
              </a:rPr>
              <a:t> </a:t>
            </a:r>
            <a:r>
              <a:rPr lang="fr-FR" sz="4000" dirty="0" smtClean="0">
                <a:solidFill>
                  <a:srgbClr val="3E10B0"/>
                </a:solidFill>
                <a:effectLst/>
              </a:rPr>
              <a:t>n°1 : Illustrations</a:t>
            </a:r>
            <a:endParaRPr lang="fr-FR" sz="4000" dirty="0">
              <a:solidFill>
                <a:srgbClr val="3E10B0"/>
              </a:solidFill>
              <a:effectLst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620713" y="3422650"/>
            <a:ext cx="7896225" cy="2592388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/>
            <a:r>
              <a:rPr lang="fr-FR" sz="2400" b="1">
                <a:latin typeface="Calibri" pitchFamily="34" charset="0"/>
              </a:rPr>
              <a:t>- 1</a:t>
            </a:r>
            <a:r>
              <a:rPr lang="fr-FR" sz="2400" b="1" baseline="30000">
                <a:latin typeface="Calibri" pitchFamily="34" charset="0"/>
              </a:rPr>
              <a:t>ère</a:t>
            </a:r>
            <a:r>
              <a:rPr lang="fr-FR" sz="2400" b="1">
                <a:latin typeface="Calibri" pitchFamily="34" charset="0"/>
              </a:rPr>
              <a:t> illustration : Recherche d’informations sur internet (</a:t>
            </a:r>
            <a:r>
              <a:rPr lang="fr-FR" sz="2400" b="1">
                <a:latin typeface="Calibri" pitchFamily="34" charset="0"/>
                <a:hlinkClick r:id="rId3" action="ppaction://hlinkfile"/>
              </a:rPr>
              <a:t>la mesure de la production au niveau macro-économique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400" b="1">
              <a:latin typeface="Calibri" pitchFamily="34" charset="0"/>
            </a:endParaRPr>
          </a:p>
          <a:p>
            <a:pPr algn="just"/>
            <a:r>
              <a:rPr lang="fr-FR" sz="2400" b="1">
                <a:latin typeface="Calibri" pitchFamily="34" charset="0"/>
              </a:rPr>
              <a:t>- 2</a:t>
            </a:r>
            <a:r>
              <a:rPr lang="fr-FR" sz="2400" b="1" baseline="30000">
                <a:latin typeface="Calibri" pitchFamily="34" charset="0"/>
              </a:rPr>
              <a:t>ème</a:t>
            </a:r>
            <a:r>
              <a:rPr lang="fr-FR" sz="2400" b="1">
                <a:latin typeface="Calibri" pitchFamily="34" charset="0"/>
              </a:rPr>
              <a:t> illustration : Recherche d’informations à partir d’un schéma (</a:t>
            </a:r>
            <a:r>
              <a:rPr lang="fr-FR" sz="2400" b="1">
                <a:latin typeface="Calibri" pitchFamily="34" charset="0"/>
                <a:hlinkClick r:id="rId4" action="ppaction://hlinkfile"/>
              </a:rPr>
              <a:t>la disponibilité du facteur « travail »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900" b="1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  <a:buFontTx/>
              <a:buChar char="-"/>
            </a:pPr>
            <a:endParaRPr lang="fr-FR" sz="900">
              <a:solidFill>
                <a:srgbClr val="FFEE74"/>
              </a:solidFill>
              <a:latin typeface="Constantia" pitchFamily="18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563563" y="1844675"/>
            <a:ext cx="7896225" cy="1584325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fr-FR" sz="2800" b="1">
                <a:solidFill>
                  <a:srgbClr val="8D174A"/>
                </a:solidFill>
                <a:latin typeface="Calibri" pitchFamily="34" charset="0"/>
                <a:sym typeface="Wingdings" pitchFamily="2" charset="2"/>
              </a:rPr>
              <a:t>« </a:t>
            </a:r>
            <a:r>
              <a:rPr lang="fr-FR" sz="2800" b="1">
                <a:solidFill>
                  <a:srgbClr val="8D174A"/>
                </a:solidFill>
                <a:latin typeface="Calibri" pitchFamily="34" charset="0"/>
              </a:rPr>
              <a:t> Rechercher une information pertinente dans un corpus documentaire (lire et comprendre le document sous quelque forme qu’il soit, trier et classer les informations) ». </a:t>
            </a:r>
            <a:endParaRPr lang="fr-FR" sz="800">
              <a:solidFill>
                <a:srgbClr val="FBEBAB"/>
              </a:solidFill>
              <a:latin typeface="Constantia" pitchFamily="18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  <a:buFont typeface="Wingdings 2" pitchFamily="18" charset="2"/>
              <a:buNone/>
            </a:pPr>
            <a:endParaRPr lang="fr-FR" sz="1300">
              <a:solidFill>
                <a:srgbClr val="FFEE74"/>
              </a:solidFill>
              <a:latin typeface="Constantia" pitchFamily="18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rgbClr val="B32C16"/>
              </a:buClr>
              <a:buSzPct val="95000"/>
            </a:pPr>
            <a:endParaRPr lang="fr-FR" sz="500">
              <a:solidFill>
                <a:srgbClr val="FFEE74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286808" cy="69899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Autofit/>
            <a:sp3d prstMaterial="flat"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3E10B0"/>
                </a:solidFill>
                <a:effectLst/>
              </a:rPr>
              <a:t>CAPACITÉ</a:t>
            </a:r>
            <a:r>
              <a:rPr lang="fr-FR" sz="4000" dirty="0">
                <a:solidFill>
                  <a:srgbClr val="3E10B0"/>
                </a:solidFill>
                <a:effectLst/>
              </a:rPr>
              <a:t> </a:t>
            </a:r>
            <a:r>
              <a:rPr lang="fr-FR" sz="4000" dirty="0" smtClean="0">
                <a:solidFill>
                  <a:srgbClr val="3E10B0"/>
                </a:solidFill>
                <a:effectLst/>
              </a:rPr>
              <a:t>n°2 : Illustrations</a:t>
            </a:r>
            <a:endParaRPr lang="fr-FR" sz="4000" dirty="0">
              <a:solidFill>
                <a:srgbClr val="3E10B0"/>
              </a:solidFill>
              <a:effectLst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620713" y="2565400"/>
            <a:ext cx="7896225" cy="2592388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/>
            <a:r>
              <a:rPr lang="fr-FR" sz="2400" b="1">
                <a:latin typeface="Calibri" pitchFamily="34" charset="0"/>
              </a:rPr>
              <a:t>- 1</a:t>
            </a:r>
            <a:r>
              <a:rPr lang="fr-FR" sz="2400" b="1" baseline="30000">
                <a:latin typeface="Calibri" pitchFamily="34" charset="0"/>
              </a:rPr>
              <a:t>ère</a:t>
            </a:r>
            <a:r>
              <a:rPr lang="fr-FR" sz="2400" b="1">
                <a:latin typeface="Calibri" pitchFamily="34" charset="0"/>
              </a:rPr>
              <a:t> illustration : Prise de notes à partir d’un document vidéo (</a:t>
            </a:r>
            <a:r>
              <a:rPr lang="fr-FR" sz="2400" b="1">
                <a:latin typeface="Calibri" pitchFamily="34" charset="0"/>
                <a:hlinkClick r:id="rId3" action="ppaction://hlinkfile"/>
              </a:rPr>
              <a:t>les investissements immatériels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400" b="1">
              <a:latin typeface="Calibri" pitchFamily="34" charset="0"/>
            </a:endParaRPr>
          </a:p>
          <a:p>
            <a:pPr algn="just"/>
            <a:r>
              <a:rPr lang="fr-FR" sz="2400" b="1">
                <a:latin typeface="Calibri" pitchFamily="34" charset="0"/>
              </a:rPr>
              <a:t>- 2</a:t>
            </a:r>
            <a:r>
              <a:rPr lang="fr-FR" sz="2400" b="1" baseline="30000">
                <a:latin typeface="Calibri" pitchFamily="34" charset="0"/>
              </a:rPr>
              <a:t>ème</a:t>
            </a:r>
            <a:r>
              <a:rPr lang="fr-FR" sz="2400" b="1">
                <a:latin typeface="Calibri" pitchFamily="34" charset="0"/>
              </a:rPr>
              <a:t> illustration : Construire son cours à partir d’images et de tableaux (</a:t>
            </a:r>
            <a:r>
              <a:rPr lang="fr-FR" sz="2400" b="1">
                <a:latin typeface="Calibri" pitchFamily="34" charset="0"/>
                <a:hlinkClick r:id="rId4" action="ppaction://hlinkfile"/>
              </a:rPr>
              <a:t>les limites du P.I.B.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900" b="1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  <a:buFontTx/>
              <a:buChar char="-"/>
            </a:pPr>
            <a:endParaRPr lang="fr-FR" sz="900">
              <a:solidFill>
                <a:srgbClr val="FFEE74"/>
              </a:solidFill>
              <a:latin typeface="Constantia" pitchFamily="18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563563" y="1844675"/>
            <a:ext cx="7896225" cy="1584325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/>
            <a:r>
              <a:rPr lang="fr-FR" sz="2800" b="1">
                <a:solidFill>
                  <a:srgbClr val="8D174A"/>
                </a:solidFill>
                <a:latin typeface="Calibri" pitchFamily="34" charset="0"/>
                <a:sym typeface="Wingdings" pitchFamily="2" charset="2"/>
              </a:rPr>
              <a:t>« </a:t>
            </a:r>
            <a:r>
              <a:rPr lang="fr-FR" sz="2800" b="1">
                <a:solidFill>
                  <a:srgbClr val="8D174A"/>
                </a:solidFill>
                <a:latin typeface="Calibri" pitchFamily="34" charset="0"/>
              </a:rPr>
              <a:t> Synthétiser les informations prélevées ». </a:t>
            </a:r>
            <a:endParaRPr lang="fr-FR" sz="2800">
              <a:solidFill>
                <a:srgbClr val="FBEBAB"/>
              </a:solidFill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  <a:buFont typeface="Wingdings 2" pitchFamily="18" charset="2"/>
              <a:buNone/>
            </a:pPr>
            <a:endParaRPr lang="fr-FR" sz="2400">
              <a:solidFill>
                <a:srgbClr val="FFEE74"/>
              </a:solidFill>
              <a:latin typeface="Constantia" pitchFamily="18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</a:pPr>
            <a:endParaRPr lang="fr-FR" sz="900">
              <a:solidFill>
                <a:srgbClr val="FFEE74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286808" cy="69899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Autofit/>
            <a:sp3d prstMaterial="flat"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3E10B0"/>
                </a:solidFill>
                <a:effectLst/>
              </a:rPr>
              <a:t>CAPACITÉ</a:t>
            </a:r>
            <a:r>
              <a:rPr lang="fr-FR" sz="4000" dirty="0">
                <a:solidFill>
                  <a:srgbClr val="3E10B0"/>
                </a:solidFill>
                <a:effectLst/>
              </a:rPr>
              <a:t> </a:t>
            </a:r>
            <a:r>
              <a:rPr lang="fr-FR" sz="4000" dirty="0" smtClean="0">
                <a:solidFill>
                  <a:srgbClr val="3E10B0"/>
                </a:solidFill>
                <a:effectLst/>
              </a:rPr>
              <a:t>n°3 : Illustrations</a:t>
            </a:r>
            <a:endParaRPr lang="fr-FR" sz="4000" dirty="0">
              <a:solidFill>
                <a:srgbClr val="3E10B0"/>
              </a:solidFill>
              <a:effectLst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620713" y="2565400"/>
            <a:ext cx="7896225" cy="2376488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/>
            <a:r>
              <a:rPr lang="fr-FR" sz="2400" b="1">
                <a:latin typeface="Calibri" pitchFamily="34" charset="0"/>
              </a:rPr>
              <a:t>- 1</a:t>
            </a:r>
            <a:r>
              <a:rPr lang="fr-FR" sz="2400" b="1" baseline="30000">
                <a:latin typeface="Calibri" pitchFamily="34" charset="0"/>
              </a:rPr>
              <a:t>ère</a:t>
            </a:r>
            <a:r>
              <a:rPr lang="fr-FR" sz="2400" b="1">
                <a:latin typeface="Calibri" pitchFamily="34" charset="0"/>
              </a:rPr>
              <a:t> illustration : Commenter un graphique (</a:t>
            </a:r>
            <a:r>
              <a:rPr lang="fr-FR" sz="2400" b="1">
                <a:latin typeface="Calibri" pitchFamily="34" charset="0"/>
                <a:hlinkClick r:id="rId3" action="ppaction://hlinkfile"/>
              </a:rPr>
              <a:t>le partage de la valeur ajoutée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400" b="1">
              <a:latin typeface="Calibri" pitchFamily="34" charset="0"/>
            </a:endParaRPr>
          </a:p>
          <a:p>
            <a:pPr algn="just"/>
            <a:r>
              <a:rPr lang="fr-FR" sz="2400" b="1">
                <a:latin typeface="Calibri" pitchFamily="34" charset="0"/>
              </a:rPr>
              <a:t>- 2</a:t>
            </a:r>
            <a:r>
              <a:rPr lang="fr-FR" sz="2400" b="1" baseline="30000">
                <a:latin typeface="Calibri" pitchFamily="34" charset="0"/>
              </a:rPr>
              <a:t>ème</a:t>
            </a:r>
            <a:r>
              <a:rPr lang="fr-FR" sz="2400" b="1">
                <a:latin typeface="Calibri" pitchFamily="34" charset="0"/>
              </a:rPr>
              <a:t> illustration : Présentez par écrit les causes d’un phénomène économique (</a:t>
            </a:r>
            <a:r>
              <a:rPr lang="fr-FR" sz="2400" b="1">
                <a:latin typeface="Calibri" pitchFamily="34" charset="0"/>
                <a:hlinkClick r:id="rId4" action="ppaction://hlinkfile"/>
              </a:rPr>
              <a:t>le sentiment de baisse du pouvoir d'achat</a:t>
            </a:r>
            <a:r>
              <a:rPr lang="fr-FR" sz="2400" b="1">
                <a:latin typeface="Calibri" pitchFamily="34" charset="0"/>
              </a:rPr>
              <a:t>).</a:t>
            </a:r>
          </a:p>
          <a:p>
            <a:pPr algn="just"/>
            <a:endParaRPr lang="fr-FR" sz="2400" b="1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  <a:buFontTx/>
              <a:buChar char="-"/>
            </a:pPr>
            <a:endParaRPr lang="fr-FR" sz="900">
              <a:solidFill>
                <a:srgbClr val="FFEE74"/>
              </a:solidFill>
              <a:latin typeface="Constantia" pitchFamily="18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563563" y="1844675"/>
            <a:ext cx="7896225" cy="1584325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/>
            <a:r>
              <a:rPr lang="fr-FR" sz="2800" b="1">
                <a:solidFill>
                  <a:srgbClr val="8D174A"/>
                </a:solidFill>
                <a:latin typeface="Calibri" pitchFamily="34" charset="0"/>
                <a:sym typeface="Wingdings" pitchFamily="2" charset="2"/>
              </a:rPr>
              <a:t>« </a:t>
            </a:r>
            <a:r>
              <a:rPr lang="fr-FR" sz="2800" b="1">
                <a:solidFill>
                  <a:srgbClr val="8D174A"/>
                </a:solidFill>
                <a:latin typeface="Calibri" pitchFamily="34" charset="0"/>
              </a:rPr>
              <a:t> Organiser l’exposé écrit de ces informations ». </a:t>
            </a:r>
            <a:endParaRPr lang="fr-FR" sz="2800">
              <a:solidFill>
                <a:srgbClr val="FBEBAB"/>
              </a:solidFill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  <a:buFont typeface="Wingdings 2" pitchFamily="18" charset="2"/>
              <a:buNone/>
            </a:pPr>
            <a:endParaRPr lang="fr-FR" sz="2400">
              <a:solidFill>
                <a:srgbClr val="FFEE74"/>
              </a:solidFill>
              <a:latin typeface="Constantia" pitchFamily="18" charset="0"/>
            </a:endParaRPr>
          </a:p>
          <a:p>
            <a:pPr algn="just">
              <a:spcBef>
                <a:spcPct val="20000"/>
              </a:spcBef>
              <a:buClr>
                <a:srgbClr val="B32C16"/>
              </a:buClr>
              <a:buSzPct val="95000"/>
            </a:pPr>
            <a:endParaRPr lang="fr-FR" sz="900">
              <a:solidFill>
                <a:srgbClr val="FFEE74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1777</TotalTime>
  <Words>199</Words>
  <Application>Microsoft Office PowerPoint</Application>
  <PresentationFormat>On-screen Show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Modèle de conception</vt:lpstr>
      </vt:variant>
      <vt:variant>
        <vt:i4>4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Constantia</vt:lpstr>
      <vt:lpstr>Arial</vt:lpstr>
      <vt:lpstr>Calibri</vt:lpstr>
      <vt:lpstr>Wingdings 2</vt:lpstr>
      <vt:lpstr>Wingdings</vt:lpstr>
      <vt:lpstr>Débit</vt:lpstr>
      <vt:lpstr>Débit</vt:lpstr>
      <vt:lpstr>Débit</vt:lpstr>
      <vt:lpstr>Débit</vt:lpstr>
      <vt:lpstr>ÉCONOMIE Illustrations des capacités S.T.M.G.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1 : LES LOGIQUES ENTREPRENEURIALE ET MANAGÉRIALE</dc:title>
  <dc:creator>David</dc:creator>
  <cp:lastModifiedBy>Alain Haussaire</cp:lastModifiedBy>
  <cp:revision>455</cp:revision>
  <dcterms:created xsi:type="dcterms:W3CDTF">2009-09-02T20:08:26Z</dcterms:created>
  <dcterms:modified xsi:type="dcterms:W3CDTF">2012-06-02T15:20:06Z</dcterms:modified>
</cp:coreProperties>
</file>