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58" r:id="rId4"/>
    <p:sldId id="259" r:id="rId5"/>
    <p:sldId id="260" r:id="rId6"/>
    <p:sldId id="264" r:id="rId7"/>
    <p:sldId id="267" r:id="rId8"/>
    <p:sldId id="268" r:id="rId9"/>
    <p:sldId id="269" r:id="rId10"/>
    <p:sldId id="270" r:id="rId11"/>
    <p:sldId id="272" r:id="rId12"/>
    <p:sldId id="266" r:id="rId13"/>
  </p:sldIdLst>
  <p:sldSz cx="9144000" cy="6858000" type="screen4x3"/>
  <p:notesSz cx="6888163" cy="100203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9886" autoAdjust="0"/>
  </p:normalViewPr>
  <p:slideViewPr>
    <p:cSldViewPr>
      <p:cViewPr>
        <p:scale>
          <a:sx n="80" d="100"/>
          <a:sy n="80" d="100"/>
        </p:scale>
        <p:origin x="-1272"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1605FA8E-5FB2-43C8-8CC6-F5097C31CD91}" type="datetimeFigureOut">
              <a:rPr lang="fr-FR" smtClean="0"/>
              <a:pPr/>
              <a:t>09/04/2012</a:t>
            </a:fld>
            <a:endParaRPr lang="fr-FR"/>
          </a:p>
        </p:txBody>
      </p:sp>
      <p:sp>
        <p:nvSpPr>
          <p:cNvPr id="4" name="Espace réservé de l'image des diapositives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commentaires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7ABD60B7-72FC-46C2-B69D-0A1DB936528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i="1" kern="1200" dirty="0" smtClean="0">
                <a:solidFill>
                  <a:schemeClr val="tx1"/>
                </a:solidFill>
                <a:latin typeface="+mn-lt"/>
                <a:ea typeface="+mn-ea"/>
                <a:cs typeface="+mn-cs"/>
              </a:rPr>
              <a:t>Point de vue du professeur, quand il doit préparer le cours. Il faut qu’il comprenne l’état d’esprit dans lequel doit être traitée la question, l’objectif, le sens, avant de voir comment la traiter en suivant la démarche technologique. Pour cela il faut procéder dans cet ordre pour lire le programme</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0"/>
            <a:r>
              <a:rPr lang="fr-FR" sz="1200" i="1" kern="1200" dirty="0" smtClean="0">
                <a:solidFill>
                  <a:schemeClr val="tx1"/>
                </a:solidFill>
                <a:latin typeface="+mn-lt"/>
                <a:ea typeface="+mn-ea"/>
                <a:cs typeface="+mn-cs"/>
              </a:rPr>
              <a:t>Surtout il ne s’agit </a:t>
            </a:r>
            <a:r>
              <a:rPr lang="fr-FR" sz="1200" b="1" i="1" kern="1200" dirty="0" smtClean="0">
                <a:solidFill>
                  <a:schemeClr val="tx1"/>
                </a:solidFill>
                <a:latin typeface="+mn-lt"/>
                <a:ea typeface="+mn-ea"/>
                <a:cs typeface="+mn-cs"/>
              </a:rPr>
              <a:t>pas</a:t>
            </a:r>
            <a:r>
              <a:rPr lang="fr-FR" sz="1200" i="1" kern="1200" dirty="0" smtClean="0">
                <a:solidFill>
                  <a:schemeClr val="tx1"/>
                </a:solidFill>
                <a:latin typeface="+mn-lt"/>
                <a:ea typeface="+mn-ea"/>
                <a:cs typeface="+mn-cs"/>
              </a:rPr>
              <a:t> de </a:t>
            </a:r>
            <a:r>
              <a:rPr lang="fr-FR" sz="1200" b="1" i="1" kern="1200" dirty="0" smtClean="0">
                <a:solidFill>
                  <a:schemeClr val="tx1"/>
                </a:solidFill>
                <a:latin typeface="+mn-lt"/>
                <a:ea typeface="+mn-ea"/>
                <a:cs typeface="+mn-cs"/>
              </a:rPr>
              <a:t>décrire tour à tour les différentes notions</a:t>
            </a:r>
            <a:r>
              <a:rPr lang="fr-FR" sz="1200" i="1" kern="1200" dirty="0" smtClean="0">
                <a:solidFill>
                  <a:schemeClr val="tx1"/>
                </a:solidFill>
                <a:latin typeface="+mn-lt"/>
                <a:ea typeface="+mn-ea"/>
                <a:cs typeface="+mn-cs"/>
              </a:rPr>
              <a:t>, ni de faire une réponse exhaustive.</a:t>
            </a:r>
          </a:p>
          <a:p>
            <a:pPr lvl="0"/>
            <a:r>
              <a:rPr lang="fr-FR" sz="1200" i="1" kern="1200" dirty="0" smtClean="0">
                <a:solidFill>
                  <a:schemeClr val="tx1"/>
                </a:solidFill>
                <a:latin typeface="+mn-lt"/>
                <a:ea typeface="+mn-ea"/>
                <a:cs typeface="+mn-cs"/>
              </a:rPr>
              <a:t>Il faut respecter la</a:t>
            </a:r>
            <a:r>
              <a:rPr lang="fr-FR" sz="1200" i="1" kern="1200" baseline="0" dirty="0" smtClean="0">
                <a:solidFill>
                  <a:schemeClr val="tx1"/>
                </a:solidFill>
                <a:latin typeface="+mn-lt"/>
                <a:ea typeface="+mn-ea"/>
                <a:cs typeface="+mn-cs"/>
              </a:rPr>
              <a:t> </a:t>
            </a:r>
            <a:r>
              <a:rPr lang="fr-FR" sz="1200" b="1" i="1" kern="1200" baseline="0" dirty="0" smtClean="0">
                <a:solidFill>
                  <a:schemeClr val="tx1"/>
                </a:solidFill>
                <a:latin typeface="+mn-lt"/>
                <a:ea typeface="+mn-ea"/>
                <a:cs typeface="+mn-cs"/>
              </a:rPr>
              <a:t>démarche technologique</a:t>
            </a:r>
            <a:endParaRPr lang="fr-FR" sz="1200" b="1" kern="1200" dirty="0" smtClean="0">
              <a:solidFill>
                <a:schemeClr val="tx1"/>
              </a:solidFill>
              <a:latin typeface="+mn-lt"/>
              <a:ea typeface="+mn-ea"/>
              <a:cs typeface="+mn-cs"/>
            </a:endParaRPr>
          </a:p>
          <a:p>
            <a:pPr lvl="0"/>
            <a:r>
              <a:rPr lang="fr-FR" sz="1200" i="1" kern="1200" dirty="0" smtClean="0">
                <a:solidFill>
                  <a:schemeClr val="tx1"/>
                </a:solidFill>
                <a:latin typeface="+mn-lt"/>
                <a:ea typeface="+mn-ea"/>
                <a:cs typeface="+mn-cs"/>
              </a:rPr>
              <a:t>Insister sur le </a:t>
            </a:r>
            <a:r>
              <a:rPr lang="fr-FR" sz="1200" b="1" i="1" kern="1200" dirty="0" smtClean="0">
                <a:solidFill>
                  <a:schemeClr val="tx1"/>
                </a:solidFill>
                <a:latin typeface="+mn-lt"/>
                <a:ea typeface="+mn-ea"/>
                <a:cs typeface="+mn-cs"/>
              </a:rPr>
              <a:t>choix de la mise en situation</a:t>
            </a:r>
            <a:r>
              <a:rPr lang="fr-FR" sz="1200" i="1" kern="1200" dirty="0" smtClean="0">
                <a:solidFill>
                  <a:schemeClr val="tx1"/>
                </a:solidFill>
                <a:latin typeface="+mn-lt"/>
                <a:ea typeface="+mn-ea"/>
                <a:cs typeface="+mn-cs"/>
              </a:rPr>
              <a:t> (extrait de texte, vidéos, images, ..) qui doit permettre de faire réfléchir les élèves sur le questionnement qu’elle peut entraîner. Donc la mise en situation doit permettre de construire la (ou les) question(s), mais aussi les différentes réponses. Le programme précise « A partir de l’étude comparative de différentes situations d’organisations concrètes … », </a:t>
            </a:r>
            <a:r>
              <a:rPr lang="fr-FR" sz="1200" b="1" i="1" kern="1200" dirty="0" smtClean="0">
                <a:solidFill>
                  <a:schemeClr val="tx1"/>
                </a:solidFill>
                <a:latin typeface="+mn-lt"/>
                <a:ea typeface="+mn-ea"/>
                <a:cs typeface="+mn-cs"/>
              </a:rPr>
              <a:t>mais dans notre proposition</a:t>
            </a:r>
            <a:r>
              <a:rPr lang="fr-FR" sz="1200" i="1" kern="1200" dirty="0" smtClean="0">
                <a:solidFill>
                  <a:schemeClr val="tx1"/>
                </a:solidFill>
                <a:latin typeface="+mn-lt"/>
                <a:ea typeface="+mn-ea"/>
                <a:cs typeface="+mn-cs"/>
              </a:rPr>
              <a:t> nous avons pris uniquement le cas d’une </a:t>
            </a:r>
            <a:r>
              <a:rPr lang="fr-FR" sz="1200" b="1" i="1" kern="1200" dirty="0" smtClean="0">
                <a:solidFill>
                  <a:schemeClr val="tx1"/>
                </a:solidFill>
                <a:latin typeface="+mn-lt"/>
                <a:ea typeface="+mn-ea"/>
                <a:cs typeface="+mn-cs"/>
              </a:rPr>
              <a:t>entreprise</a:t>
            </a:r>
            <a:r>
              <a:rPr lang="fr-FR" sz="1200" i="1" kern="1200" dirty="0" smtClean="0">
                <a:solidFill>
                  <a:schemeClr val="tx1"/>
                </a:solidFill>
                <a:latin typeface="+mn-lt"/>
                <a:ea typeface="+mn-ea"/>
                <a:cs typeface="+mn-cs"/>
              </a:rPr>
              <a:t> pour la </a:t>
            </a:r>
            <a:r>
              <a:rPr lang="fr-FR" sz="1200" b="1" i="1" kern="1200" dirty="0" smtClean="0">
                <a:solidFill>
                  <a:schemeClr val="tx1"/>
                </a:solidFill>
                <a:latin typeface="+mn-lt"/>
                <a:ea typeface="+mn-ea"/>
                <a:cs typeface="+mn-cs"/>
              </a:rPr>
              <a:t>valeur financière</a:t>
            </a:r>
            <a:r>
              <a:rPr lang="fr-FR" sz="1200" i="1" kern="1200" dirty="0" smtClean="0">
                <a:solidFill>
                  <a:schemeClr val="tx1"/>
                </a:solidFill>
                <a:latin typeface="+mn-lt"/>
                <a:ea typeface="+mn-ea"/>
                <a:cs typeface="+mn-cs"/>
              </a:rPr>
              <a:t> (d’ailleurs dans le programme c’est conseillé), </a:t>
            </a:r>
            <a:r>
              <a:rPr lang="fr-FR" sz="1200" b="1" i="1" kern="1200" dirty="0" smtClean="0">
                <a:solidFill>
                  <a:schemeClr val="tx1"/>
                </a:solidFill>
                <a:latin typeface="+mn-lt"/>
                <a:ea typeface="+mn-ea"/>
                <a:cs typeface="+mn-cs"/>
              </a:rPr>
              <a:t>la VA et la TVA</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lvl="0"/>
            <a:r>
              <a:rPr lang="fr-FR" sz="1200" b="1" i="1" kern="1200" dirty="0" smtClean="0">
                <a:solidFill>
                  <a:schemeClr val="tx1"/>
                </a:solidFill>
                <a:latin typeface="+mn-lt"/>
                <a:ea typeface="+mn-ea"/>
                <a:cs typeface="+mn-cs"/>
              </a:rPr>
              <a:t>Analyser les différentes capacités et le lien avec les notions</a:t>
            </a:r>
            <a:r>
              <a:rPr lang="fr-FR" sz="1200" i="1" kern="1200" dirty="0" smtClean="0">
                <a:solidFill>
                  <a:schemeClr val="tx1"/>
                </a:solidFill>
                <a:latin typeface="+mn-lt"/>
                <a:ea typeface="+mn-ea"/>
                <a:cs typeface="+mn-cs"/>
              </a:rPr>
              <a:t> (d’où les différentes couleurs)</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0"/>
            <a:r>
              <a:rPr lang="fr-FR" sz="1200" b="1" kern="1200" dirty="0" smtClean="0">
                <a:solidFill>
                  <a:schemeClr val="tx1"/>
                </a:solidFill>
                <a:latin typeface="+mn-lt"/>
                <a:ea typeface="+mn-ea"/>
                <a:cs typeface="+mn-cs"/>
              </a:rPr>
              <a:t>Analyse des transversalités (lien avec les autres programmes)</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Pour qu’il y ait une cohérence d’ensemble, il est nécessaire pour chaque question de mettre en évidence </a:t>
            </a:r>
            <a:r>
              <a:rPr lang="fr-FR" sz="1200" b="1" i="1" kern="1200" dirty="0" smtClean="0">
                <a:solidFill>
                  <a:schemeClr val="tx1"/>
                </a:solidFill>
                <a:latin typeface="+mn-lt"/>
                <a:ea typeface="+mn-ea"/>
                <a:cs typeface="+mn-cs"/>
              </a:rPr>
              <a:t>ce qui est lié à cette question</a:t>
            </a:r>
            <a:r>
              <a:rPr lang="fr-FR" sz="1200"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lvl="0">
              <a:buFont typeface="Arial" pitchFamily="34" charset="0"/>
              <a:buChar char="•"/>
            </a:pPr>
            <a:r>
              <a:rPr lang="fr-FR" sz="1200" b="1" kern="1200" dirty="0" smtClean="0">
                <a:solidFill>
                  <a:schemeClr val="tx1"/>
                </a:solidFill>
                <a:latin typeface="+mn-lt"/>
                <a:ea typeface="+mn-ea"/>
                <a:cs typeface="+mn-cs"/>
              </a:rPr>
              <a:t> Dans le programme de Sciences de gestion</a:t>
            </a:r>
            <a:r>
              <a:rPr lang="fr-FR" sz="1200" kern="1200" dirty="0" smtClean="0">
                <a:solidFill>
                  <a:schemeClr val="tx1"/>
                </a:solidFill>
                <a:latin typeface="+mn-lt"/>
                <a:ea typeface="+mn-ea"/>
                <a:cs typeface="+mn-cs"/>
              </a:rPr>
              <a:t> (ce qui a été vu avant, la suite  ….) </a:t>
            </a:r>
          </a:p>
          <a:p>
            <a:r>
              <a:rPr lang="fr-FR" sz="1200" i="1" kern="1200" dirty="0" smtClean="0">
                <a:solidFill>
                  <a:schemeClr val="tx1"/>
                </a:solidFill>
                <a:latin typeface="+mn-lt"/>
                <a:ea typeface="+mn-ea"/>
                <a:cs typeface="+mn-cs"/>
              </a:rPr>
              <a:t>Tout dépend du choix de progression, mais on a fait l’hypothèse que le programme est traité dans l’ordre de présentation</a:t>
            </a:r>
            <a:endParaRPr lang="fr-FR" sz="1200" kern="1200" dirty="0" smtClean="0">
              <a:solidFill>
                <a:schemeClr val="tx1"/>
              </a:solidFill>
              <a:latin typeface="+mn-lt"/>
              <a:ea typeface="+mn-ea"/>
              <a:cs typeface="+mn-cs"/>
            </a:endParaRPr>
          </a:p>
          <a:p>
            <a:pPr lvl="0">
              <a:buFont typeface="Arial" pitchFamily="34" charset="0"/>
              <a:buChar char="•"/>
            </a:pPr>
            <a:r>
              <a:rPr lang="fr-FR" sz="1200" b="1" kern="1200" dirty="0" smtClean="0">
                <a:solidFill>
                  <a:schemeClr val="tx1"/>
                </a:solidFill>
                <a:latin typeface="+mn-lt"/>
                <a:ea typeface="+mn-ea"/>
                <a:cs typeface="+mn-cs"/>
              </a:rPr>
              <a:t> Avec le programme de management</a:t>
            </a:r>
            <a:r>
              <a:rPr lang="fr-FR" sz="1200" kern="1200" dirty="0" smtClean="0">
                <a:solidFill>
                  <a:schemeClr val="tx1"/>
                </a:solidFill>
                <a:latin typeface="+mn-lt"/>
                <a:ea typeface="+mn-ea"/>
                <a:cs typeface="+mn-cs"/>
              </a:rPr>
              <a:t> (de 1ère mais aussi de terminale), très important car de nombreuses transversalités </a:t>
            </a:r>
            <a:r>
              <a:rPr lang="fr-FR" sz="1200" i="1" kern="1200" dirty="0" smtClean="0">
                <a:solidFill>
                  <a:schemeClr val="tx1"/>
                </a:solidFill>
                <a:latin typeface="+mn-lt"/>
                <a:ea typeface="+mn-ea"/>
                <a:cs typeface="+mn-cs"/>
              </a:rPr>
              <a:t>(s’entendre avec le professeur de management)</a:t>
            </a:r>
            <a:r>
              <a:rPr lang="fr-FR" sz="1200" kern="1200" dirty="0" smtClean="0">
                <a:solidFill>
                  <a:schemeClr val="tx1"/>
                </a:solidFill>
                <a:latin typeface="+mn-lt"/>
                <a:ea typeface="+mn-ea"/>
                <a:cs typeface="+mn-cs"/>
              </a:rPr>
              <a:t> permet de délimiter ce qui doit être traité en 1ère en SDG (en l’absence d’indications complémentaires et délimitations dans le programme</a:t>
            </a:r>
            <a:r>
              <a:rPr lang="fr-FR" sz="1200" i="1" kern="1200" dirty="0" smtClean="0">
                <a:solidFill>
                  <a:schemeClr val="tx1"/>
                </a:solidFill>
                <a:latin typeface="+mn-lt"/>
                <a:ea typeface="+mn-ea"/>
                <a:cs typeface="+mn-cs"/>
              </a:rPr>
              <a:t>)</a:t>
            </a:r>
            <a:endParaRPr lang="fr-FR" sz="1200" kern="1200" dirty="0" smtClean="0">
              <a:solidFill>
                <a:schemeClr val="tx1"/>
              </a:solidFill>
              <a:latin typeface="+mn-lt"/>
              <a:ea typeface="+mn-ea"/>
              <a:cs typeface="+mn-cs"/>
            </a:endParaRPr>
          </a:p>
          <a:p>
            <a:pPr lvl="0">
              <a:buFont typeface="Arial" pitchFamily="34" charset="0"/>
              <a:buChar char="•"/>
            </a:pPr>
            <a:r>
              <a:rPr lang="fr-FR" sz="1200" b="1" kern="1200" dirty="0" smtClean="0">
                <a:solidFill>
                  <a:schemeClr val="tx1"/>
                </a:solidFill>
                <a:latin typeface="+mn-lt"/>
                <a:ea typeface="+mn-ea"/>
                <a:cs typeface="+mn-cs"/>
              </a:rPr>
              <a:t> Avec les programmes de spécialité de terminales</a:t>
            </a:r>
            <a:r>
              <a:rPr lang="fr-FR" sz="1200" kern="1200" dirty="0" smtClean="0">
                <a:solidFill>
                  <a:schemeClr val="tx1"/>
                </a:solidFill>
                <a:latin typeface="+mn-lt"/>
                <a:ea typeface="+mn-ea"/>
                <a:cs typeface="+mn-cs"/>
              </a:rPr>
              <a:t> (tous basés sur SDG de 1ère) permet aussi de délimiter </a:t>
            </a:r>
          </a:p>
          <a:p>
            <a:pPr lvl="0">
              <a:buFont typeface="Arial" pitchFamily="34" charset="0"/>
              <a:buChar char="•"/>
            </a:pPr>
            <a:r>
              <a:rPr lang="fr-FR" sz="1200" b="1" kern="1200" dirty="0" smtClean="0">
                <a:solidFill>
                  <a:schemeClr val="tx1"/>
                </a:solidFill>
                <a:latin typeface="+mn-lt"/>
                <a:ea typeface="+mn-ea"/>
                <a:cs typeface="+mn-cs"/>
              </a:rPr>
              <a:t>Avec les programmes d’économie et de droit.</a:t>
            </a:r>
            <a:r>
              <a:rPr lang="fr-FR" sz="1200" b="1"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FR" sz="1200" b="1" i="1" kern="1200" dirty="0" smtClean="0">
                <a:solidFill>
                  <a:schemeClr val="tx1"/>
                </a:solidFill>
                <a:latin typeface="+mn-lt"/>
                <a:ea typeface="+mn-ea"/>
                <a:cs typeface="+mn-cs"/>
              </a:rPr>
              <a:t>Différencier le thème 3 et le thème 4,</a:t>
            </a:r>
            <a:r>
              <a:rPr lang="fr-FR" sz="1200" i="1" kern="1200" dirty="0" smtClean="0">
                <a:solidFill>
                  <a:schemeClr val="tx1"/>
                </a:solidFill>
                <a:latin typeface="+mn-lt"/>
                <a:ea typeface="+mn-ea"/>
                <a:cs typeface="+mn-cs"/>
              </a:rPr>
              <a:t> pour </a:t>
            </a:r>
            <a:r>
              <a:rPr lang="fr-FR" sz="1200" b="1" i="1" kern="1200" dirty="0" smtClean="0">
                <a:solidFill>
                  <a:schemeClr val="tx1"/>
                </a:solidFill>
                <a:latin typeface="+mn-lt"/>
                <a:ea typeface="+mn-ea"/>
                <a:cs typeface="+mn-cs"/>
              </a:rPr>
              <a:t>ne pas confondre</a:t>
            </a:r>
            <a:r>
              <a:rPr lang="fr-FR" sz="1200" i="1" kern="1200" dirty="0" smtClean="0">
                <a:solidFill>
                  <a:schemeClr val="tx1"/>
                </a:solidFill>
                <a:latin typeface="+mn-lt"/>
                <a:ea typeface="+mn-ea"/>
                <a:cs typeface="+mn-cs"/>
              </a:rPr>
              <a:t> et ne pas traiter le thème 4 en même temps que le thème3</a:t>
            </a:r>
            <a:r>
              <a:rPr lang="fr-FR" sz="1200" i="1" kern="1200" baseline="0" dirty="0" smtClean="0">
                <a:solidFill>
                  <a:schemeClr val="tx1"/>
                </a:solidFill>
                <a:latin typeface="+mn-lt"/>
                <a:ea typeface="+mn-ea"/>
                <a:cs typeface="+mn-cs"/>
              </a:rPr>
              <a:t>  (</a:t>
            </a:r>
            <a:r>
              <a:rPr lang="fr-FR" sz="1200" i="1" kern="1200" dirty="0" smtClean="0">
                <a:solidFill>
                  <a:schemeClr val="tx1"/>
                </a:solidFill>
                <a:latin typeface="+mn-lt"/>
                <a:ea typeface="+mn-ea"/>
                <a:cs typeface="+mn-cs"/>
              </a:rPr>
              <a:t>ne pas évoquer les indicateurs de performances avec le thème 3)</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Dans le thème 3</a:t>
            </a:r>
            <a:r>
              <a:rPr lang="fr-FR" sz="1200" i="1" kern="1200" dirty="0" smtClean="0">
                <a:solidFill>
                  <a:schemeClr val="tx1"/>
                </a:solidFill>
                <a:latin typeface="+mn-lt"/>
                <a:ea typeface="+mn-ea"/>
                <a:cs typeface="+mn-cs"/>
              </a:rPr>
              <a:t> le but est d'expliquer dans la question 1 en quoi consiste la gestion d'une organisation (coordination, contrôle … des activités des acteurs et mobilisation et allocation des ressources), qu'elle est indispensable pour assurer le fonctionnement de l'organisation, la réalisation de l'objet social (à définir), l'atteinte des objectifs fixés (à expliquer, exemples) en prenant en compte l’environnement et dans la question 2 qu'elle va permettre de créer de la valeur..donc on analyse chacune de ces valeurs (on les caractérise, on les met en relation avec les attentes d’acteurs, d’où nécessité d’arbitrages, de compromis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Dans le thème 4</a:t>
            </a:r>
            <a:r>
              <a:rPr lang="fr-FR" sz="1200" i="1" kern="1200" dirty="0" smtClean="0">
                <a:solidFill>
                  <a:schemeClr val="tx1"/>
                </a:solidFill>
                <a:latin typeface="+mn-lt"/>
                <a:ea typeface="+mn-ea"/>
                <a:cs typeface="+mn-cs"/>
              </a:rPr>
              <a:t> c'est plutôt le contrôle, l'évaluation des résultats pour savoir si les objectifs fixés sont atteints, si les choix de gestion effectués ont permis à l'organisation d'être performante. Donc c’est dans cette question que l’on calcule les différents indicateurs : rentabilité, profitabilité</a:t>
            </a:r>
          </a:p>
          <a:p>
            <a:endParaRPr lang="fr-FR" sz="1200" i="1"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Faire le lien entre le thème 3 et le thème 4</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Thème 3 – 1</a:t>
            </a:r>
            <a:r>
              <a:rPr lang="fr-FR" sz="1200" b="1" i="1" kern="1200" baseline="30000" dirty="0" smtClean="0">
                <a:solidFill>
                  <a:schemeClr val="tx1"/>
                </a:solidFill>
                <a:latin typeface="+mn-lt"/>
                <a:ea typeface="+mn-ea"/>
                <a:cs typeface="+mn-cs"/>
              </a:rPr>
              <a:t>ère</a:t>
            </a:r>
            <a:r>
              <a:rPr lang="fr-FR" sz="1200" b="1" i="1" kern="1200" dirty="0" smtClean="0">
                <a:solidFill>
                  <a:schemeClr val="tx1"/>
                </a:solidFill>
                <a:latin typeface="+mn-lt"/>
                <a:ea typeface="+mn-ea"/>
                <a:cs typeface="+mn-cs"/>
              </a:rPr>
              <a:t> question – dernière capacité</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 mettre en relation des choix de gestion d’une organisation (sociaux, commerciaux ou financiers) au regard des caractéristiques de son environnement et de son objet social. Donc on voit déjà les 3 aspects financier, social et client</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Thème 3 – 2ème question – Notions (et capacités)</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Valeur sociale, valeur perçue, valeur financière</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Thème 4 – 1</a:t>
            </a:r>
            <a:r>
              <a:rPr lang="fr-FR" sz="1200" b="1" i="1" kern="1200" baseline="30000" dirty="0" smtClean="0">
                <a:solidFill>
                  <a:schemeClr val="tx1"/>
                </a:solidFill>
                <a:latin typeface="+mn-lt"/>
                <a:ea typeface="+mn-ea"/>
                <a:cs typeface="+mn-cs"/>
              </a:rPr>
              <a:t>ère</a:t>
            </a:r>
            <a:r>
              <a:rPr lang="fr-FR" sz="1200" b="1" i="1" kern="1200" dirty="0" smtClean="0">
                <a:solidFill>
                  <a:schemeClr val="tx1"/>
                </a:solidFill>
                <a:latin typeface="+mn-lt"/>
                <a:ea typeface="+mn-ea"/>
                <a:cs typeface="+mn-cs"/>
              </a:rPr>
              <a:t> question – Notions et capacités</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Performance sociale, performance commerciale,  performance financière mais aussi en plus performance organisationnelle (alors que la valeur organisationnelle n’est pas évoquée)</a:t>
            </a:r>
            <a:endParaRPr lang="fr-FR" sz="1200" kern="1200" dirty="0" smtClean="0">
              <a:solidFill>
                <a:schemeClr val="tx1"/>
              </a:solidFill>
              <a:latin typeface="+mn-lt"/>
              <a:ea typeface="+mn-ea"/>
              <a:cs typeface="+mn-cs"/>
            </a:endParaRPr>
          </a:p>
          <a:p>
            <a:r>
              <a:rPr lang="fr-FR"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p>
          <a:p>
            <a:r>
              <a:rPr lang="fr-FR" sz="1200" b="1" i="1" kern="1200" dirty="0" smtClean="0">
                <a:solidFill>
                  <a:schemeClr val="tx1"/>
                </a:solidFill>
                <a:latin typeface="+mn-lt"/>
                <a:ea typeface="+mn-ea"/>
                <a:cs typeface="+mn-cs"/>
              </a:rPr>
              <a:t>Il y a aussi de nombreuses transversalités avec le management, mais aussi l’économie, le droit</a:t>
            </a:r>
            <a:endParaRPr lang="fr-FR" sz="1200" kern="1200" dirty="0" smtClean="0">
              <a:solidFill>
                <a:schemeClr val="tx1"/>
              </a:solidFill>
              <a:latin typeface="+mn-lt"/>
              <a:ea typeface="+mn-ea"/>
              <a:cs typeface="+mn-cs"/>
            </a:endParaRPr>
          </a:p>
          <a:p>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10</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i="1" kern="1200" dirty="0" smtClean="0">
                <a:solidFill>
                  <a:schemeClr val="tx1"/>
                </a:solidFill>
                <a:latin typeface="+mn-lt"/>
                <a:ea typeface="+mn-ea"/>
                <a:cs typeface="+mn-cs"/>
              </a:rPr>
              <a:t>Justification</a:t>
            </a:r>
            <a:r>
              <a:rPr lang="fr-FR" sz="1200" b="1" i="1" kern="1200" baseline="0" dirty="0" smtClean="0">
                <a:solidFill>
                  <a:schemeClr val="tx1"/>
                </a:solidFill>
                <a:latin typeface="+mn-lt"/>
                <a:ea typeface="+mn-ea"/>
                <a:cs typeface="+mn-cs"/>
              </a:rPr>
              <a:t> de</a:t>
            </a:r>
            <a:r>
              <a:rPr lang="fr-FR" sz="1200" b="1" i="1" kern="1200" dirty="0" smtClean="0">
                <a:solidFill>
                  <a:schemeClr val="tx1"/>
                </a:solidFill>
                <a:latin typeface="+mn-lt"/>
                <a:ea typeface="+mn-ea"/>
                <a:cs typeface="+mn-cs"/>
              </a:rPr>
              <a:t> l’ordre choisi</a:t>
            </a:r>
            <a:r>
              <a:rPr lang="fr-FR" sz="1200" i="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1 Avec la 1ère capacité</a:t>
            </a:r>
            <a:r>
              <a:rPr lang="fr-FR" sz="1200" i="1" kern="1200" dirty="0" smtClean="0">
                <a:solidFill>
                  <a:schemeClr val="tx1"/>
                </a:solidFill>
                <a:latin typeface="+mn-lt"/>
                <a:ea typeface="+mn-ea"/>
                <a:cs typeface="+mn-cs"/>
              </a:rPr>
              <a:t>, on cherche à « décoder »  la question, avec les élèves (voir objectif indiqués au début du fichier qui concerne cette 1</a:t>
            </a:r>
            <a:r>
              <a:rPr lang="fr-FR" sz="1200" i="1" kern="1200" baseline="30000" dirty="0" smtClean="0">
                <a:solidFill>
                  <a:schemeClr val="tx1"/>
                </a:solidFill>
                <a:latin typeface="+mn-lt"/>
                <a:ea typeface="+mn-ea"/>
                <a:cs typeface="+mn-cs"/>
              </a:rPr>
              <a:t>ère</a:t>
            </a:r>
            <a:r>
              <a:rPr lang="fr-FR" sz="1200" i="1" kern="1200" dirty="0" smtClean="0">
                <a:solidFill>
                  <a:schemeClr val="tx1"/>
                </a:solidFill>
                <a:latin typeface="+mn-lt"/>
                <a:ea typeface="+mn-ea"/>
                <a:cs typeface="+mn-cs"/>
              </a:rPr>
              <a:t> capacité)</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2 Valeur financière</a:t>
            </a:r>
            <a:r>
              <a:rPr lang="fr-FR" sz="1200" i="1" kern="1200" dirty="0" smtClean="0">
                <a:solidFill>
                  <a:schemeClr val="tx1"/>
                </a:solidFill>
                <a:latin typeface="+mn-lt"/>
                <a:ea typeface="+mn-ea"/>
                <a:cs typeface="+mn-cs"/>
              </a:rPr>
              <a:t> (avec les documents de synthèse) car les documents de synthèse répondent à la demande d'information de beaucoup de partenaires mais essentiellement les associés (création de valeur = résultat)</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3 Valeur ajoutée et TVA</a:t>
            </a:r>
            <a:r>
              <a:rPr lang="fr-FR" sz="1200" i="1" kern="1200" dirty="0" smtClean="0">
                <a:solidFill>
                  <a:schemeClr val="tx1"/>
                </a:solidFill>
                <a:latin typeface="+mn-lt"/>
                <a:ea typeface="+mn-ea"/>
                <a:cs typeface="+mn-cs"/>
              </a:rPr>
              <a:t> : Dans la VA on analyse plus en détail, on  calcule la valeur créée et le partage de cette richesse entre les acteurs (partenaires) déjà identifiés. (De plus le calcul de la VA est facilitée car le compte résultat est vu avec la valeur financière).</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4 Mais</a:t>
            </a:r>
            <a:r>
              <a:rPr lang="fr-FR" sz="1200" i="1" kern="1200" dirty="0" smtClean="0">
                <a:solidFill>
                  <a:schemeClr val="tx1"/>
                </a:solidFill>
                <a:latin typeface="+mn-lt"/>
                <a:ea typeface="+mn-ea"/>
                <a:cs typeface="+mn-cs"/>
              </a:rPr>
              <a:t> la </a:t>
            </a:r>
            <a:r>
              <a:rPr lang="fr-FR" sz="1200" b="1" i="1" kern="1200" dirty="0" smtClean="0">
                <a:solidFill>
                  <a:schemeClr val="tx1"/>
                </a:solidFill>
                <a:latin typeface="+mn-lt"/>
                <a:ea typeface="+mn-ea"/>
                <a:cs typeface="+mn-cs"/>
              </a:rPr>
              <a:t>valeur créée</a:t>
            </a:r>
            <a:r>
              <a:rPr lang="fr-FR" sz="1200" i="1" kern="1200" dirty="0" smtClean="0">
                <a:solidFill>
                  <a:schemeClr val="tx1"/>
                </a:solidFill>
                <a:latin typeface="+mn-lt"/>
                <a:ea typeface="+mn-ea"/>
                <a:cs typeface="+mn-cs"/>
              </a:rPr>
              <a:t> par une entreprise </a:t>
            </a:r>
            <a:r>
              <a:rPr lang="fr-FR" sz="1200" b="1" i="1" kern="1200" dirty="0" smtClean="0">
                <a:solidFill>
                  <a:schemeClr val="tx1"/>
                </a:solidFill>
                <a:latin typeface="+mn-lt"/>
                <a:ea typeface="+mn-ea"/>
                <a:cs typeface="+mn-cs"/>
              </a:rPr>
              <a:t>ne se limite pas à une évaluation avec la VA</a:t>
            </a:r>
            <a:r>
              <a:rPr lang="fr-FR" sz="1200" i="1" kern="1200" dirty="0" smtClean="0">
                <a:solidFill>
                  <a:schemeClr val="tx1"/>
                </a:solidFill>
                <a:latin typeface="+mn-lt"/>
                <a:ea typeface="+mn-ea"/>
                <a:cs typeface="+mn-cs"/>
              </a:rPr>
              <a:t>, elle est bien plus grande ou bien plus faible si on comptabilise </a:t>
            </a:r>
            <a:r>
              <a:rPr lang="fr-FR" sz="1200" b="1" i="1" kern="1200" dirty="0" smtClean="0">
                <a:solidFill>
                  <a:schemeClr val="tx1"/>
                </a:solidFill>
                <a:latin typeface="+mn-lt"/>
                <a:ea typeface="+mn-ea"/>
                <a:cs typeface="+mn-cs"/>
              </a:rPr>
              <a:t>la valeur sociale.</a:t>
            </a:r>
            <a:r>
              <a:rPr lang="fr-FR" sz="1200" i="1" kern="1200" dirty="0" smtClean="0">
                <a:solidFill>
                  <a:schemeClr val="tx1"/>
                </a:solidFill>
                <a:latin typeface="+mn-lt"/>
                <a:ea typeface="+mn-ea"/>
                <a:cs typeface="+mn-cs"/>
              </a:rPr>
              <a:t> (La valeur sociale doit suivre la valeur ajoutée car elles sont liées, de plus valeur sociale située dans les notions avec VA et TVA)</a:t>
            </a:r>
            <a:endParaRPr lang="fr-FR" sz="1200" kern="1200" dirty="0" smtClean="0">
              <a:solidFill>
                <a:schemeClr val="tx1"/>
              </a:solidFill>
              <a:latin typeface="+mn-lt"/>
              <a:ea typeface="+mn-ea"/>
              <a:cs typeface="+mn-cs"/>
            </a:endParaRPr>
          </a:p>
          <a:p>
            <a:r>
              <a:rPr lang="fr-FR" sz="1200" b="1" i="1" kern="1200" dirty="0" smtClean="0">
                <a:solidFill>
                  <a:schemeClr val="tx1"/>
                </a:solidFill>
                <a:latin typeface="+mn-lt"/>
                <a:ea typeface="+mn-ea"/>
                <a:cs typeface="+mn-cs"/>
              </a:rPr>
              <a:t>5 Mais la valeur sociale est difficilement évaluable</a:t>
            </a:r>
            <a:r>
              <a:rPr lang="fr-FR" sz="1200" i="1" kern="1200" dirty="0" smtClean="0">
                <a:solidFill>
                  <a:schemeClr val="tx1"/>
                </a:solidFill>
                <a:latin typeface="+mn-lt"/>
                <a:ea typeface="+mn-ea"/>
                <a:cs typeface="+mn-cs"/>
              </a:rPr>
              <a:t> et transcrite dans les comptes, </a:t>
            </a:r>
            <a:r>
              <a:rPr lang="fr-FR" sz="1200" b="1" i="1" kern="1200" dirty="0" smtClean="0">
                <a:solidFill>
                  <a:schemeClr val="tx1"/>
                </a:solidFill>
                <a:latin typeface="+mn-lt"/>
                <a:ea typeface="+mn-ea"/>
                <a:cs typeface="+mn-cs"/>
              </a:rPr>
              <a:t>les entreprises s'attachent à la valeur perçue</a:t>
            </a:r>
            <a:r>
              <a:rPr lang="fr-FR" sz="1200" i="1" kern="1200" dirty="0" smtClean="0">
                <a:solidFill>
                  <a:schemeClr val="tx1"/>
                </a:solidFill>
                <a:latin typeface="+mn-lt"/>
                <a:ea typeface="+mn-ea"/>
                <a:cs typeface="+mn-cs"/>
              </a:rPr>
              <a:t> (dans la mouvance des parties prenante) mais surtout parce que c'est le déterminant de l'acte d'achat et en période de ralentissement on reporte l'attention sur l'acheteur;</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7ABD60B7-72FC-46C2-B69D-0A1DB9365288}"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72BD0A4F-CAF2-4281-AA85-52E977E0730D}" type="datetimeFigureOut">
              <a:rPr lang="fr-FR" smtClean="0"/>
              <a:pPr/>
              <a:t>09/04/2012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61F8A7CF-9DBC-40CC-A4C7-2B3704128F4B}"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2BD0A4F-CAF2-4281-AA85-52E977E0730D}" type="datetimeFigureOut">
              <a:rPr lang="fr-FR" smtClean="0"/>
              <a:pPr/>
              <a:t>09/04/2012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F8A7CF-9DBC-40CC-A4C7-2B3704128F4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2BD0A4F-CAF2-4281-AA85-52E977E0730D}" type="datetimeFigureOut">
              <a:rPr lang="fr-FR" smtClean="0"/>
              <a:pPr/>
              <a:t>09/04/2012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F8A7CF-9DBC-40CC-A4C7-2B3704128F4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72BD0A4F-CAF2-4281-AA85-52E977E0730D}" type="datetimeFigureOut">
              <a:rPr lang="fr-FR" smtClean="0"/>
              <a:pPr/>
              <a:t>09/04/2012</a:t>
            </a:fld>
            <a:endParaRPr lang="fr-FR"/>
          </a:p>
        </p:txBody>
      </p:sp>
      <p:sp>
        <p:nvSpPr>
          <p:cNvPr id="9" name="Espace réservé du numéro de diapositive 8"/>
          <p:cNvSpPr>
            <a:spLocks noGrp="1"/>
          </p:cNvSpPr>
          <p:nvPr>
            <p:ph type="sldNum" sz="quarter" idx="15"/>
          </p:nvPr>
        </p:nvSpPr>
        <p:spPr/>
        <p:txBody>
          <a:bodyPr rtlCol="0"/>
          <a:lstStyle/>
          <a:p>
            <a:fld id="{61F8A7CF-9DBC-40CC-A4C7-2B3704128F4B}"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72BD0A4F-CAF2-4281-AA85-52E977E0730D}" type="datetimeFigureOut">
              <a:rPr lang="fr-FR" smtClean="0"/>
              <a:pPr/>
              <a:t>09/04/2012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61F8A7CF-9DBC-40CC-A4C7-2B3704128F4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72BD0A4F-CAF2-4281-AA85-52E977E0730D}" type="datetimeFigureOut">
              <a:rPr lang="fr-FR" smtClean="0"/>
              <a:pPr/>
              <a:t>09/04/2012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F8A7CF-9DBC-40CC-A4C7-2B3704128F4B}"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72BD0A4F-CAF2-4281-AA85-52E977E0730D}" type="datetimeFigureOut">
              <a:rPr lang="fr-FR" smtClean="0"/>
              <a:pPr/>
              <a:t>09/04/2012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1F8A7CF-9DBC-40CC-A4C7-2B3704128F4B}"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72BD0A4F-CAF2-4281-AA85-52E977E0730D}" type="datetimeFigureOut">
              <a:rPr lang="fr-FR" smtClean="0"/>
              <a:pPr/>
              <a:t>09/04/2012</a:t>
            </a:fld>
            <a:endParaRPr lang="fr-FR"/>
          </a:p>
        </p:txBody>
      </p:sp>
      <p:sp>
        <p:nvSpPr>
          <p:cNvPr id="7" name="Espace réservé du numéro de diapositive 6"/>
          <p:cNvSpPr>
            <a:spLocks noGrp="1"/>
          </p:cNvSpPr>
          <p:nvPr>
            <p:ph type="sldNum" sz="quarter" idx="11"/>
          </p:nvPr>
        </p:nvSpPr>
        <p:spPr/>
        <p:txBody>
          <a:bodyPr rtlCol="0"/>
          <a:lstStyle/>
          <a:p>
            <a:fld id="{61F8A7CF-9DBC-40CC-A4C7-2B3704128F4B}"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2BD0A4F-CAF2-4281-AA85-52E977E0730D}" type="datetimeFigureOut">
              <a:rPr lang="fr-FR" smtClean="0"/>
              <a:pPr/>
              <a:t>09/04/2012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1F8A7CF-9DBC-40CC-A4C7-2B3704128F4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72BD0A4F-CAF2-4281-AA85-52E977E0730D}" type="datetimeFigureOut">
              <a:rPr lang="fr-FR" smtClean="0"/>
              <a:pPr/>
              <a:t>09/04/2012</a:t>
            </a:fld>
            <a:endParaRPr lang="fr-FR"/>
          </a:p>
        </p:txBody>
      </p:sp>
      <p:sp>
        <p:nvSpPr>
          <p:cNvPr id="22" name="Espace réservé du numéro de diapositive 21"/>
          <p:cNvSpPr>
            <a:spLocks noGrp="1"/>
          </p:cNvSpPr>
          <p:nvPr>
            <p:ph type="sldNum" sz="quarter" idx="15"/>
          </p:nvPr>
        </p:nvSpPr>
        <p:spPr/>
        <p:txBody>
          <a:bodyPr rtlCol="0"/>
          <a:lstStyle/>
          <a:p>
            <a:fld id="{61F8A7CF-9DBC-40CC-A4C7-2B3704128F4B}"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72BD0A4F-CAF2-4281-AA85-52E977E0730D}" type="datetimeFigureOut">
              <a:rPr lang="fr-FR" smtClean="0"/>
              <a:pPr/>
              <a:t>09/04/2012</a:t>
            </a:fld>
            <a:endParaRPr lang="fr-FR"/>
          </a:p>
        </p:txBody>
      </p:sp>
      <p:sp>
        <p:nvSpPr>
          <p:cNvPr id="18" name="Espace réservé du numéro de diapositive 17"/>
          <p:cNvSpPr>
            <a:spLocks noGrp="1"/>
          </p:cNvSpPr>
          <p:nvPr>
            <p:ph type="sldNum" sz="quarter" idx="11"/>
          </p:nvPr>
        </p:nvSpPr>
        <p:spPr/>
        <p:txBody>
          <a:bodyPr rtlCol="0"/>
          <a:lstStyle/>
          <a:p>
            <a:fld id="{61F8A7CF-9DBC-40CC-A4C7-2B3704128F4B}"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2BD0A4F-CAF2-4281-AA85-52E977E0730D}" type="datetimeFigureOut">
              <a:rPr lang="fr-FR" smtClean="0"/>
              <a:pPr/>
              <a:t>09/04/2012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1F8A7CF-9DBC-40CC-A4C7-2B3704128F4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11760" y="836712"/>
            <a:ext cx="6172200" cy="1894362"/>
          </a:xfrm>
        </p:spPr>
        <p:txBody>
          <a:bodyPr>
            <a:noAutofit/>
          </a:bodyPr>
          <a:lstStyle/>
          <a:p>
            <a:r>
              <a:rPr lang="fr-FR" sz="4800" dirty="0" smtClean="0"/>
              <a:t>FORMATION STMG</a:t>
            </a:r>
            <a:endParaRPr lang="fr-FR" sz="4800" dirty="0"/>
          </a:p>
        </p:txBody>
      </p:sp>
      <p:sp>
        <p:nvSpPr>
          <p:cNvPr id="3" name="Sous-titre 2"/>
          <p:cNvSpPr>
            <a:spLocks noGrp="1"/>
          </p:cNvSpPr>
          <p:nvPr>
            <p:ph type="subTitle" idx="1"/>
          </p:nvPr>
        </p:nvSpPr>
        <p:spPr>
          <a:xfrm>
            <a:off x="2483768" y="3212976"/>
            <a:ext cx="6172200" cy="1371600"/>
          </a:xfrm>
        </p:spPr>
        <p:txBody>
          <a:bodyPr>
            <a:normAutofit/>
          </a:bodyPr>
          <a:lstStyle/>
          <a:p>
            <a:pPr algn="ctr"/>
            <a:r>
              <a:rPr lang="fr-FR" sz="4000" dirty="0" smtClean="0"/>
              <a:t>Sciences de Gestion</a:t>
            </a:r>
            <a:endParaRPr lang="fr-FR" sz="4000" dirty="0"/>
          </a:p>
        </p:txBody>
      </p:sp>
      <p:sp>
        <p:nvSpPr>
          <p:cNvPr id="4" name="ZoneTexte 3"/>
          <p:cNvSpPr txBox="1"/>
          <p:nvPr/>
        </p:nvSpPr>
        <p:spPr>
          <a:xfrm>
            <a:off x="4716016" y="4725144"/>
            <a:ext cx="3528392" cy="584775"/>
          </a:xfrm>
          <a:prstGeom prst="rect">
            <a:avLst/>
          </a:prstGeom>
          <a:noFill/>
        </p:spPr>
        <p:txBody>
          <a:bodyPr wrap="square" rtlCol="0">
            <a:spAutoFit/>
          </a:bodyPr>
          <a:lstStyle/>
          <a:p>
            <a:pPr algn="r"/>
            <a:r>
              <a:rPr lang="fr-FR" sz="3200" b="1" dirty="0">
                <a:solidFill>
                  <a:schemeClr val="tx2"/>
                </a:solidFill>
              </a:rPr>
              <a:t>Avril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7467600" cy="500066"/>
          </a:xfrm>
        </p:spPr>
        <p:txBody>
          <a:bodyPr>
            <a:normAutofit fontScale="90000"/>
          </a:bodyPr>
          <a:lstStyle/>
          <a:p>
            <a:pPr algn="ctr"/>
            <a:r>
              <a:rPr lang="fr-FR" dirty="0" smtClean="0"/>
              <a:t>Les transversalités</a:t>
            </a:r>
            <a:endParaRPr lang="fr-FR" dirty="0"/>
          </a:p>
        </p:txBody>
      </p:sp>
      <p:sp>
        <p:nvSpPr>
          <p:cNvPr id="3" name="Espace réservé du contenu 2"/>
          <p:cNvSpPr>
            <a:spLocks noGrp="1"/>
          </p:cNvSpPr>
          <p:nvPr>
            <p:ph sz="quarter" idx="1"/>
          </p:nvPr>
        </p:nvSpPr>
        <p:spPr>
          <a:xfrm>
            <a:off x="457200" y="714356"/>
            <a:ext cx="7467600" cy="428628"/>
          </a:xfrm>
        </p:spPr>
        <p:txBody>
          <a:bodyPr>
            <a:normAutofit lnSpcReduction="10000"/>
          </a:bodyPr>
          <a:lstStyle/>
          <a:p>
            <a:r>
              <a:rPr lang="fr-FR" dirty="0" smtClean="0"/>
              <a:t>Ce qui vient après dans le programme</a:t>
            </a:r>
            <a:endParaRPr lang="fr-FR" dirty="0"/>
          </a:p>
        </p:txBody>
      </p:sp>
      <p:graphicFrame>
        <p:nvGraphicFramePr>
          <p:cNvPr id="5" name="Tableau 4"/>
          <p:cNvGraphicFramePr>
            <a:graphicFrameLocks noGrp="1"/>
          </p:cNvGraphicFramePr>
          <p:nvPr/>
        </p:nvGraphicFramePr>
        <p:xfrm>
          <a:off x="357158" y="1214422"/>
          <a:ext cx="7929618" cy="5008832"/>
        </p:xfrm>
        <a:graphic>
          <a:graphicData uri="http://schemas.openxmlformats.org/drawingml/2006/table">
            <a:tbl>
              <a:tblPr/>
              <a:tblGrid>
                <a:gridCol w="1909453"/>
                <a:gridCol w="2519703"/>
                <a:gridCol w="3500462"/>
              </a:tblGrid>
              <a:tr h="373991">
                <a:tc gridSpan="3">
                  <a:txBody>
                    <a:bodyPr/>
                    <a:lstStyle/>
                    <a:p>
                      <a:pPr>
                        <a:spcAft>
                          <a:spcPts val="0"/>
                        </a:spcAft>
                      </a:pPr>
                      <a:r>
                        <a:rPr lang="fr-FR" sz="1600" b="1" dirty="0">
                          <a:solidFill>
                            <a:srgbClr val="AC1D72"/>
                          </a:solidFill>
                          <a:latin typeface="Arial"/>
                          <a:ea typeface="Times New Roman"/>
                          <a:cs typeface="Times New Roman"/>
                        </a:rPr>
                        <a:t>THÈME : ÉVALUATION ET PERFORMANCE</a:t>
                      </a:r>
                      <a:endParaRPr lang="fr-FR" sz="1600" dirty="0">
                        <a:solidFill>
                          <a:srgbClr val="AC1D72"/>
                        </a:solidFill>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730270">
                <a:tc gridSpan="3">
                  <a:txBody>
                    <a:bodyPr/>
                    <a:lstStyle/>
                    <a:p>
                      <a:pPr algn="just">
                        <a:spcAft>
                          <a:spcPts val="0"/>
                        </a:spcAft>
                      </a:pPr>
                      <a:r>
                        <a:rPr lang="fr-FR" sz="1300" b="1" dirty="0">
                          <a:latin typeface="Arial"/>
                          <a:ea typeface="PMingLiU"/>
                          <a:cs typeface="Calibri"/>
                        </a:rPr>
                        <a:t>La performance</a:t>
                      </a:r>
                      <a:r>
                        <a:rPr lang="fr-FR" sz="1300" dirty="0">
                          <a:latin typeface="Arial"/>
                          <a:ea typeface="PMingLiU"/>
                          <a:cs typeface="Calibri"/>
                        </a:rPr>
                        <a:t> d’une organisation </a:t>
                      </a:r>
                      <a:r>
                        <a:rPr lang="fr-FR" sz="1300" b="1" dirty="0">
                          <a:latin typeface="Arial"/>
                          <a:ea typeface="PMingLiU"/>
                          <a:cs typeface="Calibri"/>
                        </a:rPr>
                        <a:t>s’apprécie au regard de son objet social, de ses objectifs, des attentes des acteurs et des contraintes de son environnement.</a:t>
                      </a:r>
                      <a:r>
                        <a:rPr lang="fr-FR" sz="1300" dirty="0">
                          <a:latin typeface="Arial"/>
                          <a:ea typeface="PMingLiU"/>
                          <a:cs typeface="Calibri"/>
                        </a:rPr>
                        <a:t> </a:t>
                      </a:r>
                      <a:r>
                        <a:rPr lang="fr-FR" sz="1300" b="1" dirty="0">
                          <a:solidFill>
                            <a:srgbClr val="000000"/>
                          </a:solidFill>
                          <a:latin typeface="Arial"/>
                          <a:ea typeface="PMingLiU"/>
                          <a:cs typeface="Calibri"/>
                        </a:rPr>
                        <a:t>L’organisation doit mesurer ses résultats, en assurer un suivi régulier et vérifier qu’ils sont en phase avec les objectifs</a:t>
                      </a:r>
                      <a:r>
                        <a:rPr lang="fr-FR" sz="1300" dirty="0">
                          <a:solidFill>
                            <a:srgbClr val="000000"/>
                          </a:solidFill>
                          <a:latin typeface="Arial"/>
                          <a:ea typeface="PMingLiU"/>
                          <a:cs typeface="Calibri"/>
                        </a:rPr>
                        <a:t> poursuivis ainsi qu’avec l’évolution de son environnement. Elle doit analyser les écarts constatés et décider des éventuelles interventions correctrices.</a:t>
                      </a:r>
                      <a:endParaRPr lang="fr-FR" sz="1300" dirty="0">
                        <a:latin typeface="Calibri"/>
                        <a:ea typeface="PMingLiU"/>
                        <a:cs typeface="Calibri"/>
                      </a:endParaRPr>
                    </a:p>
                    <a:p>
                      <a:pPr algn="just">
                        <a:spcAft>
                          <a:spcPts val="0"/>
                        </a:spcAft>
                      </a:pPr>
                      <a:r>
                        <a:rPr lang="fr-FR" sz="1300" b="1" dirty="0">
                          <a:solidFill>
                            <a:srgbClr val="000000"/>
                          </a:solidFill>
                          <a:latin typeface="Arial"/>
                          <a:ea typeface="PMingLiU"/>
                          <a:cs typeface="Calibri"/>
                        </a:rPr>
                        <a:t>L’étude du thème vise à</a:t>
                      </a:r>
                      <a:r>
                        <a:rPr lang="fr-FR" sz="1300" dirty="0">
                          <a:solidFill>
                            <a:srgbClr val="000000"/>
                          </a:solidFill>
                          <a:latin typeface="Arial"/>
                          <a:ea typeface="PMingLiU"/>
                          <a:cs typeface="Calibri"/>
                        </a:rPr>
                        <a:t> appréhender comment la gestion propose </a:t>
                      </a:r>
                      <a:r>
                        <a:rPr lang="fr-FR" sz="1300" b="1" dirty="0">
                          <a:solidFill>
                            <a:srgbClr val="000000"/>
                          </a:solidFill>
                          <a:latin typeface="Arial"/>
                          <a:ea typeface="PMingLiU"/>
                          <a:cs typeface="Calibri"/>
                        </a:rPr>
                        <a:t>des</a:t>
                      </a:r>
                      <a:r>
                        <a:rPr lang="fr-FR" sz="1300" dirty="0">
                          <a:solidFill>
                            <a:srgbClr val="000000"/>
                          </a:solidFill>
                          <a:latin typeface="Arial"/>
                          <a:ea typeface="PMingLiU"/>
                          <a:cs typeface="Calibri"/>
                        </a:rPr>
                        <a:t> </a:t>
                      </a:r>
                      <a:r>
                        <a:rPr lang="fr-FR" sz="1300" b="1" dirty="0">
                          <a:solidFill>
                            <a:srgbClr val="000000"/>
                          </a:solidFill>
                          <a:latin typeface="Arial"/>
                          <a:ea typeface="PMingLiU"/>
                          <a:cs typeface="Calibri"/>
                        </a:rPr>
                        <a:t>outils pour l’évaluation des résultats</a:t>
                      </a:r>
                      <a:r>
                        <a:rPr lang="fr-FR" sz="1300" dirty="0">
                          <a:solidFill>
                            <a:srgbClr val="000000"/>
                          </a:solidFill>
                          <a:latin typeface="Arial"/>
                          <a:ea typeface="PMingLiU"/>
                          <a:cs typeface="Calibri"/>
                        </a:rPr>
                        <a:t> de l’organisation, suit et analyse les conditions de leur obtention et construit des i</a:t>
                      </a:r>
                      <a:r>
                        <a:rPr lang="fr-FR" sz="1300" b="1" dirty="0">
                          <a:solidFill>
                            <a:srgbClr val="000000"/>
                          </a:solidFill>
                          <a:latin typeface="Arial"/>
                          <a:ea typeface="PMingLiU"/>
                          <a:cs typeface="Calibri"/>
                        </a:rPr>
                        <a:t>ndicateurs</a:t>
                      </a:r>
                      <a:r>
                        <a:rPr lang="fr-FR" sz="1300" dirty="0">
                          <a:solidFill>
                            <a:srgbClr val="000000"/>
                          </a:solidFill>
                          <a:latin typeface="Arial"/>
                          <a:ea typeface="PMingLiU"/>
                          <a:cs typeface="Calibri"/>
                        </a:rPr>
                        <a:t> pertinents au regard de la </a:t>
                      </a:r>
                      <a:r>
                        <a:rPr lang="fr-FR" sz="1300" b="1" dirty="0">
                          <a:solidFill>
                            <a:srgbClr val="000000"/>
                          </a:solidFill>
                          <a:latin typeface="Arial"/>
                          <a:ea typeface="PMingLiU"/>
                          <a:cs typeface="Calibri"/>
                        </a:rPr>
                        <a:t>performance</a:t>
                      </a:r>
                      <a:r>
                        <a:rPr lang="fr-FR" sz="1300" dirty="0">
                          <a:solidFill>
                            <a:srgbClr val="000000"/>
                          </a:solidFill>
                          <a:latin typeface="Arial"/>
                          <a:ea typeface="PMingLiU"/>
                          <a:cs typeface="Calibri"/>
                        </a:rPr>
                        <a:t> attendue</a:t>
                      </a:r>
                      <a:r>
                        <a:rPr lang="fr-FR" sz="1300" b="1" dirty="0">
                          <a:latin typeface="Arial"/>
                          <a:ea typeface="PMingLiU"/>
                          <a:cs typeface="Calibri"/>
                        </a:rPr>
                        <a:t> </a:t>
                      </a:r>
                      <a:r>
                        <a:rPr lang="fr-FR" sz="1300" dirty="0">
                          <a:latin typeface="Arial"/>
                          <a:ea typeface="PMingLiU"/>
                          <a:cs typeface="Calibri"/>
                        </a:rPr>
                        <a:t>dans ses différentes dimensions</a:t>
                      </a:r>
                      <a:r>
                        <a:rPr lang="fr-FR" sz="1300" dirty="0">
                          <a:solidFill>
                            <a:srgbClr val="000000"/>
                          </a:solidFill>
                          <a:latin typeface="Arial"/>
                          <a:ea typeface="PMingLiU"/>
                          <a:cs typeface="Calibri"/>
                        </a:rPr>
                        <a:t>. </a:t>
                      </a:r>
                      <a:endParaRPr lang="fr-FR" sz="13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344251">
                <a:tc>
                  <a:txBody>
                    <a:bodyPr/>
                    <a:lstStyle/>
                    <a:p>
                      <a:pPr algn="ctr">
                        <a:spcAft>
                          <a:spcPts val="0"/>
                        </a:spcAft>
                      </a:pPr>
                      <a:r>
                        <a:rPr lang="fr-FR" sz="1300" b="1" dirty="0">
                          <a:latin typeface="Arial"/>
                          <a:ea typeface="PMingLiU"/>
                          <a:cs typeface="Calibri"/>
                        </a:rPr>
                        <a:t>Questions de gestion</a:t>
                      </a:r>
                      <a:endParaRPr lang="fr-FR" sz="13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solidFill>
                            <a:srgbClr val="000000"/>
                          </a:solidFill>
                          <a:latin typeface="Arial"/>
                          <a:ea typeface="PMingLiU"/>
                          <a:cs typeface="Calibri"/>
                        </a:rPr>
                        <a:t>Notions</a:t>
                      </a:r>
                      <a:endParaRPr lang="fr-FR" sz="14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solidFill>
                            <a:srgbClr val="000000"/>
                          </a:solidFill>
                          <a:latin typeface="Arial"/>
                          <a:ea typeface="PMingLiU"/>
                          <a:cs typeface="Calibri"/>
                        </a:rPr>
                        <a:t>Contexte et finalités</a:t>
                      </a:r>
                      <a:endParaRPr lang="fr-FR" sz="14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148">
                <a:tc>
                  <a:txBody>
                    <a:bodyPr/>
                    <a:lstStyle/>
                    <a:p>
                      <a:pPr>
                        <a:spcAft>
                          <a:spcPts val="0"/>
                        </a:spcAft>
                      </a:pPr>
                      <a:endParaRPr lang="fr-FR" sz="1100" dirty="0">
                        <a:latin typeface="Calibri"/>
                        <a:ea typeface="PMingLiU"/>
                        <a:cs typeface="Calibri"/>
                      </a:endParaRPr>
                    </a:p>
                    <a:p>
                      <a:pPr>
                        <a:spcAft>
                          <a:spcPts val="0"/>
                        </a:spcAft>
                      </a:pPr>
                      <a:r>
                        <a:rPr lang="fr-FR" sz="1400" b="1" dirty="0" smtClean="0">
                          <a:solidFill>
                            <a:srgbClr val="000000"/>
                          </a:solidFill>
                          <a:latin typeface="Arial"/>
                          <a:ea typeface="PMingLiU"/>
                          <a:cs typeface="Calibri"/>
                        </a:rPr>
                        <a:t>Qu’est-ce qu’une organisation performante ?</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400" dirty="0" smtClean="0">
                          <a:solidFill>
                            <a:srgbClr val="FF0000"/>
                          </a:solidFill>
                          <a:latin typeface="Arial"/>
                          <a:ea typeface="PMingLiU"/>
                          <a:cs typeface="Calibri"/>
                        </a:rPr>
                        <a:t>Performance </a:t>
                      </a:r>
                      <a:r>
                        <a:rPr lang="fr-FR" sz="1400" dirty="0">
                          <a:solidFill>
                            <a:srgbClr val="FF0000"/>
                          </a:solidFill>
                          <a:latin typeface="Arial"/>
                          <a:ea typeface="PMingLiU"/>
                          <a:cs typeface="Calibri"/>
                        </a:rPr>
                        <a:t>organisationnelle</a:t>
                      </a:r>
                      <a:r>
                        <a:rPr lang="fr-FR" sz="1400" dirty="0">
                          <a:latin typeface="Arial"/>
                          <a:ea typeface="PMingLiU"/>
                          <a:cs typeface="Calibri"/>
                        </a:rPr>
                        <a:t> </a:t>
                      </a:r>
                      <a:r>
                        <a:rPr lang="fr-FR" sz="1400" dirty="0" smtClean="0">
                          <a:latin typeface="Arial"/>
                          <a:ea typeface="PMingLiU"/>
                          <a:cs typeface="Calibri"/>
                        </a:rPr>
                        <a:t>:</a:t>
                      </a:r>
                    </a:p>
                    <a:p>
                      <a:pPr>
                        <a:spcAft>
                          <a:spcPts val="0"/>
                        </a:spcAft>
                      </a:pPr>
                      <a:r>
                        <a:rPr lang="fr-FR" sz="1400" dirty="0" smtClean="0">
                          <a:latin typeface="Arial"/>
                          <a:ea typeface="PMingLiU"/>
                          <a:cs typeface="Calibri"/>
                        </a:rPr>
                        <a:t> </a:t>
                      </a:r>
                      <a:r>
                        <a:rPr lang="fr-FR" sz="1400" dirty="0">
                          <a:latin typeface="Arial"/>
                          <a:ea typeface="PMingLiU"/>
                          <a:cs typeface="Calibri"/>
                        </a:rPr>
                        <a:t>efficacité et efficience</a:t>
                      </a:r>
                      <a:endParaRPr lang="fr-FR" sz="1400" dirty="0">
                        <a:latin typeface="Calibri"/>
                        <a:ea typeface="PMingLiU"/>
                        <a:cs typeface="Calibri"/>
                      </a:endParaRPr>
                    </a:p>
                    <a:p>
                      <a:pPr>
                        <a:spcAft>
                          <a:spcPts val="0"/>
                        </a:spcAft>
                      </a:pPr>
                      <a:r>
                        <a:rPr lang="fr-FR" sz="1400" dirty="0">
                          <a:solidFill>
                            <a:srgbClr val="FF0000"/>
                          </a:solidFill>
                          <a:latin typeface="Arial"/>
                          <a:ea typeface="PMingLiU"/>
                          <a:cs typeface="Calibri"/>
                        </a:rPr>
                        <a:t>Performance commerciale</a:t>
                      </a:r>
                      <a:r>
                        <a:rPr lang="fr-FR" sz="1400" dirty="0">
                          <a:latin typeface="Arial"/>
                          <a:ea typeface="PMingLiU"/>
                          <a:cs typeface="Calibri"/>
                        </a:rPr>
                        <a:t> : fidélité, chiffre d’affaires, part de marché</a:t>
                      </a:r>
                      <a:endParaRPr lang="fr-FR" sz="1400" dirty="0">
                        <a:latin typeface="Calibri"/>
                        <a:ea typeface="PMingLiU"/>
                        <a:cs typeface="Calibri"/>
                      </a:endParaRPr>
                    </a:p>
                    <a:p>
                      <a:pPr>
                        <a:spcAft>
                          <a:spcPts val="0"/>
                        </a:spcAft>
                      </a:pPr>
                      <a:r>
                        <a:rPr lang="fr-FR" sz="1400" dirty="0">
                          <a:solidFill>
                            <a:srgbClr val="FF0000"/>
                          </a:solidFill>
                          <a:latin typeface="Arial"/>
                          <a:ea typeface="PMingLiU"/>
                          <a:cs typeface="Calibri"/>
                        </a:rPr>
                        <a:t>Performance financière :</a:t>
                      </a:r>
                      <a:r>
                        <a:rPr lang="fr-FR" sz="1400" dirty="0">
                          <a:latin typeface="Arial"/>
                          <a:ea typeface="PMingLiU"/>
                          <a:cs typeface="Calibri"/>
                        </a:rPr>
                        <a:t> rentabilité, profitabilité, dividendes, autofinancement</a:t>
                      </a:r>
                      <a:endParaRPr lang="fr-FR" sz="1400" dirty="0">
                        <a:latin typeface="Calibri"/>
                        <a:ea typeface="PMingLiU"/>
                        <a:cs typeface="Calibri"/>
                      </a:endParaRPr>
                    </a:p>
                    <a:p>
                      <a:pPr>
                        <a:spcAft>
                          <a:spcPts val="0"/>
                        </a:spcAft>
                      </a:pPr>
                      <a:r>
                        <a:rPr lang="fr-FR" sz="1400" dirty="0">
                          <a:solidFill>
                            <a:srgbClr val="FF0000"/>
                          </a:solidFill>
                          <a:latin typeface="Arial"/>
                          <a:ea typeface="PMingLiU"/>
                          <a:cs typeface="Calibri"/>
                        </a:rPr>
                        <a:t>Performance sociale </a:t>
                      </a:r>
                      <a:r>
                        <a:rPr lang="fr-FR" sz="1400" dirty="0" smtClean="0">
                          <a:solidFill>
                            <a:srgbClr val="FF0000"/>
                          </a:solidFill>
                          <a:latin typeface="Arial"/>
                          <a:ea typeface="PMingLiU"/>
                          <a:cs typeface="Calibri"/>
                        </a:rPr>
                        <a:t>:</a:t>
                      </a:r>
                    </a:p>
                    <a:p>
                      <a:pPr>
                        <a:spcAft>
                          <a:spcPts val="0"/>
                        </a:spcAft>
                      </a:pPr>
                      <a:r>
                        <a:rPr lang="fr-FR" sz="1400" dirty="0" smtClean="0">
                          <a:latin typeface="Arial"/>
                          <a:ea typeface="PMingLiU"/>
                          <a:cs typeface="Calibri"/>
                        </a:rPr>
                        <a:t>bilan </a:t>
                      </a:r>
                      <a:r>
                        <a:rPr lang="fr-FR" sz="1400" dirty="0">
                          <a:latin typeface="Arial"/>
                          <a:ea typeface="PMingLiU"/>
                          <a:cs typeface="Calibri"/>
                        </a:rPr>
                        <a:t>social</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400" i="1" dirty="0" smtClean="0">
                          <a:latin typeface="Arial"/>
                          <a:ea typeface="PMingLiU"/>
                          <a:cs typeface="Calibri"/>
                        </a:rPr>
                        <a:t>l’élève </a:t>
                      </a:r>
                      <a:r>
                        <a:rPr lang="fr-FR" sz="1400" i="1" dirty="0">
                          <a:latin typeface="Arial"/>
                          <a:ea typeface="PMingLiU"/>
                          <a:cs typeface="Calibri"/>
                        </a:rPr>
                        <a:t>est capable</a:t>
                      </a:r>
                      <a:r>
                        <a:rPr lang="fr-FR" sz="1400" dirty="0">
                          <a:latin typeface="Arial"/>
                          <a:ea typeface="PMingLiU"/>
                          <a:cs typeface="Calibri"/>
                        </a:rPr>
                        <a:t> :</a:t>
                      </a:r>
                      <a:endParaRPr lang="fr-FR" sz="1400" dirty="0">
                        <a:latin typeface="Calibri"/>
                        <a:ea typeface="PMingLiU"/>
                        <a:cs typeface="Calibri"/>
                      </a:endParaRPr>
                    </a:p>
                    <a:p>
                      <a:pPr>
                        <a:spcAft>
                          <a:spcPts val="0"/>
                        </a:spcAft>
                        <a:tabLst>
                          <a:tab pos="179705" algn="l"/>
                        </a:tabLst>
                      </a:pPr>
                      <a:r>
                        <a:rPr lang="fr-FR" sz="1400" dirty="0">
                          <a:solidFill>
                            <a:srgbClr val="000000"/>
                          </a:solidFill>
                          <a:latin typeface="Arial"/>
                          <a:ea typeface="PMingLiU"/>
                          <a:cs typeface="Calibri"/>
                        </a:rPr>
                        <a:t>- d’identifier les principaux indicateurs pertinents pour apprécier la performance de l’organisation ;</a:t>
                      </a:r>
                      <a:endParaRPr lang="fr-FR" sz="1400" dirty="0">
                        <a:latin typeface="Calibri"/>
                        <a:ea typeface="PMingLiU"/>
                        <a:cs typeface="Calibri"/>
                      </a:endParaRPr>
                    </a:p>
                    <a:p>
                      <a:pPr>
                        <a:spcAft>
                          <a:spcPts val="0"/>
                        </a:spcAft>
                        <a:tabLst>
                          <a:tab pos="179705" algn="l"/>
                        </a:tabLst>
                      </a:pPr>
                      <a:r>
                        <a:rPr lang="fr-FR" sz="1400" dirty="0">
                          <a:solidFill>
                            <a:srgbClr val="000000"/>
                          </a:solidFill>
                          <a:latin typeface="Arial"/>
                          <a:ea typeface="PMingLiU"/>
                          <a:cs typeface="Calibri"/>
                        </a:rPr>
                        <a:t>- d’effectuer des comparaisons dans le temps et dans l’espace pour situer la performance d’une organisation ;</a:t>
                      </a:r>
                      <a:endParaRPr lang="fr-FR" sz="1400" dirty="0">
                        <a:latin typeface="Calibri"/>
                        <a:ea typeface="PMingLiU"/>
                        <a:cs typeface="Calibri"/>
                      </a:endParaRPr>
                    </a:p>
                    <a:p>
                      <a:pPr>
                        <a:spcAft>
                          <a:spcPts val="0"/>
                        </a:spcAft>
                        <a:tabLst>
                          <a:tab pos="179705" algn="l"/>
                        </a:tabLst>
                      </a:pPr>
                      <a:r>
                        <a:rPr lang="fr-FR" sz="1400" dirty="0">
                          <a:solidFill>
                            <a:srgbClr val="000000"/>
                          </a:solidFill>
                          <a:latin typeface="Arial"/>
                          <a:ea typeface="PMingLiU"/>
                          <a:cs typeface="Calibri"/>
                        </a:rPr>
                        <a:t>- de repérer, dans une organisation, en quoi les aspirations des différents acteurs peuvent constituer des contraintes et/ou des opportunités dans la recherche de la performance.</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re 4"/>
          <p:cNvSpPr>
            <a:spLocks noGrp="1"/>
          </p:cNvSpPr>
          <p:nvPr>
            <p:ph type="title"/>
          </p:nvPr>
        </p:nvSpPr>
        <p:spPr>
          <a:xfrm>
            <a:off x="457200" y="214290"/>
            <a:ext cx="7901014" cy="571504"/>
          </a:xfrm>
        </p:spPr>
        <p:txBody>
          <a:bodyPr>
            <a:normAutofit/>
          </a:bodyPr>
          <a:lstStyle/>
          <a:p>
            <a:pPr algn="ctr"/>
            <a:r>
              <a:rPr lang="fr-FR" sz="2000" b="1" dirty="0" smtClean="0"/>
              <a:t>Dans quel ordre ?</a:t>
            </a:r>
            <a:endParaRPr lang="fr-FR" sz="2000" b="1" dirty="0"/>
          </a:p>
        </p:txBody>
      </p:sp>
      <p:graphicFrame>
        <p:nvGraphicFramePr>
          <p:cNvPr id="22" name="Tableau 21"/>
          <p:cNvGraphicFramePr>
            <a:graphicFrameLocks noGrp="1"/>
          </p:cNvGraphicFramePr>
          <p:nvPr/>
        </p:nvGraphicFramePr>
        <p:xfrm>
          <a:off x="428596" y="1142984"/>
          <a:ext cx="7929618" cy="5214974"/>
        </p:xfrm>
        <a:graphic>
          <a:graphicData uri="http://schemas.openxmlformats.org/drawingml/2006/table">
            <a:tbl>
              <a:tblPr/>
              <a:tblGrid>
                <a:gridCol w="1918968"/>
                <a:gridCol w="2304347"/>
                <a:gridCol w="3706303"/>
              </a:tblGrid>
              <a:tr h="394208">
                <a:tc>
                  <a:txBody>
                    <a:bodyPr/>
                    <a:lstStyle/>
                    <a:p>
                      <a:pPr algn="ctr">
                        <a:spcAft>
                          <a:spcPts val="0"/>
                        </a:spcAft>
                      </a:pPr>
                      <a:r>
                        <a:rPr lang="fr-FR" sz="1000" b="1" dirty="0">
                          <a:latin typeface="Calibri"/>
                          <a:ea typeface="PMingLiU"/>
                          <a:cs typeface="Calibri"/>
                        </a:rPr>
                        <a:t>Questions de gestion</a:t>
                      </a:r>
                      <a:endParaRPr lang="fr-FR" sz="1000" dirty="0">
                        <a:latin typeface="Calibri"/>
                        <a:ea typeface="PMingLiU"/>
                        <a:cs typeface="Calibri"/>
                      </a:endParaRPr>
                    </a:p>
                  </a:txBody>
                  <a:tcPr marL="63317" marR="63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b="1" dirty="0">
                          <a:latin typeface="Calibri"/>
                          <a:ea typeface="PMingLiU"/>
                          <a:cs typeface="Calibri"/>
                        </a:rPr>
                        <a:t>Notions </a:t>
                      </a:r>
                      <a:endParaRPr lang="fr-FR" sz="1000" dirty="0">
                        <a:latin typeface="Calibri"/>
                        <a:ea typeface="PMingLiU"/>
                        <a:cs typeface="Calibri"/>
                      </a:endParaRPr>
                    </a:p>
                  </a:txBody>
                  <a:tcPr marL="63317" marR="63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b="1">
                          <a:latin typeface="Calibri"/>
                          <a:ea typeface="PMingLiU"/>
                          <a:cs typeface="Calibri"/>
                        </a:rPr>
                        <a:t>Contexte et finalités</a:t>
                      </a:r>
                      <a:endParaRPr lang="fr-FR" sz="1000">
                        <a:latin typeface="Calibri"/>
                        <a:ea typeface="PMingLiU"/>
                        <a:cs typeface="Calibri"/>
                      </a:endParaRPr>
                    </a:p>
                  </a:txBody>
                  <a:tcPr marL="63317" marR="63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0766">
                <a:tc>
                  <a:txBody>
                    <a:bodyPr/>
                    <a:lstStyle/>
                    <a:p>
                      <a:pPr>
                        <a:spcAft>
                          <a:spcPts val="0"/>
                        </a:spcAft>
                      </a:pPr>
                      <a:endParaRPr lang="fr-FR" sz="1400" dirty="0">
                        <a:latin typeface="Calibri"/>
                        <a:ea typeface="PMingLiU"/>
                        <a:cs typeface="Calibri"/>
                      </a:endParaRPr>
                    </a:p>
                    <a:p>
                      <a:pPr>
                        <a:spcAft>
                          <a:spcPts val="0"/>
                        </a:spcAft>
                      </a:pPr>
                      <a:endParaRPr lang="fr-FR" sz="1400" dirty="0" smtClean="0">
                        <a:latin typeface="Calibri"/>
                        <a:ea typeface="Times New Roman"/>
                        <a:cs typeface="Times New Roman"/>
                      </a:endParaRPr>
                    </a:p>
                    <a:p>
                      <a:pPr>
                        <a:spcAft>
                          <a:spcPts val="0"/>
                        </a:spcAft>
                      </a:pPr>
                      <a:r>
                        <a:rPr lang="fr-FR" sz="1400" dirty="0" smtClean="0">
                          <a:latin typeface="Calibri"/>
                          <a:ea typeface="Times New Roman"/>
                          <a:cs typeface="Times New Roman"/>
                        </a:rPr>
                        <a:t/>
                      </a:r>
                      <a:br>
                        <a:rPr lang="fr-FR" sz="1400" dirty="0" smtClean="0">
                          <a:latin typeface="Calibri"/>
                          <a:ea typeface="Times New Roman"/>
                          <a:cs typeface="Times New Roman"/>
                        </a:rPr>
                      </a:br>
                      <a:r>
                        <a:rPr lang="fr-FR" sz="1400" b="1" dirty="0" smtClean="0">
                          <a:solidFill>
                            <a:srgbClr val="000000"/>
                          </a:solidFill>
                          <a:latin typeface="Calibri"/>
                          <a:ea typeface="PMingLiU"/>
                          <a:cs typeface="Calibri"/>
                        </a:rPr>
                        <a:t>Comment la gestion d’une organisation contribue-t-elle à la création de différentes formes de valeur ?</a:t>
                      </a:r>
                      <a:endParaRPr lang="fr-FR" sz="1400" dirty="0">
                        <a:latin typeface="Calibri"/>
                        <a:ea typeface="PMingLiU"/>
                        <a:cs typeface="Calibri"/>
                      </a:endParaRPr>
                    </a:p>
                  </a:txBody>
                  <a:tcPr marL="63317" marR="63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b="1" dirty="0" smtClean="0">
                          <a:solidFill>
                            <a:srgbClr val="000000"/>
                          </a:solidFill>
                          <a:highlight>
                            <a:srgbClr val="FFFF00"/>
                          </a:highlight>
                          <a:latin typeface="Calibri"/>
                          <a:ea typeface="PMingLiU"/>
                          <a:cs typeface="Calibri"/>
                        </a:rPr>
                        <a:t>1</a:t>
                      </a:r>
                      <a:r>
                        <a:rPr lang="fr-FR" sz="1400" b="1" dirty="0" smtClean="0">
                          <a:solidFill>
                            <a:srgbClr val="000000"/>
                          </a:solidFill>
                          <a:highlight>
                            <a:srgbClr val="FFFF00"/>
                          </a:highlight>
                          <a:latin typeface="Calibri"/>
                          <a:ea typeface="PMingLiU"/>
                          <a:cs typeface="Calibri"/>
                        </a:rPr>
                        <a:t> Valeur </a:t>
                      </a:r>
                      <a:r>
                        <a:rPr lang="fr-FR" sz="1400" b="1" dirty="0">
                          <a:solidFill>
                            <a:srgbClr val="000000"/>
                          </a:solidFill>
                          <a:highlight>
                            <a:srgbClr val="FFFF00"/>
                          </a:highlight>
                          <a:latin typeface="Calibri"/>
                          <a:ea typeface="PMingLiU"/>
                          <a:cs typeface="Calibri"/>
                        </a:rPr>
                        <a:t>financière :</a:t>
                      </a:r>
                      <a:endParaRPr lang="fr-FR" sz="1400" dirty="0">
                        <a:latin typeface="Calibri"/>
                        <a:ea typeface="PMingLiU"/>
                        <a:cs typeface="Calibri"/>
                      </a:endParaRPr>
                    </a:p>
                    <a:p>
                      <a:pPr>
                        <a:spcAft>
                          <a:spcPts val="0"/>
                        </a:spcAft>
                      </a:pPr>
                      <a:r>
                        <a:rPr lang="fr-FR" sz="1400" dirty="0">
                          <a:solidFill>
                            <a:srgbClr val="000000"/>
                          </a:solidFill>
                          <a:latin typeface="Calibri"/>
                          <a:ea typeface="PMingLiU"/>
                          <a:cs typeface="Calibri"/>
                        </a:rPr>
                        <a:t>- fondée sur le revenu (à partir du compte de résultat)</a:t>
                      </a:r>
                      <a:endParaRPr lang="fr-FR" sz="1400" dirty="0">
                        <a:latin typeface="Calibri"/>
                        <a:ea typeface="PMingLiU"/>
                        <a:cs typeface="Calibri"/>
                      </a:endParaRPr>
                    </a:p>
                    <a:p>
                      <a:pPr>
                        <a:spcAft>
                          <a:spcPts val="0"/>
                        </a:spcAft>
                        <a:buFontTx/>
                        <a:buChar char="-"/>
                      </a:pPr>
                      <a:r>
                        <a:rPr lang="fr-FR" sz="1400" dirty="0" smtClean="0">
                          <a:solidFill>
                            <a:srgbClr val="000000"/>
                          </a:solidFill>
                          <a:latin typeface="Calibri"/>
                          <a:ea typeface="PMingLiU"/>
                          <a:cs typeface="Calibri"/>
                        </a:rPr>
                        <a:t>fondée </a:t>
                      </a:r>
                      <a:r>
                        <a:rPr lang="fr-FR" sz="1400" dirty="0">
                          <a:solidFill>
                            <a:srgbClr val="000000"/>
                          </a:solidFill>
                          <a:latin typeface="Calibri"/>
                          <a:ea typeface="PMingLiU"/>
                          <a:cs typeface="Calibri"/>
                        </a:rPr>
                        <a:t>sur le patrimoine (à partir du bilan financier)</a:t>
                      </a:r>
                      <a:endParaRPr lang="fr-FR" sz="1400" dirty="0">
                        <a:latin typeface="Calibri"/>
                        <a:ea typeface="PMingLiU"/>
                        <a:cs typeface="Calibri"/>
                      </a:endParaRPr>
                    </a:p>
                    <a:p>
                      <a:pPr>
                        <a:spcAft>
                          <a:spcPts val="0"/>
                        </a:spcAft>
                        <a:buFontTx/>
                        <a:buChar char="-"/>
                      </a:pPr>
                      <a:endParaRPr lang="fr-FR" sz="1400" dirty="0" smtClean="0">
                        <a:latin typeface="Calibri"/>
                        <a:ea typeface="Times New Roman"/>
                        <a:cs typeface="Times New Roman"/>
                      </a:endParaRPr>
                    </a:p>
                    <a:p>
                      <a:pPr>
                        <a:spcAft>
                          <a:spcPts val="0"/>
                        </a:spcAft>
                        <a:buFontTx/>
                        <a:buNone/>
                      </a:pPr>
                      <a:r>
                        <a:rPr kumimoji="0" lang="fr-FR" sz="1600" b="1" kern="1200" dirty="0" smtClean="0">
                          <a:solidFill>
                            <a:schemeClr val="tx1"/>
                          </a:solidFill>
                          <a:highlight>
                            <a:srgbClr val="00FFFF"/>
                          </a:highlight>
                          <a:latin typeface="Calibri"/>
                          <a:ea typeface="PMingLiU"/>
                          <a:cs typeface="Calibri"/>
                        </a:rPr>
                        <a:t>2</a:t>
                      </a:r>
                      <a:r>
                        <a:rPr lang="fr-FR" sz="1400" dirty="0" smtClean="0">
                          <a:latin typeface="Calibri"/>
                          <a:ea typeface="PMingLiU"/>
                          <a:cs typeface="Calibri"/>
                        </a:rPr>
                        <a:t> création et répartition de la </a:t>
                      </a:r>
                      <a:r>
                        <a:rPr lang="fr-FR" sz="1400" b="1" dirty="0" smtClean="0">
                          <a:highlight>
                            <a:srgbClr val="00FFFF"/>
                          </a:highlight>
                          <a:latin typeface="Calibri"/>
                          <a:ea typeface="PMingLiU"/>
                          <a:cs typeface="Calibri"/>
                        </a:rPr>
                        <a:t>valeur ajoutée</a:t>
                      </a:r>
                      <a:r>
                        <a:rPr lang="fr-FR" sz="1400" dirty="0" smtClean="0">
                          <a:highlight>
                            <a:srgbClr val="00FFFF"/>
                          </a:highlight>
                          <a:latin typeface="Calibri"/>
                          <a:ea typeface="PMingLiU"/>
                          <a:cs typeface="Calibri"/>
                        </a:rPr>
                        <a:t>,</a:t>
                      </a:r>
                      <a:r>
                        <a:rPr lang="fr-FR" sz="1400" dirty="0" smtClean="0">
                          <a:latin typeface="Calibri"/>
                          <a:ea typeface="PMingLiU"/>
                          <a:cs typeface="Calibri"/>
                        </a:rPr>
                        <a:t> </a:t>
                      </a:r>
                      <a:r>
                        <a:rPr lang="fr-FR" sz="1400" b="1" dirty="0" smtClean="0">
                          <a:highlight>
                            <a:srgbClr val="00FFFF"/>
                          </a:highlight>
                          <a:latin typeface="Calibri"/>
                          <a:ea typeface="PMingLiU"/>
                          <a:cs typeface="Calibri"/>
                        </a:rPr>
                        <a:t>taxe sur la valeur ajoutée</a:t>
                      </a:r>
                    </a:p>
                    <a:p>
                      <a:pPr>
                        <a:spcAft>
                          <a:spcPts val="0"/>
                        </a:spcAft>
                        <a:buFontTx/>
                        <a:buChar char="-"/>
                      </a:pPr>
                      <a:endParaRPr lang="fr-FR" sz="1400" dirty="0" smtClean="0">
                        <a:latin typeface="Calibri"/>
                        <a:ea typeface="Times New Roman"/>
                        <a:cs typeface="Times New Roman"/>
                      </a:endParaRPr>
                    </a:p>
                    <a:p>
                      <a:pPr>
                        <a:spcAft>
                          <a:spcPts val="0"/>
                        </a:spcAft>
                        <a:buFontTx/>
                        <a:buNone/>
                      </a:pPr>
                      <a:r>
                        <a:rPr lang="fr-FR" sz="1600" b="1" dirty="0" smtClean="0">
                          <a:highlight>
                            <a:srgbClr val="00FFFF"/>
                          </a:highlight>
                          <a:latin typeface="Calibri"/>
                          <a:ea typeface="PMingLiU"/>
                          <a:cs typeface="Calibri"/>
                        </a:rPr>
                        <a:t>3</a:t>
                      </a:r>
                      <a:r>
                        <a:rPr lang="fr-FR" sz="1400" b="1" dirty="0" smtClean="0">
                          <a:highlight>
                            <a:srgbClr val="00FFFF"/>
                          </a:highlight>
                          <a:latin typeface="Calibri"/>
                          <a:ea typeface="PMingLiU"/>
                          <a:cs typeface="Calibri"/>
                        </a:rPr>
                        <a:t> Valeur sociale</a:t>
                      </a:r>
                      <a:r>
                        <a:rPr lang="fr-FR" sz="1400" dirty="0" smtClean="0">
                          <a:highlight>
                            <a:srgbClr val="00FFFF"/>
                          </a:highlight>
                          <a:latin typeface="Calibri"/>
                          <a:ea typeface="PMingLiU"/>
                          <a:cs typeface="Calibri"/>
                        </a:rPr>
                        <a:t>,</a:t>
                      </a:r>
                      <a:r>
                        <a:rPr lang="fr-FR" sz="1400" dirty="0" smtClean="0">
                          <a:latin typeface="Calibri"/>
                          <a:ea typeface="PMingLiU"/>
                          <a:cs typeface="Calibri"/>
                        </a:rPr>
                        <a:t> </a:t>
                      </a:r>
                      <a:endParaRPr lang="fr-FR" sz="1400" dirty="0" smtClean="0">
                        <a:latin typeface="Calibri"/>
                        <a:ea typeface="Times New Roman"/>
                        <a:cs typeface="Times New Roman"/>
                      </a:endParaRPr>
                    </a:p>
                    <a:p>
                      <a:pPr>
                        <a:spcAft>
                          <a:spcPts val="0"/>
                        </a:spcAft>
                        <a:buFontTx/>
                        <a:buNone/>
                      </a:pPr>
                      <a:endParaRPr lang="fr-FR" sz="1000" dirty="0" smtClean="0">
                        <a:latin typeface="Calibri"/>
                        <a:ea typeface="Times New Roman"/>
                        <a:cs typeface="Times New Roman"/>
                      </a:endParaRPr>
                    </a:p>
                    <a:p>
                      <a:pPr>
                        <a:spcAft>
                          <a:spcPts val="0"/>
                        </a:spcAft>
                        <a:buFontTx/>
                        <a:buNone/>
                      </a:pPr>
                      <a:endParaRPr lang="fr-FR" sz="1000" dirty="0" smtClean="0">
                        <a:latin typeface="Calibri"/>
                        <a:ea typeface="Times New Roman"/>
                        <a:cs typeface="Times New Roman"/>
                      </a:endParaRPr>
                    </a:p>
                    <a:p>
                      <a:pPr>
                        <a:spcAft>
                          <a:spcPts val="0"/>
                        </a:spcAft>
                        <a:buFontTx/>
                        <a:buNone/>
                      </a:pPr>
                      <a:r>
                        <a:rPr lang="fr-FR" sz="1400" dirty="0">
                          <a:latin typeface="Calibri"/>
                          <a:ea typeface="Times New Roman"/>
                          <a:cs typeface="Times New Roman"/>
                        </a:rPr>
                        <a:t/>
                      </a:r>
                      <a:br>
                        <a:rPr lang="fr-FR" sz="1400" dirty="0">
                          <a:latin typeface="Calibri"/>
                          <a:ea typeface="Times New Roman"/>
                          <a:cs typeface="Times New Roman"/>
                        </a:rPr>
                      </a:br>
                      <a:r>
                        <a:rPr kumimoji="0" lang="fr-FR" sz="1600" b="1" kern="1200" dirty="0" smtClean="0">
                          <a:solidFill>
                            <a:srgbClr val="000000"/>
                          </a:solidFill>
                          <a:highlight>
                            <a:srgbClr val="C0C0C0"/>
                          </a:highlight>
                          <a:latin typeface="Calibri"/>
                          <a:ea typeface="PMingLiU"/>
                          <a:cs typeface="Calibri"/>
                        </a:rPr>
                        <a:t>4</a:t>
                      </a:r>
                      <a:r>
                        <a:rPr lang="fr-FR" sz="1400" dirty="0" smtClean="0">
                          <a:latin typeface="Calibri"/>
                          <a:ea typeface="Times New Roman"/>
                          <a:cs typeface="Times New Roman"/>
                        </a:rPr>
                        <a:t> </a:t>
                      </a:r>
                      <a:r>
                        <a:rPr lang="fr-FR" sz="1400" b="1" dirty="0" smtClean="0">
                          <a:solidFill>
                            <a:srgbClr val="000000"/>
                          </a:solidFill>
                          <a:highlight>
                            <a:srgbClr val="C0C0C0"/>
                          </a:highlight>
                          <a:latin typeface="Calibri"/>
                          <a:ea typeface="PMingLiU"/>
                          <a:cs typeface="Calibri"/>
                        </a:rPr>
                        <a:t>Valeur </a:t>
                      </a:r>
                      <a:r>
                        <a:rPr lang="fr-FR" sz="1400" b="1" dirty="0">
                          <a:solidFill>
                            <a:srgbClr val="000000"/>
                          </a:solidFill>
                          <a:highlight>
                            <a:srgbClr val="C0C0C0"/>
                          </a:highlight>
                          <a:latin typeface="Calibri"/>
                          <a:ea typeface="PMingLiU"/>
                          <a:cs typeface="Calibri"/>
                        </a:rPr>
                        <a:t>perçue</a:t>
                      </a:r>
                      <a:r>
                        <a:rPr lang="fr-FR" sz="1400" b="1" dirty="0">
                          <a:solidFill>
                            <a:srgbClr val="000000"/>
                          </a:solidFill>
                          <a:latin typeface="Calibri"/>
                          <a:ea typeface="PMingLiU"/>
                          <a:cs typeface="Calibri"/>
                        </a:rPr>
                        <a:t> :</a:t>
                      </a:r>
                      <a:r>
                        <a:rPr lang="fr-FR" sz="1400" dirty="0">
                          <a:solidFill>
                            <a:srgbClr val="000000"/>
                          </a:solidFill>
                          <a:latin typeface="Calibri"/>
                          <a:ea typeface="PMingLiU"/>
                          <a:cs typeface="Calibri"/>
                        </a:rPr>
                        <a:t> image de marque, notoriété, satisfaction, </a:t>
                      </a:r>
                      <a:r>
                        <a:rPr lang="fr-FR" sz="1400" dirty="0" smtClean="0">
                          <a:solidFill>
                            <a:srgbClr val="000000"/>
                          </a:solidFill>
                          <a:latin typeface="Calibri"/>
                          <a:ea typeface="PMingLiU"/>
                          <a:cs typeface="Calibri"/>
                        </a:rPr>
                        <a:t>qualité</a:t>
                      </a:r>
                      <a:endParaRPr lang="fr-FR" sz="1400" dirty="0">
                        <a:latin typeface="Calibri"/>
                        <a:ea typeface="PMingLiU"/>
                        <a:cs typeface="Calibri"/>
                      </a:endParaRPr>
                    </a:p>
                  </a:txBody>
                  <a:tcPr marL="63317" marR="63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latin typeface="Calibri"/>
                          <a:ea typeface="Times New Roman"/>
                          <a:cs typeface="Times New Roman"/>
                        </a:rPr>
                        <a:t/>
                      </a:r>
                      <a:br>
                        <a:rPr lang="fr-FR" sz="1000" dirty="0">
                          <a:latin typeface="Calibri"/>
                          <a:ea typeface="Times New Roman"/>
                          <a:cs typeface="Times New Roman"/>
                        </a:rPr>
                      </a:br>
                      <a:endParaRPr lang="fr-FR" sz="1000" dirty="0">
                        <a:latin typeface="Calibri"/>
                        <a:ea typeface="PMingLiU"/>
                        <a:cs typeface="Calibri"/>
                      </a:endParaRPr>
                    </a:p>
                    <a:p>
                      <a:pPr>
                        <a:spcAft>
                          <a:spcPts val="0"/>
                        </a:spcAft>
                        <a:tabLst>
                          <a:tab pos="194310" algn="l"/>
                        </a:tabLst>
                      </a:pPr>
                      <a:r>
                        <a:rPr lang="fr-FR" sz="1000" dirty="0">
                          <a:latin typeface="Calibri"/>
                          <a:ea typeface="Times New Roman"/>
                          <a:cs typeface="Times New Roman"/>
                        </a:rPr>
                        <a:t/>
                      </a:r>
                      <a:br>
                        <a:rPr lang="fr-FR" sz="1000" dirty="0">
                          <a:latin typeface="Calibri"/>
                          <a:ea typeface="Times New Roman"/>
                          <a:cs typeface="Times New Roman"/>
                        </a:rPr>
                      </a:br>
                      <a:endParaRPr lang="fr-FR" sz="1000" dirty="0" smtClean="0">
                        <a:latin typeface="Calibri"/>
                        <a:ea typeface="Times New Roman"/>
                        <a:cs typeface="Times New Roman"/>
                      </a:endParaRPr>
                    </a:p>
                    <a:p>
                      <a:pPr>
                        <a:spcAft>
                          <a:spcPts val="0"/>
                        </a:spcAft>
                        <a:tabLst>
                          <a:tab pos="194310" algn="l"/>
                        </a:tabLst>
                      </a:pPr>
                      <a:endParaRPr lang="fr-FR" sz="1000" i="1" dirty="0" smtClean="0">
                        <a:solidFill>
                          <a:srgbClr val="000000"/>
                        </a:solidFill>
                        <a:latin typeface="Calibri"/>
                        <a:ea typeface="PMingLiU"/>
                        <a:cs typeface="Times New Roman"/>
                      </a:endParaRPr>
                    </a:p>
                    <a:p>
                      <a:pPr>
                        <a:spcAft>
                          <a:spcPts val="0"/>
                        </a:spcAft>
                        <a:tabLst>
                          <a:tab pos="194310" algn="l"/>
                        </a:tabLst>
                      </a:pPr>
                      <a:r>
                        <a:rPr lang="fr-FR" sz="1400" i="1" dirty="0" smtClean="0">
                          <a:solidFill>
                            <a:srgbClr val="000000"/>
                          </a:solidFill>
                          <a:latin typeface="Calibri"/>
                          <a:ea typeface="PMingLiU"/>
                          <a:cs typeface="Calibri"/>
                        </a:rPr>
                        <a:t>À </a:t>
                      </a:r>
                      <a:r>
                        <a:rPr lang="fr-FR" sz="1400" i="1" dirty="0">
                          <a:solidFill>
                            <a:srgbClr val="000000"/>
                          </a:solidFill>
                          <a:latin typeface="Calibri"/>
                          <a:ea typeface="PMingLiU"/>
                          <a:cs typeface="Calibri"/>
                        </a:rPr>
                        <a:t>partir de l’étude comparative de différentes  situations d’organisations concrètes, </a:t>
                      </a:r>
                      <a:r>
                        <a:rPr lang="fr-FR" sz="1400" b="1" i="1" u="sng" dirty="0">
                          <a:solidFill>
                            <a:srgbClr val="000000"/>
                          </a:solidFill>
                          <a:latin typeface="Calibri"/>
                          <a:ea typeface="PMingLiU"/>
                          <a:cs typeface="Calibri"/>
                        </a:rPr>
                        <a:t>l’élève est capable</a:t>
                      </a:r>
                      <a:r>
                        <a:rPr lang="fr-FR" sz="1400" i="1" dirty="0">
                          <a:solidFill>
                            <a:srgbClr val="000000"/>
                          </a:solidFill>
                          <a:latin typeface="Calibri"/>
                          <a:ea typeface="PMingLiU"/>
                          <a:cs typeface="Calibri"/>
                        </a:rPr>
                        <a:t> de :</a:t>
                      </a: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Calibri"/>
                          <a:ea typeface="PMingLiU"/>
                          <a:cs typeface="Calibri"/>
                        </a:rPr>
                        <a:t>- caractériser</a:t>
                      </a:r>
                      <a:r>
                        <a:rPr lang="fr-FR" sz="1400" u="sng" dirty="0">
                          <a:solidFill>
                            <a:srgbClr val="000000"/>
                          </a:solidFill>
                          <a:latin typeface="Calibri"/>
                          <a:ea typeface="PMingLiU"/>
                          <a:cs typeface="Calibri"/>
                        </a:rPr>
                        <a:t> les différents types de valeur </a:t>
                      </a:r>
                      <a:r>
                        <a:rPr lang="fr-FR" sz="1400" dirty="0">
                          <a:solidFill>
                            <a:srgbClr val="000000"/>
                          </a:solidFill>
                          <a:latin typeface="Calibri"/>
                          <a:ea typeface="PMingLiU"/>
                          <a:cs typeface="Calibri"/>
                        </a:rPr>
                        <a:t>et de les mettre en relation avec les attentes d’acteurs ;</a:t>
                      </a:r>
                      <a:endParaRPr lang="fr-FR" sz="1400" dirty="0">
                        <a:latin typeface="Calibri"/>
                        <a:ea typeface="PMingLiU"/>
                        <a:cs typeface="Calibri"/>
                      </a:endParaRPr>
                    </a:p>
                    <a:p>
                      <a:pPr>
                        <a:spcAft>
                          <a:spcPts val="0"/>
                        </a:spcAft>
                        <a:tabLst>
                          <a:tab pos="194310" algn="l"/>
                        </a:tabLst>
                      </a:pPr>
                      <a:r>
                        <a:rPr lang="fr-FR" sz="1400" dirty="0">
                          <a:solidFill>
                            <a:srgbClr val="000000"/>
                          </a:solidFill>
                          <a:highlight>
                            <a:srgbClr val="FFFF00"/>
                          </a:highlight>
                          <a:latin typeface="Calibri"/>
                          <a:ea typeface="PMingLiU"/>
                          <a:cs typeface="Calibri"/>
                        </a:rPr>
                        <a:t>- </a:t>
                      </a:r>
                      <a:r>
                        <a:rPr lang="fr-FR" sz="1400" u="sng" dirty="0">
                          <a:solidFill>
                            <a:srgbClr val="000000"/>
                          </a:solidFill>
                          <a:highlight>
                            <a:srgbClr val="FFFF00"/>
                          </a:highlight>
                          <a:latin typeface="Calibri"/>
                          <a:ea typeface="PMingLiU"/>
                          <a:cs typeface="Calibri"/>
                        </a:rPr>
                        <a:t>utiliser un bilan et un compte de résultat</a:t>
                      </a:r>
                      <a:r>
                        <a:rPr lang="fr-FR" sz="1400" dirty="0">
                          <a:solidFill>
                            <a:srgbClr val="000000"/>
                          </a:solidFill>
                          <a:highlight>
                            <a:srgbClr val="FFFF00"/>
                          </a:highlight>
                          <a:latin typeface="Calibri"/>
                          <a:ea typeface="PMingLiU"/>
                          <a:cs typeface="Calibri"/>
                        </a:rPr>
                        <a:t> pour repérer la </a:t>
                      </a:r>
                      <a:r>
                        <a:rPr lang="fr-FR" sz="1400" u="sng" dirty="0">
                          <a:solidFill>
                            <a:srgbClr val="000000"/>
                          </a:solidFill>
                          <a:highlight>
                            <a:srgbClr val="FFFF00"/>
                          </a:highlight>
                          <a:latin typeface="Calibri"/>
                          <a:ea typeface="PMingLiU"/>
                          <a:cs typeface="Calibri"/>
                        </a:rPr>
                        <a:t>valeur financière</a:t>
                      </a:r>
                      <a:r>
                        <a:rPr lang="fr-FR" sz="1400" dirty="0">
                          <a:solidFill>
                            <a:srgbClr val="000000"/>
                          </a:solidFill>
                          <a:highlight>
                            <a:srgbClr val="FFFF00"/>
                          </a:highlight>
                          <a:latin typeface="Calibri"/>
                          <a:ea typeface="PMingLiU"/>
                          <a:cs typeface="Calibri"/>
                        </a:rPr>
                        <a:t> produite par une organisation (principalement une entreprise) ;</a:t>
                      </a:r>
                      <a:endParaRPr lang="fr-FR" sz="1400" dirty="0">
                        <a:latin typeface="Calibri"/>
                        <a:ea typeface="PMingLiU"/>
                        <a:cs typeface="Calibri"/>
                      </a:endParaRPr>
                    </a:p>
                    <a:p>
                      <a:pPr>
                        <a:spcAft>
                          <a:spcPts val="0"/>
                        </a:spcAft>
                        <a:tabLst>
                          <a:tab pos="194310" algn="l"/>
                        </a:tabLst>
                      </a:pPr>
                      <a:r>
                        <a:rPr lang="fr-FR" sz="1400" dirty="0" smtClean="0">
                          <a:solidFill>
                            <a:srgbClr val="000000"/>
                          </a:solidFill>
                          <a:latin typeface="Calibri"/>
                          <a:ea typeface="PMingLiU"/>
                          <a:cs typeface="Calibri"/>
                        </a:rPr>
                        <a:t>- </a:t>
                      </a:r>
                      <a:r>
                        <a:rPr lang="fr-FR" sz="1400" dirty="0">
                          <a:solidFill>
                            <a:srgbClr val="000000"/>
                          </a:solidFill>
                          <a:highlight>
                            <a:srgbClr val="00FFFF"/>
                          </a:highlight>
                          <a:latin typeface="Calibri"/>
                          <a:ea typeface="PMingLiU"/>
                          <a:cs typeface="Calibri"/>
                        </a:rPr>
                        <a:t>repérer (à partir de la notion de valeur ajoutée) les </a:t>
                      </a:r>
                      <a:r>
                        <a:rPr lang="fr-FR" sz="1400" u="sng" dirty="0">
                          <a:solidFill>
                            <a:srgbClr val="000000"/>
                          </a:solidFill>
                          <a:highlight>
                            <a:srgbClr val="00FFFF"/>
                          </a:highlight>
                          <a:latin typeface="Calibri"/>
                          <a:ea typeface="PMingLiU"/>
                          <a:cs typeface="Calibri"/>
                        </a:rPr>
                        <a:t>compromis réalisés pour répondre aux attentes des acteurs,</a:t>
                      </a:r>
                      <a:r>
                        <a:rPr lang="fr-FR" sz="1400" dirty="0">
                          <a:solidFill>
                            <a:srgbClr val="000000"/>
                          </a:solidFill>
                          <a:highlight>
                            <a:srgbClr val="00FFFF"/>
                          </a:highlight>
                          <a:latin typeface="Calibri"/>
                          <a:ea typeface="PMingLiU"/>
                          <a:cs typeface="Calibri"/>
                        </a:rPr>
                        <a:t> du fait des contraintes de ressources et de création de valeur (valeur ajoutée) ;</a:t>
                      </a:r>
                      <a:endParaRPr lang="fr-FR" sz="1400" dirty="0">
                        <a:latin typeface="Calibri"/>
                        <a:ea typeface="PMingLiU"/>
                        <a:cs typeface="Calibri"/>
                      </a:endParaRPr>
                    </a:p>
                    <a:p>
                      <a:pPr>
                        <a:spcAft>
                          <a:spcPts val="0"/>
                        </a:spcAft>
                        <a:buFontTx/>
                        <a:buChar char="-"/>
                        <a:tabLst>
                          <a:tab pos="194310" algn="l"/>
                        </a:tabLst>
                      </a:pPr>
                      <a:r>
                        <a:rPr lang="fr-FR" sz="1400" dirty="0" smtClean="0">
                          <a:solidFill>
                            <a:srgbClr val="000000"/>
                          </a:solidFill>
                          <a:highlight>
                            <a:srgbClr val="00FFFF"/>
                          </a:highlight>
                          <a:latin typeface="Calibri"/>
                          <a:ea typeface="PMingLiU"/>
                          <a:cs typeface="Calibri"/>
                        </a:rPr>
                        <a:t>décrire </a:t>
                      </a:r>
                      <a:r>
                        <a:rPr lang="fr-FR" sz="1400" dirty="0">
                          <a:solidFill>
                            <a:srgbClr val="000000"/>
                          </a:solidFill>
                          <a:highlight>
                            <a:srgbClr val="00FFFF"/>
                          </a:highlight>
                          <a:latin typeface="Calibri"/>
                          <a:ea typeface="PMingLiU"/>
                          <a:cs typeface="Calibri"/>
                        </a:rPr>
                        <a:t>le mécanisme de </a:t>
                      </a:r>
                      <a:r>
                        <a:rPr lang="fr-FR" sz="1400" u="sng" dirty="0">
                          <a:solidFill>
                            <a:srgbClr val="000000"/>
                          </a:solidFill>
                          <a:highlight>
                            <a:srgbClr val="00FFFF"/>
                          </a:highlight>
                          <a:latin typeface="Calibri"/>
                          <a:ea typeface="PMingLiU"/>
                          <a:cs typeface="Calibri"/>
                        </a:rPr>
                        <a:t>la taxe sur la valeur ajoutée</a:t>
                      </a:r>
                      <a:r>
                        <a:rPr lang="fr-FR" sz="1400" dirty="0">
                          <a:solidFill>
                            <a:srgbClr val="000000"/>
                          </a:solidFill>
                          <a:highlight>
                            <a:srgbClr val="00FFFF"/>
                          </a:highlight>
                          <a:latin typeface="Calibri"/>
                          <a:ea typeface="PMingLiU"/>
                          <a:cs typeface="Calibri"/>
                        </a:rPr>
                        <a:t> </a:t>
                      </a:r>
                      <a:r>
                        <a:rPr lang="fr-FR" sz="1400" dirty="0" smtClean="0">
                          <a:solidFill>
                            <a:srgbClr val="000000"/>
                          </a:solidFill>
                          <a:highlight>
                            <a:srgbClr val="00FFFF"/>
                          </a:highlight>
                          <a:latin typeface="Calibri"/>
                          <a:ea typeface="PMingLiU"/>
                          <a:cs typeface="Calibri"/>
                        </a:rPr>
                        <a:t>pour </a:t>
                      </a:r>
                      <a:r>
                        <a:rPr lang="fr-FR" sz="1400" dirty="0">
                          <a:solidFill>
                            <a:srgbClr val="000000"/>
                          </a:solidFill>
                          <a:highlight>
                            <a:srgbClr val="00FFFF"/>
                          </a:highlight>
                          <a:latin typeface="Calibri"/>
                          <a:ea typeface="PMingLiU"/>
                          <a:cs typeface="Calibri"/>
                        </a:rPr>
                        <a:t>une organisation donnée.</a:t>
                      </a:r>
                      <a:r>
                        <a:rPr lang="fr-FR" sz="1400" dirty="0">
                          <a:solidFill>
                            <a:srgbClr val="000000"/>
                          </a:solidFill>
                          <a:latin typeface="Calibri"/>
                          <a:ea typeface="PMingLiU"/>
                          <a:cs typeface="Calibri"/>
                        </a:rPr>
                        <a:t> </a:t>
                      </a:r>
                      <a:endParaRPr lang="fr-FR" sz="1400" dirty="0" smtClean="0">
                        <a:solidFill>
                          <a:srgbClr val="000000"/>
                        </a:solidFill>
                        <a:latin typeface="Calibri"/>
                        <a:ea typeface="PMingLiU"/>
                        <a:cs typeface="Calibri"/>
                      </a:endParaRPr>
                    </a:p>
                    <a:p>
                      <a:pPr marL="0" marR="0" indent="0" algn="l" defTabSz="914400" rtl="0" eaLnBrk="1" fontAlgn="auto" latinLnBrk="0" hangingPunct="1">
                        <a:lnSpc>
                          <a:spcPct val="100000"/>
                        </a:lnSpc>
                        <a:spcBef>
                          <a:spcPts val="0"/>
                        </a:spcBef>
                        <a:spcAft>
                          <a:spcPts val="0"/>
                        </a:spcAft>
                        <a:buClrTx/>
                        <a:buSzTx/>
                        <a:buFontTx/>
                        <a:buNone/>
                        <a:tabLst>
                          <a:tab pos="194310" algn="l"/>
                        </a:tabLst>
                        <a:defRPr/>
                      </a:pPr>
                      <a:r>
                        <a:rPr lang="fr-FR" sz="1400" dirty="0" smtClean="0">
                          <a:solidFill>
                            <a:srgbClr val="000000"/>
                          </a:solidFill>
                          <a:latin typeface="Calibri"/>
                          <a:ea typeface="PMingLiU"/>
                          <a:cs typeface="Calibri"/>
                        </a:rPr>
                        <a:t>- </a:t>
                      </a:r>
                      <a:r>
                        <a:rPr lang="fr-FR" sz="1400" dirty="0" smtClean="0">
                          <a:solidFill>
                            <a:srgbClr val="000000"/>
                          </a:solidFill>
                          <a:highlight>
                            <a:srgbClr val="C0C0C0"/>
                          </a:highlight>
                          <a:latin typeface="Calibri"/>
                          <a:ea typeface="PMingLiU"/>
                          <a:cs typeface="Calibri"/>
                        </a:rPr>
                        <a:t>utiliser des indicateurs simples pour </a:t>
                      </a:r>
                      <a:r>
                        <a:rPr lang="fr-FR" sz="1400" u="sng" dirty="0" smtClean="0">
                          <a:solidFill>
                            <a:srgbClr val="000000"/>
                          </a:solidFill>
                          <a:highlight>
                            <a:srgbClr val="C0C0C0"/>
                          </a:highlight>
                          <a:latin typeface="Calibri"/>
                          <a:ea typeface="PMingLiU"/>
                          <a:cs typeface="Calibri"/>
                        </a:rPr>
                        <a:t>repérer la valeur perçue </a:t>
                      </a:r>
                      <a:r>
                        <a:rPr lang="fr-FR" sz="1400" dirty="0" smtClean="0">
                          <a:solidFill>
                            <a:srgbClr val="000000"/>
                          </a:solidFill>
                          <a:highlight>
                            <a:srgbClr val="C0C0C0"/>
                          </a:highlight>
                          <a:latin typeface="Calibri"/>
                          <a:ea typeface="PMingLiU"/>
                          <a:cs typeface="Calibri"/>
                        </a:rPr>
                        <a:t>produite par l’organisation ;</a:t>
                      </a:r>
                      <a:endParaRPr lang="fr-FR" sz="1400" dirty="0" smtClean="0">
                        <a:latin typeface="Calibri"/>
                        <a:ea typeface="PMingLiU"/>
                        <a:cs typeface="Calibri"/>
                      </a:endParaRPr>
                    </a:p>
                    <a:p>
                      <a:pPr>
                        <a:spcAft>
                          <a:spcPts val="0"/>
                        </a:spcAft>
                        <a:buFontTx/>
                        <a:buChar char="-"/>
                        <a:tabLst>
                          <a:tab pos="194310" algn="l"/>
                        </a:tabLst>
                      </a:pPr>
                      <a:endParaRPr lang="fr-FR" sz="1400" dirty="0">
                        <a:latin typeface="Calibri"/>
                        <a:ea typeface="PMingLiU"/>
                        <a:cs typeface="Calibri"/>
                      </a:endParaRPr>
                    </a:p>
                  </a:txBody>
                  <a:tcPr marL="63317" marR="63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 name="Text Box 1"/>
          <p:cNvSpPr txBox="1">
            <a:spLocks noChangeArrowheads="1"/>
          </p:cNvSpPr>
          <p:nvPr/>
        </p:nvSpPr>
        <p:spPr bwMode="auto">
          <a:xfrm>
            <a:off x="4714876" y="1214422"/>
            <a:ext cx="3571900" cy="857256"/>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1</a:t>
            </a:r>
            <a:r>
              <a:rPr lang="fr-FR" sz="2400" b="1" dirty="0" smtClean="0">
                <a:solidFill>
                  <a:srgbClr val="FF0000"/>
                </a:solidFill>
                <a:latin typeface="Calibri"/>
                <a:ea typeface="PMingLiU"/>
                <a:cs typeface="Calibri"/>
              </a:rPr>
              <a:t> </a:t>
            </a:r>
            <a:r>
              <a:rPr lang="fr-FR" sz="1600" b="1" dirty="0" smtClean="0">
                <a:solidFill>
                  <a:srgbClr val="FF0000"/>
                </a:solidFill>
                <a:latin typeface="Calibri"/>
                <a:ea typeface="PMingLiU"/>
                <a:cs typeface="Calibri"/>
              </a:rPr>
              <a:t>Partir de la mise en situation (contexte, situation pédagogique) en cohérence avec la question</a:t>
            </a:r>
            <a:endParaRPr lang="fr-FR" sz="1600" dirty="0">
              <a:latin typeface="Calibri"/>
              <a:ea typeface="PMingLiU"/>
              <a:cs typeface="Calibri"/>
            </a:endParaRPr>
          </a:p>
        </p:txBody>
      </p:sp>
      <p:sp>
        <p:nvSpPr>
          <p:cNvPr id="7171" name="Line 3"/>
          <p:cNvSpPr>
            <a:spLocks noChangeShapeType="1"/>
          </p:cNvSpPr>
          <p:nvPr/>
        </p:nvSpPr>
        <p:spPr bwMode="auto">
          <a:xfrm>
            <a:off x="1142976" y="1928802"/>
            <a:ext cx="0" cy="22860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7174" name="AutoShape 6"/>
          <p:cNvSpPr>
            <a:spLocks/>
          </p:cNvSpPr>
          <p:nvPr/>
        </p:nvSpPr>
        <p:spPr bwMode="auto">
          <a:xfrm>
            <a:off x="4500562" y="3000372"/>
            <a:ext cx="142876" cy="3286148"/>
          </a:xfrm>
          <a:prstGeom prst="leftBrace">
            <a:avLst>
              <a:gd name="adj1" fmla="val 124570"/>
              <a:gd name="adj2" fmla="val 71384"/>
            </a:avLst>
          </a:pr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175" name="Text Box 7"/>
          <p:cNvSpPr txBox="1">
            <a:spLocks noChangeArrowheads="1"/>
          </p:cNvSpPr>
          <p:nvPr/>
        </p:nvSpPr>
        <p:spPr bwMode="auto">
          <a:xfrm>
            <a:off x="500034" y="4357694"/>
            <a:ext cx="1785950" cy="1835155"/>
          </a:xfrm>
          <a:prstGeom prst="rect">
            <a:avLst/>
          </a:prstGeom>
          <a:solidFill>
            <a:schemeClr val="accent6">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18000" tIns="10800" rIns="18000" bIns="10800" numCol="1" anchor="t" anchorCtr="0" compatLnSpc="1">
            <a:prstTxWarp prst="textNoShape">
              <a:avLst/>
            </a:prstTxWarp>
          </a:bodyPr>
          <a:lstStyle/>
          <a:p>
            <a:pPr>
              <a:spcAft>
                <a:spcPts val="0"/>
              </a:spcAft>
            </a:pPr>
            <a:r>
              <a:rPr lang="fr-FR" sz="1400" b="1" dirty="0" smtClean="0">
                <a:solidFill>
                  <a:srgbClr val="FF0000"/>
                </a:solidFill>
                <a:latin typeface="Calibri"/>
                <a:ea typeface="PMingLiU"/>
                <a:cs typeface="Calibri"/>
              </a:rPr>
              <a:t>La réponse à la question est construite grâce à la mise en œuvre de situations mobilisant des capacités et faisant appel aux notions à construire</a:t>
            </a:r>
            <a:endParaRPr lang="fr-FR" sz="1400" dirty="0">
              <a:latin typeface="Calibri"/>
              <a:ea typeface="PMingLiU"/>
              <a:cs typeface="Calibri"/>
            </a:endParaRPr>
          </a:p>
        </p:txBody>
      </p:sp>
      <p:sp>
        <p:nvSpPr>
          <p:cNvPr id="7176" name="Text Box 8"/>
          <p:cNvSpPr txBox="1">
            <a:spLocks noChangeArrowheads="1"/>
          </p:cNvSpPr>
          <p:nvPr/>
        </p:nvSpPr>
        <p:spPr bwMode="auto">
          <a:xfrm>
            <a:off x="2946398" y="5357826"/>
            <a:ext cx="1482726" cy="342900"/>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3 </a:t>
            </a:r>
            <a:r>
              <a:rPr lang="fr-FR" sz="1600" b="1" dirty="0" smtClean="0">
                <a:solidFill>
                  <a:srgbClr val="FF0000"/>
                </a:solidFill>
                <a:latin typeface="Calibri"/>
                <a:ea typeface="PMingLiU"/>
                <a:cs typeface="Calibri"/>
              </a:rPr>
              <a:t>Les capacités</a:t>
            </a:r>
            <a:endParaRPr lang="fr-FR" sz="1600" dirty="0">
              <a:latin typeface="Calibri"/>
              <a:ea typeface="PMingLiU"/>
              <a:cs typeface="Calibri"/>
            </a:endParaRPr>
          </a:p>
        </p:txBody>
      </p:sp>
      <p:sp>
        <p:nvSpPr>
          <p:cNvPr id="7177" name="Line 9"/>
          <p:cNvSpPr>
            <a:spLocks noChangeShapeType="1"/>
          </p:cNvSpPr>
          <p:nvPr/>
        </p:nvSpPr>
        <p:spPr bwMode="auto">
          <a:xfrm>
            <a:off x="2071670" y="1928802"/>
            <a:ext cx="2571768" cy="642942"/>
          </a:xfrm>
          <a:prstGeom prst="line">
            <a:avLst/>
          </a:prstGeom>
          <a:noFill/>
          <a:ln w="19050">
            <a:solidFill>
              <a:srgbClr val="FF0000"/>
            </a:solidFill>
            <a:prstDash val="dash"/>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7173" name="Text Box 5"/>
          <p:cNvSpPr txBox="1">
            <a:spLocks noChangeArrowheads="1"/>
          </p:cNvSpPr>
          <p:nvPr/>
        </p:nvSpPr>
        <p:spPr bwMode="auto">
          <a:xfrm>
            <a:off x="2571736" y="4086232"/>
            <a:ext cx="1857388" cy="342900"/>
          </a:xfrm>
          <a:prstGeom prst="rect">
            <a:avLst/>
          </a:prstGeom>
          <a:no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4 </a:t>
            </a:r>
            <a:r>
              <a:rPr lang="fr-FR" sz="1600" b="1" dirty="0" smtClean="0">
                <a:solidFill>
                  <a:srgbClr val="FF0000"/>
                </a:solidFill>
                <a:latin typeface="Calibri"/>
                <a:ea typeface="PMingLiU"/>
                <a:cs typeface="Calibri"/>
              </a:rPr>
              <a:t>Appel aux notions</a:t>
            </a:r>
            <a:endParaRPr lang="fr-FR" sz="1600" dirty="0" smtClean="0">
              <a:latin typeface="Calibri"/>
              <a:ea typeface="PMingLiU"/>
              <a:cs typeface="Calibri"/>
            </a:endParaRPr>
          </a:p>
        </p:txBody>
      </p:sp>
      <p:sp>
        <p:nvSpPr>
          <p:cNvPr id="7172" name="Text Box 4"/>
          <p:cNvSpPr txBox="1">
            <a:spLocks noChangeArrowheads="1"/>
          </p:cNvSpPr>
          <p:nvPr/>
        </p:nvSpPr>
        <p:spPr bwMode="auto">
          <a:xfrm>
            <a:off x="571472" y="1643050"/>
            <a:ext cx="1285884" cy="342900"/>
          </a:xfrm>
          <a:prstGeom prst="rect">
            <a:avLst/>
          </a:prstGeom>
          <a:no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2 </a:t>
            </a:r>
            <a:r>
              <a:rPr lang="fr-FR" sz="1600" b="1" dirty="0" smtClean="0">
                <a:solidFill>
                  <a:srgbClr val="FF0000"/>
                </a:solidFill>
                <a:latin typeface="Calibri"/>
                <a:ea typeface="PMingLiU"/>
                <a:cs typeface="Calibri"/>
              </a:rPr>
              <a:t>La question</a:t>
            </a:r>
            <a:endParaRPr lang="fr-FR" sz="1600" dirty="0">
              <a:latin typeface="Calibri"/>
              <a:ea typeface="PMingLiU"/>
              <a:cs typeface="Calibri"/>
            </a:endParaRPr>
          </a:p>
        </p:txBody>
      </p:sp>
      <p:sp>
        <p:nvSpPr>
          <p:cNvPr id="7170" name="Line 2"/>
          <p:cNvSpPr>
            <a:spLocks noChangeShapeType="1"/>
          </p:cNvSpPr>
          <p:nvPr/>
        </p:nvSpPr>
        <p:spPr bwMode="auto">
          <a:xfrm>
            <a:off x="-2617788" y="293688"/>
            <a:ext cx="0" cy="22860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27" name="Line 3"/>
          <p:cNvSpPr>
            <a:spLocks noChangeShapeType="1"/>
          </p:cNvSpPr>
          <p:nvPr/>
        </p:nvSpPr>
        <p:spPr bwMode="auto">
          <a:xfrm>
            <a:off x="6429388" y="2071678"/>
            <a:ext cx="0" cy="22860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600200"/>
            <a:ext cx="7467600" cy="4614882"/>
          </a:xfrm>
        </p:spPr>
        <p:txBody>
          <a:bodyPr>
            <a:normAutofit lnSpcReduction="10000"/>
          </a:bodyPr>
          <a:lstStyle/>
          <a:p>
            <a:r>
              <a:rPr lang="fr-FR" sz="1800" dirty="0" smtClean="0"/>
              <a:t>1</a:t>
            </a:r>
            <a:r>
              <a:rPr lang="fr-FR" sz="1800" baseline="30000" dirty="0" smtClean="0"/>
              <a:t>ère</a:t>
            </a:r>
            <a:r>
              <a:rPr lang="fr-FR" sz="1800" dirty="0" smtClean="0"/>
              <a:t> capacité : caractériser les différents types de valeur et les mettre en relation avec les attentes des acteurs</a:t>
            </a:r>
          </a:p>
          <a:p>
            <a:endParaRPr lang="fr-FR" sz="1800" dirty="0" smtClean="0"/>
          </a:p>
          <a:p>
            <a:r>
              <a:rPr lang="fr-FR" sz="1800" dirty="0" smtClean="0"/>
              <a:t>Valeur financière</a:t>
            </a:r>
          </a:p>
          <a:p>
            <a:endParaRPr lang="fr-FR" sz="1800" dirty="0" smtClean="0"/>
          </a:p>
          <a:p>
            <a:r>
              <a:rPr lang="fr-FR" sz="1800" dirty="0" smtClean="0"/>
              <a:t>Valeur ajoutée et mécanisme de la TVA</a:t>
            </a:r>
          </a:p>
          <a:p>
            <a:endParaRPr lang="fr-FR" sz="1800" dirty="0" smtClean="0"/>
          </a:p>
          <a:p>
            <a:r>
              <a:rPr lang="fr-FR" sz="1800" dirty="0" smtClean="0"/>
              <a:t>Valeur sociale</a:t>
            </a:r>
          </a:p>
          <a:p>
            <a:endParaRPr lang="fr-FR" sz="1800" dirty="0" smtClean="0"/>
          </a:p>
          <a:p>
            <a:r>
              <a:rPr lang="fr-FR" sz="1800" dirty="0" smtClean="0"/>
              <a:t>Valeur perçue</a:t>
            </a:r>
          </a:p>
          <a:p>
            <a:endParaRPr lang="fr-FR" sz="1800" dirty="0" smtClean="0"/>
          </a:p>
          <a:p>
            <a:r>
              <a:rPr lang="fr-FR" sz="1800" dirty="0" smtClean="0"/>
              <a:t>Les transversalités</a:t>
            </a:r>
          </a:p>
          <a:p>
            <a:endParaRPr lang="fr-FR" sz="1800" dirty="0" smtClean="0"/>
          </a:p>
          <a:p>
            <a:r>
              <a:rPr lang="fr-FR" sz="1800" dirty="0" smtClean="0"/>
              <a:t>Le lexique</a:t>
            </a:r>
            <a:endParaRPr lang="fr-FR" sz="1800" dirty="0" smtClean="0"/>
          </a:p>
        </p:txBody>
      </p:sp>
      <p:sp>
        <p:nvSpPr>
          <p:cNvPr id="5" name="Titre 4"/>
          <p:cNvSpPr>
            <a:spLocks noGrp="1"/>
          </p:cNvSpPr>
          <p:nvPr>
            <p:ph type="title"/>
          </p:nvPr>
        </p:nvSpPr>
        <p:spPr>
          <a:xfrm>
            <a:off x="457200" y="357166"/>
            <a:ext cx="8043890" cy="846158"/>
          </a:xfrm>
        </p:spPr>
        <p:txBody>
          <a:bodyPr>
            <a:normAutofit/>
          </a:bodyPr>
          <a:lstStyle/>
          <a:p>
            <a:pPr algn="ctr"/>
            <a:r>
              <a:rPr lang="fr-FR" sz="2000" b="1" dirty="0" smtClean="0"/>
              <a:t>Comment la gestion d’une organisatio</a:t>
            </a:r>
            <a:r>
              <a:rPr lang="fr-FR" sz="2000" b="1" dirty="0" smtClean="0"/>
              <a:t>n contribue-t-elle à la création de différentes formes de valeur ?</a:t>
            </a:r>
            <a:endParaRPr lang="fr-FR" sz="2000" b="1" dirty="0"/>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417514"/>
            <a:ext cx="7901014" cy="511156"/>
          </a:xfrm>
        </p:spPr>
        <p:txBody>
          <a:bodyPr>
            <a:normAutofit/>
          </a:bodyPr>
          <a:lstStyle/>
          <a:p>
            <a:pPr algn="ctr"/>
            <a:r>
              <a:rPr lang="fr-FR" sz="2400" b="1" dirty="0" smtClean="0"/>
              <a:t>Thème </a:t>
            </a:r>
            <a:r>
              <a:rPr lang="fr-FR" sz="2400" b="1" dirty="0" smtClean="0"/>
              <a:t>: </a:t>
            </a:r>
            <a:r>
              <a:rPr lang="fr-FR" sz="2400" b="1" dirty="0" smtClean="0"/>
              <a:t>GESTION ET CRÉATION DE </a:t>
            </a:r>
            <a:r>
              <a:rPr lang="fr-FR" sz="2400" b="1" dirty="0" smtClean="0"/>
              <a:t>VALEUR</a:t>
            </a:r>
            <a:endParaRPr lang="fr-FR" sz="2400" dirty="0"/>
          </a:p>
        </p:txBody>
      </p:sp>
      <p:sp>
        <p:nvSpPr>
          <p:cNvPr id="6" name="Espace réservé du contenu 5"/>
          <p:cNvSpPr>
            <a:spLocks noGrp="1"/>
          </p:cNvSpPr>
          <p:nvPr>
            <p:ph sz="quarter" idx="1"/>
          </p:nvPr>
        </p:nvSpPr>
        <p:spPr>
          <a:xfrm>
            <a:off x="457200" y="2100266"/>
            <a:ext cx="7467600" cy="542916"/>
          </a:xfrm>
        </p:spPr>
        <p:txBody>
          <a:bodyPr>
            <a:normAutofit/>
          </a:bodyPr>
          <a:lstStyle/>
          <a:p>
            <a:r>
              <a:rPr lang="fr-FR" sz="2000" b="1" dirty="0" smtClean="0"/>
              <a:t>Objectifs de la formation</a:t>
            </a:r>
            <a:endParaRPr lang="fr-FR" sz="2000" b="1" dirty="0"/>
          </a:p>
        </p:txBody>
      </p:sp>
      <p:sp>
        <p:nvSpPr>
          <p:cNvPr id="8" name="ZoneTexte 7"/>
          <p:cNvSpPr txBox="1"/>
          <p:nvPr/>
        </p:nvSpPr>
        <p:spPr>
          <a:xfrm>
            <a:off x="642910" y="2702478"/>
            <a:ext cx="7358114" cy="369332"/>
          </a:xfrm>
          <a:prstGeom prst="rect">
            <a:avLst/>
          </a:prstGeom>
          <a:noFill/>
        </p:spPr>
        <p:txBody>
          <a:bodyPr wrap="square" rtlCol="0">
            <a:spAutoFit/>
          </a:bodyPr>
          <a:lstStyle/>
          <a:p>
            <a:pPr lvl="0">
              <a:buFont typeface="Wingdings" pitchFamily="2" charset="2"/>
              <a:buChar char="Ø"/>
            </a:pPr>
            <a:r>
              <a:rPr lang="fr-FR" dirty="0" smtClean="0"/>
              <a:t> Proposition sur comment traiter la question avec les élèves</a:t>
            </a:r>
            <a:endParaRPr lang="fr-FR" dirty="0"/>
          </a:p>
        </p:txBody>
      </p:sp>
      <p:sp>
        <p:nvSpPr>
          <p:cNvPr id="9" name="ZoneTexte 8"/>
          <p:cNvSpPr txBox="1"/>
          <p:nvPr/>
        </p:nvSpPr>
        <p:spPr>
          <a:xfrm>
            <a:off x="642910" y="3273982"/>
            <a:ext cx="7358114" cy="369332"/>
          </a:xfrm>
          <a:prstGeom prst="rect">
            <a:avLst/>
          </a:prstGeom>
          <a:noFill/>
        </p:spPr>
        <p:txBody>
          <a:bodyPr wrap="square" rtlCol="0">
            <a:spAutoFit/>
          </a:bodyPr>
          <a:lstStyle/>
          <a:p>
            <a:pPr lvl="0">
              <a:buFont typeface="Wingdings" pitchFamily="2" charset="2"/>
              <a:buChar char="Ø"/>
            </a:pPr>
            <a:r>
              <a:rPr lang="fr-FR" dirty="0" smtClean="0"/>
              <a:t> </a:t>
            </a:r>
            <a:r>
              <a:rPr lang="fr-FR" b="1" dirty="0" smtClean="0"/>
              <a:t>Mettre en œuvre la démarche technologique</a:t>
            </a:r>
            <a:endParaRPr lang="fr-FR" b="1" dirty="0"/>
          </a:p>
        </p:txBody>
      </p:sp>
      <p:sp>
        <p:nvSpPr>
          <p:cNvPr id="10" name="ZoneTexte 9"/>
          <p:cNvSpPr txBox="1"/>
          <p:nvPr/>
        </p:nvSpPr>
        <p:spPr>
          <a:xfrm>
            <a:off x="642910" y="3845486"/>
            <a:ext cx="7358114" cy="369332"/>
          </a:xfrm>
          <a:prstGeom prst="rect">
            <a:avLst/>
          </a:prstGeom>
          <a:noFill/>
        </p:spPr>
        <p:txBody>
          <a:bodyPr wrap="square" rtlCol="0">
            <a:spAutoFit/>
          </a:bodyPr>
          <a:lstStyle/>
          <a:p>
            <a:pPr>
              <a:buFont typeface="Wingdings" pitchFamily="2" charset="2"/>
              <a:buChar char="Ø"/>
            </a:pPr>
            <a:r>
              <a:rPr lang="fr-FR" dirty="0" smtClean="0"/>
              <a:t> </a:t>
            </a:r>
            <a:r>
              <a:rPr lang="fr-FR" dirty="0" smtClean="0"/>
              <a:t>Ne </a:t>
            </a:r>
            <a:r>
              <a:rPr lang="fr-FR" dirty="0" smtClean="0"/>
              <a:t>pas s’attendre à un cours utilisable directement en classe</a:t>
            </a:r>
          </a:p>
        </p:txBody>
      </p:sp>
      <p:sp>
        <p:nvSpPr>
          <p:cNvPr id="11" name="ZoneTexte 10"/>
          <p:cNvSpPr txBox="1"/>
          <p:nvPr/>
        </p:nvSpPr>
        <p:spPr>
          <a:xfrm>
            <a:off x="642910" y="4416990"/>
            <a:ext cx="7358114" cy="369332"/>
          </a:xfrm>
          <a:prstGeom prst="rect">
            <a:avLst/>
          </a:prstGeom>
          <a:noFill/>
        </p:spPr>
        <p:txBody>
          <a:bodyPr wrap="square" rtlCol="0">
            <a:spAutoFit/>
          </a:bodyPr>
          <a:lstStyle/>
          <a:p>
            <a:pPr>
              <a:buFont typeface="Wingdings" pitchFamily="2" charset="2"/>
              <a:buChar char="Ø"/>
            </a:pPr>
            <a:r>
              <a:rPr lang="fr-FR" dirty="0" smtClean="0"/>
              <a:t> Ne pas s’attendre à une approche par les notions</a:t>
            </a:r>
          </a:p>
        </p:txBody>
      </p:sp>
      <p:sp>
        <p:nvSpPr>
          <p:cNvPr id="12" name="ZoneTexte 11"/>
          <p:cNvSpPr txBox="1"/>
          <p:nvPr/>
        </p:nvSpPr>
        <p:spPr>
          <a:xfrm>
            <a:off x="642910" y="4988494"/>
            <a:ext cx="7358114" cy="369332"/>
          </a:xfrm>
          <a:prstGeom prst="rect">
            <a:avLst/>
          </a:prstGeom>
          <a:noFill/>
        </p:spPr>
        <p:txBody>
          <a:bodyPr wrap="square" rtlCol="0">
            <a:spAutoFit/>
          </a:bodyPr>
          <a:lstStyle/>
          <a:p>
            <a:pPr>
              <a:buFont typeface="Wingdings" pitchFamily="2" charset="2"/>
              <a:buChar char="Ø"/>
            </a:pPr>
            <a:r>
              <a:rPr lang="fr-FR" dirty="0" smtClean="0"/>
              <a:t> Ne pas s’attendre à une analyse de l’intégralité du programme</a:t>
            </a:r>
          </a:p>
        </p:txBody>
      </p:sp>
      <p:sp>
        <p:nvSpPr>
          <p:cNvPr id="13" name="Titre 4"/>
          <p:cNvSpPr txBox="1">
            <a:spLocks/>
          </p:cNvSpPr>
          <p:nvPr/>
        </p:nvSpPr>
        <p:spPr>
          <a:xfrm>
            <a:off x="428596" y="1000108"/>
            <a:ext cx="7901014" cy="1000132"/>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2000" b="1" cap="small" dirty="0" smtClean="0">
                <a:solidFill>
                  <a:schemeClr val="tx2"/>
                </a:solidFill>
                <a:latin typeface="+mj-lt"/>
                <a:ea typeface="+mj-ea"/>
                <a:cs typeface="+mj-cs"/>
              </a:rPr>
              <a:t>Question</a:t>
            </a:r>
            <a:r>
              <a:rPr kumimoji="0" lang="fr-FR" sz="2000" b="1" i="0" u="none" strike="noStrike" kern="1200" cap="small" spc="0" normalizeH="0" baseline="0" noProof="0" dirty="0" smtClean="0">
                <a:ln>
                  <a:noFill/>
                </a:ln>
                <a:solidFill>
                  <a:schemeClr val="tx2"/>
                </a:solidFill>
                <a:effectLst/>
                <a:uLnTx/>
                <a:uFillTx/>
                <a:latin typeface="+mj-lt"/>
                <a:ea typeface="+mj-ea"/>
                <a:cs typeface="+mj-cs"/>
              </a:rPr>
              <a:t> : Comment la</a:t>
            </a:r>
            <a:r>
              <a:rPr kumimoji="0" lang="fr-FR" sz="2000" b="1" i="0" u="none" strike="noStrike" kern="1200" cap="small" spc="0" normalizeH="0" noProof="0" dirty="0" smtClean="0">
                <a:ln>
                  <a:noFill/>
                </a:ln>
                <a:solidFill>
                  <a:schemeClr val="tx2"/>
                </a:solidFill>
                <a:effectLst/>
                <a:uLnTx/>
                <a:uFillTx/>
                <a:latin typeface="+mj-lt"/>
                <a:ea typeface="+mj-ea"/>
                <a:cs typeface="+mj-cs"/>
              </a:rPr>
              <a:t> gestion d’une organisation contribue-t-elle à la création de différentes formes de valeur ?</a:t>
            </a:r>
            <a:endParaRPr kumimoji="0" lang="fr-FR" sz="2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20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wipe(down)">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Effect transition="in" filter="wipe(down)">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wipe(down)">
                                      <p:cBhvr>
                                        <p:cTn id="28" dur="500"/>
                                        <p:tgtEl>
                                          <p:spTgt spid="10">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wipe(down)">
                                      <p:cBhvr>
                                        <p:cTn id="33" dur="500"/>
                                        <p:tgtEl>
                                          <p:spTgt spid="11">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2">
                                            <p:txEl>
                                              <p:pRg st="0" end="0"/>
                                            </p:txEl>
                                          </p:spTgt>
                                        </p:tgtEl>
                                        <p:attrNameLst>
                                          <p:attrName>style.visibility</p:attrName>
                                        </p:attrNameLst>
                                      </p:cBhvr>
                                      <p:to>
                                        <p:strVal val="visible"/>
                                      </p:to>
                                    </p:set>
                                    <p:animEffect transition="in" filter="wipe(down)">
                                      <p:cBhvr>
                                        <p:cTn id="38"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8" grpId="0" build="allAtOnce"/>
      <p:bldP spid="9" grpId="0" build="allAtOnce"/>
      <p:bldP spid="10" grpId="0" build="allAtOnce"/>
      <p:bldP spid="11" grpId="0" build="allAtOnce"/>
      <p:bldP spid="12" grpId="0" build="allAtOnce"/>
      <p:bldP spid="1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357166"/>
            <a:ext cx="7467600" cy="917596"/>
          </a:xfrm>
        </p:spPr>
        <p:txBody>
          <a:bodyPr>
            <a:normAutofit fontScale="90000"/>
          </a:bodyPr>
          <a:lstStyle/>
          <a:p>
            <a:pPr algn="ctr"/>
            <a:r>
              <a:rPr lang="fr-FR" dirty="0" smtClean="0"/>
              <a:t>Comment analyser le programme avant de traiter la question</a:t>
            </a:r>
            <a:endParaRPr lang="fr-FR" dirty="0"/>
          </a:p>
        </p:txBody>
      </p:sp>
      <p:sp>
        <p:nvSpPr>
          <p:cNvPr id="3" name="Espace réservé du contenu 2"/>
          <p:cNvSpPr>
            <a:spLocks noGrp="1"/>
          </p:cNvSpPr>
          <p:nvPr>
            <p:ph sz="quarter" idx="1"/>
          </p:nvPr>
        </p:nvSpPr>
        <p:spPr>
          <a:xfrm>
            <a:off x="457200" y="1428736"/>
            <a:ext cx="7467600" cy="471478"/>
          </a:xfrm>
        </p:spPr>
        <p:txBody>
          <a:bodyPr/>
          <a:lstStyle/>
          <a:p>
            <a:pPr lvl="0"/>
            <a:r>
              <a:rPr lang="fr-FR" b="1" dirty="0" smtClean="0"/>
              <a:t>Du thème aux questions</a:t>
            </a:r>
            <a:endParaRPr lang="fr-FR" dirty="0" smtClean="0"/>
          </a:p>
          <a:p>
            <a:endParaRPr lang="fr-FR" dirty="0"/>
          </a:p>
        </p:txBody>
      </p:sp>
      <p:pic>
        <p:nvPicPr>
          <p:cNvPr id="7" name="Image 6"/>
          <p:cNvPicPr/>
          <p:nvPr/>
        </p:nvPicPr>
        <p:blipFill>
          <a:blip r:embed="rId3"/>
          <a:stretch>
            <a:fillRect/>
          </a:stretch>
        </p:blipFill>
        <p:spPr>
          <a:xfrm>
            <a:off x="571472" y="2214554"/>
            <a:ext cx="1928826" cy="3857652"/>
          </a:xfrm>
          <a:prstGeom prst="rect">
            <a:avLst/>
          </a:prstGeom>
        </p:spPr>
      </p:pic>
      <p:pic>
        <p:nvPicPr>
          <p:cNvPr id="8" name="Image 7"/>
          <p:cNvPicPr/>
          <p:nvPr/>
        </p:nvPicPr>
        <p:blipFill>
          <a:blip r:embed="rId4"/>
          <a:srcRect r="1560"/>
          <a:stretch>
            <a:fillRect/>
          </a:stretch>
        </p:blipFill>
        <p:spPr bwMode="auto">
          <a:xfrm>
            <a:off x="2569792" y="3000239"/>
            <a:ext cx="5931298" cy="2429025"/>
          </a:xfrm>
          <a:prstGeom prst="rect">
            <a:avLst/>
          </a:prstGeom>
          <a:noFill/>
          <a:ln w="9525">
            <a:noFill/>
            <a:miter lim="800000"/>
            <a:headEnd/>
            <a:tailEnd/>
          </a:ln>
        </p:spPr>
      </p:pic>
      <p:sp>
        <p:nvSpPr>
          <p:cNvPr id="16385" name="AutoShape 1"/>
          <p:cNvSpPr>
            <a:spLocks noChangeArrowheads="1"/>
          </p:cNvSpPr>
          <p:nvPr/>
        </p:nvSpPr>
        <p:spPr bwMode="auto">
          <a:xfrm>
            <a:off x="5143504" y="1500174"/>
            <a:ext cx="3214710" cy="1571636"/>
          </a:xfrm>
          <a:prstGeom prst="wedgeRoundRectCallout">
            <a:avLst>
              <a:gd name="adj1" fmla="val -27042"/>
              <a:gd name="adj2" fmla="val 84375"/>
              <a:gd name="adj3" fmla="val 16667"/>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rgbClr val="0070C0"/>
                </a:solidFill>
                <a:effectLst/>
                <a:latin typeface="Calibri" pitchFamily="34" charset="0"/>
              </a:rPr>
              <a:t>1</a:t>
            </a:r>
            <a:r>
              <a:rPr kumimoji="0" lang="fr-FR" sz="1600" b="0" i="0" u="none" strike="noStrike" cap="none" normalizeH="0" baseline="0" dirty="0" smtClean="0">
                <a:ln>
                  <a:noFill/>
                </a:ln>
                <a:solidFill>
                  <a:srgbClr val="0070C0"/>
                </a:solidFill>
                <a:effectLst/>
                <a:latin typeface="Calibri" pitchFamily="34" charset="0"/>
              </a:rPr>
              <a:t> - Lire et analyser l’introduction générale (le chapeau) pour comprendre la logique du thème et lire en particulier « L’étude du thème vise ….» qui introduit les questions</a:t>
            </a:r>
            <a:endParaRPr kumimoji="0" lang="fr-FR" sz="1600" b="0" i="0" u="none" strike="noStrike" cap="none" normalizeH="0" baseline="0" dirty="0" smtClean="0">
              <a:ln>
                <a:noFill/>
              </a:ln>
              <a:solidFill>
                <a:srgbClr val="0070C0"/>
              </a:solidFill>
              <a:effectLst/>
              <a:latin typeface="Arial"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385">
                                            <p:bg/>
                                          </p:spTgt>
                                        </p:tgtEl>
                                        <p:attrNameLst>
                                          <p:attrName>style.visibility</p:attrName>
                                        </p:attrNameLst>
                                      </p:cBhvr>
                                      <p:to>
                                        <p:strVal val="visible"/>
                                      </p:to>
                                    </p:set>
                                    <p:anim calcmode="lin" valueType="num">
                                      <p:cBhvr additive="base">
                                        <p:cTn id="17" dur="500" fill="hold"/>
                                        <p:tgtEl>
                                          <p:spTgt spid="16385">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5">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385">
                                            <p:txEl>
                                              <p:pRg st="0" end="0"/>
                                            </p:txEl>
                                          </p:spTgt>
                                        </p:tgtEl>
                                        <p:attrNameLst>
                                          <p:attrName>style.visibility</p:attrName>
                                        </p:attrNameLst>
                                      </p:cBhvr>
                                      <p:to>
                                        <p:strVal val="visible"/>
                                      </p:to>
                                    </p:set>
                                    <p:anim calcmode="lin" valueType="num">
                                      <p:cBhvr additive="base">
                                        <p:cTn id="21" dur="500" fill="hold"/>
                                        <p:tgtEl>
                                          <p:spTgt spid="16385">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16385"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357166"/>
            <a:ext cx="7467600" cy="917596"/>
          </a:xfrm>
        </p:spPr>
        <p:txBody>
          <a:bodyPr>
            <a:normAutofit fontScale="90000"/>
          </a:bodyPr>
          <a:lstStyle/>
          <a:p>
            <a:pPr algn="ctr"/>
            <a:r>
              <a:rPr lang="fr-FR" dirty="0" smtClean="0"/>
              <a:t>Comment analyser le programme avant de traiter la question</a:t>
            </a:r>
            <a:endParaRPr lang="fr-FR" dirty="0"/>
          </a:p>
        </p:txBody>
      </p:sp>
      <p:sp>
        <p:nvSpPr>
          <p:cNvPr id="6" name="Espace réservé du contenu 2"/>
          <p:cNvSpPr>
            <a:spLocks noGrp="1"/>
          </p:cNvSpPr>
          <p:nvPr>
            <p:ph sz="quarter" idx="1"/>
          </p:nvPr>
        </p:nvSpPr>
        <p:spPr>
          <a:xfrm>
            <a:off x="457200" y="1357298"/>
            <a:ext cx="7467600" cy="542916"/>
          </a:xfrm>
        </p:spPr>
        <p:txBody>
          <a:bodyPr/>
          <a:lstStyle/>
          <a:p>
            <a:pPr lvl="0"/>
            <a:r>
              <a:rPr lang="fr-FR" b="1" dirty="0" smtClean="0"/>
              <a:t>Du thème aux questions</a:t>
            </a:r>
            <a:endParaRPr lang="fr-FR" dirty="0" smtClean="0"/>
          </a:p>
          <a:p>
            <a:endParaRPr lang="fr-FR" dirty="0"/>
          </a:p>
        </p:txBody>
      </p:sp>
      <p:pic>
        <p:nvPicPr>
          <p:cNvPr id="7" name="Image 6"/>
          <p:cNvPicPr/>
          <p:nvPr/>
        </p:nvPicPr>
        <p:blipFill>
          <a:blip r:embed="rId3"/>
          <a:srcRect/>
          <a:stretch>
            <a:fillRect/>
          </a:stretch>
        </p:blipFill>
        <p:spPr bwMode="auto">
          <a:xfrm>
            <a:off x="642910" y="2195422"/>
            <a:ext cx="7215238" cy="4162536"/>
          </a:xfrm>
          <a:prstGeom prst="rect">
            <a:avLst/>
          </a:prstGeom>
          <a:noFill/>
          <a:ln w="9525">
            <a:noFill/>
            <a:miter lim="800000"/>
            <a:headEnd/>
            <a:tailEnd/>
          </a:ln>
        </p:spPr>
      </p:pic>
      <p:sp>
        <p:nvSpPr>
          <p:cNvPr id="14337" name="AutoShape 1"/>
          <p:cNvSpPr>
            <a:spLocks noChangeArrowheads="1"/>
          </p:cNvSpPr>
          <p:nvPr/>
        </p:nvSpPr>
        <p:spPr bwMode="auto">
          <a:xfrm>
            <a:off x="5857884" y="1643050"/>
            <a:ext cx="1992314" cy="885827"/>
          </a:xfrm>
          <a:prstGeom prst="wedgeRoundRectCallout">
            <a:avLst>
              <a:gd name="adj1" fmla="val -80118"/>
              <a:gd name="adj2" fmla="val 112971"/>
              <a:gd name="adj3" fmla="val 16667"/>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rgbClr val="0070C0"/>
                </a:solidFill>
                <a:effectLst/>
                <a:latin typeface="Calibri" pitchFamily="34" charset="0"/>
              </a:rPr>
              <a:t>2 </a:t>
            </a:r>
            <a:r>
              <a:rPr kumimoji="0" lang="fr-FR" sz="1600" b="0" i="0" u="none" strike="noStrike" cap="none" normalizeH="0" baseline="0" dirty="0" smtClean="0">
                <a:ln>
                  <a:noFill/>
                </a:ln>
                <a:solidFill>
                  <a:srgbClr val="0070C0"/>
                </a:solidFill>
                <a:effectLst/>
                <a:latin typeface="Calibri" pitchFamily="34" charset="0"/>
              </a:rPr>
              <a:t>– Lire et analyser les questions auxquelles il va falloir répondre</a:t>
            </a:r>
            <a:endParaRPr kumimoji="0" lang="fr-FR" sz="1600" b="0" i="0" u="none" strike="noStrike" cap="none" normalizeH="0" baseline="0" dirty="0" smtClean="0">
              <a:ln>
                <a:noFill/>
              </a:ln>
              <a:solidFill>
                <a:srgbClr val="0070C0"/>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337">
                                            <p:bg/>
                                          </p:spTgt>
                                        </p:tgtEl>
                                        <p:attrNameLst>
                                          <p:attrName>style.visibility</p:attrName>
                                        </p:attrNameLst>
                                      </p:cBhvr>
                                      <p:to>
                                        <p:strVal val="visible"/>
                                      </p:to>
                                    </p:set>
                                    <p:animEffect transition="in" filter="wipe(down)">
                                      <p:cBhvr>
                                        <p:cTn id="12" dur="500"/>
                                        <p:tgtEl>
                                          <p:spTgt spid="14337">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4337">
                                            <p:txEl>
                                              <p:pRg st="0" end="0"/>
                                            </p:txEl>
                                          </p:spTgt>
                                        </p:tgtEl>
                                        <p:attrNameLst>
                                          <p:attrName>style.visibility</p:attrName>
                                        </p:attrNameLst>
                                      </p:cBhvr>
                                      <p:to>
                                        <p:strVal val="visible"/>
                                      </p:to>
                                    </p:set>
                                    <p:animEffect transition="in" filter="wipe(down)">
                                      <p:cBhvr>
                                        <p:cTn id="15" dur="500"/>
                                        <p:tgtEl>
                                          <p:spTgt spid="1433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14337"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4"/>
          <p:cNvSpPr>
            <a:spLocks noGrp="1"/>
          </p:cNvSpPr>
          <p:nvPr>
            <p:ph type="title"/>
          </p:nvPr>
        </p:nvSpPr>
        <p:spPr>
          <a:xfrm>
            <a:off x="457200" y="285728"/>
            <a:ext cx="7467600" cy="989034"/>
          </a:xfrm>
        </p:spPr>
        <p:txBody>
          <a:bodyPr>
            <a:normAutofit fontScale="90000"/>
          </a:bodyPr>
          <a:lstStyle/>
          <a:p>
            <a:pPr algn="ctr"/>
            <a:r>
              <a:rPr lang="fr-FR" dirty="0" smtClean="0"/>
              <a:t>Comment analyser le programme avant de traiter la question</a:t>
            </a:r>
            <a:endParaRPr lang="fr-FR" dirty="0"/>
          </a:p>
        </p:txBody>
      </p:sp>
      <p:sp>
        <p:nvSpPr>
          <p:cNvPr id="12" name="Espace réservé du contenu 2"/>
          <p:cNvSpPr txBox="1">
            <a:spLocks/>
          </p:cNvSpPr>
          <p:nvPr/>
        </p:nvSpPr>
        <p:spPr>
          <a:xfrm>
            <a:off x="609600" y="1285860"/>
            <a:ext cx="7467600" cy="54291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2400" b="1" i="0" u="none" strike="noStrike" kern="1200" cap="none" spc="0" normalizeH="0" baseline="0" noProof="0" dirty="0" smtClean="0">
                <a:ln>
                  <a:noFill/>
                </a:ln>
                <a:solidFill>
                  <a:schemeClr val="tx1"/>
                </a:solidFill>
                <a:effectLst/>
                <a:uLnTx/>
                <a:uFillTx/>
                <a:latin typeface="+mn-lt"/>
                <a:ea typeface="+mn-ea"/>
                <a:cs typeface="+mn-cs"/>
              </a:rPr>
              <a:t>Des</a:t>
            </a:r>
            <a:r>
              <a:rPr kumimoji="0" lang="fr-FR" sz="2400" b="1" i="0" u="none" strike="noStrike" kern="1200" cap="none" spc="0" normalizeH="0" noProof="0" dirty="0" smtClean="0">
                <a:ln>
                  <a:noFill/>
                </a:ln>
                <a:solidFill>
                  <a:schemeClr val="tx1"/>
                </a:solidFill>
                <a:effectLst/>
                <a:uLnTx/>
                <a:uFillTx/>
                <a:latin typeface="+mn-lt"/>
                <a:ea typeface="+mn-ea"/>
                <a:cs typeface="+mn-cs"/>
              </a:rPr>
              <a:t> </a:t>
            </a:r>
            <a:r>
              <a:rPr kumimoji="0" lang="fr-FR" sz="2400" b="1" i="0" u="none" strike="noStrike" kern="1200" cap="none" spc="0" normalizeH="0" baseline="0" noProof="0" dirty="0" smtClean="0">
                <a:ln>
                  <a:noFill/>
                </a:ln>
                <a:solidFill>
                  <a:schemeClr val="tx1"/>
                </a:solidFill>
                <a:effectLst/>
                <a:uLnTx/>
                <a:uFillTx/>
                <a:latin typeface="+mn-lt"/>
                <a:ea typeface="+mn-ea"/>
                <a:cs typeface="+mn-cs"/>
              </a:rPr>
              <a:t>questions au contexte et finalités</a:t>
            </a: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14" name="Image 13"/>
          <p:cNvPicPr/>
          <p:nvPr/>
        </p:nvPicPr>
        <p:blipFill>
          <a:blip r:embed="rId3"/>
          <a:srcRect t="24486" r="2970" b="48054"/>
          <a:stretch>
            <a:fillRect/>
          </a:stretch>
        </p:blipFill>
        <p:spPr bwMode="auto">
          <a:xfrm>
            <a:off x="642910" y="1928802"/>
            <a:ext cx="7000924" cy="1143008"/>
          </a:xfrm>
          <a:prstGeom prst="rect">
            <a:avLst/>
          </a:prstGeom>
          <a:noFill/>
          <a:ln w="9525">
            <a:noFill/>
            <a:miter lim="800000"/>
            <a:headEnd/>
            <a:tailEnd/>
          </a:ln>
        </p:spPr>
      </p:pic>
      <p:sp>
        <p:nvSpPr>
          <p:cNvPr id="12289" name="AutoShape 1"/>
          <p:cNvSpPr>
            <a:spLocks noChangeArrowheads="1"/>
          </p:cNvSpPr>
          <p:nvPr/>
        </p:nvSpPr>
        <p:spPr bwMode="auto">
          <a:xfrm>
            <a:off x="5786446" y="3071810"/>
            <a:ext cx="152400" cy="260350"/>
          </a:xfrm>
          <a:prstGeom prst="upDownArrow">
            <a:avLst>
              <a:gd name="adj1" fmla="val 50000"/>
              <a:gd name="adj2" fmla="val 341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5" name="AutoShape 1"/>
          <p:cNvSpPr>
            <a:spLocks noChangeArrowheads="1"/>
          </p:cNvSpPr>
          <p:nvPr/>
        </p:nvSpPr>
        <p:spPr bwMode="auto">
          <a:xfrm>
            <a:off x="2214546" y="3071810"/>
            <a:ext cx="152400" cy="260350"/>
          </a:xfrm>
          <a:prstGeom prst="upDownArrow">
            <a:avLst>
              <a:gd name="adj1" fmla="val 50000"/>
              <a:gd name="adj2" fmla="val 341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026" name="Text Box 2"/>
          <p:cNvSpPr txBox="1">
            <a:spLocks noChangeArrowheads="1"/>
          </p:cNvSpPr>
          <p:nvPr/>
        </p:nvSpPr>
        <p:spPr bwMode="auto">
          <a:xfrm>
            <a:off x="785786" y="3357562"/>
            <a:ext cx="2857519" cy="2143140"/>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rPr>
              <a:t>Chaque organisation se caractérise par un objet social et un environnement que la gestion  appréhende à travers des processus. Certains  sont communs aux différents types d’organisation alors que d’autres nécessitent d’être adaptés.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1027" name="Text Box 3"/>
          <p:cNvSpPr txBox="1">
            <a:spLocks noChangeArrowheads="1"/>
          </p:cNvSpPr>
          <p:nvPr/>
        </p:nvSpPr>
        <p:spPr bwMode="auto">
          <a:xfrm>
            <a:off x="4286248" y="3357562"/>
            <a:ext cx="3214710" cy="2071702"/>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rPr>
              <a:t>Les processus de gestion concourent à la création de différentes formes de valeur : valeur fondée sur le revenu (approche en termes de flux), valeur fondée sur un patrimoine (approche en termes de stocks), valeur perçue, valeur sociale.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1028" name="AutoShape 4"/>
          <p:cNvSpPr>
            <a:spLocks noChangeArrowheads="1"/>
          </p:cNvSpPr>
          <p:nvPr/>
        </p:nvSpPr>
        <p:spPr bwMode="auto">
          <a:xfrm>
            <a:off x="3071803" y="5429264"/>
            <a:ext cx="3714776" cy="1216025"/>
          </a:xfrm>
          <a:prstGeom prst="wedgeRoundRectCallout">
            <a:avLst>
              <a:gd name="adj1" fmla="val -15453"/>
              <a:gd name="adj2" fmla="val -50257"/>
              <a:gd name="adj3" fmla="val 16667"/>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3 </a:t>
            </a:r>
            <a:r>
              <a:rPr kumimoji="0" lang="fr-FR" sz="1600" b="0" i="0" u="none" strike="noStrike" cap="none" normalizeH="0" baseline="0" dirty="0" smtClean="0">
                <a:ln>
                  <a:noFill/>
                </a:ln>
                <a:solidFill>
                  <a:srgbClr val="0070C0"/>
                </a:solidFill>
                <a:effectLst/>
                <a:latin typeface="Calibri" pitchFamily="34" charset="0"/>
              </a:rPr>
              <a:t>– Lire le début de « Contexte et finalités »  pour comprendre le sens de la question, l’objectif dans lequel elle doit être traitée</a:t>
            </a:r>
            <a:endParaRPr kumimoji="0" lang="fr-FR" sz="1600" b="0" i="0" u="none" strike="noStrike" cap="none" normalizeH="0" baseline="0" dirty="0" smtClean="0">
              <a:ln>
                <a:noFill/>
              </a:ln>
              <a:solidFill>
                <a:srgbClr val="0070C0"/>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ppt_x"/>
                                          </p:val>
                                        </p:tav>
                                        <p:tav tm="100000">
                                          <p:val>
                                            <p:strVal val="#ppt_x"/>
                                          </p:val>
                                        </p:tav>
                                      </p:tavLst>
                                    </p:anim>
                                    <p:anim calcmode="lin" valueType="num">
                                      <p:cBhvr additive="base">
                                        <p:cTn id="1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28">
                                            <p:bg/>
                                          </p:spTgt>
                                        </p:tgtEl>
                                        <p:attrNameLst>
                                          <p:attrName>style.visibility</p:attrName>
                                        </p:attrNameLst>
                                      </p:cBhvr>
                                      <p:to>
                                        <p:strVal val="visible"/>
                                      </p:to>
                                    </p:set>
                                    <p:anim calcmode="lin" valueType="num">
                                      <p:cBhvr additive="base">
                                        <p:cTn id="18" dur="500" fill="hold"/>
                                        <p:tgtEl>
                                          <p:spTgt spid="1028">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028">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028">
                                            <p:txEl>
                                              <p:pRg st="0" end="0"/>
                                            </p:txEl>
                                          </p:spTgt>
                                        </p:tgtEl>
                                        <p:attrNameLst>
                                          <p:attrName>style.visibility</p:attrName>
                                        </p:attrNameLst>
                                      </p:cBhvr>
                                      <p:to>
                                        <p:strVal val="visible"/>
                                      </p:to>
                                    </p:set>
                                    <p:anim calcmode="lin" valueType="num">
                                      <p:cBhvr additive="base">
                                        <p:cTn id="22" dur="500" fill="hold"/>
                                        <p:tgtEl>
                                          <p:spTgt spid="1028">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0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026">
                                            <p:bg/>
                                          </p:spTgt>
                                        </p:tgtEl>
                                        <p:attrNameLst>
                                          <p:attrName>style.visibility</p:attrName>
                                        </p:attrNameLst>
                                      </p:cBhvr>
                                      <p:to>
                                        <p:strVal val="visible"/>
                                      </p:to>
                                    </p:set>
                                    <p:animEffect transition="in" filter="fade">
                                      <p:cBhvr>
                                        <p:cTn id="34" dur="2000"/>
                                        <p:tgtEl>
                                          <p:spTgt spid="1026">
                                            <p:bg/>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26">
                                            <p:txEl>
                                              <p:pRg st="0" end="0"/>
                                            </p:txEl>
                                          </p:spTgt>
                                        </p:tgtEl>
                                        <p:attrNameLst>
                                          <p:attrName>style.visibility</p:attrName>
                                        </p:attrNameLst>
                                      </p:cBhvr>
                                      <p:to>
                                        <p:strVal val="visible"/>
                                      </p:to>
                                    </p:set>
                                    <p:animEffect transition="in" filter="fade">
                                      <p:cBhvr>
                                        <p:cTn id="37" dur="2000"/>
                                        <p:tgtEl>
                                          <p:spTgt spid="102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2289"/>
                                        </p:tgtEl>
                                        <p:attrNameLst>
                                          <p:attrName>style.visibility</p:attrName>
                                        </p:attrNameLst>
                                      </p:cBhvr>
                                      <p:to>
                                        <p:strVal val="visible"/>
                                      </p:to>
                                    </p:set>
                                    <p:anim calcmode="lin" valueType="num">
                                      <p:cBhvr additive="base">
                                        <p:cTn id="42" dur="500" fill="hold"/>
                                        <p:tgtEl>
                                          <p:spTgt spid="12289"/>
                                        </p:tgtEl>
                                        <p:attrNameLst>
                                          <p:attrName>ppt_x</p:attrName>
                                        </p:attrNameLst>
                                      </p:cBhvr>
                                      <p:tavLst>
                                        <p:tav tm="0">
                                          <p:val>
                                            <p:strVal val="#ppt_x"/>
                                          </p:val>
                                        </p:tav>
                                        <p:tav tm="100000">
                                          <p:val>
                                            <p:strVal val="#ppt_x"/>
                                          </p:val>
                                        </p:tav>
                                      </p:tavLst>
                                    </p:anim>
                                    <p:anim calcmode="lin" valueType="num">
                                      <p:cBhvr additive="base">
                                        <p:cTn id="43" dur="500" fill="hold"/>
                                        <p:tgtEl>
                                          <p:spTgt spid="12289"/>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027">
                                            <p:bg/>
                                          </p:spTgt>
                                        </p:tgtEl>
                                        <p:attrNameLst>
                                          <p:attrName>style.visibility</p:attrName>
                                        </p:attrNameLst>
                                      </p:cBhvr>
                                      <p:to>
                                        <p:strVal val="visible"/>
                                      </p:to>
                                    </p:set>
                                    <p:animEffect transition="in" filter="fade">
                                      <p:cBhvr>
                                        <p:cTn id="48" dur="2000"/>
                                        <p:tgtEl>
                                          <p:spTgt spid="1027">
                                            <p:bg/>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027">
                                            <p:txEl>
                                              <p:pRg st="0" end="0"/>
                                            </p:txEl>
                                          </p:spTgt>
                                        </p:tgtEl>
                                        <p:attrNameLst>
                                          <p:attrName>style.visibility</p:attrName>
                                        </p:attrNameLst>
                                      </p:cBhvr>
                                      <p:to>
                                        <p:strVal val="visible"/>
                                      </p:to>
                                    </p:set>
                                    <p:animEffect transition="in" filter="fade">
                                      <p:cBhvr>
                                        <p:cTn id="51" dur="2000"/>
                                        <p:tgtEl>
                                          <p:spTgt spid="10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P spid="12289" grpId="0" animBg="1"/>
      <p:bldP spid="15" grpId="0" animBg="1"/>
      <p:bldP spid="1026" grpId="0" build="allAtOnce" animBg="1"/>
      <p:bldP spid="1027" grpId="0" build="allAtOnce" animBg="1"/>
      <p:bldP spid="1028"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re 4"/>
          <p:cNvSpPr>
            <a:spLocks noGrp="1"/>
          </p:cNvSpPr>
          <p:nvPr>
            <p:ph type="title"/>
          </p:nvPr>
        </p:nvSpPr>
        <p:spPr>
          <a:xfrm>
            <a:off x="457200" y="142852"/>
            <a:ext cx="7467600" cy="989034"/>
          </a:xfrm>
        </p:spPr>
        <p:txBody>
          <a:bodyPr>
            <a:normAutofit fontScale="90000"/>
          </a:bodyPr>
          <a:lstStyle/>
          <a:p>
            <a:pPr algn="ctr"/>
            <a:r>
              <a:rPr lang="fr-FR" dirty="0" smtClean="0"/>
              <a:t>Comment </a:t>
            </a:r>
            <a:r>
              <a:rPr lang="fr-FR" dirty="0" smtClean="0"/>
              <a:t>traiter </a:t>
            </a:r>
            <a:r>
              <a:rPr lang="fr-FR" dirty="0" smtClean="0"/>
              <a:t>la </a:t>
            </a:r>
            <a:r>
              <a:rPr lang="fr-FR" dirty="0" smtClean="0"/>
              <a:t>question avec les élèves : démarche technologique</a:t>
            </a:r>
            <a:endParaRPr lang="fr-FR" dirty="0"/>
          </a:p>
        </p:txBody>
      </p:sp>
      <p:graphicFrame>
        <p:nvGraphicFramePr>
          <p:cNvPr id="22" name="Tableau 21"/>
          <p:cNvGraphicFramePr>
            <a:graphicFrameLocks noGrp="1"/>
          </p:cNvGraphicFramePr>
          <p:nvPr/>
        </p:nvGraphicFramePr>
        <p:xfrm>
          <a:off x="428596" y="1142984"/>
          <a:ext cx="7929618" cy="5214974"/>
        </p:xfrm>
        <a:graphic>
          <a:graphicData uri="http://schemas.openxmlformats.org/drawingml/2006/table">
            <a:tbl>
              <a:tblPr/>
              <a:tblGrid>
                <a:gridCol w="1918968"/>
                <a:gridCol w="2304347"/>
                <a:gridCol w="3706303"/>
              </a:tblGrid>
              <a:tr h="394208">
                <a:tc>
                  <a:txBody>
                    <a:bodyPr/>
                    <a:lstStyle/>
                    <a:p>
                      <a:pPr algn="ctr">
                        <a:spcAft>
                          <a:spcPts val="0"/>
                        </a:spcAft>
                      </a:pPr>
                      <a:r>
                        <a:rPr lang="fr-FR" sz="1000" b="1" dirty="0">
                          <a:latin typeface="Calibri"/>
                          <a:ea typeface="PMingLiU"/>
                          <a:cs typeface="Calibri"/>
                        </a:rPr>
                        <a:t>Questions de gestion</a:t>
                      </a:r>
                      <a:endParaRPr lang="fr-FR" sz="1000" dirty="0">
                        <a:latin typeface="Calibri"/>
                        <a:ea typeface="PMingLiU"/>
                        <a:cs typeface="Calibri"/>
                      </a:endParaRPr>
                    </a:p>
                  </a:txBody>
                  <a:tcPr marL="63317" marR="63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b="1" dirty="0">
                          <a:latin typeface="Calibri"/>
                          <a:ea typeface="PMingLiU"/>
                          <a:cs typeface="Calibri"/>
                        </a:rPr>
                        <a:t>Notions </a:t>
                      </a:r>
                      <a:endParaRPr lang="fr-FR" sz="1000" dirty="0">
                        <a:latin typeface="Calibri"/>
                        <a:ea typeface="PMingLiU"/>
                        <a:cs typeface="Calibri"/>
                      </a:endParaRPr>
                    </a:p>
                  </a:txBody>
                  <a:tcPr marL="63317" marR="63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b="1">
                          <a:latin typeface="Calibri"/>
                          <a:ea typeface="PMingLiU"/>
                          <a:cs typeface="Calibri"/>
                        </a:rPr>
                        <a:t>Contexte et finalités</a:t>
                      </a:r>
                      <a:endParaRPr lang="fr-FR" sz="1000">
                        <a:latin typeface="Calibri"/>
                        <a:ea typeface="PMingLiU"/>
                        <a:cs typeface="Calibri"/>
                      </a:endParaRPr>
                    </a:p>
                  </a:txBody>
                  <a:tcPr marL="63317" marR="63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0766">
                <a:tc>
                  <a:txBody>
                    <a:bodyPr/>
                    <a:lstStyle/>
                    <a:p>
                      <a:pPr>
                        <a:spcAft>
                          <a:spcPts val="0"/>
                        </a:spcAft>
                      </a:pPr>
                      <a:endParaRPr lang="fr-FR" sz="1400" dirty="0">
                        <a:latin typeface="Calibri"/>
                        <a:ea typeface="PMingLiU"/>
                        <a:cs typeface="Calibri"/>
                      </a:endParaRPr>
                    </a:p>
                    <a:p>
                      <a:pPr>
                        <a:spcAft>
                          <a:spcPts val="0"/>
                        </a:spcAft>
                      </a:pPr>
                      <a:endParaRPr lang="fr-FR" sz="1400" dirty="0" smtClean="0">
                        <a:latin typeface="Calibri"/>
                        <a:ea typeface="Times New Roman"/>
                        <a:cs typeface="Times New Roman"/>
                      </a:endParaRPr>
                    </a:p>
                    <a:p>
                      <a:pPr>
                        <a:spcAft>
                          <a:spcPts val="0"/>
                        </a:spcAft>
                      </a:pPr>
                      <a:r>
                        <a:rPr lang="fr-FR" sz="1400" dirty="0" smtClean="0">
                          <a:latin typeface="Calibri"/>
                          <a:ea typeface="Times New Roman"/>
                          <a:cs typeface="Times New Roman"/>
                        </a:rPr>
                        <a:t/>
                      </a:r>
                      <a:br>
                        <a:rPr lang="fr-FR" sz="1400" dirty="0" smtClean="0">
                          <a:latin typeface="Calibri"/>
                          <a:ea typeface="Times New Roman"/>
                          <a:cs typeface="Times New Roman"/>
                        </a:rPr>
                      </a:br>
                      <a:r>
                        <a:rPr lang="fr-FR" sz="1400" b="1" dirty="0" smtClean="0">
                          <a:solidFill>
                            <a:srgbClr val="000000"/>
                          </a:solidFill>
                          <a:latin typeface="Calibri"/>
                          <a:ea typeface="PMingLiU"/>
                          <a:cs typeface="Calibri"/>
                        </a:rPr>
                        <a:t>Comment la gestion d’une organisation contribue-t-elle à la création de différentes formes de valeur ?</a:t>
                      </a:r>
                      <a:endParaRPr lang="fr-FR" sz="1400" dirty="0">
                        <a:latin typeface="Calibri"/>
                        <a:ea typeface="PMingLiU"/>
                        <a:cs typeface="Calibri"/>
                      </a:endParaRPr>
                    </a:p>
                  </a:txBody>
                  <a:tcPr marL="63317" marR="63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94310" algn="l"/>
                        </a:tabLst>
                      </a:pPr>
                      <a:endParaRPr lang="fr-FR" sz="1000" dirty="0">
                        <a:solidFill>
                          <a:srgbClr val="000000"/>
                        </a:solidFill>
                        <a:latin typeface="Calibri"/>
                        <a:ea typeface="PMingLiU"/>
                        <a:cs typeface="Calibri"/>
                      </a:endParaRPr>
                    </a:p>
                    <a:p>
                      <a:pPr>
                        <a:spcAft>
                          <a:spcPts val="0"/>
                        </a:spcAft>
                        <a:tabLst>
                          <a:tab pos="194310" algn="l"/>
                        </a:tabLst>
                      </a:pPr>
                      <a:r>
                        <a:rPr lang="fr-FR" sz="1000" dirty="0">
                          <a:latin typeface="Calibri"/>
                          <a:ea typeface="Times New Roman"/>
                          <a:cs typeface="Times New Roman"/>
                        </a:rPr>
                        <a:t/>
                      </a:r>
                      <a:br>
                        <a:rPr lang="fr-FR" sz="1000" dirty="0">
                          <a:latin typeface="Calibri"/>
                          <a:ea typeface="Times New Roman"/>
                          <a:cs typeface="Times New Roman"/>
                        </a:rPr>
                      </a:br>
                      <a:r>
                        <a:rPr lang="fr-FR" sz="1400" b="1" dirty="0">
                          <a:highlight>
                            <a:srgbClr val="00FFFF"/>
                          </a:highlight>
                          <a:latin typeface="Calibri"/>
                          <a:ea typeface="PMingLiU"/>
                          <a:cs typeface="Calibri"/>
                        </a:rPr>
                        <a:t>Valeur sociale</a:t>
                      </a:r>
                      <a:r>
                        <a:rPr lang="fr-FR" sz="1400" dirty="0">
                          <a:highlight>
                            <a:srgbClr val="00FFFF"/>
                          </a:highlight>
                          <a:latin typeface="Calibri"/>
                          <a:ea typeface="PMingLiU"/>
                          <a:cs typeface="Calibri"/>
                        </a:rPr>
                        <a:t>,</a:t>
                      </a:r>
                      <a:r>
                        <a:rPr lang="fr-FR" sz="1400" dirty="0">
                          <a:latin typeface="Calibri"/>
                          <a:ea typeface="PMingLiU"/>
                          <a:cs typeface="Calibri"/>
                        </a:rPr>
                        <a:t> création et répartition de la </a:t>
                      </a:r>
                      <a:r>
                        <a:rPr lang="fr-FR" sz="1400" b="1" dirty="0">
                          <a:highlight>
                            <a:srgbClr val="00FFFF"/>
                          </a:highlight>
                          <a:latin typeface="Calibri"/>
                          <a:ea typeface="PMingLiU"/>
                          <a:cs typeface="Calibri"/>
                        </a:rPr>
                        <a:t>valeur ajoutée</a:t>
                      </a:r>
                      <a:r>
                        <a:rPr lang="fr-FR" sz="1400" dirty="0">
                          <a:highlight>
                            <a:srgbClr val="00FFFF"/>
                          </a:highlight>
                          <a:latin typeface="Calibri"/>
                          <a:ea typeface="PMingLiU"/>
                          <a:cs typeface="Calibri"/>
                        </a:rPr>
                        <a:t>,</a:t>
                      </a:r>
                      <a:r>
                        <a:rPr lang="fr-FR" sz="1400" dirty="0">
                          <a:latin typeface="Calibri"/>
                          <a:ea typeface="PMingLiU"/>
                          <a:cs typeface="Calibri"/>
                        </a:rPr>
                        <a:t> </a:t>
                      </a:r>
                      <a:r>
                        <a:rPr lang="fr-FR" sz="1400" b="1" dirty="0">
                          <a:highlight>
                            <a:srgbClr val="00FFFF"/>
                          </a:highlight>
                          <a:latin typeface="Calibri"/>
                          <a:ea typeface="PMingLiU"/>
                          <a:cs typeface="Calibri"/>
                        </a:rPr>
                        <a:t>taxe sur la valeur </a:t>
                      </a:r>
                      <a:r>
                        <a:rPr lang="fr-FR" sz="1400" b="1" dirty="0" smtClean="0">
                          <a:highlight>
                            <a:srgbClr val="00FFFF"/>
                          </a:highlight>
                          <a:latin typeface="Calibri"/>
                          <a:ea typeface="PMingLiU"/>
                          <a:cs typeface="Calibri"/>
                        </a:rPr>
                        <a:t>ajoutée</a:t>
                      </a:r>
                    </a:p>
                    <a:p>
                      <a:pPr>
                        <a:spcAft>
                          <a:spcPts val="0"/>
                        </a:spcAft>
                        <a:tabLst>
                          <a:tab pos="194310" algn="l"/>
                        </a:tabLst>
                      </a:pPr>
                      <a:endParaRPr lang="fr-FR" sz="1400" dirty="0">
                        <a:latin typeface="Calibri"/>
                        <a:ea typeface="PMingLiU"/>
                        <a:cs typeface="Calibri"/>
                      </a:endParaRPr>
                    </a:p>
                    <a:p>
                      <a:pPr>
                        <a:spcAft>
                          <a:spcPts val="0"/>
                        </a:spcAft>
                      </a:pPr>
                      <a:r>
                        <a:rPr lang="fr-FR" sz="1400" b="1" dirty="0">
                          <a:solidFill>
                            <a:srgbClr val="000000"/>
                          </a:solidFill>
                          <a:highlight>
                            <a:srgbClr val="FFFF00"/>
                          </a:highlight>
                          <a:latin typeface="Calibri"/>
                          <a:ea typeface="PMingLiU"/>
                          <a:cs typeface="Calibri"/>
                        </a:rPr>
                        <a:t>Valeur financière :</a:t>
                      </a:r>
                      <a:endParaRPr lang="fr-FR" sz="1400" dirty="0">
                        <a:latin typeface="Calibri"/>
                        <a:ea typeface="PMingLiU"/>
                        <a:cs typeface="Calibri"/>
                      </a:endParaRPr>
                    </a:p>
                    <a:p>
                      <a:pPr>
                        <a:spcAft>
                          <a:spcPts val="0"/>
                        </a:spcAft>
                      </a:pPr>
                      <a:r>
                        <a:rPr lang="fr-FR" sz="1400" dirty="0">
                          <a:solidFill>
                            <a:srgbClr val="000000"/>
                          </a:solidFill>
                          <a:latin typeface="Calibri"/>
                          <a:ea typeface="PMingLiU"/>
                          <a:cs typeface="Calibri"/>
                        </a:rPr>
                        <a:t>- fondée sur le revenu (à partir du compte de résultat)</a:t>
                      </a:r>
                      <a:endParaRPr lang="fr-FR" sz="1400" dirty="0">
                        <a:latin typeface="Calibri"/>
                        <a:ea typeface="PMingLiU"/>
                        <a:cs typeface="Calibri"/>
                      </a:endParaRPr>
                    </a:p>
                    <a:p>
                      <a:pPr>
                        <a:spcAft>
                          <a:spcPts val="0"/>
                        </a:spcAft>
                        <a:buFontTx/>
                        <a:buChar char="-"/>
                      </a:pPr>
                      <a:r>
                        <a:rPr lang="fr-FR" sz="1400" dirty="0" smtClean="0">
                          <a:solidFill>
                            <a:srgbClr val="000000"/>
                          </a:solidFill>
                          <a:latin typeface="Calibri"/>
                          <a:ea typeface="PMingLiU"/>
                          <a:cs typeface="Calibri"/>
                        </a:rPr>
                        <a:t>fondée </a:t>
                      </a:r>
                      <a:r>
                        <a:rPr lang="fr-FR" sz="1400" dirty="0">
                          <a:solidFill>
                            <a:srgbClr val="000000"/>
                          </a:solidFill>
                          <a:latin typeface="Calibri"/>
                          <a:ea typeface="PMingLiU"/>
                          <a:cs typeface="Calibri"/>
                        </a:rPr>
                        <a:t>sur le patrimoine (à partir du bilan financier)</a:t>
                      </a:r>
                      <a:endParaRPr lang="fr-FR" sz="1400" dirty="0">
                        <a:latin typeface="Calibri"/>
                        <a:ea typeface="PMingLiU"/>
                        <a:cs typeface="Calibri"/>
                      </a:endParaRPr>
                    </a:p>
                    <a:p>
                      <a:pPr>
                        <a:spcAft>
                          <a:spcPts val="0"/>
                        </a:spcAft>
                        <a:buFontTx/>
                        <a:buChar char="-"/>
                      </a:pPr>
                      <a:endParaRPr lang="fr-FR" sz="1400" dirty="0" smtClean="0">
                        <a:latin typeface="Calibri"/>
                        <a:ea typeface="Times New Roman"/>
                        <a:cs typeface="Times New Roman"/>
                      </a:endParaRPr>
                    </a:p>
                    <a:p>
                      <a:pPr>
                        <a:spcAft>
                          <a:spcPts val="0"/>
                        </a:spcAft>
                        <a:buFontTx/>
                        <a:buChar char="-"/>
                      </a:pPr>
                      <a:endParaRPr lang="fr-FR" sz="1400" dirty="0" smtClean="0">
                        <a:latin typeface="Calibri"/>
                        <a:ea typeface="Times New Roman"/>
                        <a:cs typeface="Times New Roman"/>
                      </a:endParaRPr>
                    </a:p>
                    <a:p>
                      <a:pPr>
                        <a:spcAft>
                          <a:spcPts val="0"/>
                        </a:spcAft>
                        <a:buFontTx/>
                        <a:buNone/>
                      </a:pPr>
                      <a:r>
                        <a:rPr lang="fr-FR" sz="1400" dirty="0">
                          <a:latin typeface="Calibri"/>
                          <a:ea typeface="Times New Roman"/>
                          <a:cs typeface="Times New Roman"/>
                        </a:rPr>
                        <a:t/>
                      </a:r>
                      <a:br>
                        <a:rPr lang="fr-FR" sz="1400" dirty="0">
                          <a:latin typeface="Calibri"/>
                          <a:ea typeface="Times New Roman"/>
                          <a:cs typeface="Times New Roman"/>
                        </a:rPr>
                      </a:br>
                      <a:r>
                        <a:rPr lang="fr-FR" sz="1400" b="1" dirty="0">
                          <a:solidFill>
                            <a:srgbClr val="000000"/>
                          </a:solidFill>
                          <a:highlight>
                            <a:srgbClr val="C0C0C0"/>
                          </a:highlight>
                          <a:latin typeface="Calibri"/>
                          <a:ea typeface="PMingLiU"/>
                          <a:cs typeface="Calibri"/>
                        </a:rPr>
                        <a:t>Valeur perçue</a:t>
                      </a:r>
                      <a:r>
                        <a:rPr lang="fr-FR" sz="1400" b="1" dirty="0">
                          <a:solidFill>
                            <a:srgbClr val="000000"/>
                          </a:solidFill>
                          <a:latin typeface="Calibri"/>
                          <a:ea typeface="PMingLiU"/>
                          <a:cs typeface="Calibri"/>
                        </a:rPr>
                        <a:t> :</a:t>
                      </a:r>
                      <a:r>
                        <a:rPr lang="fr-FR" sz="1400" dirty="0">
                          <a:solidFill>
                            <a:srgbClr val="000000"/>
                          </a:solidFill>
                          <a:latin typeface="Calibri"/>
                          <a:ea typeface="PMingLiU"/>
                          <a:cs typeface="Calibri"/>
                        </a:rPr>
                        <a:t> image de marque, notoriété, satisfaction, </a:t>
                      </a:r>
                      <a:r>
                        <a:rPr lang="fr-FR" sz="1400" dirty="0" smtClean="0">
                          <a:solidFill>
                            <a:srgbClr val="000000"/>
                          </a:solidFill>
                          <a:latin typeface="Calibri"/>
                          <a:ea typeface="PMingLiU"/>
                          <a:cs typeface="Calibri"/>
                        </a:rPr>
                        <a:t>qualité</a:t>
                      </a:r>
                      <a:endParaRPr lang="fr-FR" sz="1400" dirty="0">
                        <a:latin typeface="Calibri"/>
                        <a:ea typeface="PMingLiU"/>
                        <a:cs typeface="Calibri"/>
                      </a:endParaRPr>
                    </a:p>
                  </a:txBody>
                  <a:tcPr marL="63317" marR="63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latin typeface="Calibri"/>
                          <a:ea typeface="Times New Roman"/>
                          <a:cs typeface="Times New Roman"/>
                        </a:rPr>
                        <a:t/>
                      </a:r>
                      <a:br>
                        <a:rPr lang="fr-FR" sz="1000" dirty="0">
                          <a:latin typeface="Calibri"/>
                          <a:ea typeface="Times New Roman"/>
                          <a:cs typeface="Times New Roman"/>
                        </a:rPr>
                      </a:br>
                      <a:endParaRPr lang="fr-FR" sz="1000" dirty="0">
                        <a:latin typeface="Calibri"/>
                        <a:ea typeface="PMingLiU"/>
                        <a:cs typeface="Calibri"/>
                      </a:endParaRPr>
                    </a:p>
                    <a:p>
                      <a:pPr>
                        <a:spcAft>
                          <a:spcPts val="0"/>
                        </a:spcAft>
                        <a:tabLst>
                          <a:tab pos="194310" algn="l"/>
                        </a:tabLst>
                      </a:pPr>
                      <a:r>
                        <a:rPr lang="fr-FR" sz="1000" dirty="0">
                          <a:latin typeface="Calibri"/>
                          <a:ea typeface="Times New Roman"/>
                          <a:cs typeface="Times New Roman"/>
                        </a:rPr>
                        <a:t/>
                      </a:r>
                      <a:br>
                        <a:rPr lang="fr-FR" sz="1000" dirty="0">
                          <a:latin typeface="Calibri"/>
                          <a:ea typeface="Times New Roman"/>
                          <a:cs typeface="Times New Roman"/>
                        </a:rPr>
                      </a:br>
                      <a:endParaRPr lang="fr-FR" sz="1000" dirty="0" smtClean="0">
                        <a:latin typeface="Calibri"/>
                        <a:ea typeface="Times New Roman"/>
                        <a:cs typeface="Times New Roman"/>
                      </a:endParaRPr>
                    </a:p>
                    <a:p>
                      <a:pPr>
                        <a:spcAft>
                          <a:spcPts val="0"/>
                        </a:spcAft>
                        <a:tabLst>
                          <a:tab pos="194310" algn="l"/>
                        </a:tabLst>
                      </a:pPr>
                      <a:endParaRPr lang="fr-FR" sz="1000" i="1" dirty="0" smtClean="0">
                        <a:solidFill>
                          <a:srgbClr val="000000"/>
                        </a:solidFill>
                        <a:latin typeface="Calibri"/>
                        <a:ea typeface="PMingLiU"/>
                        <a:cs typeface="Times New Roman"/>
                      </a:endParaRPr>
                    </a:p>
                    <a:p>
                      <a:pPr>
                        <a:spcAft>
                          <a:spcPts val="0"/>
                        </a:spcAft>
                        <a:tabLst>
                          <a:tab pos="194310" algn="l"/>
                        </a:tabLst>
                      </a:pPr>
                      <a:r>
                        <a:rPr lang="fr-FR" sz="1400" i="1" dirty="0" smtClean="0">
                          <a:solidFill>
                            <a:srgbClr val="000000"/>
                          </a:solidFill>
                          <a:latin typeface="Calibri"/>
                          <a:ea typeface="PMingLiU"/>
                          <a:cs typeface="Calibri"/>
                        </a:rPr>
                        <a:t>À </a:t>
                      </a:r>
                      <a:r>
                        <a:rPr lang="fr-FR" sz="1400" i="1" dirty="0">
                          <a:solidFill>
                            <a:srgbClr val="000000"/>
                          </a:solidFill>
                          <a:latin typeface="Calibri"/>
                          <a:ea typeface="PMingLiU"/>
                          <a:cs typeface="Calibri"/>
                        </a:rPr>
                        <a:t>partir de l’étude comparative de différentes  situations d’organisations concrètes, </a:t>
                      </a:r>
                      <a:r>
                        <a:rPr lang="fr-FR" sz="1400" b="1" i="1" u="sng" dirty="0">
                          <a:solidFill>
                            <a:srgbClr val="000000"/>
                          </a:solidFill>
                          <a:latin typeface="Calibri"/>
                          <a:ea typeface="PMingLiU"/>
                          <a:cs typeface="Calibri"/>
                        </a:rPr>
                        <a:t>l’élève est capable</a:t>
                      </a:r>
                      <a:r>
                        <a:rPr lang="fr-FR" sz="1400" i="1" dirty="0">
                          <a:solidFill>
                            <a:srgbClr val="000000"/>
                          </a:solidFill>
                          <a:latin typeface="Calibri"/>
                          <a:ea typeface="PMingLiU"/>
                          <a:cs typeface="Calibri"/>
                        </a:rPr>
                        <a:t> de :</a:t>
                      </a: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Calibri"/>
                          <a:ea typeface="PMingLiU"/>
                          <a:cs typeface="Calibri"/>
                        </a:rPr>
                        <a:t>- caractériser</a:t>
                      </a:r>
                      <a:r>
                        <a:rPr lang="fr-FR" sz="1400" u="sng" dirty="0">
                          <a:solidFill>
                            <a:srgbClr val="000000"/>
                          </a:solidFill>
                          <a:latin typeface="Calibri"/>
                          <a:ea typeface="PMingLiU"/>
                          <a:cs typeface="Calibri"/>
                        </a:rPr>
                        <a:t> les différents types de valeur </a:t>
                      </a:r>
                      <a:r>
                        <a:rPr lang="fr-FR" sz="1400" dirty="0">
                          <a:solidFill>
                            <a:srgbClr val="000000"/>
                          </a:solidFill>
                          <a:latin typeface="Calibri"/>
                          <a:ea typeface="PMingLiU"/>
                          <a:cs typeface="Calibri"/>
                        </a:rPr>
                        <a:t>et de les mettre en relation avec les attentes d’acteurs ;</a:t>
                      </a:r>
                      <a:endParaRPr lang="fr-FR" sz="1400" dirty="0">
                        <a:latin typeface="Calibri"/>
                        <a:ea typeface="PMingLiU"/>
                        <a:cs typeface="Calibri"/>
                      </a:endParaRPr>
                    </a:p>
                    <a:p>
                      <a:pPr>
                        <a:spcAft>
                          <a:spcPts val="0"/>
                        </a:spcAft>
                        <a:tabLst>
                          <a:tab pos="194310" algn="l"/>
                        </a:tabLst>
                      </a:pPr>
                      <a:r>
                        <a:rPr lang="fr-FR" sz="1400" dirty="0">
                          <a:solidFill>
                            <a:srgbClr val="000000"/>
                          </a:solidFill>
                          <a:highlight>
                            <a:srgbClr val="FFFF00"/>
                          </a:highlight>
                          <a:latin typeface="Calibri"/>
                          <a:ea typeface="PMingLiU"/>
                          <a:cs typeface="Calibri"/>
                        </a:rPr>
                        <a:t>- </a:t>
                      </a:r>
                      <a:r>
                        <a:rPr lang="fr-FR" sz="1400" u="sng" dirty="0">
                          <a:solidFill>
                            <a:srgbClr val="000000"/>
                          </a:solidFill>
                          <a:highlight>
                            <a:srgbClr val="FFFF00"/>
                          </a:highlight>
                          <a:latin typeface="Calibri"/>
                          <a:ea typeface="PMingLiU"/>
                          <a:cs typeface="Calibri"/>
                        </a:rPr>
                        <a:t>utiliser un bilan et un compte de résultat</a:t>
                      </a:r>
                      <a:r>
                        <a:rPr lang="fr-FR" sz="1400" dirty="0">
                          <a:solidFill>
                            <a:srgbClr val="000000"/>
                          </a:solidFill>
                          <a:highlight>
                            <a:srgbClr val="FFFF00"/>
                          </a:highlight>
                          <a:latin typeface="Calibri"/>
                          <a:ea typeface="PMingLiU"/>
                          <a:cs typeface="Calibri"/>
                        </a:rPr>
                        <a:t> pour repérer la </a:t>
                      </a:r>
                      <a:r>
                        <a:rPr lang="fr-FR" sz="1400" u="sng" dirty="0">
                          <a:solidFill>
                            <a:srgbClr val="000000"/>
                          </a:solidFill>
                          <a:highlight>
                            <a:srgbClr val="FFFF00"/>
                          </a:highlight>
                          <a:latin typeface="Calibri"/>
                          <a:ea typeface="PMingLiU"/>
                          <a:cs typeface="Calibri"/>
                        </a:rPr>
                        <a:t>valeur financière</a:t>
                      </a:r>
                      <a:r>
                        <a:rPr lang="fr-FR" sz="1400" dirty="0">
                          <a:solidFill>
                            <a:srgbClr val="000000"/>
                          </a:solidFill>
                          <a:highlight>
                            <a:srgbClr val="FFFF00"/>
                          </a:highlight>
                          <a:latin typeface="Calibri"/>
                          <a:ea typeface="PMingLiU"/>
                          <a:cs typeface="Calibri"/>
                        </a:rPr>
                        <a:t> produite par une organisation (principalement une entreprise) ;</a:t>
                      </a: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Calibri"/>
                          <a:ea typeface="PMingLiU"/>
                          <a:cs typeface="Calibri"/>
                        </a:rPr>
                        <a:t>- </a:t>
                      </a:r>
                      <a:r>
                        <a:rPr lang="fr-FR" sz="1400" dirty="0">
                          <a:solidFill>
                            <a:srgbClr val="000000"/>
                          </a:solidFill>
                          <a:highlight>
                            <a:srgbClr val="C0C0C0"/>
                          </a:highlight>
                          <a:latin typeface="Calibri"/>
                          <a:ea typeface="PMingLiU"/>
                          <a:cs typeface="Calibri"/>
                        </a:rPr>
                        <a:t>utiliser des indicateurs simples pour </a:t>
                      </a:r>
                      <a:r>
                        <a:rPr lang="fr-FR" sz="1400" u="sng" dirty="0">
                          <a:solidFill>
                            <a:srgbClr val="000000"/>
                          </a:solidFill>
                          <a:highlight>
                            <a:srgbClr val="C0C0C0"/>
                          </a:highlight>
                          <a:latin typeface="Calibri"/>
                          <a:ea typeface="PMingLiU"/>
                          <a:cs typeface="Calibri"/>
                        </a:rPr>
                        <a:t>repérer la valeur perçue </a:t>
                      </a:r>
                      <a:r>
                        <a:rPr lang="fr-FR" sz="1400" dirty="0">
                          <a:solidFill>
                            <a:srgbClr val="000000"/>
                          </a:solidFill>
                          <a:highlight>
                            <a:srgbClr val="C0C0C0"/>
                          </a:highlight>
                          <a:latin typeface="Calibri"/>
                          <a:ea typeface="PMingLiU"/>
                          <a:cs typeface="Calibri"/>
                        </a:rPr>
                        <a:t>produite par l’organisation ;</a:t>
                      </a: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Calibri"/>
                          <a:ea typeface="PMingLiU"/>
                          <a:cs typeface="Calibri"/>
                        </a:rPr>
                        <a:t>- </a:t>
                      </a:r>
                      <a:r>
                        <a:rPr lang="fr-FR" sz="1400" dirty="0">
                          <a:solidFill>
                            <a:srgbClr val="000000"/>
                          </a:solidFill>
                          <a:highlight>
                            <a:srgbClr val="00FFFF"/>
                          </a:highlight>
                          <a:latin typeface="Calibri"/>
                          <a:ea typeface="PMingLiU"/>
                          <a:cs typeface="Calibri"/>
                        </a:rPr>
                        <a:t>repérer (à partir de la notion de valeur ajoutée) les </a:t>
                      </a:r>
                      <a:r>
                        <a:rPr lang="fr-FR" sz="1400" u="sng" dirty="0">
                          <a:solidFill>
                            <a:srgbClr val="000000"/>
                          </a:solidFill>
                          <a:highlight>
                            <a:srgbClr val="00FFFF"/>
                          </a:highlight>
                          <a:latin typeface="Calibri"/>
                          <a:ea typeface="PMingLiU"/>
                          <a:cs typeface="Calibri"/>
                        </a:rPr>
                        <a:t>compromis réalisés pour répondre aux attentes des acteurs,</a:t>
                      </a:r>
                      <a:r>
                        <a:rPr lang="fr-FR" sz="1400" dirty="0">
                          <a:solidFill>
                            <a:srgbClr val="000000"/>
                          </a:solidFill>
                          <a:highlight>
                            <a:srgbClr val="00FFFF"/>
                          </a:highlight>
                          <a:latin typeface="Calibri"/>
                          <a:ea typeface="PMingLiU"/>
                          <a:cs typeface="Calibri"/>
                        </a:rPr>
                        <a:t> du fait des contraintes de ressources et de création de valeur (valeur ajoutée) ;</a:t>
                      </a:r>
                      <a:endParaRPr lang="fr-FR" sz="1400" dirty="0">
                        <a:latin typeface="Calibri"/>
                        <a:ea typeface="PMingLiU"/>
                        <a:cs typeface="Calibri"/>
                      </a:endParaRPr>
                    </a:p>
                    <a:p>
                      <a:pPr>
                        <a:spcAft>
                          <a:spcPts val="0"/>
                        </a:spcAft>
                        <a:tabLst>
                          <a:tab pos="194310" algn="l"/>
                        </a:tabLst>
                      </a:pPr>
                      <a:r>
                        <a:rPr lang="fr-FR" sz="1400" dirty="0">
                          <a:solidFill>
                            <a:srgbClr val="000000"/>
                          </a:solidFill>
                          <a:highlight>
                            <a:srgbClr val="00FFFF"/>
                          </a:highlight>
                          <a:latin typeface="Calibri"/>
                          <a:ea typeface="PMingLiU"/>
                          <a:cs typeface="Calibri"/>
                        </a:rPr>
                        <a:t>- décrire le mécanisme de </a:t>
                      </a:r>
                      <a:r>
                        <a:rPr lang="fr-FR" sz="1400" u="sng" dirty="0">
                          <a:solidFill>
                            <a:srgbClr val="000000"/>
                          </a:solidFill>
                          <a:highlight>
                            <a:srgbClr val="00FFFF"/>
                          </a:highlight>
                          <a:latin typeface="Calibri"/>
                          <a:ea typeface="PMingLiU"/>
                          <a:cs typeface="Calibri"/>
                        </a:rPr>
                        <a:t>la taxe sur la valeur ajoutée</a:t>
                      </a:r>
                      <a:r>
                        <a:rPr lang="fr-FR" sz="1400" dirty="0">
                          <a:solidFill>
                            <a:srgbClr val="000000"/>
                          </a:solidFill>
                          <a:highlight>
                            <a:srgbClr val="00FFFF"/>
                          </a:highlight>
                          <a:latin typeface="Calibri"/>
                          <a:ea typeface="PMingLiU"/>
                          <a:cs typeface="Calibri"/>
                        </a:rPr>
                        <a:t> pour une organisation donnée.</a:t>
                      </a:r>
                      <a:r>
                        <a:rPr lang="fr-FR" sz="1400" dirty="0">
                          <a:solidFill>
                            <a:srgbClr val="000000"/>
                          </a:solidFill>
                          <a:latin typeface="Calibri"/>
                          <a:ea typeface="PMingLiU"/>
                          <a:cs typeface="Calibri"/>
                        </a:rPr>
                        <a:t> </a:t>
                      </a:r>
                      <a:endParaRPr lang="fr-FR" sz="1400" dirty="0">
                        <a:latin typeface="Calibri"/>
                        <a:ea typeface="PMingLiU"/>
                        <a:cs typeface="Calibri"/>
                      </a:endParaRPr>
                    </a:p>
                  </a:txBody>
                  <a:tcPr marL="63317" marR="63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 name="Text Box 1"/>
          <p:cNvSpPr txBox="1">
            <a:spLocks noChangeArrowheads="1"/>
          </p:cNvSpPr>
          <p:nvPr/>
        </p:nvSpPr>
        <p:spPr bwMode="auto">
          <a:xfrm>
            <a:off x="4714876" y="1214422"/>
            <a:ext cx="3571900" cy="857256"/>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1</a:t>
            </a:r>
            <a:r>
              <a:rPr lang="fr-FR" sz="2400" b="1" dirty="0" smtClean="0">
                <a:solidFill>
                  <a:srgbClr val="FF0000"/>
                </a:solidFill>
                <a:latin typeface="Calibri"/>
                <a:ea typeface="PMingLiU"/>
                <a:cs typeface="Calibri"/>
              </a:rPr>
              <a:t> </a:t>
            </a:r>
            <a:r>
              <a:rPr lang="fr-FR" sz="1600" b="1" dirty="0" smtClean="0">
                <a:solidFill>
                  <a:srgbClr val="FF0000"/>
                </a:solidFill>
                <a:latin typeface="Calibri"/>
                <a:ea typeface="PMingLiU"/>
                <a:cs typeface="Calibri"/>
              </a:rPr>
              <a:t>Partir de la mise en situation (contexte, situation pédagogique) en cohérence avec la question</a:t>
            </a:r>
            <a:endParaRPr lang="fr-FR" sz="1600" dirty="0">
              <a:latin typeface="Calibri"/>
              <a:ea typeface="PMingLiU"/>
              <a:cs typeface="Calibri"/>
            </a:endParaRPr>
          </a:p>
        </p:txBody>
      </p:sp>
      <p:sp>
        <p:nvSpPr>
          <p:cNvPr id="7171" name="Line 3"/>
          <p:cNvSpPr>
            <a:spLocks noChangeShapeType="1"/>
          </p:cNvSpPr>
          <p:nvPr/>
        </p:nvSpPr>
        <p:spPr bwMode="auto">
          <a:xfrm>
            <a:off x="1142976" y="1928802"/>
            <a:ext cx="0" cy="22860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7174" name="AutoShape 6"/>
          <p:cNvSpPr>
            <a:spLocks/>
          </p:cNvSpPr>
          <p:nvPr/>
        </p:nvSpPr>
        <p:spPr bwMode="auto">
          <a:xfrm>
            <a:off x="4500562" y="3000372"/>
            <a:ext cx="142876" cy="3286148"/>
          </a:xfrm>
          <a:prstGeom prst="leftBrace">
            <a:avLst>
              <a:gd name="adj1" fmla="val 124570"/>
              <a:gd name="adj2" fmla="val 71384"/>
            </a:avLst>
          </a:pr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175" name="Text Box 7"/>
          <p:cNvSpPr txBox="1">
            <a:spLocks noChangeArrowheads="1"/>
          </p:cNvSpPr>
          <p:nvPr/>
        </p:nvSpPr>
        <p:spPr bwMode="auto">
          <a:xfrm>
            <a:off x="500034" y="4357694"/>
            <a:ext cx="1785950" cy="1835155"/>
          </a:xfrm>
          <a:prstGeom prst="rect">
            <a:avLst/>
          </a:prstGeom>
          <a:solidFill>
            <a:schemeClr val="accent6">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18000" tIns="10800" rIns="18000" bIns="10800" numCol="1" anchor="t" anchorCtr="0" compatLnSpc="1">
            <a:prstTxWarp prst="textNoShape">
              <a:avLst/>
            </a:prstTxWarp>
          </a:bodyPr>
          <a:lstStyle/>
          <a:p>
            <a:pPr>
              <a:spcAft>
                <a:spcPts val="0"/>
              </a:spcAft>
            </a:pPr>
            <a:r>
              <a:rPr lang="fr-FR" sz="1400" b="1" dirty="0" smtClean="0">
                <a:solidFill>
                  <a:srgbClr val="FF0000"/>
                </a:solidFill>
                <a:latin typeface="Calibri"/>
                <a:ea typeface="PMingLiU"/>
                <a:cs typeface="Calibri"/>
              </a:rPr>
              <a:t>La réponse à la question est construite grâce à la mise en œuvre de situations mobilisant des capacités et faisant appel aux notions à construire</a:t>
            </a:r>
            <a:endParaRPr lang="fr-FR" sz="1400" dirty="0">
              <a:latin typeface="Calibri"/>
              <a:ea typeface="PMingLiU"/>
              <a:cs typeface="Calibri"/>
            </a:endParaRPr>
          </a:p>
        </p:txBody>
      </p:sp>
      <p:sp>
        <p:nvSpPr>
          <p:cNvPr id="7176" name="Text Box 8"/>
          <p:cNvSpPr txBox="1">
            <a:spLocks noChangeArrowheads="1"/>
          </p:cNvSpPr>
          <p:nvPr/>
        </p:nvSpPr>
        <p:spPr bwMode="auto">
          <a:xfrm>
            <a:off x="2946398" y="5357826"/>
            <a:ext cx="1482726" cy="342900"/>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3 </a:t>
            </a:r>
            <a:r>
              <a:rPr lang="fr-FR" sz="1600" b="1" dirty="0" smtClean="0">
                <a:solidFill>
                  <a:srgbClr val="FF0000"/>
                </a:solidFill>
                <a:latin typeface="Calibri"/>
                <a:ea typeface="PMingLiU"/>
                <a:cs typeface="Calibri"/>
              </a:rPr>
              <a:t>Les capacités</a:t>
            </a:r>
            <a:endParaRPr lang="fr-FR" sz="1600" dirty="0">
              <a:latin typeface="Calibri"/>
              <a:ea typeface="PMingLiU"/>
              <a:cs typeface="Calibri"/>
            </a:endParaRPr>
          </a:p>
        </p:txBody>
      </p:sp>
      <p:sp>
        <p:nvSpPr>
          <p:cNvPr id="7177" name="Line 9"/>
          <p:cNvSpPr>
            <a:spLocks noChangeShapeType="1"/>
          </p:cNvSpPr>
          <p:nvPr/>
        </p:nvSpPr>
        <p:spPr bwMode="auto">
          <a:xfrm>
            <a:off x="2071670" y="1928802"/>
            <a:ext cx="2571768" cy="642942"/>
          </a:xfrm>
          <a:prstGeom prst="line">
            <a:avLst/>
          </a:prstGeom>
          <a:noFill/>
          <a:ln w="19050">
            <a:solidFill>
              <a:srgbClr val="FF0000"/>
            </a:solidFill>
            <a:prstDash val="dash"/>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7173" name="Text Box 5"/>
          <p:cNvSpPr txBox="1">
            <a:spLocks noChangeArrowheads="1"/>
          </p:cNvSpPr>
          <p:nvPr/>
        </p:nvSpPr>
        <p:spPr bwMode="auto">
          <a:xfrm>
            <a:off x="2571736" y="4086232"/>
            <a:ext cx="1857388" cy="342900"/>
          </a:xfrm>
          <a:prstGeom prst="rect">
            <a:avLst/>
          </a:prstGeom>
          <a:no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4 </a:t>
            </a:r>
            <a:r>
              <a:rPr lang="fr-FR" sz="1600" b="1" dirty="0" smtClean="0">
                <a:solidFill>
                  <a:srgbClr val="FF0000"/>
                </a:solidFill>
                <a:latin typeface="Calibri"/>
                <a:ea typeface="PMingLiU"/>
                <a:cs typeface="Calibri"/>
              </a:rPr>
              <a:t>Appel aux notions</a:t>
            </a:r>
            <a:endParaRPr lang="fr-FR" sz="1600" dirty="0" smtClean="0">
              <a:latin typeface="Calibri"/>
              <a:ea typeface="PMingLiU"/>
              <a:cs typeface="Calibri"/>
            </a:endParaRPr>
          </a:p>
        </p:txBody>
      </p:sp>
      <p:sp>
        <p:nvSpPr>
          <p:cNvPr id="7172" name="Text Box 4"/>
          <p:cNvSpPr txBox="1">
            <a:spLocks noChangeArrowheads="1"/>
          </p:cNvSpPr>
          <p:nvPr/>
        </p:nvSpPr>
        <p:spPr bwMode="auto">
          <a:xfrm>
            <a:off x="571472" y="1643050"/>
            <a:ext cx="1285884" cy="342900"/>
          </a:xfrm>
          <a:prstGeom prst="rect">
            <a:avLst/>
          </a:prstGeom>
          <a:no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pPr>
              <a:spcAft>
                <a:spcPts val="0"/>
              </a:spcAft>
            </a:pPr>
            <a:r>
              <a:rPr lang="fr-FR" b="1" dirty="0" smtClean="0">
                <a:solidFill>
                  <a:srgbClr val="FF0000"/>
                </a:solidFill>
                <a:latin typeface="Calibri"/>
                <a:ea typeface="PMingLiU"/>
                <a:cs typeface="Calibri"/>
              </a:rPr>
              <a:t>2 </a:t>
            </a:r>
            <a:r>
              <a:rPr lang="fr-FR" sz="1600" b="1" dirty="0" smtClean="0">
                <a:solidFill>
                  <a:srgbClr val="FF0000"/>
                </a:solidFill>
                <a:latin typeface="Calibri"/>
                <a:ea typeface="PMingLiU"/>
                <a:cs typeface="Calibri"/>
              </a:rPr>
              <a:t>La question</a:t>
            </a:r>
            <a:endParaRPr lang="fr-FR" sz="1600" dirty="0">
              <a:latin typeface="Calibri"/>
              <a:ea typeface="PMingLiU"/>
              <a:cs typeface="Calibri"/>
            </a:endParaRPr>
          </a:p>
        </p:txBody>
      </p:sp>
      <p:sp>
        <p:nvSpPr>
          <p:cNvPr id="7170" name="Line 2"/>
          <p:cNvSpPr>
            <a:spLocks noChangeShapeType="1"/>
          </p:cNvSpPr>
          <p:nvPr/>
        </p:nvSpPr>
        <p:spPr bwMode="auto">
          <a:xfrm>
            <a:off x="-2617788" y="293688"/>
            <a:ext cx="0" cy="22860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27" name="Line 3"/>
          <p:cNvSpPr>
            <a:spLocks noChangeShapeType="1"/>
          </p:cNvSpPr>
          <p:nvPr/>
        </p:nvSpPr>
        <p:spPr bwMode="auto">
          <a:xfrm>
            <a:off x="6429388" y="2071678"/>
            <a:ext cx="0" cy="22860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169">
                                            <p:bg/>
                                          </p:spTgt>
                                        </p:tgtEl>
                                        <p:attrNameLst>
                                          <p:attrName>style.visibility</p:attrName>
                                        </p:attrNameLst>
                                      </p:cBhvr>
                                      <p:to>
                                        <p:strVal val="visible"/>
                                      </p:to>
                                    </p:set>
                                    <p:animEffect transition="in" filter="wipe(down)">
                                      <p:cBhvr>
                                        <p:cTn id="7" dur="500"/>
                                        <p:tgtEl>
                                          <p:spTgt spid="7169">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169">
                                            <p:txEl>
                                              <p:pRg st="0" end="0"/>
                                            </p:txEl>
                                          </p:spTgt>
                                        </p:tgtEl>
                                        <p:attrNameLst>
                                          <p:attrName>style.visibility</p:attrName>
                                        </p:attrNameLst>
                                      </p:cBhvr>
                                      <p:to>
                                        <p:strVal val="visible"/>
                                      </p:to>
                                    </p:set>
                                    <p:animEffect transition="in" filter="wipe(down)">
                                      <p:cBhvr>
                                        <p:cTn id="10" dur="500"/>
                                        <p:tgtEl>
                                          <p:spTgt spid="716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500" fill="hold"/>
                                        <p:tgtEl>
                                          <p:spTgt spid="27"/>
                                        </p:tgtEl>
                                        <p:attrNameLst>
                                          <p:attrName>ppt_x</p:attrName>
                                        </p:attrNameLst>
                                      </p:cBhvr>
                                      <p:tavLst>
                                        <p:tav tm="0">
                                          <p:val>
                                            <p:strVal val="#ppt_x"/>
                                          </p:val>
                                        </p:tav>
                                        <p:tav tm="100000">
                                          <p:val>
                                            <p:strVal val="#ppt_x"/>
                                          </p:val>
                                        </p:tav>
                                      </p:tavLst>
                                    </p:anim>
                                    <p:anim calcmode="lin" valueType="num">
                                      <p:cBhvr additive="base">
                                        <p:cTn id="1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177"/>
                                        </p:tgtEl>
                                        <p:attrNameLst>
                                          <p:attrName>style.visibility</p:attrName>
                                        </p:attrNameLst>
                                      </p:cBhvr>
                                      <p:to>
                                        <p:strVal val="visible"/>
                                      </p:to>
                                    </p:set>
                                    <p:animEffect transition="in" filter="fade">
                                      <p:cBhvr>
                                        <p:cTn id="21" dur="2000"/>
                                        <p:tgtEl>
                                          <p:spTgt spid="7177"/>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172">
                                            <p:bg/>
                                          </p:spTgt>
                                        </p:tgtEl>
                                        <p:attrNameLst>
                                          <p:attrName>style.visibility</p:attrName>
                                        </p:attrNameLst>
                                      </p:cBhvr>
                                      <p:to>
                                        <p:strVal val="visible"/>
                                      </p:to>
                                    </p:set>
                                    <p:anim calcmode="lin" valueType="num">
                                      <p:cBhvr additive="base">
                                        <p:cTn id="26" dur="500" fill="hold"/>
                                        <p:tgtEl>
                                          <p:spTgt spid="7172">
                                            <p:bg/>
                                          </p:spTgt>
                                        </p:tgtEl>
                                        <p:attrNameLst>
                                          <p:attrName>ppt_x</p:attrName>
                                        </p:attrNameLst>
                                      </p:cBhvr>
                                      <p:tavLst>
                                        <p:tav tm="0">
                                          <p:val>
                                            <p:strVal val="#ppt_x"/>
                                          </p:val>
                                        </p:tav>
                                        <p:tav tm="100000">
                                          <p:val>
                                            <p:strVal val="#ppt_x"/>
                                          </p:val>
                                        </p:tav>
                                      </p:tavLst>
                                    </p:anim>
                                    <p:anim calcmode="lin" valueType="num">
                                      <p:cBhvr additive="base">
                                        <p:cTn id="27" dur="500" fill="hold"/>
                                        <p:tgtEl>
                                          <p:spTgt spid="7172">
                                            <p:bg/>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7172">
                                            <p:txEl>
                                              <p:pRg st="0" end="0"/>
                                            </p:txEl>
                                          </p:spTgt>
                                        </p:tgtEl>
                                        <p:attrNameLst>
                                          <p:attrName>style.visibility</p:attrName>
                                        </p:attrNameLst>
                                      </p:cBhvr>
                                      <p:to>
                                        <p:strVal val="visible"/>
                                      </p:to>
                                    </p:set>
                                    <p:anim calcmode="lin" valueType="num">
                                      <p:cBhvr additive="base">
                                        <p:cTn id="30" dur="500" fill="hold"/>
                                        <p:tgtEl>
                                          <p:spTgt spid="7172">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1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171"/>
                                        </p:tgtEl>
                                        <p:attrNameLst>
                                          <p:attrName>style.visibility</p:attrName>
                                        </p:attrNameLst>
                                      </p:cBhvr>
                                      <p:to>
                                        <p:strVal val="visible"/>
                                      </p:to>
                                    </p:set>
                                    <p:anim calcmode="lin" valueType="num">
                                      <p:cBhvr additive="base">
                                        <p:cTn id="36" dur="500" fill="hold"/>
                                        <p:tgtEl>
                                          <p:spTgt spid="7171"/>
                                        </p:tgtEl>
                                        <p:attrNameLst>
                                          <p:attrName>ppt_x</p:attrName>
                                        </p:attrNameLst>
                                      </p:cBhvr>
                                      <p:tavLst>
                                        <p:tav tm="0">
                                          <p:val>
                                            <p:strVal val="#ppt_x"/>
                                          </p:val>
                                        </p:tav>
                                        <p:tav tm="100000">
                                          <p:val>
                                            <p:strVal val="#ppt_x"/>
                                          </p:val>
                                        </p:tav>
                                      </p:tavLst>
                                    </p:anim>
                                    <p:anim calcmode="lin" valueType="num">
                                      <p:cBhvr additive="base">
                                        <p:cTn id="37"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175">
                                            <p:bg/>
                                          </p:spTgt>
                                        </p:tgtEl>
                                        <p:attrNameLst>
                                          <p:attrName>style.visibility</p:attrName>
                                        </p:attrNameLst>
                                      </p:cBhvr>
                                      <p:to>
                                        <p:strVal val="visible"/>
                                      </p:to>
                                    </p:set>
                                    <p:animEffect transition="in" filter="fade">
                                      <p:cBhvr>
                                        <p:cTn id="42" dur="2000"/>
                                        <p:tgtEl>
                                          <p:spTgt spid="7175">
                                            <p:bg/>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7175">
                                            <p:txEl>
                                              <p:pRg st="0" end="0"/>
                                            </p:txEl>
                                          </p:spTgt>
                                        </p:tgtEl>
                                        <p:attrNameLst>
                                          <p:attrName>style.visibility</p:attrName>
                                        </p:attrNameLst>
                                      </p:cBhvr>
                                      <p:to>
                                        <p:strVal val="visible"/>
                                      </p:to>
                                    </p:set>
                                    <p:animEffect transition="in" filter="fade">
                                      <p:cBhvr>
                                        <p:cTn id="45" dur="2000"/>
                                        <p:tgtEl>
                                          <p:spTgt spid="7175">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7176">
                                            <p:bg/>
                                          </p:spTgt>
                                        </p:tgtEl>
                                        <p:attrNameLst>
                                          <p:attrName>style.visibility</p:attrName>
                                        </p:attrNameLst>
                                      </p:cBhvr>
                                      <p:to>
                                        <p:strVal val="visible"/>
                                      </p:to>
                                    </p:set>
                                    <p:animEffect transition="in" filter="wipe(down)">
                                      <p:cBhvr>
                                        <p:cTn id="50" dur="500"/>
                                        <p:tgtEl>
                                          <p:spTgt spid="7176">
                                            <p:bg/>
                                          </p:spTgt>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7176">
                                            <p:txEl>
                                              <p:pRg st="0" end="0"/>
                                            </p:txEl>
                                          </p:spTgt>
                                        </p:tgtEl>
                                        <p:attrNameLst>
                                          <p:attrName>style.visibility</p:attrName>
                                        </p:attrNameLst>
                                      </p:cBhvr>
                                      <p:to>
                                        <p:strVal val="visible"/>
                                      </p:to>
                                    </p:set>
                                    <p:animEffect transition="in" filter="wipe(down)">
                                      <p:cBhvr>
                                        <p:cTn id="53" dur="500"/>
                                        <p:tgtEl>
                                          <p:spTgt spid="7176">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7174"/>
                                        </p:tgtEl>
                                        <p:attrNameLst>
                                          <p:attrName>style.visibility</p:attrName>
                                        </p:attrNameLst>
                                      </p:cBhvr>
                                      <p:to>
                                        <p:strVal val="visible"/>
                                      </p:to>
                                    </p:set>
                                    <p:anim calcmode="lin" valueType="num">
                                      <p:cBhvr additive="base">
                                        <p:cTn id="58" dur="500" fill="hold"/>
                                        <p:tgtEl>
                                          <p:spTgt spid="7174"/>
                                        </p:tgtEl>
                                        <p:attrNameLst>
                                          <p:attrName>ppt_x</p:attrName>
                                        </p:attrNameLst>
                                      </p:cBhvr>
                                      <p:tavLst>
                                        <p:tav tm="0">
                                          <p:val>
                                            <p:strVal val="#ppt_x"/>
                                          </p:val>
                                        </p:tav>
                                        <p:tav tm="100000">
                                          <p:val>
                                            <p:strVal val="#ppt_x"/>
                                          </p:val>
                                        </p:tav>
                                      </p:tavLst>
                                    </p:anim>
                                    <p:anim calcmode="lin" valueType="num">
                                      <p:cBhvr additive="base">
                                        <p:cTn id="59"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7173">
                                            <p:bg/>
                                          </p:spTgt>
                                        </p:tgtEl>
                                        <p:attrNameLst>
                                          <p:attrName>style.visibility</p:attrName>
                                        </p:attrNameLst>
                                      </p:cBhvr>
                                      <p:to>
                                        <p:strVal val="visible"/>
                                      </p:to>
                                    </p:set>
                                    <p:anim calcmode="lin" valueType="num">
                                      <p:cBhvr additive="base">
                                        <p:cTn id="64" dur="500" fill="hold"/>
                                        <p:tgtEl>
                                          <p:spTgt spid="7173">
                                            <p:bg/>
                                          </p:spTgt>
                                        </p:tgtEl>
                                        <p:attrNameLst>
                                          <p:attrName>ppt_x</p:attrName>
                                        </p:attrNameLst>
                                      </p:cBhvr>
                                      <p:tavLst>
                                        <p:tav tm="0">
                                          <p:val>
                                            <p:strVal val="#ppt_x"/>
                                          </p:val>
                                        </p:tav>
                                        <p:tav tm="100000">
                                          <p:val>
                                            <p:strVal val="#ppt_x"/>
                                          </p:val>
                                        </p:tav>
                                      </p:tavLst>
                                    </p:anim>
                                    <p:anim calcmode="lin" valueType="num">
                                      <p:cBhvr additive="base">
                                        <p:cTn id="65" dur="500" fill="hold"/>
                                        <p:tgtEl>
                                          <p:spTgt spid="7173">
                                            <p:bg/>
                                          </p:spTgt>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7173">
                                            <p:txEl>
                                              <p:pRg st="0" end="0"/>
                                            </p:txEl>
                                          </p:spTgt>
                                        </p:tgtEl>
                                        <p:attrNameLst>
                                          <p:attrName>style.visibility</p:attrName>
                                        </p:attrNameLst>
                                      </p:cBhvr>
                                      <p:to>
                                        <p:strVal val="visible"/>
                                      </p:to>
                                    </p:set>
                                    <p:anim calcmode="lin" valueType="num">
                                      <p:cBhvr additive="base">
                                        <p:cTn id="68" dur="500" fill="hold"/>
                                        <p:tgtEl>
                                          <p:spTgt spid="7173">
                                            <p:txEl>
                                              <p:pRg st="0" end="0"/>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717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 grpId="0" build="allAtOnce" animBg="1"/>
      <p:bldP spid="7171" grpId="0" animBg="1"/>
      <p:bldP spid="7174" grpId="0" animBg="1"/>
      <p:bldP spid="7175" grpId="0" build="allAtOnce" animBg="1"/>
      <p:bldP spid="7176" grpId="0" build="allAtOnce" animBg="1"/>
      <p:bldP spid="7177" grpId="0" animBg="1"/>
      <p:bldP spid="7173" grpId="0" build="allAtOnce" animBg="1"/>
      <p:bldP spid="7172" grpId="0" build="allAtOnce"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7901014" cy="1071570"/>
          </a:xfrm>
        </p:spPr>
        <p:txBody>
          <a:bodyPr>
            <a:normAutofit fontScale="90000"/>
          </a:bodyPr>
          <a:lstStyle/>
          <a:p>
            <a:pPr algn="ctr"/>
            <a:r>
              <a:rPr lang="fr-FR" dirty="0" smtClean="0"/>
              <a:t>Les transversalités avec les autres thèmes du programme de sciences de gestio</a:t>
            </a:r>
            <a:r>
              <a:rPr lang="fr-FR" dirty="0" smtClean="0"/>
              <a:t>n</a:t>
            </a:r>
            <a:endParaRPr lang="fr-FR" dirty="0"/>
          </a:p>
        </p:txBody>
      </p:sp>
      <p:sp>
        <p:nvSpPr>
          <p:cNvPr id="3" name="Espace réservé du contenu 2"/>
          <p:cNvSpPr>
            <a:spLocks noGrp="1"/>
          </p:cNvSpPr>
          <p:nvPr>
            <p:ph sz="quarter" idx="1"/>
          </p:nvPr>
        </p:nvSpPr>
        <p:spPr>
          <a:xfrm>
            <a:off x="457200" y="1885952"/>
            <a:ext cx="7829576" cy="542916"/>
          </a:xfrm>
        </p:spPr>
        <p:txBody>
          <a:bodyPr/>
          <a:lstStyle/>
          <a:p>
            <a:r>
              <a:rPr lang="fr-FR" dirty="0" smtClean="0"/>
              <a:t>Ce qui a été vu avant</a:t>
            </a:r>
            <a:endParaRPr lang="fr-FR" dirty="0"/>
          </a:p>
        </p:txBody>
      </p:sp>
      <p:graphicFrame>
        <p:nvGraphicFramePr>
          <p:cNvPr id="4" name="Tableau 3"/>
          <p:cNvGraphicFramePr>
            <a:graphicFrameLocks noGrp="1"/>
          </p:cNvGraphicFramePr>
          <p:nvPr/>
        </p:nvGraphicFramePr>
        <p:xfrm>
          <a:off x="500034" y="2714619"/>
          <a:ext cx="7786742" cy="2714645"/>
        </p:xfrm>
        <a:graphic>
          <a:graphicData uri="http://schemas.openxmlformats.org/drawingml/2006/table">
            <a:tbl>
              <a:tblPr/>
              <a:tblGrid>
                <a:gridCol w="2015209"/>
                <a:gridCol w="5771533"/>
              </a:tblGrid>
              <a:tr h="440239">
                <a:tc gridSpan="2">
                  <a:txBody>
                    <a:bodyPr/>
                    <a:lstStyle/>
                    <a:p>
                      <a:pPr>
                        <a:spcAft>
                          <a:spcPts val="0"/>
                        </a:spcAft>
                      </a:pPr>
                      <a:r>
                        <a:rPr lang="fr-FR" sz="1600" b="1" dirty="0">
                          <a:solidFill>
                            <a:srgbClr val="AC1D72"/>
                          </a:solidFill>
                          <a:latin typeface="Arial"/>
                          <a:ea typeface="Times New Roman"/>
                          <a:cs typeface="Times New Roman"/>
                        </a:rPr>
                        <a:t>THÈME : DE L’INDIVIDU À L’ACTEUR</a:t>
                      </a:r>
                      <a:endParaRPr lang="fr-FR" sz="1600" dirty="0">
                        <a:solidFill>
                          <a:srgbClr val="AC1D72"/>
                        </a:solidFill>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400218">
                <a:tc>
                  <a:txBody>
                    <a:bodyPr/>
                    <a:lstStyle/>
                    <a:p>
                      <a:pPr algn="ctr">
                        <a:spcAft>
                          <a:spcPts val="0"/>
                        </a:spcAft>
                      </a:pPr>
                      <a:r>
                        <a:rPr lang="fr-FR" sz="1400" b="1" dirty="0">
                          <a:latin typeface="Arial"/>
                          <a:ea typeface="PMingLiU"/>
                          <a:cs typeface="Calibri"/>
                        </a:rPr>
                        <a:t>Questions de gestion</a:t>
                      </a:r>
                      <a:endParaRPr lang="fr-FR" sz="14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latin typeface="Arial"/>
                          <a:ea typeface="PMingLiU"/>
                          <a:cs typeface="Calibri"/>
                        </a:rPr>
                        <a:t>Contexte et finalités </a:t>
                      </a:r>
                      <a:endParaRPr lang="fr-FR" sz="14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4188">
                <a:tc>
                  <a:txBody>
                    <a:bodyPr/>
                    <a:lstStyle/>
                    <a:p>
                      <a:pPr>
                        <a:spcAft>
                          <a:spcPts val="0"/>
                        </a:spcAft>
                      </a:pPr>
                      <a:endParaRPr lang="fr-FR" sz="1000" dirty="0">
                        <a:solidFill>
                          <a:srgbClr val="000000"/>
                        </a:solidFill>
                        <a:latin typeface="Arial"/>
                        <a:ea typeface="PMingLiU"/>
                        <a:cs typeface="Calibri"/>
                      </a:endParaRPr>
                    </a:p>
                    <a:p>
                      <a:pPr>
                        <a:spcAft>
                          <a:spcPts val="0"/>
                        </a:spcAft>
                      </a:pPr>
                      <a:r>
                        <a:rPr lang="fr-FR" sz="1400" dirty="0">
                          <a:solidFill>
                            <a:srgbClr val="000000"/>
                          </a:solidFill>
                          <a:latin typeface="Arial"/>
                          <a:ea typeface="PMingLiU"/>
                          <a:cs typeface="Calibri"/>
                        </a:rPr>
                        <a:t>L’activité humaine constitue-t-elle une charge ou une ressource pour l’organisation ? </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000" dirty="0">
                        <a:solidFill>
                          <a:srgbClr val="000000"/>
                        </a:solidFill>
                        <a:latin typeface="Arial"/>
                        <a:ea typeface="PMingLiU"/>
                        <a:cs typeface="Calibri"/>
                      </a:endParaRPr>
                    </a:p>
                    <a:p>
                      <a:pPr>
                        <a:spcAft>
                          <a:spcPts val="0"/>
                        </a:spcAft>
                      </a:pPr>
                      <a:r>
                        <a:rPr lang="fr-FR" sz="1400" dirty="0">
                          <a:solidFill>
                            <a:srgbClr val="000000"/>
                          </a:solidFill>
                          <a:latin typeface="Arial"/>
                          <a:ea typeface="PMingLiU"/>
                          <a:cs typeface="Calibri"/>
                        </a:rPr>
                        <a:t>L’individu, par son activité de travail, </a:t>
                      </a:r>
                      <a:r>
                        <a:rPr lang="fr-FR" sz="1400" b="1" dirty="0">
                          <a:solidFill>
                            <a:srgbClr val="000000"/>
                          </a:solidFill>
                          <a:latin typeface="Arial"/>
                          <a:ea typeface="PMingLiU"/>
                          <a:cs typeface="Calibri"/>
                        </a:rPr>
                        <a:t>produit de la valeur</a:t>
                      </a:r>
                      <a:r>
                        <a:rPr lang="fr-FR" sz="1400" dirty="0">
                          <a:solidFill>
                            <a:srgbClr val="000000"/>
                          </a:solidFill>
                          <a:latin typeface="Arial"/>
                          <a:ea typeface="PMingLiU"/>
                          <a:cs typeface="Calibri"/>
                        </a:rPr>
                        <a:t> </a:t>
                      </a:r>
                      <a:r>
                        <a:rPr lang="fr-FR" sz="1400" i="1" dirty="0">
                          <a:solidFill>
                            <a:srgbClr val="17365D"/>
                          </a:solidFill>
                          <a:latin typeface="Arial"/>
                          <a:ea typeface="PMingLiU"/>
                          <a:cs typeface="Calibri"/>
                        </a:rPr>
                        <a:t>(donc lien avec VA)</a:t>
                      </a:r>
                      <a:r>
                        <a:rPr lang="fr-FR" sz="1400" dirty="0">
                          <a:solidFill>
                            <a:srgbClr val="000000"/>
                          </a:solidFill>
                          <a:latin typeface="Arial"/>
                          <a:ea typeface="PMingLiU"/>
                          <a:cs typeface="Calibri"/>
                        </a:rPr>
                        <a:t> et constitue ainsi une véritable </a:t>
                      </a:r>
                      <a:r>
                        <a:rPr lang="fr-FR" sz="1400" b="1" dirty="0">
                          <a:solidFill>
                            <a:srgbClr val="000000"/>
                          </a:solidFill>
                          <a:latin typeface="Arial"/>
                          <a:ea typeface="PMingLiU"/>
                          <a:cs typeface="Calibri"/>
                        </a:rPr>
                        <a:t>ressource</a:t>
                      </a:r>
                      <a:r>
                        <a:rPr lang="fr-FR" sz="1400" dirty="0">
                          <a:solidFill>
                            <a:srgbClr val="000000"/>
                          </a:solidFill>
                          <a:latin typeface="Arial"/>
                          <a:ea typeface="PMingLiU"/>
                          <a:cs typeface="Calibri"/>
                        </a:rPr>
                        <a:t> pour l’organisation. La gestion de cette ressource nécessite de la </a:t>
                      </a:r>
                      <a:r>
                        <a:rPr lang="fr-FR" sz="1400" b="1" dirty="0">
                          <a:solidFill>
                            <a:srgbClr val="000000"/>
                          </a:solidFill>
                          <a:latin typeface="Arial"/>
                          <a:ea typeface="PMingLiU"/>
                          <a:cs typeface="Calibri"/>
                        </a:rPr>
                        <a:t>préserver </a:t>
                      </a:r>
                      <a:r>
                        <a:rPr lang="fr-FR" sz="1400" i="1" dirty="0">
                          <a:solidFill>
                            <a:srgbClr val="17365D"/>
                          </a:solidFill>
                          <a:latin typeface="Arial"/>
                          <a:ea typeface="PMingLiU"/>
                          <a:cs typeface="Calibri"/>
                        </a:rPr>
                        <a:t>(lien avec valeur sociale),</a:t>
                      </a:r>
                      <a:r>
                        <a:rPr lang="fr-FR" sz="1400" dirty="0">
                          <a:solidFill>
                            <a:srgbClr val="000000"/>
                          </a:solidFill>
                          <a:latin typeface="Arial"/>
                          <a:ea typeface="PMingLiU"/>
                          <a:cs typeface="Calibri"/>
                        </a:rPr>
                        <a:t> de l’évaluer et de </a:t>
                      </a:r>
                      <a:r>
                        <a:rPr lang="fr-FR" sz="1400" b="1" dirty="0">
                          <a:solidFill>
                            <a:srgbClr val="000000"/>
                          </a:solidFill>
                          <a:latin typeface="Arial"/>
                          <a:ea typeface="PMingLiU"/>
                          <a:cs typeface="Calibri"/>
                        </a:rPr>
                        <a:t>la rétribuer en relation avec ses contributions</a:t>
                      </a:r>
                      <a:r>
                        <a:rPr lang="fr-FR" sz="1400" dirty="0">
                          <a:solidFill>
                            <a:srgbClr val="000000"/>
                          </a:solidFill>
                          <a:latin typeface="Arial"/>
                          <a:ea typeface="PMingLiU"/>
                          <a:cs typeface="Calibri"/>
                        </a:rPr>
                        <a:t> </a:t>
                      </a:r>
                      <a:r>
                        <a:rPr lang="fr-FR" sz="1400" i="1" dirty="0">
                          <a:solidFill>
                            <a:srgbClr val="17365D"/>
                          </a:solidFill>
                          <a:latin typeface="Arial"/>
                          <a:ea typeface="PMingLiU"/>
                          <a:cs typeface="Calibri"/>
                        </a:rPr>
                        <a:t>(lien avec le coût du personnel dans le compte résultat, lien avec partage de la VA)</a:t>
                      </a:r>
                      <a:r>
                        <a:rPr lang="fr-FR" sz="1400" dirty="0">
                          <a:solidFill>
                            <a:srgbClr val="000000"/>
                          </a:solidFill>
                          <a:latin typeface="Arial"/>
                          <a:ea typeface="PMingLiU"/>
                          <a:cs typeface="Calibri"/>
                        </a:rPr>
                        <a:t>, dans une recherche de performance </a:t>
                      </a:r>
                      <a:r>
                        <a:rPr lang="fr-FR" sz="1400" i="1" dirty="0">
                          <a:solidFill>
                            <a:srgbClr val="17365D"/>
                          </a:solidFill>
                          <a:latin typeface="Arial"/>
                          <a:ea typeface="PMingLiU"/>
                          <a:cs typeface="Calibri"/>
                        </a:rPr>
                        <a:t>(lien avec le thème « Evaluation et performance »).</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7467600" cy="500066"/>
          </a:xfrm>
        </p:spPr>
        <p:txBody>
          <a:bodyPr>
            <a:normAutofit fontScale="90000"/>
          </a:bodyPr>
          <a:lstStyle/>
          <a:p>
            <a:pPr algn="ctr"/>
            <a:r>
              <a:rPr lang="fr-FR" dirty="0" smtClean="0"/>
              <a:t>Les transversalités en </a:t>
            </a:r>
            <a:r>
              <a:rPr lang="fr-FR" dirty="0" err="1" smtClean="0"/>
              <a:t>SdG</a:t>
            </a:r>
            <a:endParaRPr lang="fr-FR" dirty="0"/>
          </a:p>
        </p:txBody>
      </p:sp>
      <p:sp>
        <p:nvSpPr>
          <p:cNvPr id="3" name="Espace réservé du contenu 2"/>
          <p:cNvSpPr>
            <a:spLocks noGrp="1"/>
          </p:cNvSpPr>
          <p:nvPr>
            <p:ph sz="quarter" idx="1"/>
          </p:nvPr>
        </p:nvSpPr>
        <p:spPr>
          <a:xfrm>
            <a:off x="457200" y="714356"/>
            <a:ext cx="7467600" cy="428628"/>
          </a:xfrm>
        </p:spPr>
        <p:txBody>
          <a:bodyPr>
            <a:normAutofit lnSpcReduction="10000"/>
          </a:bodyPr>
          <a:lstStyle/>
          <a:p>
            <a:r>
              <a:rPr lang="fr-FR" dirty="0" smtClean="0"/>
              <a:t>Ce qui a été vu avant</a:t>
            </a:r>
            <a:endParaRPr lang="fr-FR" dirty="0"/>
          </a:p>
        </p:txBody>
      </p:sp>
      <p:graphicFrame>
        <p:nvGraphicFramePr>
          <p:cNvPr id="5" name="Tableau 4"/>
          <p:cNvGraphicFramePr>
            <a:graphicFrameLocks noGrp="1"/>
          </p:cNvGraphicFramePr>
          <p:nvPr/>
        </p:nvGraphicFramePr>
        <p:xfrm>
          <a:off x="571470" y="1142984"/>
          <a:ext cx="7929619" cy="5571980"/>
        </p:xfrm>
        <a:graphic>
          <a:graphicData uri="http://schemas.openxmlformats.org/drawingml/2006/table">
            <a:tbl>
              <a:tblPr/>
              <a:tblGrid>
                <a:gridCol w="1861875"/>
                <a:gridCol w="2781597"/>
                <a:gridCol w="3286147"/>
              </a:tblGrid>
              <a:tr h="358897">
                <a:tc gridSpan="3">
                  <a:txBody>
                    <a:bodyPr/>
                    <a:lstStyle/>
                    <a:p>
                      <a:pPr>
                        <a:spcAft>
                          <a:spcPts val="0"/>
                        </a:spcAft>
                      </a:pPr>
                      <a:r>
                        <a:rPr lang="fr-FR" sz="1600" b="1" dirty="0">
                          <a:solidFill>
                            <a:srgbClr val="AC1D72"/>
                          </a:solidFill>
                          <a:latin typeface="Arial"/>
                          <a:ea typeface="Times New Roman"/>
                          <a:cs typeface="Times New Roman"/>
                        </a:rPr>
                        <a:t>THÈME : INFORMATION ET INTELLIGENCE COLLECTIVE</a:t>
                      </a:r>
                      <a:endParaRPr lang="fr-FR" sz="1600" dirty="0">
                        <a:solidFill>
                          <a:srgbClr val="AC1D72"/>
                        </a:solidFill>
                        <a:latin typeface="Arial"/>
                        <a:ea typeface="Times New Roman"/>
                        <a:cs typeface="Times New Roman"/>
                      </a:endParaRPr>
                    </a:p>
                  </a:txBody>
                  <a:tcPr marL="54087" marR="54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712673">
                <a:tc gridSpan="3">
                  <a:txBody>
                    <a:bodyPr/>
                    <a:lstStyle/>
                    <a:p>
                      <a:pPr algn="just">
                        <a:spcAft>
                          <a:spcPts val="0"/>
                        </a:spcAft>
                      </a:pPr>
                      <a:r>
                        <a:rPr lang="fr-FR" sz="1400" dirty="0" smtClean="0">
                          <a:solidFill>
                            <a:srgbClr val="000000"/>
                          </a:solidFill>
                          <a:latin typeface="Arial"/>
                          <a:ea typeface="PMingLiU"/>
                          <a:cs typeface="Calibri"/>
                        </a:rPr>
                        <a:t>L’étude </a:t>
                      </a:r>
                      <a:r>
                        <a:rPr lang="fr-FR" sz="1400" dirty="0">
                          <a:solidFill>
                            <a:srgbClr val="000000"/>
                          </a:solidFill>
                          <a:latin typeface="Arial"/>
                          <a:ea typeface="PMingLiU"/>
                          <a:cs typeface="Calibri"/>
                        </a:rPr>
                        <a:t>du thème vise à appréhender le </a:t>
                      </a:r>
                      <a:r>
                        <a:rPr lang="fr-FR" sz="1400" b="1" dirty="0">
                          <a:solidFill>
                            <a:srgbClr val="17365D"/>
                          </a:solidFill>
                          <a:latin typeface="Arial"/>
                          <a:ea typeface="PMingLiU"/>
                          <a:cs typeface="Calibri"/>
                        </a:rPr>
                        <a:t>rôle majeur de l’information dans les processus de gestion</a:t>
                      </a:r>
                      <a:r>
                        <a:rPr lang="fr-FR" sz="1400" dirty="0">
                          <a:solidFill>
                            <a:srgbClr val="000000"/>
                          </a:solidFill>
                          <a:latin typeface="Arial"/>
                          <a:ea typeface="PMingLiU"/>
                          <a:cs typeface="Calibri"/>
                        </a:rPr>
                        <a:t>, les opportunités et les risques que génèrent les formes et modalités de communication et de collaboration avec le numérique, </a:t>
                      </a:r>
                      <a:r>
                        <a:rPr lang="fr-FR" sz="1400" b="1" dirty="0">
                          <a:solidFill>
                            <a:srgbClr val="17365D"/>
                          </a:solidFill>
                          <a:latin typeface="Arial"/>
                          <a:ea typeface="PMingLiU"/>
                          <a:cs typeface="Calibri"/>
                        </a:rPr>
                        <a:t>l’impact de l’informatisation des processus de gestion</a:t>
                      </a:r>
                      <a:r>
                        <a:rPr lang="fr-FR" sz="1400" b="1" dirty="0" smtClean="0">
                          <a:solidFill>
                            <a:srgbClr val="17365D"/>
                          </a:solidFill>
                          <a:latin typeface="Arial"/>
                          <a:ea typeface="PMingLiU"/>
                          <a:cs typeface="Calibri"/>
                        </a:rPr>
                        <a:t>.</a:t>
                      </a:r>
                    </a:p>
                    <a:p>
                      <a:pPr algn="just">
                        <a:spcAft>
                          <a:spcPts val="0"/>
                        </a:spcAft>
                      </a:pPr>
                      <a:endParaRPr lang="fr-FR" sz="800" dirty="0">
                        <a:latin typeface="Calibri"/>
                        <a:ea typeface="PMingLiU"/>
                        <a:cs typeface="Calibri"/>
                      </a:endParaRPr>
                    </a:p>
                  </a:txBody>
                  <a:tcPr marL="54087" marR="54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90563">
                <a:tc>
                  <a:txBody>
                    <a:bodyPr/>
                    <a:lstStyle/>
                    <a:p>
                      <a:pPr algn="ctr">
                        <a:spcAft>
                          <a:spcPts val="0"/>
                        </a:spcAft>
                      </a:pPr>
                      <a:r>
                        <a:rPr lang="fr-FR" sz="1200" b="1" dirty="0">
                          <a:latin typeface="Arial"/>
                          <a:ea typeface="PMingLiU"/>
                          <a:cs typeface="Calibri"/>
                        </a:rPr>
                        <a:t>Questions de gestion</a:t>
                      </a:r>
                      <a:endParaRPr lang="fr-FR" sz="1200" dirty="0">
                        <a:latin typeface="Calibri"/>
                        <a:ea typeface="PMingLiU"/>
                        <a:cs typeface="Calibri"/>
                      </a:endParaRPr>
                    </a:p>
                  </a:txBody>
                  <a:tcPr marL="54087" marR="54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dirty="0">
                          <a:latin typeface="Arial"/>
                          <a:ea typeface="PMingLiU"/>
                          <a:cs typeface="Calibri"/>
                        </a:rPr>
                        <a:t>Notions</a:t>
                      </a:r>
                      <a:endParaRPr lang="fr-FR" sz="1200" dirty="0">
                        <a:latin typeface="Calibri"/>
                        <a:ea typeface="PMingLiU"/>
                        <a:cs typeface="Calibri"/>
                      </a:endParaRPr>
                    </a:p>
                  </a:txBody>
                  <a:tcPr marL="54087" marR="54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dirty="0">
                          <a:latin typeface="Arial"/>
                          <a:ea typeface="PMingLiU"/>
                          <a:cs typeface="Calibri"/>
                        </a:rPr>
                        <a:t>Contexte et finalités </a:t>
                      </a:r>
                      <a:endParaRPr lang="fr-FR" sz="1200" dirty="0">
                        <a:latin typeface="Calibri"/>
                        <a:ea typeface="PMingLiU"/>
                        <a:cs typeface="Calibri"/>
                      </a:endParaRPr>
                    </a:p>
                  </a:txBody>
                  <a:tcPr marL="54087" marR="54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92011">
                <a:tc>
                  <a:txBody>
                    <a:bodyPr/>
                    <a:lstStyle/>
                    <a:p>
                      <a:pPr>
                        <a:spcAft>
                          <a:spcPts val="0"/>
                        </a:spcAft>
                      </a:pPr>
                      <a:endParaRPr lang="fr-FR" sz="900" dirty="0">
                        <a:latin typeface="Calibri"/>
                        <a:ea typeface="PMingLiU"/>
                        <a:cs typeface="Calibri"/>
                      </a:endParaRPr>
                    </a:p>
                    <a:p>
                      <a:pPr>
                        <a:spcAft>
                          <a:spcPts val="0"/>
                        </a:spcAft>
                      </a:pPr>
                      <a:r>
                        <a:rPr lang="fr-FR" sz="1200" b="1" dirty="0">
                          <a:solidFill>
                            <a:srgbClr val="000000"/>
                          </a:solidFill>
                          <a:latin typeface="Arial"/>
                          <a:ea typeface="PMingLiU"/>
                          <a:cs typeface="Calibri"/>
                        </a:rPr>
                        <a:t>En quoi les technologies transforment-elles l’information en ressource ? </a:t>
                      </a:r>
                      <a:endParaRPr lang="fr-FR" sz="1200" b="1" dirty="0" smtClean="0">
                        <a:solidFill>
                          <a:srgbClr val="000000"/>
                        </a:solidFill>
                        <a:latin typeface="Arial"/>
                        <a:ea typeface="PMingLiU"/>
                        <a:cs typeface="Calibri"/>
                      </a:endParaRPr>
                    </a:p>
                    <a:p>
                      <a:pPr>
                        <a:spcAft>
                          <a:spcPts val="0"/>
                        </a:spcAft>
                      </a:pPr>
                      <a:endParaRPr lang="fr-FR" sz="1200" b="1" dirty="0" smtClean="0">
                        <a:solidFill>
                          <a:srgbClr val="000000"/>
                        </a:solidFill>
                        <a:latin typeface="Arial"/>
                        <a:ea typeface="PMingLiU"/>
                        <a:cs typeface="Calibri"/>
                      </a:endParaRPr>
                    </a:p>
                    <a:p>
                      <a:pPr>
                        <a:spcAft>
                          <a:spcPts val="0"/>
                        </a:spcAft>
                      </a:pPr>
                      <a:endParaRPr lang="fr-FR" sz="1200" b="1" dirty="0" smtClean="0">
                        <a:solidFill>
                          <a:srgbClr val="000000"/>
                        </a:solidFill>
                        <a:latin typeface="Arial"/>
                        <a:ea typeface="PMingLiU"/>
                        <a:cs typeface="Calibri"/>
                      </a:endParaRPr>
                    </a:p>
                    <a:p>
                      <a:pPr>
                        <a:spcAft>
                          <a:spcPts val="0"/>
                        </a:spcAft>
                      </a:pPr>
                      <a:endParaRPr lang="fr-FR" sz="1200" b="1" dirty="0" smtClean="0">
                        <a:solidFill>
                          <a:srgbClr val="000000"/>
                        </a:solidFill>
                        <a:latin typeface="Arial"/>
                        <a:ea typeface="PMingLiU"/>
                        <a:cs typeface="Calibri"/>
                      </a:endParaRPr>
                    </a:p>
                    <a:p>
                      <a:pPr>
                        <a:spcAft>
                          <a:spcPts val="0"/>
                        </a:spcAft>
                      </a:pPr>
                      <a:endParaRPr lang="fr-FR" sz="1200" b="1" dirty="0" smtClean="0">
                        <a:solidFill>
                          <a:srgbClr val="000000"/>
                        </a:solidFill>
                        <a:latin typeface="Arial"/>
                        <a:ea typeface="PMingLiU"/>
                        <a:cs typeface="Calibri"/>
                      </a:endParaRPr>
                    </a:p>
                    <a:p>
                      <a:pPr>
                        <a:spcAft>
                          <a:spcPts val="0"/>
                        </a:spcAft>
                      </a:pPr>
                      <a:endParaRPr lang="fr-FR" sz="1200" b="1" dirty="0" smtClean="0">
                        <a:solidFill>
                          <a:srgbClr val="000000"/>
                        </a:solidFill>
                        <a:latin typeface="Arial"/>
                        <a:ea typeface="PMingLiU"/>
                        <a:cs typeface="Calibri"/>
                      </a:endParaRPr>
                    </a:p>
                    <a:p>
                      <a:pPr>
                        <a:spcAft>
                          <a:spcPts val="0"/>
                        </a:spcAft>
                      </a:pPr>
                      <a:endParaRPr lang="fr-FR" sz="1200" dirty="0">
                        <a:latin typeface="Calibri"/>
                        <a:ea typeface="PMingLiU"/>
                        <a:cs typeface="Calibri"/>
                      </a:endParaRPr>
                    </a:p>
                    <a:p>
                      <a:pPr>
                        <a:spcAft>
                          <a:spcPts val="0"/>
                        </a:spcAft>
                      </a:pPr>
                      <a:r>
                        <a:rPr lang="fr-FR" sz="1200" b="1" dirty="0">
                          <a:solidFill>
                            <a:srgbClr val="000000"/>
                          </a:solidFill>
                          <a:latin typeface="Arial"/>
                          <a:ea typeface="PMingLiU"/>
                          <a:cs typeface="Calibri"/>
                        </a:rPr>
                        <a:t>Les systèmes d’information façonnent-ils l’organisation du travail au sein des organisations ou s'y adaptent-ils?</a:t>
                      </a:r>
                      <a:endParaRPr lang="fr-FR" sz="1200" dirty="0">
                        <a:latin typeface="Calibri"/>
                        <a:ea typeface="PMingLiU"/>
                        <a:cs typeface="Calibri"/>
                      </a:endParaRPr>
                    </a:p>
                  </a:txBody>
                  <a:tcPr marL="54087" marR="540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800" dirty="0">
                        <a:solidFill>
                          <a:srgbClr val="000000"/>
                        </a:solidFill>
                        <a:latin typeface="Arial"/>
                        <a:ea typeface="PMingLiU"/>
                        <a:cs typeface="Calibri"/>
                      </a:endParaRPr>
                    </a:p>
                    <a:p>
                      <a:pPr>
                        <a:spcAft>
                          <a:spcPts val="0"/>
                        </a:spcAft>
                      </a:pPr>
                      <a:r>
                        <a:rPr lang="fr-FR" sz="1400" dirty="0">
                          <a:solidFill>
                            <a:srgbClr val="000000"/>
                          </a:solidFill>
                          <a:latin typeface="Arial"/>
                          <a:ea typeface="PMingLiU"/>
                          <a:cs typeface="Calibri"/>
                        </a:rPr>
                        <a:t>Système d’information (SI) dans l’organisation :</a:t>
                      </a:r>
                      <a:endParaRPr lang="fr-FR" sz="1400" dirty="0">
                        <a:latin typeface="Calibri"/>
                        <a:ea typeface="PMingLiU"/>
                        <a:cs typeface="Calibri"/>
                      </a:endParaRPr>
                    </a:p>
                    <a:p>
                      <a:pPr>
                        <a:spcAft>
                          <a:spcPts val="0"/>
                        </a:spcAft>
                      </a:pPr>
                      <a:r>
                        <a:rPr lang="fr-FR" sz="1400" dirty="0">
                          <a:solidFill>
                            <a:srgbClr val="000000"/>
                          </a:solidFill>
                          <a:latin typeface="Arial"/>
                          <a:ea typeface="PMingLiU"/>
                          <a:cs typeface="Calibri"/>
                        </a:rPr>
                        <a:t>acteurs et rôles, </a:t>
                      </a:r>
                      <a:r>
                        <a:rPr lang="fr-FR" sz="1400" dirty="0">
                          <a:solidFill>
                            <a:srgbClr val="17365D"/>
                          </a:solidFill>
                          <a:latin typeface="Arial"/>
                          <a:ea typeface="PMingLiU"/>
                          <a:cs typeface="Calibri"/>
                        </a:rPr>
                        <a:t>SI des métiers</a:t>
                      </a:r>
                      <a:r>
                        <a:rPr lang="fr-FR" sz="1400" dirty="0">
                          <a:solidFill>
                            <a:srgbClr val="000000"/>
                          </a:solidFill>
                          <a:latin typeface="Arial"/>
                          <a:ea typeface="PMingLiU"/>
                          <a:cs typeface="Calibri"/>
                        </a:rPr>
                        <a:t> (ressources humaines, </a:t>
                      </a:r>
                      <a:r>
                        <a:rPr lang="fr-FR" sz="1400" dirty="0">
                          <a:solidFill>
                            <a:srgbClr val="17365D"/>
                          </a:solidFill>
                          <a:latin typeface="Arial"/>
                          <a:ea typeface="PMingLiU"/>
                          <a:cs typeface="Calibri"/>
                        </a:rPr>
                        <a:t>comptabilité,</a:t>
                      </a:r>
                      <a:r>
                        <a:rPr lang="fr-FR" sz="1400" dirty="0">
                          <a:solidFill>
                            <a:srgbClr val="000000"/>
                          </a:solidFill>
                          <a:latin typeface="Arial"/>
                          <a:ea typeface="PMingLiU"/>
                          <a:cs typeface="Calibri"/>
                        </a:rPr>
                        <a:t> marketing), applications et </a:t>
                      </a:r>
                      <a:r>
                        <a:rPr lang="fr-FR" sz="1400" dirty="0" smtClean="0">
                          <a:solidFill>
                            <a:srgbClr val="000000"/>
                          </a:solidFill>
                          <a:latin typeface="Arial"/>
                          <a:ea typeface="PMingLiU"/>
                          <a:cs typeface="Calibri"/>
                        </a:rPr>
                        <a:t>services</a:t>
                      </a:r>
                    </a:p>
                    <a:p>
                      <a:pPr>
                        <a:spcAft>
                          <a:spcPts val="0"/>
                        </a:spcAft>
                      </a:pPr>
                      <a:endParaRPr lang="fr-FR" sz="1400" dirty="0" smtClean="0">
                        <a:latin typeface="Calibri"/>
                        <a:ea typeface="PMingLiU"/>
                        <a:cs typeface="Calibri"/>
                      </a:endParaRPr>
                    </a:p>
                    <a:p>
                      <a:pPr>
                        <a:spcAft>
                          <a:spcPts val="0"/>
                        </a:spcAft>
                      </a:pPr>
                      <a:endParaRPr lang="fr-FR" sz="1400" dirty="0" smtClean="0">
                        <a:latin typeface="Calibri"/>
                        <a:ea typeface="PMingLiU"/>
                        <a:cs typeface="Calibri"/>
                      </a:endParaRPr>
                    </a:p>
                    <a:p>
                      <a:pPr>
                        <a:spcAft>
                          <a:spcPts val="0"/>
                        </a:spcAft>
                      </a:pPr>
                      <a:endParaRPr lang="fr-FR" sz="1400" dirty="0">
                        <a:latin typeface="Calibri"/>
                        <a:ea typeface="PMingLiU"/>
                        <a:cs typeface="Calibri"/>
                      </a:endParaRPr>
                    </a:p>
                    <a:p>
                      <a:pPr>
                        <a:spcAft>
                          <a:spcPts val="0"/>
                        </a:spcAft>
                        <a:tabLst>
                          <a:tab pos="179705" algn="l"/>
                        </a:tabLst>
                      </a:pPr>
                      <a:r>
                        <a:rPr lang="fr-FR" sz="1400" dirty="0">
                          <a:solidFill>
                            <a:srgbClr val="17365D"/>
                          </a:solidFill>
                          <a:latin typeface="Arial"/>
                          <a:ea typeface="PMingLiU"/>
                          <a:cs typeface="Calibri"/>
                        </a:rPr>
                        <a:t>Processus</a:t>
                      </a:r>
                      <a:r>
                        <a:rPr lang="fr-FR" sz="1400" dirty="0">
                          <a:solidFill>
                            <a:srgbClr val="000000"/>
                          </a:solidFill>
                          <a:latin typeface="Arial"/>
                          <a:ea typeface="PMingLiU"/>
                          <a:cs typeface="Calibri"/>
                        </a:rPr>
                        <a:t> : nature et </a:t>
                      </a:r>
                      <a:r>
                        <a:rPr lang="fr-FR" sz="1400" dirty="0" smtClean="0">
                          <a:solidFill>
                            <a:srgbClr val="000000"/>
                          </a:solidFill>
                          <a:latin typeface="Arial"/>
                          <a:ea typeface="PMingLiU"/>
                          <a:cs typeface="Calibri"/>
                        </a:rPr>
                        <a:t>représentation</a:t>
                      </a:r>
                    </a:p>
                    <a:p>
                      <a:pPr>
                        <a:spcAft>
                          <a:spcPts val="0"/>
                        </a:spcAft>
                        <a:tabLst>
                          <a:tab pos="179705" algn="l"/>
                        </a:tabLst>
                      </a:pPr>
                      <a:endParaRPr lang="fr-FR" sz="1400" dirty="0">
                        <a:latin typeface="Calibri"/>
                        <a:ea typeface="PMingLiU"/>
                        <a:cs typeface="Calibri"/>
                      </a:endParaRPr>
                    </a:p>
                    <a:p>
                      <a:pPr>
                        <a:spcAft>
                          <a:spcPts val="0"/>
                        </a:spcAft>
                        <a:tabLst>
                          <a:tab pos="179705" algn="l"/>
                        </a:tabLst>
                      </a:pPr>
                      <a:r>
                        <a:rPr lang="fr-FR" sz="1400" dirty="0">
                          <a:solidFill>
                            <a:srgbClr val="000000"/>
                          </a:solidFill>
                          <a:latin typeface="Arial"/>
                          <a:ea typeface="PMingLiU"/>
                          <a:cs typeface="Calibri"/>
                        </a:rPr>
                        <a:t>Progiciels de gestion dans les métiers de l’organisation : approche fonctionnelle, gestion de processus et flux de travail (</a:t>
                      </a:r>
                      <a:r>
                        <a:rPr lang="fr-FR" sz="1400" i="1" dirty="0" err="1">
                          <a:solidFill>
                            <a:srgbClr val="000000"/>
                          </a:solidFill>
                          <a:latin typeface="Arial"/>
                          <a:ea typeface="PMingLiU"/>
                          <a:cs typeface="Calibri"/>
                        </a:rPr>
                        <a:t>workflow</a:t>
                      </a:r>
                      <a:r>
                        <a:rPr lang="fr-FR" sz="1400" dirty="0">
                          <a:solidFill>
                            <a:srgbClr val="000000"/>
                          </a:solidFill>
                          <a:latin typeface="Arial"/>
                          <a:ea typeface="PMingLiU"/>
                          <a:cs typeface="Calibri"/>
                        </a:rPr>
                        <a:t>)</a:t>
                      </a:r>
                      <a:endParaRPr lang="fr-FR" sz="1400" dirty="0">
                        <a:latin typeface="Calibri"/>
                        <a:ea typeface="PMingLiU"/>
                        <a:cs typeface="Calibri"/>
                      </a:endParaRPr>
                    </a:p>
                  </a:txBody>
                  <a:tcPr marL="54087" marR="540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900" dirty="0">
                        <a:latin typeface="Calibri"/>
                        <a:ea typeface="PMingLiU"/>
                        <a:cs typeface="Calibri"/>
                      </a:endParaRPr>
                    </a:p>
                    <a:p>
                      <a:pPr>
                        <a:spcAft>
                          <a:spcPts val="0"/>
                        </a:spcAft>
                      </a:pPr>
                      <a:r>
                        <a:rPr lang="fr-FR" sz="1200" b="1" dirty="0">
                          <a:solidFill>
                            <a:srgbClr val="000000"/>
                          </a:solidFill>
                          <a:latin typeface="Arial"/>
                          <a:ea typeface="PMingLiU"/>
                          <a:cs typeface="Calibri"/>
                        </a:rPr>
                        <a:t>Dans les activités de gestion, </a:t>
                      </a:r>
                      <a:r>
                        <a:rPr lang="fr-FR" sz="1200" b="1" dirty="0">
                          <a:solidFill>
                            <a:srgbClr val="17365D"/>
                          </a:solidFill>
                          <a:latin typeface="Arial"/>
                          <a:ea typeface="PMingLiU"/>
                          <a:cs typeface="Calibri"/>
                        </a:rPr>
                        <a:t>l’information</a:t>
                      </a:r>
                      <a:r>
                        <a:rPr lang="fr-FR" sz="1200" b="1" dirty="0">
                          <a:solidFill>
                            <a:srgbClr val="000000"/>
                          </a:solidFill>
                          <a:latin typeface="Arial"/>
                          <a:ea typeface="PMingLiU"/>
                          <a:cs typeface="Calibri"/>
                        </a:rPr>
                        <a:t> est à la fois source et résultante de l’action individuelle et collective. Les systèmes d’information (SI) concourent à en faire une </a:t>
                      </a:r>
                      <a:r>
                        <a:rPr lang="fr-FR" sz="1200" b="1" dirty="0">
                          <a:solidFill>
                            <a:srgbClr val="17365D"/>
                          </a:solidFill>
                          <a:latin typeface="Arial"/>
                          <a:ea typeface="PMingLiU"/>
                          <a:cs typeface="Calibri"/>
                        </a:rPr>
                        <a:t>ressource stratégique</a:t>
                      </a:r>
                      <a:r>
                        <a:rPr lang="fr-FR" sz="1200" b="1" dirty="0">
                          <a:solidFill>
                            <a:srgbClr val="000000"/>
                          </a:solidFill>
                          <a:latin typeface="Arial"/>
                          <a:ea typeface="PMingLiU"/>
                          <a:cs typeface="Calibri"/>
                        </a:rPr>
                        <a:t> pour toute organisation.</a:t>
                      </a:r>
                      <a:endParaRPr lang="fr-FR" sz="1200" dirty="0">
                        <a:latin typeface="Calibri"/>
                        <a:ea typeface="PMingLiU"/>
                        <a:cs typeface="Calibri"/>
                      </a:endParaRPr>
                    </a:p>
                    <a:p>
                      <a:pPr>
                        <a:spcAft>
                          <a:spcPts val="0"/>
                        </a:spcAft>
                      </a:pPr>
                      <a:r>
                        <a:rPr lang="fr-FR" sz="1200" dirty="0">
                          <a:latin typeface="Arial"/>
                          <a:ea typeface="PMingLiU"/>
                          <a:cs typeface="Calibri"/>
                        </a:rPr>
                        <a:t>- décrire les services rendus par le SI aux divers métiers de l’organisation ;</a:t>
                      </a:r>
                      <a:endParaRPr lang="fr-FR" sz="1200" dirty="0">
                        <a:latin typeface="Calibri"/>
                        <a:ea typeface="PMingLiU"/>
                        <a:cs typeface="Calibri"/>
                      </a:endParaRPr>
                    </a:p>
                    <a:p>
                      <a:pPr>
                        <a:spcAft>
                          <a:spcPts val="0"/>
                        </a:spcAft>
                      </a:pPr>
                      <a:r>
                        <a:rPr lang="fr-FR" sz="1200" dirty="0">
                          <a:solidFill>
                            <a:srgbClr val="000000"/>
                          </a:solidFill>
                          <a:latin typeface="Arial"/>
                          <a:ea typeface="PMingLiU"/>
                          <a:cs typeface="Calibri"/>
                        </a:rPr>
                        <a:t>- situer le </a:t>
                      </a:r>
                      <a:r>
                        <a:rPr lang="fr-FR" sz="1200" dirty="0">
                          <a:solidFill>
                            <a:srgbClr val="17365D"/>
                          </a:solidFill>
                          <a:latin typeface="Arial"/>
                          <a:ea typeface="PMingLiU"/>
                          <a:cs typeface="Calibri"/>
                        </a:rPr>
                        <a:t>rôle des acteurs et des applications du SI dans un processus de gestion donné.</a:t>
                      </a:r>
                      <a:endParaRPr lang="fr-FR" sz="1200" dirty="0">
                        <a:latin typeface="Calibri"/>
                        <a:ea typeface="PMingLiU"/>
                        <a:cs typeface="Calibri"/>
                      </a:endParaRPr>
                    </a:p>
                    <a:p>
                      <a:pPr>
                        <a:spcAft>
                          <a:spcPts val="0"/>
                        </a:spcAft>
                      </a:pPr>
                      <a:r>
                        <a:rPr lang="fr-FR" sz="1200" b="1" dirty="0">
                          <a:solidFill>
                            <a:srgbClr val="000000"/>
                          </a:solidFill>
                          <a:latin typeface="Arial"/>
                          <a:ea typeface="PMingLiU"/>
                          <a:cs typeface="Calibri"/>
                        </a:rPr>
                        <a:t>Par leur rôle structurant, les systèmes d’information contribuent à modeler l’organisation et peuvent déterminer des modes de fonctionnement rigides et contraignants.</a:t>
                      </a:r>
                      <a:endParaRPr lang="fr-FR" sz="1200" dirty="0">
                        <a:latin typeface="Calibri"/>
                        <a:ea typeface="PMingLiU"/>
                        <a:cs typeface="Calibri"/>
                      </a:endParaRPr>
                    </a:p>
                    <a:p>
                      <a:pPr>
                        <a:spcAft>
                          <a:spcPts val="0"/>
                        </a:spcAft>
                      </a:pPr>
                      <a:r>
                        <a:rPr lang="fr-FR" sz="1200" dirty="0">
                          <a:solidFill>
                            <a:srgbClr val="000000"/>
                          </a:solidFill>
                          <a:latin typeface="Arial"/>
                          <a:ea typeface="PMingLiU"/>
                          <a:cs typeface="Calibri"/>
                        </a:rPr>
                        <a:t>- identifier les </a:t>
                      </a:r>
                      <a:r>
                        <a:rPr lang="fr-FR" sz="1200" dirty="0">
                          <a:solidFill>
                            <a:srgbClr val="17365D"/>
                          </a:solidFill>
                          <a:latin typeface="Arial"/>
                          <a:ea typeface="PMingLiU"/>
                          <a:cs typeface="Calibri"/>
                        </a:rPr>
                        <a:t>différentes étapes d’un processus de gestion et d’en schématiser l’enchaînement ;</a:t>
                      </a:r>
                      <a:endParaRPr lang="fr-FR" sz="1200" dirty="0">
                        <a:latin typeface="Calibri"/>
                        <a:ea typeface="PMingLiU"/>
                        <a:cs typeface="Calibri"/>
                      </a:endParaRPr>
                    </a:p>
                    <a:p>
                      <a:pPr>
                        <a:spcAft>
                          <a:spcPts val="0"/>
                        </a:spcAft>
                        <a:tabLst>
                          <a:tab pos="179705" algn="l"/>
                        </a:tabLst>
                      </a:pPr>
                      <a:r>
                        <a:rPr lang="fr-FR" sz="1200" dirty="0">
                          <a:solidFill>
                            <a:srgbClr val="000000"/>
                          </a:solidFill>
                          <a:latin typeface="Arial"/>
                          <a:ea typeface="PMingLiU"/>
                          <a:cs typeface="Calibri"/>
                        </a:rPr>
                        <a:t>- repérer </a:t>
                      </a:r>
                      <a:r>
                        <a:rPr lang="fr-FR" sz="1200" dirty="0">
                          <a:solidFill>
                            <a:srgbClr val="17365D"/>
                          </a:solidFill>
                          <a:latin typeface="Arial"/>
                          <a:ea typeface="PMingLiU"/>
                          <a:cs typeface="Calibri"/>
                        </a:rPr>
                        <a:t>les effets de l’automatisation</a:t>
                      </a:r>
                      <a:r>
                        <a:rPr lang="fr-FR" sz="1200" dirty="0">
                          <a:solidFill>
                            <a:srgbClr val="000000"/>
                          </a:solidFill>
                          <a:latin typeface="Arial"/>
                          <a:ea typeface="PMingLiU"/>
                          <a:cs typeface="Calibri"/>
                        </a:rPr>
                        <a:t> des activités de gestion sur la circulation de l’information, l’organisation du travail et le rôle des acteurs.</a:t>
                      </a:r>
                      <a:endParaRPr lang="fr-FR" sz="1200" dirty="0">
                        <a:latin typeface="Calibri"/>
                        <a:ea typeface="PMingLiU"/>
                        <a:cs typeface="Calibri"/>
                      </a:endParaRPr>
                    </a:p>
                  </a:txBody>
                  <a:tcPr marL="54087" marR="540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7467600" cy="500066"/>
          </a:xfrm>
        </p:spPr>
        <p:txBody>
          <a:bodyPr>
            <a:normAutofit fontScale="90000"/>
          </a:bodyPr>
          <a:lstStyle/>
          <a:p>
            <a:pPr algn="ctr"/>
            <a:r>
              <a:rPr lang="fr-FR" dirty="0" smtClean="0"/>
              <a:t>Les transversalités en </a:t>
            </a:r>
            <a:r>
              <a:rPr lang="fr-FR" dirty="0" err="1" smtClean="0"/>
              <a:t>SdG</a:t>
            </a:r>
            <a:endParaRPr lang="fr-FR" dirty="0"/>
          </a:p>
        </p:txBody>
      </p:sp>
      <p:sp>
        <p:nvSpPr>
          <p:cNvPr id="3" name="Espace réservé du contenu 2"/>
          <p:cNvSpPr>
            <a:spLocks noGrp="1"/>
          </p:cNvSpPr>
          <p:nvPr>
            <p:ph sz="quarter" idx="1"/>
          </p:nvPr>
        </p:nvSpPr>
        <p:spPr>
          <a:xfrm>
            <a:off x="457200" y="714356"/>
            <a:ext cx="7467600" cy="428628"/>
          </a:xfrm>
        </p:spPr>
        <p:txBody>
          <a:bodyPr>
            <a:normAutofit lnSpcReduction="10000"/>
          </a:bodyPr>
          <a:lstStyle/>
          <a:p>
            <a:r>
              <a:rPr lang="fr-FR" dirty="0" smtClean="0"/>
              <a:t>Ce qui a été vu avant</a:t>
            </a:r>
            <a:endParaRPr lang="fr-FR" dirty="0"/>
          </a:p>
        </p:txBody>
      </p:sp>
      <p:graphicFrame>
        <p:nvGraphicFramePr>
          <p:cNvPr id="6" name="Tableau 5"/>
          <p:cNvGraphicFramePr>
            <a:graphicFrameLocks noGrp="1"/>
          </p:cNvGraphicFramePr>
          <p:nvPr/>
        </p:nvGraphicFramePr>
        <p:xfrm>
          <a:off x="500033" y="1142984"/>
          <a:ext cx="7929619" cy="5429288"/>
        </p:xfrm>
        <a:graphic>
          <a:graphicData uri="http://schemas.openxmlformats.org/drawingml/2006/table">
            <a:tbl>
              <a:tblPr/>
              <a:tblGrid>
                <a:gridCol w="1785951"/>
                <a:gridCol w="2437365"/>
                <a:gridCol w="3706303"/>
              </a:tblGrid>
              <a:tr h="454110">
                <a:tc gridSpan="3">
                  <a:txBody>
                    <a:bodyPr/>
                    <a:lstStyle/>
                    <a:p>
                      <a:pPr>
                        <a:spcAft>
                          <a:spcPts val="0"/>
                        </a:spcAft>
                      </a:pPr>
                      <a:r>
                        <a:rPr lang="fr-FR" sz="1600" b="1" dirty="0">
                          <a:solidFill>
                            <a:srgbClr val="AC1D72"/>
                          </a:solidFill>
                          <a:latin typeface="Arial"/>
                          <a:ea typeface="Times New Roman"/>
                          <a:cs typeface="Times New Roman"/>
                        </a:rPr>
                        <a:t>THÈME : GESTION ET CRÉATION DE VALEUR</a:t>
                      </a:r>
                      <a:endParaRPr lang="fr-FR" sz="1600" dirty="0">
                        <a:solidFill>
                          <a:srgbClr val="AC1D72"/>
                        </a:solidFill>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502729">
                <a:tc>
                  <a:txBody>
                    <a:bodyPr/>
                    <a:lstStyle/>
                    <a:p>
                      <a:pPr algn="ctr">
                        <a:spcAft>
                          <a:spcPts val="0"/>
                        </a:spcAft>
                      </a:pPr>
                      <a:r>
                        <a:rPr lang="fr-FR" sz="1400" b="1" dirty="0">
                          <a:latin typeface="Arial"/>
                          <a:ea typeface="PMingLiU"/>
                          <a:cs typeface="Calibri"/>
                        </a:rPr>
                        <a:t>Questions de gestion</a:t>
                      </a:r>
                      <a:endParaRPr lang="fr-FR" sz="14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latin typeface="Arial"/>
                          <a:ea typeface="PMingLiU"/>
                          <a:cs typeface="Calibri"/>
                        </a:rPr>
                        <a:t>Notions </a:t>
                      </a:r>
                      <a:endParaRPr lang="fr-FR" sz="14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latin typeface="Arial"/>
                          <a:ea typeface="PMingLiU"/>
                          <a:cs typeface="Calibri"/>
                        </a:rPr>
                        <a:t>Contexte et finalités</a:t>
                      </a:r>
                      <a:endParaRPr lang="fr-FR" sz="1400" dirty="0">
                        <a:latin typeface="Calibri"/>
                        <a:ea typeface="PMingLiU"/>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2449">
                <a:tc>
                  <a:txBody>
                    <a:bodyPr/>
                    <a:lstStyle/>
                    <a:p>
                      <a:pPr>
                        <a:spcAft>
                          <a:spcPts val="0"/>
                        </a:spcAft>
                      </a:pPr>
                      <a:endParaRPr lang="fr-FR" sz="1100" dirty="0">
                        <a:latin typeface="Calibri"/>
                        <a:ea typeface="PMingLiU"/>
                        <a:cs typeface="Calibri"/>
                      </a:endParaRPr>
                    </a:p>
                    <a:p>
                      <a:pPr>
                        <a:spcAft>
                          <a:spcPts val="0"/>
                        </a:spcAft>
                      </a:pPr>
                      <a:r>
                        <a:rPr lang="fr-FR" sz="1400" b="1" dirty="0">
                          <a:solidFill>
                            <a:srgbClr val="000000"/>
                          </a:solidFill>
                          <a:latin typeface="Arial"/>
                          <a:ea typeface="PMingLiU"/>
                          <a:cs typeface="Calibri"/>
                        </a:rPr>
                        <a:t>Une association, une organisation publique, une entreprise peuvent-elles être gérées  de façon identique ?</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400" dirty="0" smtClean="0">
                          <a:solidFill>
                            <a:srgbClr val="000000"/>
                          </a:solidFill>
                          <a:latin typeface="Arial"/>
                          <a:ea typeface="PMingLiU"/>
                          <a:cs typeface="Calibri"/>
                        </a:rPr>
                        <a:t>Objet </a:t>
                      </a:r>
                      <a:r>
                        <a:rPr lang="fr-FR" sz="1400" dirty="0">
                          <a:solidFill>
                            <a:srgbClr val="000000"/>
                          </a:solidFill>
                          <a:latin typeface="Arial"/>
                          <a:ea typeface="PMingLiU"/>
                          <a:cs typeface="Calibri"/>
                        </a:rPr>
                        <a:t>social </a:t>
                      </a:r>
                      <a:endParaRPr lang="fr-FR" sz="1400" dirty="0">
                        <a:latin typeface="Calibri"/>
                        <a:ea typeface="PMingLiU"/>
                        <a:cs typeface="Calibri"/>
                      </a:endParaRPr>
                    </a:p>
                    <a:p>
                      <a:pPr>
                        <a:spcAft>
                          <a:spcPts val="0"/>
                        </a:spcAft>
                      </a:pPr>
                      <a:r>
                        <a:rPr lang="fr-FR" sz="1400" dirty="0" smtClean="0">
                          <a:solidFill>
                            <a:srgbClr val="000000"/>
                          </a:solidFill>
                          <a:latin typeface="Arial"/>
                          <a:ea typeface="PMingLiU"/>
                          <a:cs typeface="Calibri"/>
                        </a:rPr>
                        <a:t>Environnement</a:t>
                      </a:r>
                    </a:p>
                    <a:p>
                      <a:pPr>
                        <a:spcAft>
                          <a:spcPts val="0"/>
                        </a:spcAft>
                      </a:pPr>
                      <a:endParaRPr lang="fr-FR" sz="1400" dirty="0">
                        <a:latin typeface="Calibri"/>
                        <a:ea typeface="PMingLiU"/>
                        <a:cs typeface="Calibri"/>
                      </a:endParaRPr>
                    </a:p>
                    <a:p>
                      <a:pPr>
                        <a:spcAft>
                          <a:spcPts val="0"/>
                        </a:spcAft>
                      </a:pPr>
                      <a:r>
                        <a:rPr lang="fr-FR" sz="1400" dirty="0">
                          <a:solidFill>
                            <a:srgbClr val="000000"/>
                          </a:solidFill>
                          <a:latin typeface="Arial"/>
                          <a:ea typeface="PMingLiU"/>
                          <a:cs typeface="Calibri"/>
                        </a:rPr>
                        <a:t>Production de l’organisation : biens, services, services </a:t>
                      </a:r>
                      <a:r>
                        <a:rPr lang="fr-FR" sz="1400" dirty="0" smtClean="0">
                          <a:solidFill>
                            <a:srgbClr val="000000"/>
                          </a:solidFill>
                          <a:latin typeface="Arial"/>
                          <a:ea typeface="PMingLiU"/>
                          <a:cs typeface="Calibri"/>
                        </a:rPr>
                        <a:t>associés</a:t>
                      </a:r>
                    </a:p>
                    <a:p>
                      <a:pPr>
                        <a:spcAft>
                          <a:spcPts val="0"/>
                        </a:spcAft>
                      </a:pPr>
                      <a:endParaRPr lang="fr-FR" sz="1400" dirty="0">
                        <a:latin typeface="Calibri"/>
                        <a:ea typeface="PMingLiU"/>
                        <a:cs typeface="Calibri"/>
                      </a:endParaRPr>
                    </a:p>
                    <a:p>
                      <a:pPr>
                        <a:spcAft>
                          <a:spcPts val="0"/>
                        </a:spcAft>
                      </a:pPr>
                      <a:r>
                        <a:rPr lang="fr-FR" sz="1400" dirty="0">
                          <a:solidFill>
                            <a:srgbClr val="000000"/>
                          </a:solidFill>
                          <a:latin typeface="Arial"/>
                          <a:ea typeface="PMingLiU"/>
                          <a:cs typeface="Calibri"/>
                        </a:rPr>
                        <a:t>Marchés, échanges marchands et non </a:t>
                      </a:r>
                      <a:r>
                        <a:rPr lang="fr-FR" sz="1400" dirty="0" smtClean="0">
                          <a:solidFill>
                            <a:srgbClr val="000000"/>
                          </a:solidFill>
                          <a:latin typeface="Arial"/>
                          <a:ea typeface="PMingLiU"/>
                          <a:cs typeface="Calibri"/>
                        </a:rPr>
                        <a:t>marchands</a:t>
                      </a:r>
                    </a:p>
                    <a:p>
                      <a:pPr>
                        <a:spcAft>
                          <a:spcPts val="0"/>
                        </a:spcAft>
                      </a:pPr>
                      <a:endParaRPr lang="fr-FR" sz="1400" dirty="0">
                        <a:latin typeface="Calibri"/>
                        <a:ea typeface="PMingLiU"/>
                        <a:cs typeface="Calibri"/>
                      </a:endParaRPr>
                    </a:p>
                    <a:p>
                      <a:pPr>
                        <a:spcAft>
                          <a:spcPts val="0"/>
                        </a:spcAft>
                      </a:pPr>
                      <a:r>
                        <a:rPr lang="fr-FR" sz="1400" dirty="0">
                          <a:solidFill>
                            <a:srgbClr val="000000"/>
                          </a:solidFill>
                          <a:latin typeface="Arial"/>
                          <a:ea typeface="PMingLiU"/>
                          <a:cs typeface="Calibri"/>
                        </a:rPr>
                        <a:t>Processus de gestion : acteurs internes et externes, activités, flux, stocks </a:t>
                      </a:r>
                      <a:endParaRPr lang="fr-FR" sz="1400" dirty="0" smtClean="0">
                        <a:solidFill>
                          <a:srgbClr val="000000"/>
                        </a:solidFill>
                        <a:latin typeface="Arial"/>
                        <a:ea typeface="PMingLiU"/>
                        <a:cs typeface="Calibri"/>
                      </a:endParaRPr>
                    </a:p>
                    <a:p>
                      <a:pPr>
                        <a:spcAft>
                          <a:spcPts val="0"/>
                        </a:spcAft>
                      </a:pPr>
                      <a:endParaRPr lang="fr-FR" sz="1400" dirty="0">
                        <a:latin typeface="Calibri"/>
                        <a:ea typeface="PMingLiU"/>
                        <a:cs typeface="Calibri"/>
                      </a:endParaRPr>
                    </a:p>
                    <a:p>
                      <a:pPr>
                        <a:spcAft>
                          <a:spcPts val="0"/>
                        </a:spcAft>
                      </a:pPr>
                      <a:r>
                        <a:rPr lang="fr-FR" sz="1400" dirty="0">
                          <a:solidFill>
                            <a:srgbClr val="000000"/>
                          </a:solidFill>
                          <a:latin typeface="Arial"/>
                          <a:ea typeface="PMingLiU"/>
                          <a:cs typeface="Calibri"/>
                        </a:rPr>
                        <a:t>Mobilisation et allocation des </a:t>
                      </a:r>
                      <a:r>
                        <a:rPr lang="fr-FR" sz="1400" dirty="0" smtClean="0">
                          <a:solidFill>
                            <a:srgbClr val="000000"/>
                          </a:solidFill>
                          <a:latin typeface="Arial"/>
                          <a:ea typeface="PMingLiU"/>
                          <a:cs typeface="Calibri"/>
                        </a:rPr>
                        <a:t>ressources</a:t>
                      </a:r>
                    </a:p>
                    <a:p>
                      <a:pPr>
                        <a:spcAft>
                          <a:spcPts val="0"/>
                        </a:spcAft>
                      </a:pP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Arial"/>
                          <a:ea typeface="PMingLiU"/>
                          <a:cs typeface="Calibri"/>
                        </a:rPr>
                        <a:t>Clients, usagers</a:t>
                      </a: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Arial"/>
                          <a:ea typeface="PMingLiU"/>
                          <a:cs typeface="Calibri"/>
                        </a:rPr>
                        <a:t>Fournisseurs, prescripteurs</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94310" algn="l"/>
                        </a:tabLst>
                      </a:pPr>
                      <a:r>
                        <a:rPr lang="fr-FR" sz="1400" b="1" dirty="0" smtClean="0">
                          <a:solidFill>
                            <a:srgbClr val="000000"/>
                          </a:solidFill>
                          <a:latin typeface="Arial"/>
                          <a:ea typeface="PMingLiU"/>
                          <a:cs typeface="Calibri"/>
                        </a:rPr>
                        <a:t>Chaque </a:t>
                      </a:r>
                      <a:r>
                        <a:rPr lang="fr-FR" sz="1400" b="1" dirty="0">
                          <a:solidFill>
                            <a:srgbClr val="000000"/>
                          </a:solidFill>
                          <a:latin typeface="Arial"/>
                          <a:ea typeface="PMingLiU"/>
                          <a:cs typeface="Calibri"/>
                        </a:rPr>
                        <a:t>organisation se caractérise par un objet social et un environnement que la gestion  appréhende à travers des processus. Certains  sont communs aux différents types d’organisation alors que d’autres nécessitent d’être adaptés. </a:t>
                      </a:r>
                      <a:endParaRPr lang="fr-FR" sz="1400" b="1" dirty="0" smtClean="0">
                        <a:solidFill>
                          <a:srgbClr val="000000"/>
                        </a:solidFill>
                        <a:latin typeface="Arial"/>
                        <a:ea typeface="PMingLiU"/>
                        <a:cs typeface="Calibri"/>
                      </a:endParaRPr>
                    </a:p>
                    <a:p>
                      <a:pPr>
                        <a:spcAft>
                          <a:spcPts val="0"/>
                        </a:spcAft>
                        <a:tabLst>
                          <a:tab pos="194310" algn="l"/>
                        </a:tabLst>
                      </a:pPr>
                      <a:endParaRPr lang="fr-FR" sz="1400" dirty="0">
                        <a:latin typeface="Calibri"/>
                        <a:ea typeface="PMingLiU"/>
                        <a:cs typeface="Calibri"/>
                      </a:endParaRPr>
                    </a:p>
                    <a:p>
                      <a:pPr>
                        <a:spcAft>
                          <a:spcPts val="0"/>
                        </a:spcAft>
                      </a:pPr>
                      <a:r>
                        <a:rPr lang="fr-FR" sz="1400" i="1" dirty="0">
                          <a:solidFill>
                            <a:srgbClr val="000000"/>
                          </a:solidFill>
                          <a:latin typeface="Arial"/>
                          <a:ea typeface="PMingLiU"/>
                          <a:cs typeface="Calibri"/>
                        </a:rPr>
                        <a:t>À</a:t>
                      </a:r>
                      <a:r>
                        <a:rPr lang="fr-FR" sz="1400" i="1" dirty="0">
                          <a:latin typeface="Arial"/>
                          <a:ea typeface="PMingLiU"/>
                          <a:cs typeface="Calibri"/>
                        </a:rPr>
                        <a:t> partir de l’étude de situations d’organisations concrètes et variées, l’élève est capable de :</a:t>
                      </a: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Arial"/>
                          <a:ea typeface="PMingLiU"/>
                          <a:cs typeface="Calibri"/>
                        </a:rPr>
                        <a:t>- représenter l’activité d’une organisation à l’aide d’un schéma simple caractérisant les acteurs, leur activité et les flux ;</a:t>
                      </a:r>
                      <a:endParaRPr lang="fr-FR" sz="1400" dirty="0">
                        <a:latin typeface="Calibri"/>
                        <a:ea typeface="PMingLiU"/>
                        <a:cs typeface="Calibri"/>
                      </a:endParaRPr>
                    </a:p>
                    <a:p>
                      <a:pPr>
                        <a:spcAft>
                          <a:spcPts val="0"/>
                        </a:spcAft>
                        <a:tabLst>
                          <a:tab pos="194310" algn="l"/>
                        </a:tabLst>
                      </a:pPr>
                      <a:r>
                        <a:rPr lang="fr-FR" sz="1400" dirty="0">
                          <a:latin typeface="Arial"/>
                          <a:ea typeface="PMingLiU"/>
                          <a:cs typeface="Calibri"/>
                        </a:rPr>
                        <a:t>- distinguer </a:t>
                      </a:r>
                      <a:r>
                        <a:rPr lang="fr-FR" sz="1400" dirty="0">
                          <a:solidFill>
                            <a:srgbClr val="000000"/>
                          </a:solidFill>
                          <a:latin typeface="Arial"/>
                          <a:ea typeface="PMingLiU"/>
                          <a:cs typeface="Calibri"/>
                        </a:rPr>
                        <a:t>les types de ressources et leurs emplois dans l’organisation ;</a:t>
                      </a:r>
                      <a:endParaRPr lang="fr-FR" sz="1400" dirty="0">
                        <a:latin typeface="Calibri"/>
                        <a:ea typeface="PMingLiU"/>
                        <a:cs typeface="Calibri"/>
                      </a:endParaRPr>
                    </a:p>
                    <a:p>
                      <a:pPr>
                        <a:spcAft>
                          <a:spcPts val="0"/>
                        </a:spcAft>
                        <a:tabLst>
                          <a:tab pos="194310" algn="l"/>
                        </a:tabLst>
                      </a:pPr>
                      <a:r>
                        <a:rPr lang="fr-FR" sz="1400" dirty="0">
                          <a:solidFill>
                            <a:srgbClr val="000000"/>
                          </a:solidFill>
                          <a:latin typeface="Arial"/>
                          <a:ea typeface="PMingLiU"/>
                          <a:cs typeface="Calibri"/>
                        </a:rPr>
                        <a:t>- mettre en relation des choix de gestion d’une organisation (sociaux, commerciaux ou financiers) au regard des caractéristiques de son environnement et de son objet social.</a:t>
                      </a:r>
                      <a:endParaRPr lang="fr-FR" sz="1400" dirty="0">
                        <a:latin typeface="Calibri"/>
                        <a:ea typeface="PMingLiU"/>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223</TotalTime>
  <Words>1106</Words>
  <Application>Microsoft Office PowerPoint</Application>
  <PresentationFormat>Affichage à l'écran (4:3)</PresentationFormat>
  <Paragraphs>233</Paragraphs>
  <Slides>12</Slides>
  <Notes>10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Oriel</vt:lpstr>
      <vt:lpstr>FORMATION STMG</vt:lpstr>
      <vt:lpstr>Thème : GESTION ET CRÉATION DE VALEUR</vt:lpstr>
      <vt:lpstr>Comment analyser le programme avant de traiter la question</vt:lpstr>
      <vt:lpstr>Comment analyser le programme avant de traiter la question</vt:lpstr>
      <vt:lpstr>Comment analyser le programme avant de traiter la question</vt:lpstr>
      <vt:lpstr>Comment traiter la question avec les élèves : démarche technologique</vt:lpstr>
      <vt:lpstr>Les transversalités avec les autres thèmes du programme de sciences de gestion</vt:lpstr>
      <vt:lpstr>Les transversalités en SdG</vt:lpstr>
      <vt:lpstr>Les transversalités en SdG</vt:lpstr>
      <vt:lpstr>Les transversalités</vt:lpstr>
      <vt:lpstr>Dans quel ordre ?</vt:lpstr>
      <vt:lpstr>Comment la gestion d’une organisation contribue-t-elle à la création de différentes formes de valeur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STMG</dc:title>
  <dc:creator>Carole</dc:creator>
  <cp:lastModifiedBy>Enigma</cp:lastModifiedBy>
  <cp:revision>78</cp:revision>
  <dcterms:created xsi:type="dcterms:W3CDTF">2012-03-23T14:38:53Z</dcterms:created>
  <dcterms:modified xsi:type="dcterms:W3CDTF">2012-04-09T21:35:09Z</dcterms:modified>
</cp:coreProperties>
</file>