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64" r:id="rId5"/>
    <p:sldId id="259" r:id="rId6"/>
    <p:sldId id="260" r:id="rId7"/>
    <p:sldId id="261" r:id="rId8"/>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BFC861DE-BD2B-4EE8-B8FE-3CD3EF8A0F6B}" type="datetimeFigureOut">
              <a:rPr lang="fr-FR"/>
              <a:pPr>
                <a:defRPr/>
              </a:pPr>
              <a:t>12/06/2012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657ECD9-3170-40AA-8222-3CD01F6DE13F}"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66B9602-C52B-4FFD-80B5-E964998C90C5}" type="datetimeFigureOut">
              <a:rPr lang="fr-FR"/>
              <a:pPr>
                <a:defRPr/>
              </a:pPr>
              <a:t>12/06/2012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87C5495-7A4F-4E11-891F-7775864C431F}"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32C63AC-99BF-4EC8-B60F-A7CE6773CD14}" type="datetimeFigureOut">
              <a:rPr lang="fr-FR"/>
              <a:pPr>
                <a:defRPr/>
              </a:pPr>
              <a:t>12/06/2012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794711F-34A5-422E-B81A-F5DE152C2959}"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BCC351C5-00BC-461C-A19C-7F8AE296B1EB}" type="datetimeFigureOut">
              <a:rPr lang="fr-FR"/>
              <a:pPr>
                <a:defRPr/>
              </a:pPr>
              <a:t>12/06/2012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4067223-D28E-406E-8379-96AB8DD4536E}"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59542A72-077C-4B24-941C-68185987A5C6}" type="datetimeFigureOut">
              <a:rPr lang="fr-FR"/>
              <a:pPr>
                <a:defRPr/>
              </a:pPr>
              <a:t>12/06/2012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A634428-F4DA-4488-93DB-B65EB906C752}"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39E7F31E-3EE1-4D0A-A8AA-7CC7423368E6}" type="datetimeFigureOut">
              <a:rPr lang="fr-FR"/>
              <a:pPr>
                <a:defRPr/>
              </a:pPr>
              <a:t>12/06/2012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85337BC0-4016-49D8-A502-86897970CEE4}"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92D16C2B-0F65-4350-AF7E-C2E143CD8974}" type="datetimeFigureOut">
              <a:rPr lang="fr-FR"/>
              <a:pPr>
                <a:defRPr/>
              </a:pPr>
              <a:t>12/06/2012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0F0523A3-5BA2-4F70-B6EC-416EA4C38F41}"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A153D712-C346-4921-AE9E-17AF4824BCBC}" type="datetimeFigureOut">
              <a:rPr lang="fr-FR"/>
              <a:pPr>
                <a:defRPr/>
              </a:pPr>
              <a:t>12/06/2012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26BEB23C-9CB8-40CA-A92D-404A3E8D911C}"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8B6B7EE-4A67-4A4F-8369-77F2403D590E}" type="datetimeFigureOut">
              <a:rPr lang="fr-FR"/>
              <a:pPr>
                <a:defRPr/>
              </a:pPr>
              <a:t>12/06/2012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C2A95492-1D9B-4A34-B5FC-70CF824803DC}"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A834D2B-2FC9-47C2-AC81-3D05A1746BBF}" type="datetimeFigureOut">
              <a:rPr lang="fr-FR"/>
              <a:pPr>
                <a:defRPr/>
              </a:pPr>
              <a:t>12/06/2012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F1C3C44-33D7-400C-B8E2-A4492BCDBF35}"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E43FFB-2E7B-42A8-8E7D-600E5B391050}" type="datetimeFigureOut">
              <a:rPr lang="fr-FR"/>
              <a:pPr>
                <a:defRPr/>
              </a:pPr>
              <a:t>12/06/2012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3D4B42F-3950-40B3-9C01-074EFBFC562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27B6418-884B-4A11-B1BF-417F3F3D5486}" type="datetimeFigureOut">
              <a:rPr lang="fr-FR"/>
              <a:pPr>
                <a:defRPr/>
              </a:pPr>
              <a:t>12/06/2012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A610300-3AB1-4BBC-86FE-0A47FECB3083}"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p:txBody>
          <a:bodyPr/>
          <a:lstStyle/>
          <a:p>
            <a:pPr eaLnBrk="1" hangingPunct="1"/>
            <a:r>
              <a:rPr lang="fr-FR" smtClean="0"/>
              <a:t>La méthodologie du cas pratique</a:t>
            </a:r>
          </a:p>
        </p:txBody>
      </p:sp>
      <p:sp>
        <p:nvSpPr>
          <p:cNvPr id="3" name="Espace réservé du contenu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None/>
              <a:defRPr/>
            </a:pPr>
            <a:r>
              <a:rPr lang="fr-FR" dirty="0" smtClean="0"/>
              <a:t>	L’exercice </a:t>
            </a:r>
            <a:r>
              <a:rPr lang="fr-FR" dirty="0"/>
              <a:t>qui consiste à résoudre un cas pratique permet d’apprécier l’aptitude de </a:t>
            </a:r>
            <a:r>
              <a:rPr lang="fr-FR" dirty="0" smtClean="0"/>
              <a:t>l’élève à </a:t>
            </a:r>
            <a:r>
              <a:rPr lang="fr-FR" dirty="0"/>
              <a:t>appliquer des règles de droit à des situations concrètes. Résoudre un cas pratique consiste à répondre à une ou plusieurs questions posées sur une situation donnée, en utilisant l’argumentation juridique appropriée. La résolution de tout cas pratique suppose de répondre aux questions suivantes :</a:t>
            </a:r>
          </a:p>
          <a:p>
            <a:pPr eaLnBrk="1" fontAlgn="auto" hangingPunct="1">
              <a:spcAft>
                <a:spcPts val="0"/>
              </a:spcAft>
              <a:buFont typeface="Arial" pitchFamily="34" charset="0"/>
              <a:buNone/>
              <a:defRPr/>
            </a:pPr>
            <a:r>
              <a:rPr lang="fr-FR" dirty="0" smtClean="0"/>
              <a:t>	- </a:t>
            </a:r>
            <a:r>
              <a:rPr lang="fr-FR" dirty="0"/>
              <a:t>Quelle est la situation étudiée </a:t>
            </a:r>
            <a:r>
              <a:rPr lang="fr-FR" dirty="0" smtClean="0"/>
              <a:t>?</a:t>
            </a:r>
            <a:endParaRPr lang="fr-FR" dirty="0"/>
          </a:p>
          <a:p>
            <a:pPr eaLnBrk="1" fontAlgn="auto" hangingPunct="1">
              <a:spcAft>
                <a:spcPts val="0"/>
              </a:spcAft>
              <a:buFont typeface="Arial" pitchFamily="34" charset="0"/>
              <a:buNone/>
              <a:defRPr/>
            </a:pPr>
            <a:r>
              <a:rPr lang="fr-FR" dirty="0" smtClean="0"/>
              <a:t>	- </a:t>
            </a:r>
            <a:r>
              <a:rPr lang="fr-FR" dirty="0"/>
              <a:t>Quel est le problème juridique qui se pose </a:t>
            </a:r>
            <a:r>
              <a:rPr lang="fr-FR" dirty="0" smtClean="0"/>
              <a:t>?</a:t>
            </a:r>
          </a:p>
          <a:p>
            <a:pPr eaLnBrk="1" fontAlgn="auto" hangingPunct="1">
              <a:spcAft>
                <a:spcPts val="0"/>
              </a:spcAft>
              <a:buFont typeface="Arial" pitchFamily="34" charset="0"/>
              <a:buNone/>
              <a:defRPr/>
            </a:pPr>
            <a:r>
              <a:rPr lang="fr-FR" dirty="0" smtClean="0"/>
              <a:t>	- Quelles sont les règles de droit qui s’appliquent ? Quelle </a:t>
            </a:r>
            <a:r>
              <a:rPr lang="fr-FR" dirty="0"/>
              <a:t>argumentation peut-on développer ?</a:t>
            </a:r>
          </a:p>
          <a:p>
            <a:pPr eaLnBrk="1" fontAlgn="auto" hangingPunct="1">
              <a:spcAft>
                <a:spcPts val="0"/>
              </a:spcAft>
              <a:buFont typeface="Arial" pitchFamily="34" charset="0"/>
              <a:buNone/>
              <a:defRPr/>
            </a:pPr>
            <a:r>
              <a:rPr lang="fr-FR" dirty="0" smtClean="0"/>
              <a:t>	- </a:t>
            </a:r>
            <a:r>
              <a:rPr lang="fr-FR" dirty="0"/>
              <a:t>Quelle solution doit-on adopter ?</a:t>
            </a:r>
          </a:p>
          <a:p>
            <a:pPr eaLnBrk="1" fontAlgn="auto" hangingPunct="1">
              <a:spcAft>
                <a:spcPts val="0"/>
              </a:spcAft>
              <a:buFont typeface="Arial" pitchFamily="34" charset="0"/>
              <a:buChar char="•"/>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457200" y="274638"/>
            <a:ext cx="8229600" cy="922337"/>
          </a:xfrm>
        </p:spPr>
        <p:txBody>
          <a:bodyPr/>
          <a:lstStyle/>
          <a:p>
            <a:pPr eaLnBrk="1" hangingPunct="1"/>
            <a:r>
              <a:rPr lang="fr-FR" sz="3200" b="1" i="1" smtClean="0">
                <a:solidFill>
                  <a:srgbClr val="002060"/>
                </a:solidFill>
              </a:rPr>
              <a:t>La démarche</a:t>
            </a:r>
          </a:p>
        </p:txBody>
      </p:sp>
      <p:sp>
        <p:nvSpPr>
          <p:cNvPr id="3" name="Espace réservé du contenu 2"/>
          <p:cNvSpPr>
            <a:spLocks noGrp="1"/>
          </p:cNvSpPr>
          <p:nvPr>
            <p:ph idx="1"/>
          </p:nvPr>
        </p:nvSpPr>
        <p:spPr>
          <a:xfrm>
            <a:off x="468313" y="1341438"/>
            <a:ext cx="8229600" cy="4895850"/>
          </a:xfrm>
        </p:spPr>
        <p:txBody>
          <a:bodyPr rtlCol="0">
            <a:normAutofit fontScale="25000" lnSpcReduction="20000"/>
          </a:bodyPr>
          <a:lstStyle/>
          <a:p>
            <a:pPr eaLnBrk="1" fontAlgn="auto" hangingPunct="1">
              <a:spcAft>
                <a:spcPts val="0"/>
              </a:spcAft>
              <a:buFont typeface="Arial" pitchFamily="34" charset="0"/>
              <a:buNone/>
              <a:defRPr/>
            </a:pPr>
            <a:r>
              <a:rPr lang="fr-FR" b="1" dirty="0" smtClean="0"/>
              <a:t>	</a:t>
            </a:r>
            <a:r>
              <a:rPr lang="fr-FR" sz="7200" b="1" dirty="0" smtClean="0">
                <a:latin typeface="Arial" pitchFamily="34" charset="0"/>
                <a:cs typeface="Arial" pitchFamily="34" charset="0"/>
              </a:rPr>
              <a:t>Étape </a:t>
            </a:r>
            <a:r>
              <a:rPr lang="fr-FR" sz="7200" b="1" dirty="0">
                <a:latin typeface="Arial" pitchFamily="34" charset="0"/>
                <a:cs typeface="Arial" pitchFamily="34" charset="0"/>
              </a:rPr>
              <a:t>1	Qualifier les faits</a:t>
            </a:r>
            <a:endParaRPr lang="fr-FR" sz="7200" dirty="0">
              <a:latin typeface="Arial" pitchFamily="34" charset="0"/>
              <a:cs typeface="Arial" pitchFamily="34" charset="0"/>
            </a:endParaRPr>
          </a:p>
          <a:p>
            <a:pPr eaLnBrk="1" fontAlgn="auto" hangingPunct="1">
              <a:spcAft>
                <a:spcPts val="0"/>
              </a:spcAft>
              <a:buFont typeface="Arial" pitchFamily="34" charset="0"/>
              <a:buNone/>
              <a:defRPr/>
            </a:pPr>
            <a:r>
              <a:rPr lang="fr-FR" sz="7200" dirty="0" smtClean="0">
                <a:latin typeface="Arial" pitchFamily="34" charset="0"/>
                <a:cs typeface="Arial" pitchFamily="34" charset="0"/>
              </a:rPr>
              <a:t>	La </a:t>
            </a:r>
            <a:r>
              <a:rPr lang="fr-FR" sz="7200" dirty="0">
                <a:latin typeface="Arial" pitchFamily="34" charset="0"/>
                <a:cs typeface="Arial" pitchFamily="34" charset="0"/>
              </a:rPr>
              <a:t>première étape du travail suppose de  </a:t>
            </a:r>
            <a:r>
              <a:rPr lang="fr-FR" sz="7200" b="1" dirty="0">
                <a:latin typeface="Arial" pitchFamily="34" charset="0"/>
                <a:cs typeface="Arial" pitchFamily="34" charset="0"/>
              </a:rPr>
              <a:t>lire avec attention le contexte et les faits </a:t>
            </a:r>
            <a:r>
              <a:rPr lang="fr-FR" sz="7200" dirty="0">
                <a:latin typeface="Arial" pitchFamily="34" charset="0"/>
                <a:cs typeface="Arial" pitchFamily="34" charset="0"/>
              </a:rPr>
              <a:t>qui sont à l’origine du problème qui </a:t>
            </a:r>
            <a:r>
              <a:rPr lang="fr-FR" sz="7200" dirty="0" smtClean="0">
                <a:latin typeface="Arial" pitchFamily="34" charset="0"/>
                <a:cs typeface="Arial" pitchFamily="34" charset="0"/>
              </a:rPr>
              <a:t>est présenté. </a:t>
            </a:r>
          </a:p>
          <a:p>
            <a:pPr algn="just">
              <a:spcAft>
                <a:spcPts val="0"/>
              </a:spcAft>
              <a:buNone/>
            </a:pPr>
            <a:r>
              <a:rPr lang="fr-FR" sz="6400" dirty="0">
                <a:latin typeface="Arial" pitchFamily="34" charset="0"/>
                <a:cs typeface="Arial" pitchFamily="34" charset="0"/>
              </a:rPr>
              <a:t>	</a:t>
            </a:r>
            <a:endParaRPr lang="fr-FR" sz="6400" dirty="0" smtClean="0">
              <a:latin typeface="Arial" pitchFamily="34" charset="0"/>
              <a:cs typeface="Arial" pitchFamily="34" charset="0"/>
            </a:endParaRPr>
          </a:p>
          <a:p>
            <a:pPr algn="just">
              <a:spcAft>
                <a:spcPts val="0"/>
              </a:spcAft>
            </a:pPr>
            <a:r>
              <a:rPr lang="fr-FR" sz="6400" b="1" i="1" dirty="0" smtClean="0">
                <a:solidFill>
                  <a:srgbClr val="002060"/>
                </a:solidFill>
                <a:latin typeface="Arial" pitchFamily="34" charset="0"/>
                <a:cs typeface="Arial" pitchFamily="34" charset="0"/>
              </a:rPr>
              <a:t>Exemple</a:t>
            </a:r>
            <a:r>
              <a:rPr lang="fr-FR" sz="6400" b="1" i="1" dirty="0">
                <a:solidFill>
                  <a:srgbClr val="002060"/>
                </a:solidFill>
                <a:latin typeface="Arial" pitchFamily="34" charset="0"/>
                <a:cs typeface="Arial" pitchFamily="34" charset="0"/>
              </a:rPr>
              <a:t> </a:t>
            </a:r>
            <a:r>
              <a:rPr lang="fr-FR" sz="6400" i="1" dirty="0">
                <a:solidFill>
                  <a:srgbClr val="002060"/>
                </a:solidFill>
                <a:latin typeface="Arial" pitchFamily="34" charset="0"/>
                <a:cs typeface="Arial" pitchFamily="34" charset="0"/>
              </a:rPr>
              <a:t>: </a:t>
            </a:r>
            <a:r>
              <a:rPr lang="fr-FR" sz="7200" dirty="0" smtClean="0">
                <a:solidFill>
                  <a:srgbClr val="002060"/>
                </a:solidFill>
                <a:latin typeface="Times New Roman"/>
                <a:ea typeface="Times New Roman"/>
              </a:rPr>
              <a:t>Le 1</a:t>
            </a:r>
            <a:r>
              <a:rPr lang="fr-FR" sz="7200" baseline="30000" dirty="0" smtClean="0">
                <a:solidFill>
                  <a:srgbClr val="002060"/>
                </a:solidFill>
                <a:latin typeface="Times New Roman"/>
                <a:ea typeface="Times New Roman"/>
              </a:rPr>
              <a:t>er</a:t>
            </a:r>
            <a:r>
              <a:rPr lang="fr-FR" sz="7200" dirty="0" smtClean="0">
                <a:solidFill>
                  <a:srgbClr val="002060"/>
                </a:solidFill>
                <a:latin typeface="Times New Roman"/>
                <a:ea typeface="Times New Roman"/>
              </a:rPr>
              <a:t> octobre 2009, M. et Mme Lambert ont souscrit un contrat dit « d’assurance-vie », qui prévoit qu’en cas de décès de l’un des deux époux, la Cie d’assurance Axa verserait un capital de 25 000 euros à l’époux survivant et un capital de 10 000 euros aux enfants mineurs vivant au foyer au jour du décès. Le 8 novembre 2011, M. Lambert, pêcheur a quitté le port de Brest, seul sur son bateau, selon les dires de ses collègues. Malheureusement une violente tempête est survenue et M. Lambert n’est jamais revenu à terre, la mer ayant rejeté l’épave de sa barque. </a:t>
            </a:r>
          </a:p>
          <a:p>
            <a:pPr algn="just">
              <a:spcAft>
                <a:spcPts val="0"/>
              </a:spcAft>
              <a:buNone/>
            </a:pPr>
            <a:r>
              <a:rPr lang="fr-FR" sz="7200" dirty="0" smtClean="0">
                <a:solidFill>
                  <a:srgbClr val="002060"/>
                </a:solidFill>
                <a:latin typeface="Times New Roman"/>
                <a:ea typeface="Times New Roman"/>
              </a:rPr>
              <a:t>	Mme Lambert est désespérée, d’autant plus qu’elle est enceinte, depuis quatre mois. Malgré son désarroi, elle doit assumer l’éducation de sa fille de 3 ans et elle doit penser aux intérêts de l’enfant à venir.</a:t>
            </a:r>
          </a:p>
          <a:p>
            <a:pPr algn="just">
              <a:spcAft>
                <a:spcPts val="0"/>
              </a:spcAft>
              <a:buNone/>
            </a:pPr>
            <a:r>
              <a:rPr lang="fr-FR" sz="7200" dirty="0" smtClean="0">
                <a:solidFill>
                  <a:srgbClr val="002060"/>
                </a:solidFill>
                <a:latin typeface="Times New Roman"/>
                <a:ea typeface="Times New Roman"/>
              </a:rPr>
              <a:t>	Elle se pose beaucoup de questions. </a:t>
            </a:r>
            <a:r>
              <a:rPr lang="fr-FR" sz="7200" u="sng" dirty="0" smtClean="0">
                <a:solidFill>
                  <a:srgbClr val="002060"/>
                </a:solidFill>
                <a:latin typeface="Times New Roman"/>
                <a:ea typeface="Times New Roman"/>
              </a:rPr>
              <a:t> </a:t>
            </a:r>
          </a:p>
          <a:p>
            <a:pPr algn="just">
              <a:spcAft>
                <a:spcPts val="0"/>
              </a:spcAft>
              <a:buNone/>
            </a:pPr>
            <a:r>
              <a:rPr lang="fr-FR" sz="6400" dirty="0" smtClean="0">
                <a:latin typeface="Times New Roman"/>
                <a:ea typeface="Times New Roman"/>
              </a:rPr>
              <a:t>	</a:t>
            </a:r>
            <a:endParaRPr lang="fr-FR" sz="3400" dirty="0" smtClean="0">
              <a:latin typeface="Times New Roman"/>
              <a:ea typeface="Times New Roman"/>
            </a:endParaRPr>
          </a:p>
          <a:p>
            <a:pPr eaLnBrk="1" fontAlgn="auto" hangingPunct="1">
              <a:spcAft>
                <a:spcPts val="0"/>
              </a:spcAft>
              <a:buNone/>
              <a:defRPr/>
            </a:pPr>
            <a:endParaRPr lang="fr-FR" sz="3800" i="1" dirty="0" smtClean="0">
              <a:solidFill>
                <a:srgbClr val="002060"/>
              </a:solidFill>
              <a:latin typeface="Arial" pitchFamily="34" charset="0"/>
              <a:cs typeface="Arial" pitchFamily="34" charset="0"/>
            </a:endParaRPr>
          </a:p>
          <a:p>
            <a:pPr eaLnBrk="1" fontAlgn="auto" hangingPunct="1">
              <a:spcAft>
                <a:spcPts val="0"/>
              </a:spcAft>
              <a:buFont typeface="Arial" pitchFamily="34" charset="0"/>
              <a:buNone/>
              <a:defRPr/>
            </a:pPr>
            <a:r>
              <a:rPr lang="fr-FR" sz="3800" dirty="0" smtClean="0">
                <a:latin typeface="Arial" pitchFamily="34" charset="0"/>
                <a:cs typeface="Arial" pitchFamily="34" charset="0"/>
              </a:rPr>
              <a: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052736"/>
            <a:ext cx="8229600" cy="1008112"/>
          </a:xfrm>
        </p:spPr>
        <p:txBody>
          <a:bodyPr>
            <a:noAutofit/>
          </a:bodyPr>
          <a:lstStyle/>
          <a:p>
            <a:pPr algn="l">
              <a:spcAft>
                <a:spcPts val="0"/>
              </a:spcAft>
            </a:pPr>
            <a:r>
              <a:rPr lang="fr-FR" sz="1600" b="1" u="sng" dirty="0" smtClean="0">
                <a:latin typeface="Times New Roman"/>
                <a:ea typeface="Times New Roman"/>
              </a:rPr>
              <a:t/>
            </a:r>
            <a:br>
              <a:rPr lang="fr-FR" sz="1600" b="1" u="sng" dirty="0" smtClean="0">
                <a:latin typeface="Times New Roman"/>
                <a:ea typeface="Times New Roman"/>
              </a:rPr>
            </a:br>
            <a:r>
              <a:rPr lang="fr-FR" sz="1600" b="1" u="sng" dirty="0" smtClean="0">
                <a:latin typeface="Times New Roman"/>
                <a:ea typeface="Times New Roman"/>
              </a:rPr>
              <a:t/>
            </a:r>
            <a:br>
              <a:rPr lang="fr-FR" sz="1600" b="1" u="sng" dirty="0" smtClean="0">
                <a:latin typeface="Times New Roman"/>
                <a:ea typeface="Times New Roman"/>
              </a:rPr>
            </a:br>
            <a:r>
              <a:rPr lang="fr-FR" sz="1600" b="1" u="sng" dirty="0" smtClean="0">
                <a:latin typeface="Times New Roman"/>
                <a:ea typeface="Times New Roman"/>
              </a:rPr>
              <a:t>Remarque : en 1</a:t>
            </a:r>
            <a:r>
              <a:rPr lang="fr-FR" sz="1600" b="1" u="sng" baseline="30000" dirty="0" smtClean="0">
                <a:latin typeface="Times New Roman"/>
                <a:ea typeface="Times New Roman"/>
              </a:rPr>
              <a:t>ère</a:t>
            </a:r>
            <a:r>
              <a:rPr lang="fr-FR" sz="1600" b="1" u="sng" dirty="0" smtClean="0">
                <a:latin typeface="Times New Roman"/>
                <a:ea typeface="Times New Roman"/>
              </a:rPr>
              <a:t> STMG, le sujet doit formuler les questions </a:t>
            </a:r>
            <a:br>
              <a:rPr lang="fr-FR" sz="1600" b="1" u="sng" dirty="0" smtClean="0">
                <a:latin typeface="Times New Roman"/>
                <a:ea typeface="Times New Roman"/>
              </a:rPr>
            </a:br>
            <a:r>
              <a:rPr lang="fr-FR" sz="1600" dirty="0" smtClean="0">
                <a:latin typeface="Times New Roman"/>
                <a:ea typeface="Times New Roman"/>
              </a:rPr>
              <a:t>C’est une aide essentielle pour faciliter non seulement l’émergence du problème juridique, mais aussi la qualification des faits</a:t>
            </a:r>
            <a:br>
              <a:rPr lang="fr-FR" sz="1600" dirty="0" smtClean="0">
                <a:latin typeface="Times New Roman"/>
                <a:ea typeface="Times New Roman"/>
              </a:rPr>
            </a:br>
            <a:r>
              <a:rPr lang="fr-FR" dirty="0" smtClean="0">
                <a:latin typeface="Times New Roman"/>
                <a:ea typeface="Times New Roman"/>
              </a:rPr>
              <a:t>	</a:t>
            </a:r>
            <a:r>
              <a:rPr lang="fr-FR" sz="1200" dirty="0" smtClean="0">
                <a:solidFill>
                  <a:srgbClr val="002060"/>
                </a:solidFill>
                <a:latin typeface="Times New Roman"/>
                <a:ea typeface="Times New Roman"/>
              </a:rPr>
              <a:t/>
            </a:r>
            <a:br>
              <a:rPr lang="fr-FR" sz="1200" dirty="0" smtClean="0">
                <a:solidFill>
                  <a:srgbClr val="002060"/>
                </a:solidFill>
                <a:latin typeface="Times New Roman"/>
                <a:ea typeface="Times New Roman"/>
              </a:rPr>
            </a:br>
            <a:endParaRPr lang="fr-FR" sz="1200" dirty="0"/>
          </a:p>
        </p:txBody>
      </p:sp>
      <p:sp>
        <p:nvSpPr>
          <p:cNvPr id="3" name="Espace réservé du contenu 2"/>
          <p:cNvSpPr>
            <a:spLocks noGrp="1"/>
          </p:cNvSpPr>
          <p:nvPr>
            <p:ph idx="1"/>
          </p:nvPr>
        </p:nvSpPr>
        <p:spPr>
          <a:xfrm>
            <a:off x="457200" y="2132856"/>
            <a:ext cx="8229600" cy="3993307"/>
          </a:xfrm>
        </p:spPr>
        <p:txBody>
          <a:bodyPr/>
          <a:lstStyle/>
          <a:p>
            <a:pPr>
              <a:buNone/>
            </a:pPr>
            <a:r>
              <a:rPr lang="fr-FR" sz="1800" i="1" dirty="0" smtClean="0">
                <a:solidFill>
                  <a:srgbClr val="002060"/>
                </a:solidFill>
                <a:latin typeface="Arial" pitchFamily="34" charset="0"/>
                <a:ea typeface="Times New Roman"/>
                <a:cs typeface="Arial" pitchFamily="34" charset="0"/>
              </a:rPr>
              <a:t>	</a:t>
            </a:r>
            <a:r>
              <a:rPr lang="fr-FR" sz="1800" b="1" i="1" dirty="0" smtClean="0">
                <a:solidFill>
                  <a:srgbClr val="002060"/>
                </a:solidFill>
                <a:latin typeface="Arial" pitchFamily="34" charset="0"/>
                <a:ea typeface="Times New Roman"/>
                <a:cs typeface="Arial" pitchFamily="34" charset="0"/>
              </a:rPr>
              <a:t>Exemples </a:t>
            </a:r>
            <a:r>
              <a:rPr lang="fr-FR" sz="1800" i="1" dirty="0" smtClean="0">
                <a:solidFill>
                  <a:srgbClr val="002060"/>
                </a:solidFill>
                <a:latin typeface="Arial" pitchFamily="34" charset="0"/>
                <a:ea typeface="Times New Roman"/>
                <a:cs typeface="Arial" pitchFamily="34" charset="0"/>
              </a:rPr>
              <a:t>: </a:t>
            </a:r>
            <a:br>
              <a:rPr lang="fr-FR" sz="1800" i="1" dirty="0" smtClean="0">
                <a:solidFill>
                  <a:srgbClr val="002060"/>
                </a:solidFill>
                <a:latin typeface="Arial" pitchFamily="34" charset="0"/>
                <a:ea typeface="Times New Roman"/>
                <a:cs typeface="Arial" pitchFamily="34" charset="0"/>
              </a:rPr>
            </a:br>
            <a:r>
              <a:rPr lang="fr-FR" sz="1800" dirty="0" smtClean="0">
                <a:solidFill>
                  <a:srgbClr val="002060"/>
                </a:solidFill>
                <a:latin typeface="Times New Roman"/>
                <a:ea typeface="Times New Roman"/>
              </a:rPr>
              <a:t>1. Mme Lambert s’interroge sur l’état de son mari au plan juridique : doit-il être considéré comme décédé ? Peut-elle disposer de son patrimoine ; est-elle libérée des liens du mariage ? </a:t>
            </a:r>
            <a:br>
              <a:rPr lang="fr-FR" sz="1800" dirty="0" smtClean="0">
                <a:solidFill>
                  <a:srgbClr val="002060"/>
                </a:solidFill>
                <a:latin typeface="Times New Roman"/>
                <a:ea typeface="Times New Roman"/>
              </a:rPr>
            </a:br>
            <a:r>
              <a:rPr lang="fr-FR" sz="1800" dirty="0" smtClean="0">
                <a:solidFill>
                  <a:srgbClr val="002060"/>
                </a:solidFill>
                <a:latin typeface="Times New Roman"/>
                <a:ea typeface="Times New Roman"/>
              </a:rPr>
              <a:t>2. Elle se demande aussi quels sont ses droits à l’égard de la compagnie d’assurances, ceux de sa fille, et ceux de l’enfant à naître éventuellement </a:t>
            </a:r>
            <a:r>
              <a:rPr lang="fr-FR" sz="1800" dirty="0" smtClean="0">
                <a:solidFill>
                  <a:srgbClr val="002060"/>
                </a:solidFill>
                <a:latin typeface="Times New Roman"/>
                <a:ea typeface="Times New Roman"/>
              </a:rPr>
              <a:t>?</a:t>
            </a:r>
            <a:endParaRPr lang="fr-F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980728"/>
            <a:ext cx="7776864" cy="3693319"/>
          </a:xfrm>
          <a:prstGeom prst="rect">
            <a:avLst/>
          </a:prstGeom>
        </p:spPr>
        <p:txBody>
          <a:bodyPr wrap="square">
            <a:spAutoFit/>
          </a:bodyPr>
          <a:lstStyle/>
          <a:p>
            <a:pPr eaLnBrk="1" fontAlgn="auto" hangingPunct="1">
              <a:spcAft>
                <a:spcPts val="0"/>
              </a:spcAft>
              <a:buFont typeface="Arial" pitchFamily="34" charset="0"/>
              <a:buNone/>
              <a:defRPr/>
            </a:pPr>
            <a:r>
              <a:rPr lang="fr-FR" dirty="0" smtClean="0">
                <a:latin typeface="Arial" pitchFamily="34" charset="0"/>
                <a:cs typeface="Arial" pitchFamily="34" charset="0"/>
              </a:rPr>
              <a:t>Il faut alors traduire les faits en termes juridiques. </a:t>
            </a:r>
            <a:r>
              <a:rPr lang="fr-FR" b="1" dirty="0" smtClean="0">
                <a:latin typeface="Arial" pitchFamily="34" charset="0"/>
                <a:cs typeface="Arial" pitchFamily="34" charset="0"/>
              </a:rPr>
              <a:t>Qualifier les faits </a:t>
            </a:r>
            <a:r>
              <a:rPr lang="fr-FR" dirty="0" smtClean="0">
                <a:latin typeface="Arial" pitchFamily="34" charset="0"/>
                <a:cs typeface="Arial" pitchFamily="34" charset="0"/>
              </a:rPr>
              <a:t>permet en effet, de </a:t>
            </a:r>
            <a:r>
              <a:rPr lang="fr-FR" b="1" dirty="0" smtClean="0">
                <a:latin typeface="Arial" pitchFamily="34" charset="0"/>
                <a:cs typeface="Arial" pitchFamily="34" charset="0"/>
              </a:rPr>
              <a:t>rattacher la problématique concrète à un cadre juridique abstrait</a:t>
            </a:r>
            <a:r>
              <a:rPr lang="fr-FR" dirty="0" smtClean="0">
                <a:latin typeface="Arial" pitchFamily="34" charset="0"/>
                <a:cs typeface="Arial" pitchFamily="34" charset="0"/>
              </a:rPr>
              <a:t>. Cela consiste à donner aux faits concernés la traduction juridique adaptée permettant l’application de la règle de droit.  </a:t>
            </a:r>
          </a:p>
          <a:p>
            <a:pPr eaLnBrk="1" fontAlgn="auto" hangingPunct="1">
              <a:spcAft>
                <a:spcPts val="0"/>
              </a:spcAft>
              <a:buFont typeface="Arial" pitchFamily="34" charset="0"/>
              <a:buNone/>
              <a:defRPr/>
            </a:pPr>
            <a:r>
              <a:rPr lang="fr-FR" dirty="0" smtClean="0">
                <a:latin typeface="Arial" pitchFamily="34" charset="0"/>
                <a:cs typeface="Arial" pitchFamily="34" charset="0"/>
              </a:rPr>
              <a:t>	</a:t>
            </a:r>
            <a:r>
              <a:rPr lang="fr-FR" b="1" i="1" dirty="0" smtClean="0">
                <a:solidFill>
                  <a:srgbClr val="002060"/>
                </a:solidFill>
                <a:latin typeface="Arial" pitchFamily="34" charset="0"/>
                <a:cs typeface="Arial" pitchFamily="34" charset="0"/>
              </a:rPr>
              <a:t>Ici : </a:t>
            </a:r>
            <a:r>
              <a:rPr lang="fr-FR" i="1" dirty="0" smtClean="0">
                <a:solidFill>
                  <a:srgbClr val="002060"/>
                </a:solidFill>
                <a:latin typeface="Arial" pitchFamily="34" charset="0"/>
                <a:cs typeface="Arial" pitchFamily="34" charset="0"/>
              </a:rPr>
              <a:t>un individu ne reparaît pas à son domicile ; il avait souscrit un contrat d’assurance-vie, avec un capital au bénéfice de sa femme et un autre au bénéfice de chacun de ses enfants. Les circonstances de sa disparition sont dangereuses. Sa femme est enceinte et elle se pose des questions sur sa situation d’épouse, sur ses droits en tant que bénéficiaire de l’assurance-vie et sur les droits de ses enfants, dont un à naître. </a:t>
            </a:r>
            <a:endParaRPr lang="fr-FR" dirty="0" smtClean="0">
              <a:solidFill>
                <a:srgbClr val="002060"/>
              </a:solidFill>
              <a:latin typeface="Arial" pitchFamily="34" charset="0"/>
              <a:cs typeface="Arial" pitchFamily="34" charset="0"/>
            </a:endParaRPr>
          </a:p>
          <a:p>
            <a:pPr eaLnBrk="1" fontAlgn="auto" hangingPunct="1">
              <a:spcAft>
                <a:spcPts val="0"/>
              </a:spcAft>
              <a:buFont typeface="Arial" pitchFamily="34" charset="0"/>
              <a:buNone/>
              <a:defRPr/>
            </a:pPr>
            <a:r>
              <a:rPr lang="fr-FR" dirty="0" smtClean="0">
                <a:solidFill>
                  <a:srgbClr val="002060"/>
                </a:solidFill>
                <a:latin typeface="Arial" pitchFamily="34" charset="0"/>
                <a:cs typeface="Arial" pitchFamily="34" charset="0"/>
              </a:rPr>
              <a:t>	</a:t>
            </a:r>
          </a:p>
          <a:p>
            <a:pPr eaLnBrk="1" fontAlgn="auto" hangingPunct="1">
              <a:spcAft>
                <a:spcPts val="0"/>
              </a:spcAft>
              <a:buFont typeface="Arial" pitchFamily="34" charset="0"/>
              <a:buNone/>
              <a:defRPr/>
            </a:pPr>
            <a:r>
              <a:rPr lang="fr-FR" dirty="0" smtClean="0">
                <a:solidFill>
                  <a:srgbClr val="002060"/>
                </a:solidFill>
                <a:latin typeface="Arial" pitchFamily="34" charset="0"/>
                <a:cs typeface="Arial" pitchFamily="34" charset="0"/>
              </a:rPr>
              <a:t>	</a:t>
            </a:r>
            <a:r>
              <a:rPr lang="fr-FR" b="1" i="1" dirty="0" smtClean="0">
                <a:latin typeface="Arial" pitchFamily="34" charset="0"/>
                <a:cs typeface="Arial" pitchFamily="34" charset="0"/>
              </a:rPr>
              <a:t>Remarque</a:t>
            </a:r>
            <a:r>
              <a:rPr lang="fr-FR" dirty="0" smtClean="0">
                <a:solidFill>
                  <a:srgbClr val="002060"/>
                </a:solidFill>
                <a:latin typeface="Arial" pitchFamily="34" charset="0"/>
                <a:cs typeface="Arial" pitchFamily="34" charset="0"/>
              </a:rPr>
              <a:t> : à </a:t>
            </a:r>
            <a:r>
              <a:rPr lang="fr-FR" dirty="0" smtClean="0">
                <a:latin typeface="Arial" pitchFamily="34" charset="0"/>
                <a:cs typeface="Arial" pitchFamily="34" charset="0"/>
              </a:rPr>
              <a:t>ce stade, il faut éviter de mêler à ces faits des éléments de solutions juridiques, qui seraient prématurées.</a:t>
            </a:r>
            <a:endParaRPr lang="fr-FR" dirty="0" smtClean="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288" y="333375"/>
            <a:ext cx="8229600" cy="5688013"/>
          </a:xfrm>
        </p:spPr>
        <p:txBody>
          <a:bodyPr/>
          <a:lstStyle/>
          <a:p>
            <a:pPr eaLnBrk="1" hangingPunct="1">
              <a:buFont typeface="Arial" charset="0"/>
              <a:buNone/>
            </a:pPr>
            <a:r>
              <a:rPr lang="fr-FR" sz="1800" b="1" dirty="0" smtClean="0"/>
              <a:t>	</a:t>
            </a:r>
            <a:r>
              <a:rPr lang="fr-FR" sz="2000" b="1" dirty="0" smtClean="0">
                <a:latin typeface="Arial" charset="0"/>
                <a:cs typeface="Arial" charset="0"/>
              </a:rPr>
              <a:t>Étape 2	Identifier le problème juridique</a:t>
            </a:r>
          </a:p>
          <a:p>
            <a:pPr eaLnBrk="1" hangingPunct="1">
              <a:buFont typeface="Arial" charset="0"/>
              <a:buNone/>
            </a:pPr>
            <a:endParaRPr lang="fr-FR" sz="2000" b="1" dirty="0" smtClean="0">
              <a:latin typeface="Arial" charset="0"/>
              <a:cs typeface="Arial" charset="0"/>
            </a:endParaRPr>
          </a:p>
          <a:p>
            <a:pPr eaLnBrk="1" hangingPunct="1">
              <a:buFont typeface="Arial" charset="0"/>
              <a:buNone/>
            </a:pPr>
            <a:r>
              <a:rPr lang="fr-FR" sz="2000" dirty="0" smtClean="0">
                <a:latin typeface="Arial" charset="0"/>
                <a:cs typeface="Arial" charset="0"/>
              </a:rPr>
              <a:t>	</a:t>
            </a:r>
            <a:r>
              <a:rPr lang="fr-FR" sz="1800" dirty="0" smtClean="0">
                <a:latin typeface="Arial" charset="0"/>
                <a:cs typeface="Arial" charset="0"/>
              </a:rPr>
              <a:t>La détermination des parties et des éléments du problème les concernant doit aboutir à la </a:t>
            </a:r>
            <a:r>
              <a:rPr lang="fr-FR" sz="1800" b="1" dirty="0" smtClean="0">
                <a:latin typeface="Arial" charset="0"/>
                <a:cs typeface="Arial" charset="0"/>
              </a:rPr>
              <a:t>formulation du (ou des) problème(s) juridique(s)</a:t>
            </a:r>
            <a:r>
              <a:rPr lang="fr-FR" sz="1800" dirty="0" smtClean="0">
                <a:latin typeface="Arial" charset="0"/>
                <a:cs typeface="Arial" charset="0"/>
              </a:rPr>
              <a:t>. Le problème doit être présenté de façon générale, au-delà du cas spécifique. </a:t>
            </a:r>
          </a:p>
          <a:p>
            <a:pPr eaLnBrk="1" hangingPunct="1">
              <a:buFont typeface="Arial" charset="0"/>
              <a:buNone/>
            </a:pPr>
            <a:endParaRPr lang="fr-FR" sz="2000" dirty="0" smtClean="0">
              <a:latin typeface="Arial" charset="0"/>
              <a:cs typeface="Arial" charset="0"/>
            </a:endParaRPr>
          </a:p>
          <a:p>
            <a:pPr eaLnBrk="1" hangingPunct="1">
              <a:buFont typeface="Arial" charset="0"/>
              <a:buNone/>
            </a:pPr>
            <a:r>
              <a:rPr lang="fr-FR" sz="2000" dirty="0" smtClean="0">
                <a:latin typeface="Arial" charset="0"/>
                <a:cs typeface="Arial" charset="0"/>
              </a:rPr>
              <a:t>	</a:t>
            </a:r>
            <a:r>
              <a:rPr lang="fr-FR" sz="1800" b="1" i="1" dirty="0" smtClean="0">
                <a:solidFill>
                  <a:srgbClr val="002060"/>
                </a:solidFill>
                <a:latin typeface="Arial" charset="0"/>
                <a:cs typeface="Arial" charset="0"/>
              </a:rPr>
              <a:t>Exemples</a:t>
            </a:r>
            <a:r>
              <a:rPr lang="fr-FR" sz="1800" i="1" dirty="0" smtClean="0">
                <a:solidFill>
                  <a:srgbClr val="002060"/>
                </a:solidFill>
                <a:latin typeface="Arial" charset="0"/>
                <a:cs typeface="Arial" charset="0"/>
              </a:rPr>
              <a:t> : A quel moment et dans quelles circonstances la personnalité juridique d’une personne physique apparaît-elle et disparaît-elle ? Quelles sont les conséquences juridiques de ces événements ?</a:t>
            </a:r>
          </a:p>
          <a:p>
            <a:pPr eaLnBrk="1" hangingPunct="1">
              <a:buFont typeface="Arial" charset="0"/>
              <a:buNone/>
            </a:pPr>
            <a:endParaRPr lang="fr-FR" sz="1800" i="1" dirty="0" smtClean="0">
              <a:solidFill>
                <a:srgbClr val="002060"/>
              </a:solidFill>
              <a:latin typeface="Arial" charset="0"/>
              <a:cs typeface="Arial" charset="0"/>
            </a:endParaRPr>
          </a:p>
          <a:p>
            <a:pPr eaLnBrk="1" hangingPunct="1">
              <a:buFont typeface="Arial" charset="0"/>
              <a:buNone/>
            </a:pPr>
            <a:r>
              <a:rPr lang="fr-FR" sz="1800" i="1" dirty="0" smtClean="0">
                <a:solidFill>
                  <a:srgbClr val="002060"/>
                </a:solidFill>
                <a:latin typeface="Arial" charset="0"/>
                <a:cs typeface="Arial" charset="0"/>
              </a:rPr>
              <a:t>	</a:t>
            </a:r>
            <a:r>
              <a:rPr lang="fr-FR" sz="1800" b="1" i="1" dirty="0" smtClean="0">
                <a:solidFill>
                  <a:srgbClr val="002060"/>
                </a:solidFill>
                <a:latin typeface="Arial" charset="0"/>
                <a:cs typeface="Arial" charset="0"/>
              </a:rPr>
              <a:t>Et non pas </a:t>
            </a:r>
            <a:r>
              <a:rPr lang="fr-FR" sz="1800" i="1" dirty="0" smtClean="0">
                <a:solidFill>
                  <a:srgbClr val="002060"/>
                </a:solidFill>
                <a:latin typeface="Arial" charset="0"/>
                <a:cs typeface="Arial" charset="0"/>
              </a:rPr>
              <a:t>: M. Lambert est-il mort ? Quel capital la société Axa doit-elle verser à Mme Lambert ?</a:t>
            </a:r>
            <a:endParaRPr lang="fr-FR" sz="1800" dirty="0" smtClean="0">
              <a:solidFill>
                <a:srgbClr val="002060"/>
              </a:solidFill>
              <a:latin typeface="Arial" charset="0"/>
              <a:cs typeface="Arial" charset="0"/>
            </a:endParaRPr>
          </a:p>
          <a:p>
            <a:pPr eaLnBrk="1" hangingPunct="1">
              <a:buFont typeface="Arial" charset="0"/>
              <a:buNone/>
            </a:pPr>
            <a:endParaRPr lang="fr-FR" sz="1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250"/>
            <a:ext cx="8229600" cy="5112990"/>
          </a:xfrm>
        </p:spPr>
        <p:txBody>
          <a:bodyPr rtlCol="0">
            <a:normAutofit fontScale="92500" lnSpcReduction="20000"/>
          </a:bodyPr>
          <a:lstStyle/>
          <a:p>
            <a:pPr eaLnBrk="1" fontAlgn="auto" hangingPunct="1">
              <a:spcAft>
                <a:spcPts val="0"/>
              </a:spcAft>
              <a:buFont typeface="Arial" pitchFamily="34" charset="0"/>
              <a:buNone/>
              <a:defRPr/>
            </a:pPr>
            <a:r>
              <a:rPr lang="fr-FR" b="1" dirty="0" smtClean="0"/>
              <a:t>	</a:t>
            </a:r>
            <a:r>
              <a:rPr lang="fr-FR" sz="2200" b="1" dirty="0" smtClean="0">
                <a:latin typeface="Arial" pitchFamily="34" charset="0"/>
                <a:cs typeface="Arial" pitchFamily="34" charset="0"/>
              </a:rPr>
              <a:t>Étape </a:t>
            </a:r>
            <a:r>
              <a:rPr lang="fr-FR" sz="2200" b="1" dirty="0">
                <a:latin typeface="Arial" pitchFamily="34" charset="0"/>
                <a:cs typeface="Arial" pitchFamily="34" charset="0"/>
              </a:rPr>
              <a:t>3	Exposer les règles de droit applicables </a:t>
            </a:r>
            <a:endParaRPr lang="fr-FR" sz="2200" dirty="0">
              <a:latin typeface="Arial" pitchFamily="34" charset="0"/>
              <a:cs typeface="Arial" pitchFamily="34" charset="0"/>
            </a:endParaRPr>
          </a:p>
          <a:p>
            <a:pPr eaLnBrk="1" fontAlgn="auto" hangingPunct="1">
              <a:spcAft>
                <a:spcPts val="0"/>
              </a:spcAft>
              <a:buFont typeface="Arial" pitchFamily="34" charset="0"/>
              <a:buNone/>
              <a:defRPr/>
            </a:pPr>
            <a:r>
              <a:rPr lang="fr-FR" sz="2900" dirty="0" smtClean="0">
                <a:latin typeface="Arial" pitchFamily="34" charset="0"/>
                <a:cs typeface="Arial" pitchFamily="34" charset="0"/>
              </a:rPr>
              <a:t>	</a:t>
            </a:r>
          </a:p>
          <a:p>
            <a:pPr eaLnBrk="1" fontAlgn="auto" hangingPunct="1">
              <a:spcAft>
                <a:spcPts val="0"/>
              </a:spcAft>
              <a:buFont typeface="Arial" pitchFamily="34" charset="0"/>
              <a:buNone/>
              <a:defRPr/>
            </a:pPr>
            <a:r>
              <a:rPr lang="fr-FR" sz="2900" dirty="0">
                <a:latin typeface="Arial" pitchFamily="34" charset="0"/>
                <a:cs typeface="Arial" pitchFamily="34" charset="0"/>
              </a:rPr>
              <a:t>	</a:t>
            </a:r>
            <a:r>
              <a:rPr lang="fr-FR" sz="1900" dirty="0" smtClean="0">
                <a:latin typeface="Arial" pitchFamily="34" charset="0"/>
                <a:cs typeface="Arial" pitchFamily="34" charset="0"/>
              </a:rPr>
              <a:t>Il </a:t>
            </a:r>
            <a:r>
              <a:rPr lang="fr-FR" sz="1900" dirty="0">
                <a:latin typeface="Arial" pitchFamily="34" charset="0"/>
                <a:cs typeface="Arial" pitchFamily="34" charset="0"/>
              </a:rPr>
              <a:t>s’agit d’expliquer les grandes lignes du droit positif, qui permettront d’apporter une réponse au questionnement juridique identifié dans l’étape précédente. </a:t>
            </a:r>
            <a:endParaRPr lang="fr-FR" sz="1900" dirty="0" smtClean="0">
              <a:latin typeface="Arial" pitchFamily="34" charset="0"/>
              <a:cs typeface="Arial" pitchFamily="34" charset="0"/>
            </a:endParaRPr>
          </a:p>
          <a:p>
            <a:pPr eaLnBrk="1" fontAlgn="auto" hangingPunct="1">
              <a:spcAft>
                <a:spcPts val="0"/>
              </a:spcAft>
              <a:buFont typeface="Arial" pitchFamily="34" charset="0"/>
              <a:buNone/>
              <a:defRPr/>
            </a:pPr>
            <a:r>
              <a:rPr lang="fr-FR" sz="1900" dirty="0">
                <a:latin typeface="Arial" pitchFamily="34" charset="0"/>
                <a:cs typeface="Arial" pitchFamily="34" charset="0"/>
              </a:rPr>
              <a:t>	</a:t>
            </a:r>
            <a:r>
              <a:rPr lang="fr-FR" sz="1900" b="1" i="1" dirty="0" smtClean="0">
                <a:solidFill>
                  <a:srgbClr val="002060"/>
                </a:solidFill>
                <a:latin typeface="Arial" pitchFamily="34" charset="0"/>
                <a:cs typeface="Arial" pitchFamily="34" charset="0"/>
              </a:rPr>
              <a:t>Exemple</a:t>
            </a:r>
            <a:r>
              <a:rPr lang="fr-FR" sz="1900" b="1" i="1" dirty="0">
                <a:solidFill>
                  <a:srgbClr val="002060"/>
                </a:solidFill>
                <a:latin typeface="Arial" pitchFamily="34" charset="0"/>
                <a:cs typeface="Arial" pitchFamily="34" charset="0"/>
              </a:rPr>
              <a:t> : </a:t>
            </a:r>
            <a:r>
              <a:rPr lang="fr-FR" sz="1900" i="1" dirty="0">
                <a:solidFill>
                  <a:srgbClr val="002060"/>
                </a:solidFill>
                <a:latin typeface="Arial" pitchFamily="34" charset="0"/>
                <a:cs typeface="Arial" pitchFamily="34" charset="0"/>
              </a:rPr>
              <a:t>le droit pose comme principe que </a:t>
            </a:r>
            <a:r>
              <a:rPr lang="fr-FR" sz="1900" i="1" dirty="0" smtClean="0">
                <a:solidFill>
                  <a:srgbClr val="002060"/>
                </a:solidFill>
                <a:latin typeface="Arial" pitchFamily="34" charset="0"/>
                <a:cs typeface="Arial" pitchFamily="34" charset="0"/>
              </a:rPr>
              <a:t>la personnalité juridique des personnes physiques débute avec la naissance, pour tout enfant né viable, mais que, dans son intérêt, on peut faire remonter cette personnalité au jour de sa conception (etc.). Pour ce qui est de la fin de la personnalité, elle est lié au décès. La disparition (dans des circonstances dangereuses) est assimilée au décès : art. 88 C.civ. (etc.). Les effets attachés à la naissance : acquisition de la capacité de jouissance : art. 311 C.civ. (etc.)</a:t>
            </a:r>
          </a:p>
          <a:p>
            <a:pPr eaLnBrk="1" fontAlgn="auto" hangingPunct="1">
              <a:spcAft>
                <a:spcPts val="0"/>
              </a:spcAft>
              <a:buFont typeface="Arial" pitchFamily="34" charset="0"/>
              <a:buNone/>
              <a:defRPr/>
            </a:pPr>
            <a:r>
              <a:rPr lang="fr-FR" sz="1900" i="1" dirty="0" smtClean="0">
                <a:solidFill>
                  <a:srgbClr val="002060"/>
                </a:solidFill>
                <a:latin typeface="Arial" pitchFamily="34" charset="0"/>
                <a:cs typeface="Arial" pitchFamily="34" charset="0"/>
              </a:rPr>
              <a:t>	Les effets attachés au décès : dissolution du mariage, dévolution successorale (etc.)</a:t>
            </a:r>
            <a:endParaRPr lang="fr-FR" sz="1900" dirty="0">
              <a:solidFill>
                <a:srgbClr val="002060"/>
              </a:solidFill>
              <a:latin typeface="Arial" pitchFamily="34" charset="0"/>
              <a:cs typeface="Arial" pitchFamily="34" charset="0"/>
            </a:endParaRPr>
          </a:p>
          <a:p>
            <a:pPr eaLnBrk="1" fontAlgn="auto" hangingPunct="1">
              <a:spcAft>
                <a:spcPts val="0"/>
              </a:spcAft>
              <a:buFont typeface="Arial" pitchFamily="34" charset="0"/>
              <a:buNone/>
              <a:defRPr/>
            </a:pPr>
            <a:r>
              <a:rPr lang="fr-FR" sz="1900" dirty="0" smtClean="0">
                <a:latin typeface="Arial" pitchFamily="34" charset="0"/>
                <a:cs typeface="Arial" pitchFamily="34" charset="0"/>
              </a:rPr>
              <a:t>	</a:t>
            </a:r>
          </a:p>
          <a:p>
            <a:pPr eaLnBrk="1" fontAlgn="auto" hangingPunct="1">
              <a:spcAft>
                <a:spcPts val="0"/>
              </a:spcAft>
              <a:buFont typeface="Arial" pitchFamily="34" charset="0"/>
              <a:buNone/>
              <a:defRPr/>
            </a:pPr>
            <a:r>
              <a:rPr lang="fr-FR" sz="1900" dirty="0" smtClean="0">
                <a:latin typeface="Arial" pitchFamily="34" charset="0"/>
                <a:cs typeface="Arial" pitchFamily="34" charset="0"/>
              </a:rPr>
              <a:t>	Des </a:t>
            </a:r>
            <a:r>
              <a:rPr lang="fr-FR" sz="1900" dirty="0">
                <a:latin typeface="Arial" pitchFamily="34" charset="0"/>
                <a:cs typeface="Arial" pitchFamily="34" charset="0"/>
              </a:rPr>
              <a:t>règles peuvent être fournies sous forme d’annexes (extraits de codes, de décisions de justice, </a:t>
            </a:r>
            <a:r>
              <a:rPr lang="fr-FR" sz="1900" dirty="0" smtClean="0">
                <a:latin typeface="Arial" pitchFamily="34" charset="0"/>
                <a:cs typeface="Arial" pitchFamily="34" charset="0"/>
              </a:rPr>
              <a:t>...) </a:t>
            </a:r>
            <a:r>
              <a:rPr lang="fr-FR" sz="1900" dirty="0">
                <a:latin typeface="Arial" pitchFamily="34" charset="0"/>
                <a:cs typeface="Arial" pitchFamily="34" charset="0"/>
              </a:rPr>
              <a:t>mais on attendra </a:t>
            </a:r>
            <a:r>
              <a:rPr lang="fr-FR" sz="1900" dirty="0" smtClean="0">
                <a:latin typeface="Arial" pitchFamily="34" charset="0"/>
                <a:cs typeface="Arial" pitchFamily="34" charset="0"/>
              </a:rPr>
              <a:t>aussi de l’élève </a:t>
            </a:r>
            <a:r>
              <a:rPr lang="fr-FR" sz="1900" dirty="0">
                <a:latin typeface="Arial" pitchFamily="34" charset="0"/>
                <a:cs typeface="Arial" pitchFamily="34" charset="0"/>
              </a:rPr>
              <a:t>qu’il fasse appel à ses connaissances, </a:t>
            </a:r>
            <a:r>
              <a:rPr lang="fr-FR" sz="1900" dirty="0" smtClean="0">
                <a:latin typeface="Arial" pitchFamily="34" charset="0"/>
                <a:cs typeface="Arial" pitchFamily="34" charset="0"/>
              </a:rPr>
              <a:t>du moins pour les éléments les plus fondamentaux.</a:t>
            </a:r>
            <a:endParaRPr lang="fr-FR" sz="1900" dirty="0">
              <a:latin typeface="Arial" pitchFamily="34" charset="0"/>
              <a:cs typeface="Arial" pitchFamily="34" charset="0"/>
            </a:endParaRPr>
          </a:p>
          <a:p>
            <a:pPr eaLnBrk="1" fontAlgn="auto" hangingPunct="1">
              <a:spcAft>
                <a:spcPts val="0"/>
              </a:spcAft>
              <a:buFont typeface="Arial" pitchFamily="34" charset="0"/>
              <a:buChar char="•"/>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813"/>
            <a:ext cx="8229600" cy="5040411"/>
          </a:xfrm>
        </p:spPr>
        <p:txBody>
          <a:bodyPr rtlCol="0">
            <a:normAutofit fontScale="85000" lnSpcReduction="10000"/>
          </a:bodyPr>
          <a:lstStyle/>
          <a:p>
            <a:pPr eaLnBrk="1" fontAlgn="auto" hangingPunct="1">
              <a:spcAft>
                <a:spcPts val="0"/>
              </a:spcAft>
              <a:buFont typeface="Arial" pitchFamily="34" charset="0"/>
              <a:buNone/>
              <a:defRPr/>
            </a:pPr>
            <a:r>
              <a:rPr lang="fr-FR" b="1" dirty="0" smtClean="0"/>
              <a:t>	</a:t>
            </a:r>
            <a:r>
              <a:rPr lang="fr-FR" sz="2000" b="1" dirty="0" smtClean="0">
                <a:latin typeface="Arial" pitchFamily="34" charset="0"/>
                <a:cs typeface="Arial" pitchFamily="34" charset="0"/>
              </a:rPr>
              <a:t>Étape </a:t>
            </a:r>
            <a:r>
              <a:rPr lang="fr-FR" sz="2000" b="1" dirty="0">
                <a:latin typeface="Arial" pitchFamily="34" charset="0"/>
                <a:cs typeface="Arial" pitchFamily="34" charset="0"/>
              </a:rPr>
              <a:t>4	Proposer une ou des solutions argumentées </a:t>
            </a:r>
            <a:endParaRPr lang="fr-FR" sz="2000" dirty="0">
              <a:latin typeface="Arial" pitchFamily="34" charset="0"/>
              <a:cs typeface="Arial" pitchFamily="34" charset="0"/>
            </a:endParaRPr>
          </a:p>
          <a:p>
            <a:pPr eaLnBrk="1" fontAlgn="auto" hangingPunct="1">
              <a:spcAft>
                <a:spcPts val="0"/>
              </a:spcAft>
              <a:buFont typeface="Arial" pitchFamily="34" charset="0"/>
              <a:buNone/>
              <a:defRPr/>
            </a:pPr>
            <a:r>
              <a:rPr lang="fr-FR" dirty="0"/>
              <a:t>	</a:t>
            </a:r>
            <a:r>
              <a:rPr lang="fr-FR" sz="1800" dirty="0" smtClean="0">
                <a:latin typeface="Arial" pitchFamily="34" charset="0"/>
                <a:cs typeface="Arial" pitchFamily="34" charset="0"/>
              </a:rPr>
              <a:t>Les </a:t>
            </a:r>
            <a:r>
              <a:rPr lang="fr-FR" sz="1800" dirty="0">
                <a:latin typeface="Arial" pitchFamily="34" charset="0"/>
                <a:cs typeface="Arial" pitchFamily="34" charset="0"/>
              </a:rPr>
              <a:t>étapes précédentes ont permis de passer des « faits » au « droit ». Il s’agit maintenant d’appliquer le « droit » aux « faits » pour proposer une ou des </a:t>
            </a:r>
            <a:r>
              <a:rPr lang="fr-FR" sz="1800" dirty="0" smtClean="0">
                <a:latin typeface="Arial" pitchFamily="34" charset="0"/>
                <a:cs typeface="Arial" pitchFamily="34" charset="0"/>
              </a:rPr>
              <a:t>solutions, en répondant aux questions du cas proposé. </a:t>
            </a:r>
            <a:endParaRPr lang="fr-FR" sz="1800" dirty="0">
              <a:latin typeface="Arial" pitchFamily="34" charset="0"/>
              <a:cs typeface="Arial" pitchFamily="34" charset="0"/>
            </a:endParaRPr>
          </a:p>
          <a:p>
            <a:pPr eaLnBrk="1" fontAlgn="auto" hangingPunct="1">
              <a:spcAft>
                <a:spcPts val="0"/>
              </a:spcAft>
              <a:buFont typeface="Arial" pitchFamily="34" charset="0"/>
              <a:buNone/>
              <a:defRPr/>
            </a:pPr>
            <a:r>
              <a:rPr lang="fr-FR" sz="1800" dirty="0" smtClean="0">
                <a:latin typeface="Arial" pitchFamily="34" charset="0"/>
                <a:cs typeface="Arial" pitchFamily="34" charset="0"/>
              </a:rPr>
              <a:t>	La </a:t>
            </a:r>
            <a:r>
              <a:rPr lang="fr-FR" sz="1800" dirty="0">
                <a:latin typeface="Arial" pitchFamily="34" charset="0"/>
                <a:cs typeface="Arial" pitchFamily="34" charset="0"/>
              </a:rPr>
              <a:t>solution </a:t>
            </a:r>
            <a:r>
              <a:rPr lang="fr-FR" sz="1800" dirty="0" smtClean="0">
                <a:latin typeface="Arial" pitchFamily="34" charset="0"/>
                <a:cs typeface="Arial" pitchFamily="34" charset="0"/>
              </a:rPr>
              <a:t>avancée </a:t>
            </a:r>
            <a:r>
              <a:rPr lang="fr-FR" sz="1800" dirty="0">
                <a:latin typeface="Arial" pitchFamily="34" charset="0"/>
                <a:cs typeface="Arial" pitchFamily="34" charset="0"/>
              </a:rPr>
              <a:t>est susceptible d’entraîner des conséquences juridiques (action en justice, démarches, etc.). Elle doit être justifiée par  une argumentation juridique </a:t>
            </a:r>
            <a:r>
              <a:rPr lang="fr-FR" sz="1800" dirty="0" smtClean="0">
                <a:latin typeface="Arial" pitchFamily="34" charset="0"/>
                <a:cs typeface="Arial" pitchFamily="34" charset="0"/>
              </a:rPr>
              <a:t>rigoureuse.</a:t>
            </a:r>
          </a:p>
          <a:p>
            <a:pPr eaLnBrk="1" fontAlgn="auto" hangingPunct="1">
              <a:spcAft>
                <a:spcPts val="0"/>
              </a:spcAft>
              <a:buFont typeface="Arial" pitchFamily="34" charset="0"/>
              <a:buNone/>
              <a:defRPr/>
            </a:pPr>
            <a:r>
              <a:rPr lang="fr-FR" sz="1800" dirty="0" smtClean="0">
                <a:latin typeface="Arial" pitchFamily="34" charset="0"/>
                <a:cs typeface="Arial" pitchFamily="34" charset="0"/>
              </a:rPr>
              <a:t>	</a:t>
            </a:r>
            <a:r>
              <a:rPr lang="fr-FR" sz="1800" b="1" i="1" dirty="0" smtClean="0">
                <a:solidFill>
                  <a:srgbClr val="002060"/>
                </a:solidFill>
                <a:latin typeface="Arial" pitchFamily="34" charset="0"/>
                <a:cs typeface="Arial" pitchFamily="34" charset="0"/>
              </a:rPr>
              <a:t>Exemples</a:t>
            </a:r>
            <a:r>
              <a:rPr lang="fr-FR" sz="1800" b="1" i="1" dirty="0">
                <a:solidFill>
                  <a:srgbClr val="002060"/>
                </a:solidFill>
                <a:latin typeface="Arial" pitchFamily="34" charset="0"/>
                <a:cs typeface="Arial" pitchFamily="34" charset="0"/>
              </a:rPr>
              <a:t> : </a:t>
            </a:r>
            <a:endParaRPr lang="fr-FR" sz="1800" b="1" i="1" dirty="0" smtClean="0">
              <a:solidFill>
                <a:srgbClr val="002060"/>
              </a:solidFill>
              <a:latin typeface="Arial" pitchFamily="34" charset="0"/>
              <a:cs typeface="Arial" pitchFamily="34" charset="0"/>
            </a:endParaRPr>
          </a:p>
          <a:p>
            <a:pPr eaLnBrk="1" fontAlgn="auto" hangingPunct="1">
              <a:spcAft>
                <a:spcPts val="0"/>
              </a:spcAft>
              <a:buFont typeface="Arial" pitchFamily="34" charset="0"/>
              <a:buNone/>
              <a:defRPr/>
            </a:pPr>
            <a:r>
              <a:rPr lang="fr-FR" sz="1800" b="1" i="1" dirty="0" smtClean="0">
                <a:solidFill>
                  <a:srgbClr val="002060"/>
                </a:solidFill>
                <a:latin typeface="Arial" pitchFamily="34" charset="0"/>
                <a:cs typeface="Arial" pitchFamily="34" charset="0"/>
              </a:rPr>
              <a:t>	</a:t>
            </a:r>
            <a:r>
              <a:rPr lang="fr-FR" sz="1800" i="1" dirty="0" smtClean="0">
                <a:solidFill>
                  <a:srgbClr val="002060"/>
                </a:solidFill>
                <a:latin typeface="Arial" pitchFamily="34" charset="0"/>
                <a:cs typeface="Arial" pitchFamily="34" charset="0"/>
              </a:rPr>
              <a:t>1. M. Lambert étant disparu dans des circonstances « de nature à mettre sa vie en danger », Mme Lambert peut demander au TGI une déclaration de décès. Elle sera libérée des liens du mariage et la succession de son mari sera ouverte.</a:t>
            </a:r>
          </a:p>
          <a:p>
            <a:pPr eaLnBrk="1" fontAlgn="auto" hangingPunct="1">
              <a:spcAft>
                <a:spcPts val="0"/>
              </a:spcAft>
              <a:buFont typeface="Arial" pitchFamily="34" charset="0"/>
              <a:buNone/>
              <a:defRPr/>
            </a:pPr>
            <a:r>
              <a:rPr lang="fr-FR" sz="1800" i="1" dirty="0" smtClean="0">
                <a:solidFill>
                  <a:srgbClr val="002060"/>
                </a:solidFill>
                <a:latin typeface="Arial" pitchFamily="34" charset="0"/>
                <a:cs typeface="Arial" pitchFamily="34" charset="0"/>
              </a:rPr>
              <a:t>	2. Le décès entraîne exécution du contrat d’assurance-vie au profit de tous les bénéficiaires : la veuve, l’enfant vivant au foyer le jour du décès, et, plus tard, s’il naît viable, l’enfant conçu lors du décès de l’assuré, dès lors que par rapport à la naissance, l’accident en mer a eu lieu entre 180 et 300 jours avant la date de cette naissance.</a:t>
            </a:r>
          </a:p>
          <a:p>
            <a:pPr eaLnBrk="1" fontAlgn="auto" hangingPunct="1">
              <a:spcAft>
                <a:spcPts val="0"/>
              </a:spcAft>
              <a:buFont typeface="Arial" pitchFamily="34" charset="0"/>
              <a:buNone/>
              <a:defRPr/>
            </a:pPr>
            <a:r>
              <a:rPr lang="fr-FR" sz="1800" dirty="0">
                <a:latin typeface="Arial" pitchFamily="34" charset="0"/>
                <a:cs typeface="Arial" pitchFamily="34" charset="0"/>
              </a:rPr>
              <a:t>	</a:t>
            </a:r>
            <a:endParaRPr lang="fr-FR" sz="1800" dirty="0" smtClean="0">
              <a:latin typeface="Arial" pitchFamily="34" charset="0"/>
              <a:cs typeface="Arial" pitchFamily="34" charset="0"/>
            </a:endParaRPr>
          </a:p>
          <a:p>
            <a:pPr eaLnBrk="1" fontAlgn="auto" hangingPunct="1">
              <a:spcAft>
                <a:spcPts val="0"/>
              </a:spcAft>
              <a:buFont typeface="Arial" pitchFamily="34" charset="0"/>
              <a:buNone/>
              <a:defRPr/>
            </a:pPr>
            <a:endParaRPr lang="fr-FR" sz="1800" b="1" i="1" dirty="0" smtClean="0">
              <a:latin typeface="Arial" pitchFamily="34" charset="0"/>
              <a:cs typeface="Arial" pitchFamily="34" charset="0"/>
            </a:endParaRPr>
          </a:p>
          <a:p>
            <a:pPr eaLnBrk="1" fontAlgn="auto" hangingPunct="1">
              <a:spcAft>
                <a:spcPts val="0"/>
              </a:spcAft>
              <a:buFont typeface="Arial" pitchFamily="34" charset="0"/>
              <a:buNone/>
              <a:defRPr/>
            </a:pPr>
            <a:r>
              <a:rPr lang="fr-FR" sz="1800" b="1" i="1" dirty="0" smtClean="0">
                <a:latin typeface="Arial" pitchFamily="34" charset="0"/>
                <a:cs typeface="Arial" pitchFamily="34" charset="0"/>
              </a:rPr>
              <a:t>	Remarque</a:t>
            </a:r>
            <a:r>
              <a:rPr lang="fr-FR" sz="1800" dirty="0" smtClean="0">
                <a:latin typeface="Arial" pitchFamily="34" charset="0"/>
                <a:cs typeface="Arial" pitchFamily="34" charset="0"/>
              </a:rPr>
              <a:t> :Pour </a:t>
            </a:r>
            <a:r>
              <a:rPr lang="fr-FR" sz="1800" dirty="0">
                <a:latin typeface="Arial" pitchFamily="34" charset="0"/>
                <a:cs typeface="Arial" pitchFamily="34" charset="0"/>
              </a:rPr>
              <a:t>proposer la solution, </a:t>
            </a:r>
            <a:r>
              <a:rPr lang="fr-FR" sz="1800" dirty="0" smtClean="0">
                <a:latin typeface="Arial" pitchFamily="34" charset="0"/>
                <a:cs typeface="Arial" pitchFamily="34" charset="0"/>
              </a:rPr>
              <a:t>on peut commencer </a:t>
            </a:r>
            <a:r>
              <a:rPr lang="fr-FR" sz="1800" dirty="0">
                <a:latin typeface="Arial" pitchFamily="34" charset="0"/>
                <a:cs typeface="Arial" pitchFamily="34" charset="0"/>
              </a:rPr>
              <a:t>par la formule classique : « Dans le cas d’espèce… », « En l’espèce… » ou « Dans le cas étudié… ».</a:t>
            </a:r>
          </a:p>
          <a:p>
            <a:pPr eaLnBrk="1" fontAlgn="auto" hangingPunct="1">
              <a:spcAft>
                <a:spcPts val="0"/>
              </a:spcAft>
              <a:buFont typeface="Arial" pitchFamily="34" charset="0"/>
              <a:buChar char="•"/>
              <a:defRPr/>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1"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TotalTime>
  <Words>54</Words>
  <Application>Microsoft Office PowerPoint</Application>
  <PresentationFormat>Affichage à l'écran (4:3)</PresentationFormat>
  <Paragraphs>45</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La méthodologie du cas pratique</vt:lpstr>
      <vt:lpstr>La démarche</vt:lpstr>
      <vt:lpstr>  Remarque : en 1ère STMG, le sujet doit formuler les questions  C’est une aide essentielle pour faciliter non seulement l’émergence du problème juridique, mais aussi la qualification des faits   </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différentes compétences méthodologiques</dc:title>
  <dc:creator>MERCATI</dc:creator>
  <cp:lastModifiedBy>MERCATI</cp:lastModifiedBy>
  <cp:revision>26</cp:revision>
  <dcterms:created xsi:type="dcterms:W3CDTF">2011-02-13T08:31:24Z</dcterms:created>
  <dcterms:modified xsi:type="dcterms:W3CDTF">2012-06-12T08:17:13Z</dcterms:modified>
</cp:coreProperties>
</file>