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10" d="100"/>
          <a:sy n="110" d="100"/>
        </p:scale>
        <p:origin x="-1644" y="-66"/>
      </p:cViewPr>
      <p:guideLst>
        <p:guide orient="horz" pos="2160"/>
        <p:guide pos="2880"/>
      </p:guideLst>
    </p:cSldViewPr>
  </p:slideViewPr>
  <p:outlineViewPr>
    <p:cViewPr>
      <p:scale>
        <a:sx n="33" d="100"/>
        <a:sy n="33" d="100"/>
      </p:scale>
      <p:origin x="0" y="371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BA8C4456-56DE-499F-8B4B-633805EA1030}"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A8C4456-56DE-499F-8B4B-633805EA1030}"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BA8C4456-56DE-499F-8B4B-633805EA1030}"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A8C4456-56DE-499F-8B4B-633805EA103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9BA28E06-66F8-4705-870A-00D05FC40AC8}" type="datetimeFigureOut">
              <a:rPr lang="fr-FR" smtClean="0"/>
              <a:pPr/>
              <a:t>09/06/2012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A8C4456-56DE-499F-8B4B-633805EA1030}"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BA28E06-66F8-4705-870A-00D05FC40AC8}" type="datetimeFigureOut">
              <a:rPr lang="fr-FR" smtClean="0"/>
              <a:pPr/>
              <a:t>09/06/2012</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8C4456-56DE-499F-8B4B-633805EA1030}"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187624" y="155140"/>
          <a:ext cx="7560840" cy="6681301"/>
        </p:xfrm>
        <a:graphic>
          <a:graphicData uri="http://schemas.openxmlformats.org/drawingml/2006/table">
            <a:tbl>
              <a:tblPr/>
              <a:tblGrid>
                <a:gridCol w="1440160"/>
                <a:gridCol w="6120680"/>
              </a:tblGrid>
              <a:tr h="387199">
                <a:tc>
                  <a:txBody>
                    <a:bodyPr/>
                    <a:lstStyle/>
                    <a:p>
                      <a:pPr algn="l">
                        <a:spcAft>
                          <a:spcPts val="0"/>
                        </a:spcAft>
                      </a:pPr>
                      <a:r>
                        <a:rPr lang="fr-FR" sz="1600" dirty="0">
                          <a:latin typeface="Arial"/>
                          <a:ea typeface="Calibri"/>
                        </a:rPr>
                        <a:t>Programme</a:t>
                      </a:r>
                      <a:endParaRPr lang="fr-FR" sz="16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fr-FR" sz="1300" dirty="0">
                          <a:latin typeface="Arial"/>
                          <a:ea typeface="Calibri"/>
                        </a:rPr>
                        <a:t>Classe première STMG – Sciences de gestion</a:t>
                      </a:r>
                      <a:endParaRPr lang="fr-FR" sz="13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216330">
                <a:tc>
                  <a:txBody>
                    <a:bodyPr/>
                    <a:lstStyle/>
                    <a:p>
                      <a:pPr algn="l">
                        <a:spcAft>
                          <a:spcPts val="0"/>
                        </a:spcAft>
                      </a:pPr>
                      <a:r>
                        <a:rPr lang="fr-FR" sz="1600" dirty="0">
                          <a:latin typeface="Arial"/>
                          <a:ea typeface="Calibri"/>
                        </a:rPr>
                        <a:t>Place dans le programme</a:t>
                      </a:r>
                      <a:endParaRPr lang="fr-FR" sz="16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endParaRPr lang="fr-FR" sz="1300" b="1" dirty="0" smtClean="0">
                        <a:solidFill>
                          <a:srgbClr val="365F91"/>
                        </a:solidFill>
                        <a:latin typeface="Arial"/>
                        <a:ea typeface="Calibri"/>
                      </a:endParaRPr>
                    </a:p>
                    <a:p>
                      <a:pPr algn="l">
                        <a:spcAft>
                          <a:spcPts val="0"/>
                        </a:spcAft>
                      </a:pPr>
                      <a:r>
                        <a:rPr lang="fr-FR" sz="1300" b="1" dirty="0" smtClean="0">
                          <a:solidFill>
                            <a:srgbClr val="365F91"/>
                          </a:solidFill>
                          <a:latin typeface="Arial"/>
                          <a:ea typeface="Calibri"/>
                        </a:rPr>
                        <a:t>Thème</a:t>
                      </a:r>
                      <a:r>
                        <a:rPr lang="fr-FR" sz="1300" b="1" dirty="0">
                          <a:solidFill>
                            <a:srgbClr val="365F91"/>
                          </a:solidFill>
                          <a:latin typeface="Arial"/>
                          <a:ea typeface="Calibri"/>
                        </a:rPr>
                        <a:t> : DE L’INDIVIDU A </a:t>
                      </a:r>
                      <a:r>
                        <a:rPr lang="fr-FR" sz="1300" b="1" dirty="0" smtClean="0">
                          <a:solidFill>
                            <a:srgbClr val="365F91"/>
                          </a:solidFill>
                          <a:latin typeface="Arial"/>
                          <a:ea typeface="Calibri"/>
                        </a:rPr>
                        <a:t>L’ACTEUR</a:t>
                      </a:r>
                    </a:p>
                    <a:p>
                      <a:pPr algn="l">
                        <a:spcAft>
                          <a:spcPts val="0"/>
                        </a:spcAft>
                      </a:pPr>
                      <a:endParaRPr lang="fr-FR" sz="500" dirty="0">
                        <a:latin typeface="Times New Roman"/>
                        <a:ea typeface="Calibri"/>
                      </a:endParaRPr>
                    </a:p>
                    <a:p>
                      <a:pPr algn="l">
                        <a:spcAft>
                          <a:spcPts val="0"/>
                        </a:spcAft>
                      </a:pPr>
                      <a:r>
                        <a:rPr lang="fr-FR" sz="1300" b="1" dirty="0">
                          <a:solidFill>
                            <a:srgbClr val="000000"/>
                          </a:solidFill>
                          <a:latin typeface="Arial"/>
                          <a:ea typeface="Calibri"/>
                        </a:rPr>
                        <a:t>Question </a:t>
                      </a:r>
                      <a:r>
                        <a:rPr lang="fr-FR" sz="1300" b="1" dirty="0" smtClean="0">
                          <a:solidFill>
                            <a:srgbClr val="000000"/>
                          </a:solidFill>
                          <a:latin typeface="Arial"/>
                          <a:ea typeface="Calibri"/>
                        </a:rPr>
                        <a:t>: </a:t>
                      </a:r>
                      <a:r>
                        <a:rPr lang="fr-FR" sz="1300" dirty="0" smtClean="0">
                          <a:latin typeface="Arial"/>
                          <a:ea typeface="Calibri"/>
                        </a:rPr>
                        <a:t>Comment </a:t>
                      </a:r>
                      <a:r>
                        <a:rPr lang="fr-FR" sz="1300" dirty="0">
                          <a:latin typeface="Arial"/>
                          <a:ea typeface="Calibri"/>
                        </a:rPr>
                        <a:t>un individu devient-il acteur dans une organisation ? </a:t>
                      </a:r>
                      <a:endParaRPr lang="fr-FR" sz="1300" dirty="0" smtClean="0">
                        <a:latin typeface="Arial"/>
                        <a:ea typeface="Calibri"/>
                      </a:endParaRPr>
                    </a:p>
                    <a:p>
                      <a:pPr algn="l">
                        <a:spcAft>
                          <a:spcPts val="0"/>
                        </a:spcAft>
                      </a:pPr>
                      <a:endParaRPr lang="fr-FR" sz="1300" dirty="0">
                        <a:latin typeface="Times New Roman"/>
                        <a:ea typeface="Calibri"/>
                      </a:endParaRPr>
                    </a:p>
                    <a:p>
                      <a:pPr algn="l">
                        <a:spcAft>
                          <a:spcPts val="0"/>
                        </a:spcAft>
                      </a:pPr>
                      <a:r>
                        <a:rPr lang="fr-FR" sz="1300" b="1" dirty="0">
                          <a:solidFill>
                            <a:srgbClr val="000000"/>
                          </a:solidFill>
                          <a:latin typeface="Arial"/>
                          <a:ea typeface="Calibri"/>
                        </a:rPr>
                        <a:t>Contexte et finalités : l’élève est capable de</a:t>
                      </a:r>
                      <a:endParaRPr lang="fr-FR" sz="1300" dirty="0">
                        <a:latin typeface="Times New Roman"/>
                        <a:ea typeface="Calibri"/>
                      </a:endParaRPr>
                    </a:p>
                    <a:p>
                      <a:pPr marL="342900" lvl="0" indent="-342900" algn="l">
                        <a:spcAft>
                          <a:spcPts val="0"/>
                        </a:spcAft>
                        <a:buFont typeface="Times New Roman"/>
                        <a:buChar char="-"/>
                      </a:pPr>
                      <a:r>
                        <a:rPr lang="fr-FR" sz="1300" dirty="0">
                          <a:solidFill>
                            <a:srgbClr val="000000"/>
                          </a:solidFill>
                          <a:latin typeface="Arial"/>
                          <a:ea typeface="Calibri"/>
                        </a:rPr>
                        <a:t>caractériser les comportements individuels au sein des groupes.</a:t>
                      </a:r>
                      <a:endParaRPr lang="fr-FR" sz="1300" dirty="0">
                        <a:latin typeface="Times New Roman"/>
                        <a:ea typeface="Calibri"/>
                      </a:endParaRPr>
                    </a:p>
                    <a:p>
                      <a:pPr marL="342900" lvl="0" indent="-342900" algn="l">
                        <a:spcAft>
                          <a:spcPts val="0"/>
                        </a:spcAft>
                        <a:buFont typeface="Times New Roman"/>
                        <a:buChar char="-"/>
                      </a:pPr>
                      <a:r>
                        <a:rPr lang="fr-FR" sz="1300" dirty="0">
                          <a:solidFill>
                            <a:srgbClr val="000000"/>
                          </a:solidFill>
                          <a:latin typeface="Arial"/>
                          <a:ea typeface="Calibri"/>
                        </a:rPr>
                        <a:t>de repérer ce qui, dans les relations, révèle la culture et les valeurs de l’organisation ; </a:t>
                      </a:r>
                      <a:endParaRPr lang="fr-FR" sz="1300" dirty="0">
                        <a:latin typeface="Times New Roman"/>
                        <a:ea typeface="Calibri"/>
                      </a:endParaRPr>
                    </a:p>
                    <a:p>
                      <a:pPr marL="342900" lvl="0" indent="-342900" algn="l">
                        <a:spcAft>
                          <a:spcPts val="0"/>
                        </a:spcAft>
                        <a:buFont typeface="Times New Roman"/>
                        <a:buChar char="-"/>
                      </a:pPr>
                      <a:r>
                        <a:rPr lang="fr-FR" sz="1300" dirty="0">
                          <a:solidFill>
                            <a:srgbClr val="000000"/>
                          </a:solidFill>
                          <a:latin typeface="Arial"/>
                          <a:ea typeface="Calibri"/>
                        </a:rPr>
                        <a:t>de décrire, caractériser et analyser les situations de communication à partir de leurs composantes et des phénomènes relationnels qu’elles contribuent à développer. </a:t>
                      </a:r>
                      <a:endParaRPr lang="fr-FR" sz="1300" dirty="0" smtClean="0">
                        <a:solidFill>
                          <a:srgbClr val="000000"/>
                        </a:solidFill>
                        <a:latin typeface="Arial"/>
                        <a:ea typeface="Calibri"/>
                      </a:endParaRPr>
                    </a:p>
                    <a:p>
                      <a:pPr marL="342900" lvl="0" indent="-342900" algn="l">
                        <a:spcAft>
                          <a:spcPts val="0"/>
                        </a:spcAft>
                        <a:buFont typeface="Times New Roman"/>
                        <a:buChar char="-"/>
                      </a:pPr>
                      <a:endParaRPr lang="fr-FR" sz="9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55219">
                <a:tc>
                  <a:txBody>
                    <a:bodyPr/>
                    <a:lstStyle/>
                    <a:p>
                      <a:pPr algn="l">
                        <a:spcAft>
                          <a:spcPts val="0"/>
                        </a:spcAft>
                      </a:pPr>
                      <a:r>
                        <a:rPr lang="fr-FR" sz="1600" dirty="0">
                          <a:latin typeface="Arial"/>
                          <a:ea typeface="Calibri"/>
                        </a:rPr>
                        <a:t>Problématique </a:t>
                      </a:r>
                      <a:endParaRPr lang="fr-FR" sz="16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endParaRPr lang="fr-FR" sz="700" dirty="0" smtClean="0">
                        <a:latin typeface="Arial"/>
                        <a:ea typeface="Calibri"/>
                      </a:endParaRPr>
                    </a:p>
                    <a:p>
                      <a:pPr algn="l">
                        <a:spcAft>
                          <a:spcPts val="0"/>
                        </a:spcAft>
                      </a:pPr>
                      <a:r>
                        <a:rPr lang="fr-FR" sz="1300" dirty="0" smtClean="0">
                          <a:latin typeface="Arial"/>
                          <a:ea typeface="Calibri"/>
                        </a:rPr>
                        <a:t>Comment </a:t>
                      </a:r>
                      <a:r>
                        <a:rPr lang="fr-FR" sz="1300" dirty="0">
                          <a:latin typeface="Arial"/>
                          <a:ea typeface="Calibri"/>
                        </a:rPr>
                        <a:t>un individu, avec ses caractéristiques, par la communication et les relations qu’il établit avec autrui, devient-il acteur de celle-ci ? Quelles interactions se produisent entre l’individu et l’organisation ? Que peut ressentir un individu quand il est nouveau dans une organisation ? Quelle image peut-il avoir de cette organisation ?</a:t>
                      </a:r>
                      <a:endParaRPr lang="fr-FR" sz="1300" dirty="0">
                        <a:latin typeface="Times New Roman"/>
                        <a:ea typeface="Calibri"/>
                      </a:endParaRPr>
                    </a:p>
                  </a:txBody>
                  <a:tcPr marL="50076" marR="5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46203">
                <a:tc>
                  <a:txBody>
                    <a:bodyPr/>
                    <a:lstStyle/>
                    <a:p>
                      <a:pPr algn="l">
                        <a:spcAft>
                          <a:spcPts val="0"/>
                        </a:spcAft>
                      </a:pPr>
                      <a:r>
                        <a:rPr lang="fr-FR" sz="1600" dirty="0" smtClean="0">
                          <a:latin typeface="Arial"/>
                          <a:ea typeface="Calibri"/>
                        </a:rPr>
                        <a:t>Objectifs pédagogiques</a:t>
                      </a:r>
                      <a:endParaRPr lang="fr-FR" sz="16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fr-FR" sz="1300" dirty="0" smtClean="0">
                          <a:latin typeface="Arial"/>
                          <a:ea typeface="Calibri"/>
                        </a:rPr>
                        <a:t>A </a:t>
                      </a:r>
                      <a:r>
                        <a:rPr lang="fr-FR" sz="1300" dirty="0">
                          <a:latin typeface="Arial"/>
                          <a:ea typeface="Calibri"/>
                        </a:rPr>
                        <a:t>partir d’une ou plusieurs mises en situation :</a:t>
                      </a:r>
                      <a:endParaRPr lang="fr-FR" sz="1300" dirty="0">
                        <a:latin typeface="Times New Roman"/>
                        <a:ea typeface="Calibri"/>
                      </a:endParaRPr>
                    </a:p>
                    <a:p>
                      <a:pPr marL="342900" lvl="0" indent="-342900" algn="l">
                        <a:spcAft>
                          <a:spcPts val="0"/>
                        </a:spcAft>
                        <a:buFont typeface="Times New Roman"/>
                        <a:buChar char="-"/>
                      </a:pPr>
                      <a:r>
                        <a:rPr lang="fr-FR" sz="1300" dirty="0">
                          <a:latin typeface="Arial"/>
                          <a:ea typeface="Calibri"/>
                        </a:rPr>
                        <a:t>amener les élèves à se questionner sur les principaux phénomènes relationnels qui permettent de comprendre le fonctionnement d’une organisation. </a:t>
                      </a:r>
                      <a:endParaRPr lang="fr-FR" sz="1300" dirty="0">
                        <a:latin typeface="Times New Roman"/>
                        <a:ea typeface="Calibri"/>
                      </a:endParaRPr>
                    </a:p>
                    <a:p>
                      <a:pPr marL="342900" lvl="0" indent="-342900" algn="l">
                        <a:spcAft>
                          <a:spcPts val="0"/>
                        </a:spcAft>
                        <a:buFont typeface="Times New Roman"/>
                        <a:buChar char="-"/>
                      </a:pPr>
                      <a:r>
                        <a:rPr lang="fr-FR" sz="1300" dirty="0">
                          <a:latin typeface="Arial"/>
                          <a:ea typeface="Calibri"/>
                        </a:rPr>
                        <a:t>comprendre le comportement de l’individu et ses rapports avec les organisations.</a:t>
                      </a:r>
                      <a:endParaRPr lang="fr-FR" sz="1300" dirty="0">
                        <a:latin typeface="Times New Roman"/>
                        <a:ea typeface="Calibri"/>
                      </a:endParaRPr>
                    </a:p>
                    <a:p>
                      <a:pPr marL="342900" lvl="0" indent="-342900" algn="l">
                        <a:spcAft>
                          <a:spcPts val="0"/>
                        </a:spcAft>
                        <a:buFont typeface="Times New Roman"/>
                        <a:buChar char="-"/>
                      </a:pPr>
                      <a:r>
                        <a:rPr lang="fr-FR" sz="1300" dirty="0" smtClean="0">
                          <a:latin typeface="Arial"/>
                          <a:ea typeface="Calibri"/>
                        </a:rPr>
                        <a:t>mobiliser </a:t>
                      </a:r>
                      <a:r>
                        <a:rPr lang="fr-FR" sz="1300" dirty="0">
                          <a:latin typeface="Arial"/>
                          <a:ea typeface="Calibri"/>
                        </a:rPr>
                        <a:t>les notions de personnalité, émotion, perception, attitude, comportement ; communication interpersonnelle ; caractéristiques des groupes, identité et statut dans les groupes, référence et appartenance aux groupes ; cultures, normes, codes, rituels, attribution, représentations, stéréotypes ; relations formelles et informelles, argumentation et influence, relation </a:t>
                      </a:r>
                      <a:r>
                        <a:rPr lang="fr-FR" sz="1300" dirty="0" smtClean="0">
                          <a:latin typeface="Arial"/>
                          <a:ea typeface="Calibri"/>
                        </a:rPr>
                        <a:t>d’autorité.</a:t>
                      </a:r>
                      <a:endParaRPr lang="fr-FR" sz="1300" dirty="0">
                        <a:latin typeface="Times New Roman"/>
                        <a:ea typeface="Calibri"/>
                      </a:endParaRPr>
                    </a:p>
                  </a:txBody>
                  <a:tcPr marL="50076" marR="5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187624" y="188640"/>
            <a:ext cx="7776864" cy="3096344"/>
          </a:xfrm>
          <a:prstGeom prst="roundRect">
            <a:avLst>
              <a:gd name="adj" fmla="val 894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187624" y="188640"/>
            <a:ext cx="7746064" cy="6480720"/>
          </a:xfrm>
        </p:spPr>
        <p:txBody>
          <a:bodyPr>
            <a:normAutofit fontScale="25000" lnSpcReduction="20000"/>
          </a:bodyPr>
          <a:lstStyle/>
          <a:p>
            <a:pPr marL="0" lvl="0" algn="just">
              <a:spcBef>
                <a:spcPts val="0"/>
              </a:spcBef>
              <a:buNone/>
            </a:pPr>
            <a:r>
              <a:rPr lang="fr-FR" sz="6000" dirty="0" smtClean="0"/>
              <a:t>Après une journée de prise de contact avec le service des ressources humaines, Marc DURAND, collaborateur du Directeur des Ressources humaines et tuteur de Gaëlle décide de lui faire découvrir l’ensemble du site de Grasse. Il organise une visite complète. Gaëlle a opté ce jour là pour une tenue plutôt décontractée (jeans et chemisette). Or, lors de la tournée des différents services, elle surprend des regards étonnés voire choqués. Tout le monde s’est retourné sur son passage. </a:t>
            </a:r>
          </a:p>
          <a:p>
            <a:pPr marL="0" algn="just">
              <a:spcBef>
                <a:spcPts val="0"/>
              </a:spcBef>
              <a:buNone/>
            </a:pPr>
            <a:r>
              <a:rPr lang="fr-FR" sz="6000" dirty="0" smtClean="0"/>
              <a:t>Résultat : très embarrassée, gênée, elle a décidé de changer sa tenue vestimentaire, se conformant en cela à la culture de l’élégance et du luxe de l’entreprise.</a:t>
            </a:r>
          </a:p>
          <a:p>
            <a:pPr marL="0" algn="just">
              <a:spcBef>
                <a:spcPts val="0"/>
              </a:spcBef>
              <a:buNone/>
            </a:pPr>
            <a:r>
              <a:rPr lang="fr-FR" sz="6000" dirty="0" smtClean="0"/>
              <a:t> </a:t>
            </a:r>
          </a:p>
          <a:p>
            <a:pPr marL="0" algn="just">
              <a:spcBef>
                <a:spcPts val="0"/>
              </a:spcBef>
              <a:buNone/>
            </a:pPr>
            <a:r>
              <a:rPr lang="fr-FR" sz="6000" dirty="0" smtClean="0"/>
              <a:t>Elle constate également que la majorité du personnel est plutôt jeune. Pourtant, on lui serre la main en la vouvoyant. Elle est surprise… La génération Y est plutôt considérée comme une génération très décontractée et peu soucieuse des « protocoles ».</a:t>
            </a:r>
          </a:p>
          <a:p>
            <a:pPr marL="0" algn="just">
              <a:spcBef>
                <a:spcPts val="0"/>
              </a:spcBef>
              <a:buNone/>
            </a:pPr>
            <a:r>
              <a:rPr lang="fr-FR" sz="6000" dirty="0" smtClean="0"/>
              <a:t> </a:t>
            </a:r>
          </a:p>
          <a:p>
            <a:pPr marL="0" algn="just">
              <a:spcBef>
                <a:spcPts val="0"/>
              </a:spcBef>
              <a:buNone/>
            </a:pPr>
            <a:r>
              <a:rPr lang="fr-FR" sz="6000" dirty="0" smtClean="0"/>
              <a:t>Elle constate que la culture se loge également dans le vocabulaire. Certaines expressions et mots sont tabous ou vulgaires (boulot, cata…). On préfère parler d’attribution de tâches, de difficultés…</a:t>
            </a:r>
          </a:p>
          <a:p>
            <a:pPr marL="0" algn="just">
              <a:spcBef>
                <a:spcPts val="0"/>
              </a:spcBef>
              <a:buNone/>
            </a:pPr>
            <a:r>
              <a:rPr lang="fr-FR" sz="6000" i="1" dirty="0" smtClean="0"/>
              <a:t> </a:t>
            </a:r>
            <a:endParaRPr lang="fr-FR" sz="6000" dirty="0" smtClean="0"/>
          </a:p>
          <a:p>
            <a:pPr marL="0" lvl="0" algn="just">
              <a:spcBef>
                <a:spcPts val="0"/>
              </a:spcBef>
              <a:buFont typeface="Wingdings" pitchFamily="2" charset="2"/>
              <a:buChar char="ü"/>
            </a:pPr>
            <a:endParaRPr lang="fr-FR" sz="8000" i="1" dirty="0" smtClean="0"/>
          </a:p>
          <a:p>
            <a:pPr marL="0" lvl="0" algn="just">
              <a:spcBef>
                <a:spcPts val="0"/>
              </a:spcBef>
              <a:buFont typeface="Wingdings" pitchFamily="2" charset="2"/>
              <a:buChar char="ü"/>
            </a:pPr>
            <a:r>
              <a:rPr lang="fr-FR" sz="8000" i="1" dirty="0" smtClean="0"/>
              <a:t>Remarquez-vous des règles propres à cette entreprise ?</a:t>
            </a:r>
            <a:r>
              <a:rPr lang="fr-FR" sz="6000" i="1" dirty="0" smtClean="0"/>
              <a:t>	</a:t>
            </a:r>
            <a:endParaRPr lang="fr-FR" sz="6000" dirty="0" smtClean="0"/>
          </a:p>
          <a:p>
            <a:pPr marL="0" algn="just">
              <a:spcBef>
                <a:spcPts val="0"/>
              </a:spcBef>
              <a:buNone/>
            </a:pPr>
            <a:r>
              <a:rPr lang="fr-FR" sz="6000" dirty="0" smtClean="0"/>
              <a:t> </a:t>
            </a:r>
          </a:p>
          <a:p>
            <a:pPr marL="0" algn="just">
              <a:spcBef>
                <a:spcPts val="0"/>
              </a:spcBef>
              <a:buNone/>
            </a:pPr>
            <a:r>
              <a:rPr lang="fr-FR" sz="5600" i="1" dirty="0" smtClean="0">
                <a:solidFill>
                  <a:schemeClr val="accent5">
                    <a:lumMod val="60000"/>
                    <a:lumOff val="40000"/>
                  </a:schemeClr>
                </a:solidFill>
              </a:rPr>
              <a:t>Il est d’usage, dans cette entreprise, d’avoir un code vestimentaire plutôt traditionnel et classique. L’élégance et la sobriété sont nécessaires pour renforcer l’image de l’entreprise qui produit des articles de luxe. La tenue doit être conforme à cet aspect de la  communication.</a:t>
            </a:r>
          </a:p>
          <a:p>
            <a:pPr marL="0" algn="just">
              <a:spcBef>
                <a:spcPts val="0"/>
              </a:spcBef>
              <a:buNone/>
            </a:pPr>
            <a:r>
              <a:rPr lang="fr-FR" sz="5600" i="1" dirty="0" smtClean="0">
                <a:solidFill>
                  <a:schemeClr val="accent5">
                    <a:lumMod val="60000"/>
                    <a:lumOff val="40000"/>
                  </a:schemeClr>
                </a:solidFill>
              </a:rPr>
              <a:t>De plus, les personnes ont pour habitude d’appeler les collègues par leur prénom mais elles optent plutôt pour le vouvoiement et se serrent la main.</a:t>
            </a:r>
          </a:p>
          <a:p>
            <a:pPr marL="0" algn="just">
              <a:spcBef>
                <a:spcPts val="0"/>
              </a:spcBef>
              <a:buNone/>
            </a:pPr>
            <a:endParaRPr lang="fr-FR" sz="5600" i="1" dirty="0" smtClean="0">
              <a:solidFill>
                <a:schemeClr val="accent5">
                  <a:lumMod val="60000"/>
                  <a:lumOff val="40000"/>
                </a:schemeClr>
              </a:solidFill>
            </a:endParaRPr>
          </a:p>
          <a:p>
            <a:pPr marL="0" algn="just">
              <a:spcBef>
                <a:spcPts val="0"/>
              </a:spcBef>
              <a:buNone/>
            </a:pPr>
            <a:r>
              <a:rPr lang="fr-FR" sz="5600" i="1" dirty="0" smtClean="0">
                <a:solidFill>
                  <a:schemeClr val="accent5">
                    <a:lumMod val="60000"/>
                    <a:lumOff val="40000"/>
                  </a:schemeClr>
                </a:solidFill>
              </a:rPr>
              <a:t>Le code de langage n’autorise pas des mots familiers qui dénoteraient avec la culture de l’entreprise.</a:t>
            </a:r>
          </a:p>
          <a:p>
            <a:pPr marL="0" algn="just">
              <a:spcBef>
                <a:spcPts val="0"/>
              </a:spcBef>
              <a:buNone/>
            </a:pPr>
            <a:endParaRPr lang="fr-FR" sz="5600" i="1" dirty="0" smtClean="0">
              <a:solidFill>
                <a:schemeClr val="accent5">
                  <a:lumMod val="60000"/>
                  <a:lumOff val="40000"/>
                </a:schemeClr>
              </a:solidFill>
            </a:endParaRPr>
          </a:p>
          <a:p>
            <a:pPr marL="0" algn="just">
              <a:spcBef>
                <a:spcPts val="0"/>
              </a:spcBef>
              <a:buNone/>
            </a:pPr>
            <a:r>
              <a:rPr lang="fr-FR" sz="5600" i="1" dirty="0" smtClean="0">
                <a:solidFill>
                  <a:schemeClr val="accent5">
                    <a:lumMod val="60000"/>
                    <a:lumOff val="40000"/>
                  </a:schemeClr>
                </a:solidFill>
              </a:rPr>
              <a:t>Les normes sont des règles implicites ou explicites à respecter dans les organisations. Les codes sont des conventions permettant de produire des messages.</a:t>
            </a:r>
          </a:p>
          <a:p>
            <a:pPr marL="0">
              <a:spcBef>
                <a:spcPts val="0"/>
              </a:spcBef>
              <a:buNone/>
            </a:pPr>
            <a:r>
              <a:rPr lang="fr-FR" sz="6000" i="1" dirty="0" smtClean="0"/>
              <a:t> </a:t>
            </a:r>
            <a:endParaRPr lang="fr-FR" sz="6000" dirty="0" smtClean="0"/>
          </a:p>
          <a:p>
            <a:pPr marL="0" algn="r">
              <a:spcBef>
                <a:spcPts val="0"/>
              </a:spcBef>
              <a:buNone/>
            </a:pPr>
            <a:r>
              <a:rPr lang="fr-FR" sz="6000" i="1" dirty="0" smtClean="0"/>
              <a:t> 	</a:t>
            </a:r>
            <a:r>
              <a:rPr lang="fr-FR" sz="6000" b="1" dirty="0" smtClean="0">
                <a:sym typeface="Wingdings"/>
              </a:rPr>
              <a:t></a:t>
            </a:r>
            <a:r>
              <a:rPr lang="fr-FR" sz="6000" b="1" dirty="0" smtClean="0"/>
              <a:t>Notions de normes et de codes</a:t>
            </a:r>
            <a:endParaRPr lang="fr-FR" sz="60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ox(in)">
                                      <p:cBhvr>
                                        <p:cTn id="7" dur="500"/>
                                        <p:tgtEl>
                                          <p:spTgt spid="3">
                                            <p:txEl>
                                              <p:pRg st="10" end="1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box(in)">
                                      <p:cBhvr>
                                        <p:cTn id="10" dur="500"/>
                                        <p:tgtEl>
                                          <p:spTgt spid="3">
                                            <p:txEl>
                                              <p:pRg st="11" end="1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box(in)">
                                      <p:cBhvr>
                                        <p:cTn id="13" dur="500"/>
                                        <p:tgtEl>
                                          <p:spTgt spid="3">
                                            <p:txEl>
                                              <p:pRg st="13" end="1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5" end="15"/>
                                            </p:txEl>
                                          </p:spTgt>
                                        </p:tgtEl>
                                        <p:attrNameLst>
                                          <p:attrName>style.visibility</p:attrName>
                                        </p:attrNameLst>
                                      </p:cBhvr>
                                      <p:to>
                                        <p:strVal val="visible"/>
                                      </p:to>
                                    </p:set>
                                    <p:animEffect transition="in" filter="box(in)">
                                      <p:cBhvr>
                                        <p:cTn id="16"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87624" y="188640"/>
            <a:ext cx="7776864" cy="14401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188640"/>
            <a:ext cx="7674056" cy="6408712"/>
          </a:xfrm>
        </p:spPr>
        <p:txBody>
          <a:bodyPr>
            <a:normAutofit fontScale="25000" lnSpcReduction="20000"/>
          </a:bodyPr>
          <a:lstStyle/>
          <a:p>
            <a:pPr marL="0" lvl="0">
              <a:lnSpc>
                <a:spcPct val="120000"/>
              </a:lnSpc>
              <a:spcBef>
                <a:spcPts val="0"/>
              </a:spcBef>
              <a:buNone/>
            </a:pPr>
            <a:r>
              <a:rPr lang="fr-FR" sz="6400" dirty="0" smtClean="0"/>
              <a:t>Chez « Prestiges SA », l’arrivée d’une nouvelle recrue s’accompagne rituellement d’une « soirée présentation ». Histoire de tisser des liens et de cultiver le sentiment d’appartenance. Pour s’intégrer il est préférable d’adhérer d’emblée à la culture de l’entreprise faite certes de simplicité, de convivialité mais surtout d’élégance et de prestance… Domaine du « luxe » oblige !</a:t>
            </a:r>
          </a:p>
          <a:p>
            <a:pPr marL="0">
              <a:lnSpc>
                <a:spcPct val="120000"/>
              </a:lnSpc>
              <a:spcBef>
                <a:spcPts val="0"/>
              </a:spcBef>
              <a:buNone/>
            </a:pPr>
            <a:r>
              <a:rPr lang="fr-FR" sz="5500" i="1" dirty="0" smtClean="0"/>
              <a:t> </a:t>
            </a:r>
          </a:p>
          <a:p>
            <a:pPr marL="0">
              <a:lnSpc>
                <a:spcPct val="120000"/>
              </a:lnSpc>
              <a:spcBef>
                <a:spcPts val="0"/>
              </a:spcBef>
              <a:buNone/>
            </a:pPr>
            <a:endParaRPr lang="fr-FR" sz="5500" dirty="0" smtClean="0"/>
          </a:p>
          <a:p>
            <a:pPr marL="0">
              <a:lnSpc>
                <a:spcPct val="120000"/>
              </a:lnSpc>
              <a:spcBef>
                <a:spcPts val="0"/>
              </a:spcBef>
              <a:buFont typeface="Wingdings" pitchFamily="2" charset="2"/>
              <a:buChar char="ü"/>
            </a:pPr>
            <a:r>
              <a:rPr lang="fr-FR" sz="5500" dirty="0" smtClean="0"/>
              <a:t>Quelles sont les « pratiques » de cette organisation ? Donnez d’autres exemples.</a:t>
            </a:r>
          </a:p>
          <a:p>
            <a:pPr marL="0">
              <a:lnSpc>
                <a:spcPct val="120000"/>
              </a:lnSpc>
              <a:spcBef>
                <a:spcPts val="0"/>
              </a:spcBef>
              <a:buNone/>
            </a:pPr>
            <a:r>
              <a:rPr lang="fr-FR" sz="5500" dirty="0" smtClean="0"/>
              <a:t> </a:t>
            </a:r>
          </a:p>
          <a:p>
            <a:pPr marL="0">
              <a:lnSpc>
                <a:spcPct val="120000"/>
              </a:lnSpc>
              <a:spcBef>
                <a:spcPts val="0"/>
              </a:spcBef>
              <a:buNone/>
            </a:pPr>
            <a:r>
              <a:rPr lang="fr-FR" sz="6400" i="1" dirty="0" smtClean="0">
                <a:solidFill>
                  <a:schemeClr val="accent5">
                    <a:lumMod val="60000"/>
                    <a:lumOff val="40000"/>
                  </a:schemeClr>
                </a:solidFill>
              </a:rPr>
              <a:t>On a l’habitude d’organiser des soirées de présentation ou rituels. Ce sont des habitudes prises par rapport à des évènements précis, des coutumes. </a:t>
            </a:r>
          </a:p>
          <a:p>
            <a:pPr marL="0">
              <a:lnSpc>
                <a:spcPct val="120000"/>
              </a:lnSpc>
              <a:spcBef>
                <a:spcPts val="0"/>
              </a:spcBef>
              <a:buNone/>
            </a:pPr>
            <a:r>
              <a:rPr lang="fr-FR" sz="6400" i="1" dirty="0" smtClean="0">
                <a:solidFill>
                  <a:schemeClr val="accent5">
                    <a:lumMod val="60000"/>
                    <a:lumOff val="40000"/>
                  </a:schemeClr>
                </a:solidFill>
              </a:rPr>
              <a:t> </a:t>
            </a:r>
          </a:p>
          <a:p>
            <a:pPr marL="0">
              <a:lnSpc>
                <a:spcPct val="120000"/>
              </a:lnSpc>
              <a:spcBef>
                <a:spcPts val="0"/>
              </a:spcBef>
              <a:buNone/>
            </a:pPr>
            <a:r>
              <a:rPr lang="fr-FR" sz="6400" i="1" dirty="0" smtClean="0">
                <a:solidFill>
                  <a:schemeClr val="accent5">
                    <a:lumMod val="60000"/>
                    <a:lumOff val="40000"/>
                  </a:schemeClr>
                </a:solidFill>
              </a:rPr>
              <a:t>Autres exemples : « pot » de fin d’année, départ à la retraite, cadeaux de mariage, de naissance, galette des rois….</a:t>
            </a:r>
          </a:p>
          <a:p>
            <a:pPr marL="0" algn="r">
              <a:lnSpc>
                <a:spcPct val="120000"/>
              </a:lnSpc>
              <a:spcBef>
                <a:spcPts val="0"/>
              </a:spcBef>
              <a:buNone/>
            </a:pPr>
            <a:r>
              <a:rPr lang="fr-FR" sz="5500" i="1" dirty="0" smtClean="0"/>
              <a:t>	</a:t>
            </a:r>
            <a:r>
              <a:rPr lang="fr-FR" sz="5500" b="1" dirty="0" smtClean="0">
                <a:sym typeface="Wingdings"/>
              </a:rPr>
              <a:t></a:t>
            </a:r>
            <a:r>
              <a:rPr lang="fr-FR" sz="5500" b="1" dirty="0" smtClean="0"/>
              <a:t>Notion de rituel</a:t>
            </a:r>
            <a:endParaRPr lang="fr-FR" sz="5500" dirty="0" smtClean="0"/>
          </a:p>
          <a:p>
            <a:pPr marL="0">
              <a:lnSpc>
                <a:spcPct val="120000"/>
              </a:lnSpc>
              <a:spcBef>
                <a:spcPts val="0"/>
              </a:spcBef>
              <a:buFont typeface="Wingdings" pitchFamily="2" charset="2"/>
              <a:buChar char="ü"/>
            </a:pPr>
            <a:r>
              <a:rPr lang="fr-FR" sz="5500" i="1" dirty="0" smtClean="0"/>
              <a:t> </a:t>
            </a:r>
            <a:r>
              <a:rPr lang="fr-FR" sz="5500" dirty="0" smtClean="0"/>
              <a:t>Que peut-on comprendre par culture et attribution ?</a:t>
            </a:r>
          </a:p>
          <a:p>
            <a:pPr marL="0">
              <a:lnSpc>
                <a:spcPct val="120000"/>
              </a:lnSpc>
              <a:spcBef>
                <a:spcPts val="0"/>
              </a:spcBef>
              <a:buNone/>
            </a:pPr>
            <a:r>
              <a:rPr lang="fr-FR" sz="5500" dirty="0" smtClean="0"/>
              <a:t> </a:t>
            </a:r>
          </a:p>
          <a:p>
            <a:pPr marL="0">
              <a:lnSpc>
                <a:spcPct val="120000"/>
              </a:lnSpc>
              <a:spcBef>
                <a:spcPts val="0"/>
              </a:spcBef>
              <a:buNone/>
            </a:pPr>
            <a:r>
              <a:rPr lang="fr-FR" sz="6400" i="1" dirty="0" smtClean="0">
                <a:solidFill>
                  <a:schemeClr val="accent5">
                    <a:lumMod val="60000"/>
                    <a:lumOff val="40000"/>
                  </a:schemeClr>
                </a:solidFill>
              </a:rPr>
              <a:t>« La culture est un ensemble de postulats sur l’action collective, reconnus comme communs et exprimés par des symboles : mythes, croyances, tabous, rites et renvoyant à des valeurs auxquelles les membres d’une entreprise croient ou feignent de croire ».</a:t>
            </a:r>
          </a:p>
          <a:p>
            <a:pPr marL="0">
              <a:lnSpc>
                <a:spcPct val="120000"/>
              </a:lnSpc>
              <a:spcBef>
                <a:spcPts val="0"/>
              </a:spcBef>
              <a:buNone/>
            </a:pPr>
            <a:endParaRPr lang="fr-FR" sz="6400" i="1" dirty="0" smtClean="0">
              <a:solidFill>
                <a:schemeClr val="accent5">
                  <a:lumMod val="60000"/>
                  <a:lumOff val="40000"/>
                </a:schemeClr>
              </a:solidFill>
            </a:endParaRPr>
          </a:p>
          <a:p>
            <a:pPr marL="0">
              <a:lnSpc>
                <a:spcPct val="120000"/>
              </a:lnSpc>
              <a:spcBef>
                <a:spcPts val="0"/>
              </a:spcBef>
              <a:buNone/>
            </a:pPr>
            <a:r>
              <a:rPr lang="fr-FR" sz="6400" i="1" dirty="0" smtClean="0">
                <a:solidFill>
                  <a:schemeClr val="accent5">
                    <a:lumMod val="60000"/>
                    <a:lumOff val="40000"/>
                  </a:schemeClr>
                </a:solidFill>
              </a:rPr>
              <a:t>Les attributions peuvent correspondre aux rôles que l’on attend des individus par rapport à leur statut. Elles sont fonction des compétences et des responsabilités de chacun.</a:t>
            </a:r>
          </a:p>
          <a:p>
            <a:pPr marL="0" algn="r">
              <a:lnSpc>
                <a:spcPct val="120000"/>
              </a:lnSpc>
              <a:spcBef>
                <a:spcPts val="0"/>
              </a:spcBef>
              <a:buNone/>
            </a:pPr>
            <a:r>
              <a:rPr lang="fr-FR" sz="6400" dirty="0" smtClean="0"/>
              <a:t> </a:t>
            </a:r>
            <a:r>
              <a:rPr lang="fr-FR" sz="5500" i="1" dirty="0" smtClean="0"/>
              <a:t>	</a:t>
            </a:r>
            <a:r>
              <a:rPr lang="fr-FR" sz="5500" b="1" dirty="0" smtClean="0">
                <a:sym typeface="Wingdings"/>
              </a:rPr>
              <a:t></a:t>
            </a:r>
            <a:r>
              <a:rPr lang="fr-FR" sz="5500" b="1" dirty="0" smtClean="0"/>
              <a:t>Notions de culture et d’attribution</a:t>
            </a:r>
            <a:endParaRPr lang="fr-FR" sz="55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amond(in)">
                                      <p:cBhvr>
                                        <p:cTn id="10" dur="2000"/>
                                        <p:tgtEl>
                                          <p:spTgt spid="3">
                                            <p:txEl>
                                              <p:pRg st="6" end="6"/>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amond(in)">
                                      <p:cBhvr>
                                        <p:cTn id="13" dur="2000"/>
                                        <p:tgtEl>
                                          <p:spTgt spid="3">
                                            <p:txEl>
                                              <p:pRg st="7" end="7"/>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amond(in)">
                                      <p:cBhvr>
                                        <p:cTn id="16" dur="20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barn(inHorizontal)">
                                      <p:cBhvr>
                                        <p:cTn id="21" dur="500"/>
                                        <p:tgtEl>
                                          <p:spTgt spid="3">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barn(inHorizontal)">
                                      <p:cBhvr>
                                        <p:cTn id="26" dur="500"/>
                                        <p:tgtEl>
                                          <p:spTgt spid="3">
                                            <p:txEl>
                                              <p:pRg st="13" end="13"/>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animEffect transition="in" filter="barn(inHorizontal)">
                                      <p:cBhvr>
                                        <p:cTn id="2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260648"/>
            <a:ext cx="7632848" cy="21602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260648"/>
            <a:ext cx="7674056" cy="5987752"/>
          </a:xfrm>
        </p:spPr>
        <p:txBody>
          <a:bodyPr>
            <a:normAutofit fontScale="85000" lnSpcReduction="10000"/>
          </a:bodyPr>
          <a:lstStyle/>
          <a:p>
            <a:pPr marL="0" lvl="0" algn="just">
              <a:lnSpc>
                <a:spcPct val="110000"/>
              </a:lnSpc>
              <a:spcBef>
                <a:spcPts val="0"/>
              </a:spcBef>
              <a:buNone/>
            </a:pPr>
            <a:r>
              <a:rPr lang="fr-FR" dirty="0" smtClean="0"/>
              <a:t>La salle où se déroule la soirée est vaste, ouverte sur l’extérieur par de grandes baies vitrées, le mobilier est sobre mais moderne, très « design ». On y retrouve l’élégance et la classe…</a:t>
            </a:r>
          </a:p>
          <a:p>
            <a:pPr marL="0">
              <a:lnSpc>
                <a:spcPct val="110000"/>
              </a:lnSpc>
              <a:spcBef>
                <a:spcPts val="0"/>
              </a:spcBef>
              <a:buNone/>
            </a:pPr>
            <a:r>
              <a:rPr lang="fr-FR" dirty="0" smtClean="0"/>
              <a:t> </a:t>
            </a:r>
          </a:p>
          <a:p>
            <a:pPr marL="0" lvl="0">
              <a:lnSpc>
                <a:spcPct val="110000"/>
              </a:lnSpc>
              <a:spcBef>
                <a:spcPts val="0"/>
              </a:spcBef>
              <a:buFont typeface="Wingdings" pitchFamily="2" charset="2"/>
              <a:buChar char="ü"/>
            </a:pPr>
            <a:r>
              <a:rPr lang="fr-FR" dirty="0" smtClean="0"/>
              <a:t>Quels sont les objectifs recherchés ?</a:t>
            </a:r>
          </a:p>
          <a:p>
            <a:pPr marL="0">
              <a:lnSpc>
                <a:spcPct val="110000"/>
              </a:lnSpc>
              <a:spcBef>
                <a:spcPts val="0"/>
              </a:spcBef>
              <a:buNone/>
            </a:pPr>
            <a:r>
              <a:rPr lang="fr-FR" i="1" dirty="0" smtClean="0"/>
              <a:t> </a:t>
            </a:r>
            <a:endParaRPr lang="fr-FR" dirty="0" smtClean="0"/>
          </a:p>
          <a:p>
            <a:pPr marL="0" algn="just">
              <a:lnSpc>
                <a:spcPct val="110000"/>
              </a:lnSpc>
              <a:spcBef>
                <a:spcPts val="0"/>
              </a:spcBef>
              <a:buNone/>
            </a:pPr>
            <a:r>
              <a:rPr lang="fr-FR" sz="3000" i="1" dirty="0" smtClean="0">
                <a:solidFill>
                  <a:schemeClr val="accent5">
                    <a:lumMod val="60000"/>
                    <a:lumOff val="40000"/>
                  </a:schemeClr>
                </a:solidFill>
              </a:rPr>
              <a:t>Les dirigeants de Prestiges veulent donner l’image d’une organisation jeune, transparente, ouverte sur l’extérieur. Elle prône des valeurs qu’elle met en évidence par le choix des matériels. </a:t>
            </a:r>
          </a:p>
          <a:p>
            <a:pPr>
              <a:buNone/>
            </a:pPr>
            <a:r>
              <a:rPr lang="fr-FR" i="1" dirty="0" smtClean="0"/>
              <a:t> </a:t>
            </a:r>
            <a:endParaRPr lang="fr-FR" dirty="0" smtClean="0"/>
          </a:p>
          <a:p>
            <a:pPr algn="r">
              <a:buNone/>
            </a:pPr>
            <a:r>
              <a:rPr lang="fr-FR" i="1" dirty="0" smtClean="0"/>
              <a:t>	</a:t>
            </a:r>
            <a:r>
              <a:rPr lang="fr-FR" b="1" dirty="0" smtClean="0">
                <a:sym typeface="Wingdings"/>
              </a:rPr>
              <a:t></a:t>
            </a:r>
            <a:r>
              <a:rPr lang="fr-FR" b="1" dirty="0" smtClean="0"/>
              <a:t>Notion de représentation</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edge">
                                      <p:cBhvr>
                                        <p:cTn id="7" dur="2000"/>
                                        <p:tgtEl>
                                          <p:spTgt spid="3">
                                            <p:txEl>
                                              <p:pRg st="4" end="4"/>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edge">
                                      <p:cBhvr>
                                        <p:cTn id="10" dur="2000"/>
                                        <p:tgtEl>
                                          <p:spTgt spid="3">
                                            <p:txEl>
                                              <p:pRg st="5" end="5"/>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edge">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87624" y="260648"/>
            <a:ext cx="7776864" cy="165618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260648"/>
            <a:ext cx="7674056" cy="5987752"/>
          </a:xfrm>
        </p:spPr>
        <p:txBody>
          <a:bodyPr>
            <a:normAutofit fontScale="25000" lnSpcReduction="20000"/>
          </a:bodyPr>
          <a:lstStyle/>
          <a:p>
            <a:pPr marL="0" lvl="0" algn="just">
              <a:lnSpc>
                <a:spcPct val="120000"/>
              </a:lnSpc>
              <a:spcBef>
                <a:spcPts val="0"/>
              </a:spcBef>
              <a:buNone/>
            </a:pPr>
            <a:r>
              <a:rPr lang="fr-FR" sz="7400" dirty="0" smtClean="0"/>
              <a:t>L’équipe est vraiment jeune (moyenne d’âge 30 ans), les postes à responsabilité sont détenus par les moins âgés et les femmes y sont bien représentées. Le chef d’entreprise d’un âge certain a laissé la place au jeune PDG dynamique ! Finis les vieux clichés, voici venu le temps du nouveau « look ».</a:t>
            </a:r>
          </a:p>
          <a:p>
            <a:pPr marL="0">
              <a:lnSpc>
                <a:spcPct val="120000"/>
              </a:lnSpc>
              <a:spcBef>
                <a:spcPts val="0"/>
              </a:spcBef>
              <a:buNone/>
            </a:pPr>
            <a:r>
              <a:rPr lang="fr-FR" sz="7400" dirty="0" smtClean="0"/>
              <a:t> </a:t>
            </a:r>
          </a:p>
          <a:p>
            <a:pPr marL="0" lvl="0">
              <a:lnSpc>
                <a:spcPct val="120000"/>
              </a:lnSpc>
              <a:spcBef>
                <a:spcPts val="0"/>
              </a:spcBef>
              <a:buFont typeface="Wingdings" pitchFamily="2" charset="2"/>
              <a:buChar char="ü"/>
            </a:pPr>
            <a:r>
              <a:rPr lang="fr-FR" sz="7400" dirty="0" smtClean="0"/>
              <a:t>Comment nommeriez-vous cette manière de « voir les choses » ?</a:t>
            </a:r>
            <a:endParaRPr lang="fr-FR" sz="6000" dirty="0" smtClean="0"/>
          </a:p>
          <a:p>
            <a:pPr marL="0">
              <a:lnSpc>
                <a:spcPct val="120000"/>
              </a:lnSpc>
              <a:spcBef>
                <a:spcPts val="0"/>
              </a:spcBef>
              <a:buNone/>
            </a:pPr>
            <a:r>
              <a:rPr lang="fr-FR" dirty="0" smtClean="0"/>
              <a:t> </a:t>
            </a:r>
          </a:p>
          <a:p>
            <a:pPr marL="0" algn="just">
              <a:lnSpc>
                <a:spcPct val="120000"/>
              </a:lnSpc>
              <a:spcBef>
                <a:spcPts val="0"/>
              </a:spcBef>
              <a:buNone/>
            </a:pPr>
            <a:endParaRPr lang="fr-FR" sz="5600" i="1" dirty="0" smtClean="0">
              <a:solidFill>
                <a:schemeClr val="accent5">
                  <a:lumMod val="60000"/>
                  <a:lumOff val="40000"/>
                </a:schemeClr>
              </a:solidFill>
            </a:endParaRPr>
          </a:p>
          <a:p>
            <a:pPr marL="0" algn="just">
              <a:lnSpc>
                <a:spcPct val="120000"/>
              </a:lnSpc>
              <a:spcBef>
                <a:spcPts val="0"/>
              </a:spcBef>
              <a:buNone/>
            </a:pPr>
            <a:endParaRPr lang="fr-FR" sz="5600" i="1" dirty="0" smtClean="0">
              <a:solidFill>
                <a:schemeClr val="accent5">
                  <a:lumMod val="60000"/>
                  <a:lumOff val="40000"/>
                </a:schemeClr>
              </a:solidFill>
            </a:endParaRPr>
          </a:p>
          <a:p>
            <a:pPr marL="0" algn="just">
              <a:lnSpc>
                <a:spcPct val="120000"/>
              </a:lnSpc>
              <a:spcBef>
                <a:spcPts val="0"/>
              </a:spcBef>
              <a:buNone/>
            </a:pPr>
            <a:r>
              <a:rPr lang="fr-FR" sz="7200" i="1" dirty="0" smtClean="0">
                <a:solidFill>
                  <a:schemeClr val="accent5">
                    <a:lumMod val="60000"/>
                    <a:lumOff val="40000"/>
                  </a:schemeClr>
                </a:solidFill>
              </a:rPr>
              <a:t>Dans cette organisation on est surpris de voir que la direction n’est pas assurée par la personne la plus âgée, notamment le patriarche, âgé et grisonnant.  L’idée reçue que ces postes sont réservés aux plus anciens, notamment les hommes est dépassée. </a:t>
            </a:r>
          </a:p>
          <a:p>
            <a:pPr marL="0" algn="just">
              <a:lnSpc>
                <a:spcPct val="120000"/>
              </a:lnSpc>
              <a:spcBef>
                <a:spcPts val="0"/>
              </a:spcBef>
              <a:buNone/>
            </a:pPr>
            <a:r>
              <a:rPr lang="fr-FR" sz="7200" i="1" dirty="0" smtClean="0">
                <a:solidFill>
                  <a:schemeClr val="accent5">
                    <a:lumMod val="60000"/>
                    <a:lumOff val="40000"/>
                  </a:schemeClr>
                </a:solidFill>
              </a:rPr>
              <a:t> </a:t>
            </a:r>
          </a:p>
          <a:p>
            <a:pPr marL="0" algn="just">
              <a:lnSpc>
                <a:spcPct val="120000"/>
              </a:lnSpc>
              <a:spcBef>
                <a:spcPts val="0"/>
              </a:spcBef>
              <a:buNone/>
            </a:pPr>
            <a:r>
              <a:rPr lang="fr-FR" sz="7200" i="1" u="sng" dirty="0" smtClean="0">
                <a:solidFill>
                  <a:schemeClr val="accent5">
                    <a:lumMod val="60000"/>
                    <a:lumOff val="40000"/>
                  </a:schemeClr>
                </a:solidFill>
              </a:rPr>
              <a:t>Exemples</a:t>
            </a:r>
            <a:r>
              <a:rPr lang="fr-FR" sz="7200" i="1" dirty="0" smtClean="0">
                <a:solidFill>
                  <a:schemeClr val="accent5">
                    <a:lumMod val="60000"/>
                    <a:lumOff val="40000"/>
                  </a:schemeClr>
                </a:solidFill>
              </a:rPr>
              <a:t> : Le travail des ateliers est réservé aux hommes car plus physique ; les femmes sont consommatrice/ménagère dans la communication publicitaire ; les femmes sont moins assidues au travail…</a:t>
            </a:r>
          </a:p>
          <a:p>
            <a:pPr marL="0" algn="r">
              <a:lnSpc>
                <a:spcPct val="120000"/>
              </a:lnSpc>
              <a:spcBef>
                <a:spcPts val="0"/>
              </a:spcBef>
              <a:buNone/>
            </a:pPr>
            <a:endParaRPr lang="fr-FR" i="1" dirty="0" smtClean="0"/>
          </a:p>
          <a:p>
            <a:pPr marL="0" algn="r">
              <a:lnSpc>
                <a:spcPct val="120000"/>
              </a:lnSpc>
              <a:spcBef>
                <a:spcPts val="0"/>
              </a:spcBef>
              <a:buNone/>
            </a:pPr>
            <a:r>
              <a:rPr lang="fr-FR" i="1" dirty="0" smtClean="0"/>
              <a:t>	</a:t>
            </a:r>
            <a:endParaRPr lang="fr-FR" i="1" dirty="0" smtClean="0"/>
          </a:p>
          <a:p>
            <a:pPr marL="0" algn="r">
              <a:lnSpc>
                <a:spcPct val="120000"/>
              </a:lnSpc>
              <a:spcBef>
                <a:spcPts val="0"/>
              </a:spcBef>
              <a:buNone/>
            </a:pPr>
            <a:r>
              <a:rPr lang="fr-FR" sz="7400" b="1" dirty="0" smtClean="0">
                <a:sym typeface="Wingdings"/>
              </a:rPr>
              <a:t></a:t>
            </a:r>
            <a:r>
              <a:rPr lang="fr-FR" sz="7400" b="1" dirty="0" smtClean="0"/>
              <a:t>Notion de stéréotype</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6" end="6"/>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7" end="7"/>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p:cTn id="1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8" end="8"/>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 calcmode="lin" valueType="num">
                                      <p:cBhvr>
                                        <p:cTn id="22"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0" end="1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p:cTn id="27"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42976" y="928670"/>
            <a:ext cx="7749504" cy="13482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115616" y="404664"/>
            <a:ext cx="7818072" cy="720080"/>
          </a:xfrm>
        </p:spPr>
        <p:txBody>
          <a:bodyPr>
            <a:normAutofit fontScale="90000"/>
          </a:bodyPr>
          <a:lstStyle/>
          <a:p>
            <a:pPr algn="ctr"/>
            <a:r>
              <a:rPr lang="fr-FR" sz="3100" b="1" dirty="0" smtClean="0"/>
              <a:t>COMPLEMENTS A LA NOTION DE COMMUNICATION INTERPERSONNELLE</a:t>
            </a:r>
            <a:r>
              <a:rPr lang="fr-FR" sz="3100" dirty="0" smtClean="0"/>
              <a:t/>
            </a:r>
            <a:br>
              <a:rPr lang="fr-FR" sz="3100" dirty="0" smtClean="0"/>
            </a:br>
            <a:endParaRPr lang="fr-FR" dirty="0"/>
          </a:p>
        </p:txBody>
      </p:sp>
      <p:sp>
        <p:nvSpPr>
          <p:cNvPr id="3" name="Espace réservé du contenu 2"/>
          <p:cNvSpPr>
            <a:spLocks noGrp="1"/>
          </p:cNvSpPr>
          <p:nvPr>
            <p:ph idx="1"/>
          </p:nvPr>
        </p:nvSpPr>
        <p:spPr>
          <a:xfrm>
            <a:off x="1331640" y="1124744"/>
            <a:ext cx="7602048" cy="5472608"/>
          </a:xfrm>
        </p:spPr>
        <p:txBody>
          <a:bodyPr>
            <a:normAutofit fontScale="25000" lnSpcReduction="20000"/>
          </a:bodyPr>
          <a:lstStyle/>
          <a:p>
            <a:pPr marL="0" algn="just">
              <a:lnSpc>
                <a:spcPct val="120000"/>
              </a:lnSpc>
              <a:spcBef>
                <a:spcPts val="0"/>
              </a:spcBef>
              <a:buNone/>
            </a:pPr>
            <a:r>
              <a:rPr lang="fr-FR" sz="7200" dirty="0" smtClean="0"/>
              <a:t>Gaëlle a remarqué que son Directeur présentait des signes de nervosité, qu’il parlait vite et que son visage était « fermé » ; elle-même n’a cessé de « jouer » avec son mouchoir tout au long de l’entretien et s’est même mordue la lèvre.</a:t>
            </a:r>
          </a:p>
          <a:p>
            <a:pPr marL="0" algn="just">
              <a:lnSpc>
                <a:spcPct val="120000"/>
              </a:lnSpc>
              <a:spcBef>
                <a:spcPts val="0"/>
              </a:spcBef>
              <a:buNone/>
            </a:pPr>
            <a:r>
              <a:rPr lang="fr-FR" sz="6000" dirty="0" smtClean="0"/>
              <a:t> </a:t>
            </a:r>
          </a:p>
          <a:p>
            <a:pPr marL="0" lvl="0" algn="just">
              <a:lnSpc>
                <a:spcPct val="120000"/>
              </a:lnSpc>
              <a:spcBef>
                <a:spcPts val="0"/>
              </a:spcBef>
              <a:buFont typeface="Wingdings" pitchFamily="2" charset="2"/>
              <a:buChar char="ü"/>
            </a:pPr>
            <a:r>
              <a:rPr lang="fr-FR" sz="6400" dirty="0" smtClean="0"/>
              <a:t>Quels sont les signes visuels chez Gaëlle et son directeur leur permettant de communiquer sans parler ? Citez-en d’autres.</a:t>
            </a:r>
          </a:p>
          <a:p>
            <a:pPr marL="0" lvl="0" algn="just">
              <a:lnSpc>
                <a:spcPct val="120000"/>
              </a:lnSpc>
              <a:spcBef>
                <a:spcPts val="0"/>
              </a:spcBef>
              <a:buFont typeface="Wingdings" pitchFamily="2" charset="2"/>
              <a:buChar char="ü"/>
            </a:pPr>
            <a:r>
              <a:rPr lang="fr-FR" sz="6400" dirty="0" smtClean="0"/>
              <a:t>Pourquoi dit-on qu’on ne peut pas ne pas communiquer ?</a:t>
            </a:r>
          </a:p>
          <a:p>
            <a:pPr marL="0" algn="just">
              <a:lnSpc>
                <a:spcPct val="120000"/>
              </a:lnSpc>
              <a:spcBef>
                <a:spcPts val="0"/>
              </a:spcBef>
              <a:buNone/>
            </a:pPr>
            <a:r>
              <a:rPr lang="fr-FR" sz="6000" dirty="0" smtClean="0"/>
              <a:t> </a:t>
            </a:r>
          </a:p>
          <a:p>
            <a:pPr marL="0" algn="just">
              <a:lnSpc>
                <a:spcPct val="120000"/>
              </a:lnSpc>
              <a:spcBef>
                <a:spcPts val="0"/>
              </a:spcBef>
              <a:buNone/>
            </a:pPr>
            <a:r>
              <a:rPr lang="fr-FR" sz="4800" i="1" dirty="0" smtClean="0">
                <a:solidFill>
                  <a:schemeClr val="accent5">
                    <a:lumMod val="60000"/>
                    <a:lumOff val="40000"/>
                  </a:schemeClr>
                </a:solidFill>
              </a:rPr>
              <a:t>Elle exprime les émotions, les sentiments, les valeurs. Cette communication renforce et crédibilise le message verbal lorsqu’elle est adaptée, mais peut décrédibiliser ce même message si elle est inadaptée.</a:t>
            </a:r>
          </a:p>
          <a:p>
            <a:pPr marL="0" algn="just">
              <a:lnSpc>
                <a:spcPct val="120000"/>
              </a:lnSpc>
              <a:spcBef>
                <a:spcPts val="0"/>
              </a:spcBef>
              <a:buNone/>
            </a:pPr>
            <a:r>
              <a:rPr lang="fr-FR" sz="4800" i="1" dirty="0" smtClean="0">
                <a:solidFill>
                  <a:schemeClr val="accent5">
                    <a:lumMod val="60000"/>
                    <a:lumOff val="40000"/>
                  </a:schemeClr>
                </a:solidFill>
              </a:rPr>
              <a:t>La communication non verbale : silences, gestes, postures, expressions faciales, artefacts… Le paralangage : ton de la voix, rythme de l’élocution, … complètent la communication verbale. </a:t>
            </a:r>
          </a:p>
          <a:p>
            <a:pPr marL="0" algn="just">
              <a:lnSpc>
                <a:spcPct val="120000"/>
              </a:lnSpc>
              <a:spcBef>
                <a:spcPts val="0"/>
              </a:spcBef>
              <a:buNone/>
            </a:pPr>
            <a:r>
              <a:rPr lang="fr-FR" sz="4800" i="1" dirty="0" smtClean="0">
                <a:solidFill>
                  <a:schemeClr val="accent5">
                    <a:lumMod val="60000"/>
                    <a:lumOff val="40000"/>
                  </a:schemeClr>
                </a:solidFill>
              </a:rPr>
              <a:t> </a:t>
            </a:r>
          </a:p>
          <a:p>
            <a:pPr marL="0" algn="just">
              <a:lnSpc>
                <a:spcPct val="120000"/>
              </a:lnSpc>
              <a:spcBef>
                <a:spcPts val="0"/>
              </a:spcBef>
              <a:buNone/>
            </a:pPr>
            <a:r>
              <a:rPr lang="fr-FR" sz="4800" i="1" dirty="0" smtClean="0">
                <a:solidFill>
                  <a:schemeClr val="accent5">
                    <a:lumMod val="60000"/>
                    <a:lumOff val="40000"/>
                  </a:schemeClr>
                </a:solidFill>
              </a:rPr>
              <a:t>Le langage non verbal permet la communication entre personnes de langues différentes : le rire et l’expression de la douleur sont les expressions non verbales les plus universelles. </a:t>
            </a:r>
          </a:p>
          <a:p>
            <a:pPr marL="0" algn="just">
              <a:lnSpc>
                <a:spcPct val="120000"/>
              </a:lnSpc>
              <a:spcBef>
                <a:spcPts val="0"/>
              </a:spcBef>
              <a:buNone/>
            </a:pPr>
            <a:r>
              <a:rPr lang="fr-FR" sz="4800" i="1" dirty="0" smtClean="0">
                <a:solidFill>
                  <a:schemeClr val="accent5">
                    <a:lumMod val="60000"/>
                    <a:lumOff val="40000"/>
                  </a:schemeClr>
                </a:solidFill>
              </a:rPr>
              <a:t> </a:t>
            </a:r>
          </a:p>
          <a:p>
            <a:pPr marL="0" algn="just">
              <a:lnSpc>
                <a:spcPct val="120000"/>
              </a:lnSpc>
              <a:spcBef>
                <a:spcPts val="0"/>
              </a:spcBef>
              <a:buNone/>
            </a:pPr>
            <a:r>
              <a:rPr lang="fr-FR" sz="4800" i="1" dirty="0" smtClean="0">
                <a:solidFill>
                  <a:schemeClr val="accent5">
                    <a:lumMod val="60000"/>
                    <a:lumOff val="40000"/>
                  </a:schemeClr>
                </a:solidFill>
              </a:rPr>
              <a:t>Pour l'école de </a:t>
            </a:r>
            <a:r>
              <a:rPr lang="fr-FR" sz="4800" i="1" dirty="0" err="1" smtClean="0">
                <a:solidFill>
                  <a:schemeClr val="accent5">
                    <a:lumMod val="60000"/>
                    <a:lumOff val="40000"/>
                  </a:schemeClr>
                </a:solidFill>
              </a:rPr>
              <a:t>Palo</a:t>
            </a:r>
            <a:r>
              <a:rPr lang="fr-FR" sz="4800" i="1" dirty="0" smtClean="0">
                <a:solidFill>
                  <a:schemeClr val="accent5">
                    <a:lumMod val="60000"/>
                    <a:lumOff val="40000"/>
                  </a:schemeClr>
                </a:solidFill>
              </a:rPr>
              <a:t> Alto, « on ne peut pas ne pas communiquer ». Que l'on se taise ou que l'on parle, tout est communication. Nos gestes, notre posture, nos mimiques, notre façon d'être, notre façon de dire, notre façon de ne pas dire, tout cela « parlent » à notre récepteur.</a:t>
            </a:r>
          </a:p>
          <a:p>
            <a:pPr marL="0" algn="just">
              <a:lnSpc>
                <a:spcPct val="120000"/>
              </a:lnSpc>
              <a:spcBef>
                <a:spcPts val="0"/>
              </a:spcBef>
              <a:buNone/>
            </a:pPr>
            <a:r>
              <a:rPr lang="fr-FR" sz="4800" i="1" dirty="0" smtClean="0">
                <a:solidFill>
                  <a:schemeClr val="accent5">
                    <a:lumMod val="60000"/>
                    <a:lumOff val="40000"/>
                  </a:schemeClr>
                </a:solidFill>
              </a:rPr>
              <a:t>La communication passe donc aussi par le corps. Ainsi elle sera non verbale ou plutôt non verbalisée. Mimiques et posture font partie de la communication. </a:t>
            </a:r>
          </a:p>
          <a:p>
            <a:pPr marL="0" algn="just">
              <a:lnSpc>
                <a:spcPct val="120000"/>
              </a:lnSpc>
              <a:spcBef>
                <a:spcPts val="0"/>
              </a:spcBef>
              <a:buNone/>
            </a:pPr>
            <a:r>
              <a:rPr lang="fr-FR" sz="6000" dirty="0" smtClean="0"/>
              <a:t> </a:t>
            </a:r>
          </a:p>
          <a:p>
            <a:pPr marL="0" algn="r">
              <a:lnSpc>
                <a:spcPct val="120000"/>
              </a:lnSpc>
              <a:spcBef>
                <a:spcPts val="0"/>
              </a:spcBef>
              <a:buNone/>
            </a:pPr>
            <a:r>
              <a:rPr lang="fr-FR" sz="6000" i="1" dirty="0" smtClean="0">
                <a:sym typeface="Wingdings"/>
              </a:rPr>
              <a:t></a:t>
            </a:r>
            <a:r>
              <a:rPr lang="fr-FR" sz="6000" i="1" dirty="0" smtClean="0"/>
              <a:t> </a:t>
            </a:r>
            <a:r>
              <a:rPr lang="fr-FR" sz="6000" b="1" dirty="0" smtClean="0"/>
              <a:t> Notions de communication verbale,  non verbale et paralangage</a:t>
            </a:r>
            <a:endParaRPr lang="fr-FR" sz="6000" dirty="0" smtClean="0"/>
          </a:p>
          <a:p>
            <a:pPr marL="0">
              <a:lnSpc>
                <a:spcPct val="120000"/>
              </a:lnSpc>
              <a:spcBef>
                <a:spcPts val="0"/>
              </a:spcBef>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20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20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20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20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20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20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20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188640"/>
            <a:ext cx="7704856" cy="20882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260648"/>
            <a:ext cx="7674056" cy="5987752"/>
          </a:xfrm>
        </p:spPr>
        <p:txBody>
          <a:bodyPr>
            <a:normAutofit fontScale="40000" lnSpcReduction="20000"/>
          </a:bodyPr>
          <a:lstStyle/>
          <a:p>
            <a:pPr marL="0" lvl="0" algn="just">
              <a:lnSpc>
                <a:spcPct val="120000"/>
              </a:lnSpc>
              <a:spcBef>
                <a:spcPts val="0"/>
              </a:spcBef>
              <a:buNone/>
            </a:pPr>
            <a:r>
              <a:rPr lang="fr-FR" sz="4200" dirty="0" smtClean="0"/>
              <a:t>En arrivant dans le service, elle a discuté avec Marc qui lui a offert un café et lui a donné des détails sur la personnalité de chacune des personnes avec qui elle sera amenée à collaborer. Ensuite, il l’a accompagné à son bureau où le téléphone sonnait déjà. Une autre collègue, Béatrice, lui demandait de rédiger une note de service à l’attention de l’ensemble du personnel concernant les dates des prochains congés. Elle trouve également posée sur son bureau, une demande de renseignements faite par un nouveau postulant.</a:t>
            </a:r>
          </a:p>
          <a:p>
            <a:pPr marL="0" algn="just">
              <a:lnSpc>
                <a:spcPct val="120000"/>
              </a:lnSpc>
              <a:spcBef>
                <a:spcPts val="0"/>
              </a:spcBef>
              <a:buNone/>
            </a:pPr>
            <a:r>
              <a:rPr lang="fr-FR" sz="3800" dirty="0" smtClean="0"/>
              <a:t> </a:t>
            </a:r>
          </a:p>
          <a:p>
            <a:pPr marL="0" lvl="0" algn="just">
              <a:lnSpc>
                <a:spcPct val="120000"/>
              </a:lnSpc>
              <a:spcBef>
                <a:spcPts val="0"/>
              </a:spcBef>
              <a:buFont typeface="Wingdings" pitchFamily="2" charset="2"/>
              <a:buChar char="ü"/>
            </a:pPr>
            <a:endParaRPr lang="fr-FR" sz="4200" dirty="0" smtClean="0"/>
          </a:p>
          <a:p>
            <a:pPr marL="0" lvl="0" algn="just">
              <a:lnSpc>
                <a:spcPct val="120000"/>
              </a:lnSpc>
              <a:spcBef>
                <a:spcPts val="0"/>
              </a:spcBef>
              <a:buFont typeface="Wingdings" pitchFamily="2" charset="2"/>
              <a:buChar char="ü"/>
            </a:pPr>
            <a:r>
              <a:rPr lang="fr-FR" sz="4200" dirty="0" smtClean="0"/>
              <a:t>Quelles </a:t>
            </a:r>
            <a:r>
              <a:rPr lang="fr-FR" sz="4200" dirty="0" smtClean="0"/>
              <a:t>sont les caractéristiques des différents messages qui ont été échangés ?</a:t>
            </a:r>
          </a:p>
          <a:p>
            <a:pPr marL="0" lvl="0" algn="just">
              <a:lnSpc>
                <a:spcPct val="120000"/>
              </a:lnSpc>
              <a:spcBef>
                <a:spcPts val="0"/>
              </a:spcBef>
              <a:buFont typeface="Wingdings" pitchFamily="2" charset="2"/>
              <a:buChar char="ü"/>
            </a:pPr>
            <a:r>
              <a:rPr lang="fr-FR" sz="4200" dirty="0" smtClean="0"/>
              <a:t>Qu’est-ce qui les distingue les uns des autres ?</a:t>
            </a:r>
          </a:p>
          <a:p>
            <a:pPr marL="0" algn="just">
              <a:lnSpc>
                <a:spcPct val="120000"/>
              </a:lnSpc>
              <a:spcBef>
                <a:spcPts val="0"/>
              </a:spcBef>
              <a:buNone/>
            </a:pPr>
            <a:r>
              <a:rPr lang="fr-FR" sz="3800" dirty="0" smtClean="0"/>
              <a:t> </a:t>
            </a:r>
          </a:p>
          <a:p>
            <a:pPr marL="0" algn="just">
              <a:lnSpc>
                <a:spcPct val="120000"/>
              </a:lnSpc>
              <a:spcBef>
                <a:spcPts val="0"/>
              </a:spcBef>
              <a:buNone/>
            </a:pPr>
            <a:r>
              <a:rPr lang="fr-FR" sz="4000" i="1" dirty="0" smtClean="0">
                <a:solidFill>
                  <a:schemeClr val="accent5">
                    <a:lumMod val="60000"/>
                    <a:lumOff val="40000"/>
                  </a:schemeClr>
                </a:solidFill>
              </a:rPr>
              <a:t>Les caractéristiques qui différencient les messages sont les acteurs (émetteur et destinataire),  le support et le canal ; ainsi on peut mettre en évidence :</a:t>
            </a:r>
          </a:p>
          <a:p>
            <a:pPr marL="0" lvl="0" algn="just">
              <a:lnSpc>
                <a:spcPct val="120000"/>
              </a:lnSpc>
              <a:spcBef>
                <a:spcPts val="0"/>
              </a:spcBef>
              <a:buNone/>
            </a:pPr>
            <a:r>
              <a:rPr lang="fr-FR" sz="4000" i="1" dirty="0" smtClean="0">
                <a:solidFill>
                  <a:schemeClr val="accent5">
                    <a:lumMod val="60000"/>
                    <a:lumOff val="40000"/>
                  </a:schemeClr>
                </a:solidFill>
              </a:rPr>
              <a:t>- La communication interne et la communication externe</a:t>
            </a:r>
          </a:p>
          <a:p>
            <a:pPr marL="0" lvl="0" algn="just">
              <a:lnSpc>
                <a:spcPct val="120000"/>
              </a:lnSpc>
              <a:spcBef>
                <a:spcPts val="0"/>
              </a:spcBef>
              <a:buNone/>
            </a:pPr>
            <a:r>
              <a:rPr lang="fr-FR" sz="4000" i="1" dirty="0" smtClean="0">
                <a:solidFill>
                  <a:schemeClr val="accent5">
                    <a:lumMod val="60000"/>
                    <a:lumOff val="40000"/>
                  </a:schemeClr>
                </a:solidFill>
              </a:rPr>
              <a:t>- La communication orale et la communication écrite</a:t>
            </a:r>
          </a:p>
          <a:p>
            <a:pPr marL="0" lvl="0" algn="just">
              <a:lnSpc>
                <a:spcPct val="120000"/>
              </a:lnSpc>
              <a:spcBef>
                <a:spcPts val="0"/>
              </a:spcBef>
              <a:buNone/>
            </a:pPr>
            <a:r>
              <a:rPr lang="fr-FR" sz="4000" i="1" dirty="0" smtClean="0">
                <a:solidFill>
                  <a:schemeClr val="accent5">
                    <a:lumMod val="60000"/>
                    <a:lumOff val="40000"/>
                  </a:schemeClr>
                </a:solidFill>
              </a:rPr>
              <a:t>- La communication formelle et informelle</a:t>
            </a:r>
          </a:p>
          <a:p>
            <a:pPr marL="0" algn="just">
              <a:lnSpc>
                <a:spcPct val="120000"/>
              </a:lnSpc>
              <a:spcBef>
                <a:spcPts val="0"/>
              </a:spcBef>
              <a:buNone/>
            </a:pPr>
            <a:r>
              <a:rPr lang="fr-FR" sz="3800" dirty="0" smtClean="0"/>
              <a:t> </a:t>
            </a:r>
          </a:p>
          <a:p>
            <a:pPr marL="0" algn="r">
              <a:lnSpc>
                <a:spcPct val="120000"/>
              </a:lnSpc>
              <a:spcBef>
                <a:spcPts val="0"/>
              </a:spcBef>
              <a:buNone/>
            </a:pPr>
            <a:r>
              <a:rPr lang="fr-FR" sz="3800" dirty="0" smtClean="0">
                <a:sym typeface="Wingdings"/>
              </a:rPr>
              <a:t></a:t>
            </a:r>
            <a:r>
              <a:rPr lang="fr-FR" sz="3800" dirty="0" smtClean="0"/>
              <a:t> </a:t>
            </a:r>
            <a:r>
              <a:rPr lang="fr-FR" sz="3800" b="1" dirty="0" smtClean="0"/>
              <a:t>Notions de types de communication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Horizontal)">
                                      <p:cBhvr>
                                        <p:cTn id="7" dur="500"/>
                                        <p:tgtEl>
                                          <p:spTgt spid="3">
                                            <p:txEl>
                                              <p:pRg st="6" end="6"/>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Horizontal)">
                                      <p:cBhvr>
                                        <p:cTn id="10" dur="500"/>
                                        <p:tgtEl>
                                          <p:spTgt spid="3">
                                            <p:txEl>
                                              <p:pRg st="7" end="7"/>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Horizontal)">
                                      <p:cBhvr>
                                        <p:cTn id="13" dur="500"/>
                                        <p:tgtEl>
                                          <p:spTgt spid="3">
                                            <p:txEl>
                                              <p:pRg st="8" end="8"/>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arn(inHorizontal)">
                                      <p:cBhvr>
                                        <p:cTn id="16" dur="500"/>
                                        <p:tgtEl>
                                          <p:spTgt spid="3">
                                            <p:txEl>
                                              <p:pRg st="9" end="9"/>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arn(inHorizontal)">
                                      <p:cBhvr>
                                        <p:cTn id="19" dur="500"/>
                                        <p:tgtEl>
                                          <p:spTgt spid="3">
                                            <p:txEl>
                                              <p:pRg st="10" end="10"/>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arn(inHorizontal)">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188640"/>
            <a:ext cx="7704856" cy="165618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260648"/>
            <a:ext cx="7674056" cy="6264696"/>
          </a:xfrm>
        </p:spPr>
        <p:txBody>
          <a:bodyPr>
            <a:normAutofit fontScale="25000" lnSpcReduction="20000"/>
          </a:bodyPr>
          <a:lstStyle/>
          <a:p>
            <a:pPr marL="0" lvl="0" algn="just">
              <a:lnSpc>
                <a:spcPct val="120000"/>
              </a:lnSpc>
              <a:spcBef>
                <a:spcPts val="0"/>
              </a:spcBef>
              <a:buNone/>
            </a:pPr>
            <a:r>
              <a:rPr lang="fr-FR" sz="6400" dirty="0" smtClean="0"/>
              <a:t>À la pause déjeuner, elle se rend à la cafeteria où Béatrice l’invite à sa table. Gaëlle se sent détendue, le dialogue est facile avec sa collègue et une certaine complicité commence à s’installer. Elle ne ressent plus la tension qui existait avec son supérieur hiérarchique le matin même et elle ne cherche pas ses mots, son langage est beaucoup plus fluide. Elles se racontent même certaines anecdotes de leur vie.</a:t>
            </a:r>
          </a:p>
          <a:p>
            <a:pPr marL="0" algn="just">
              <a:lnSpc>
                <a:spcPct val="120000"/>
              </a:lnSpc>
              <a:spcBef>
                <a:spcPts val="0"/>
              </a:spcBef>
              <a:buNone/>
            </a:pPr>
            <a:r>
              <a:rPr lang="fr-FR" sz="4900" dirty="0" smtClean="0"/>
              <a:t> </a:t>
            </a:r>
          </a:p>
          <a:p>
            <a:pPr marL="0" lvl="0" algn="just">
              <a:lnSpc>
                <a:spcPct val="120000"/>
              </a:lnSpc>
              <a:spcBef>
                <a:spcPts val="0"/>
              </a:spcBef>
              <a:buFont typeface="Wingdings" pitchFamily="2" charset="2"/>
              <a:buChar char="ü"/>
            </a:pPr>
            <a:endParaRPr lang="fr-FR" sz="4900" dirty="0" smtClean="0"/>
          </a:p>
          <a:p>
            <a:pPr marL="0" lvl="0" algn="just">
              <a:lnSpc>
                <a:spcPct val="120000"/>
              </a:lnSpc>
              <a:spcBef>
                <a:spcPts val="0"/>
              </a:spcBef>
              <a:buFont typeface="Wingdings" pitchFamily="2" charset="2"/>
              <a:buChar char="ü"/>
            </a:pPr>
            <a:r>
              <a:rPr lang="fr-FR" sz="6400" dirty="0" smtClean="0"/>
              <a:t>Pourquoi Gaëlle a-t-elle plus de facilité à communiquer avec Béatrice ?</a:t>
            </a:r>
          </a:p>
          <a:p>
            <a:pPr marL="0" lvl="0" algn="just">
              <a:lnSpc>
                <a:spcPct val="120000"/>
              </a:lnSpc>
              <a:spcBef>
                <a:spcPts val="0"/>
              </a:spcBef>
              <a:buFont typeface="Wingdings" pitchFamily="2" charset="2"/>
              <a:buChar char="ü"/>
            </a:pPr>
            <a:r>
              <a:rPr lang="fr-FR" sz="6400" dirty="0" smtClean="0"/>
              <a:t>Qu’entend-elle par « chercher ses mots » ?</a:t>
            </a:r>
          </a:p>
          <a:p>
            <a:pPr marL="0" algn="just">
              <a:lnSpc>
                <a:spcPct val="120000"/>
              </a:lnSpc>
              <a:spcBef>
                <a:spcPts val="0"/>
              </a:spcBef>
              <a:buNone/>
            </a:pPr>
            <a:r>
              <a:rPr lang="fr-FR" dirty="0" smtClean="0"/>
              <a:t> </a:t>
            </a:r>
          </a:p>
          <a:p>
            <a:pPr marL="0" algn="just">
              <a:lnSpc>
                <a:spcPct val="120000"/>
              </a:lnSpc>
              <a:spcBef>
                <a:spcPts val="0"/>
              </a:spcBef>
              <a:buNone/>
            </a:pPr>
            <a:r>
              <a:rPr lang="fr-FR" sz="4000" dirty="0" smtClean="0">
                <a:sym typeface="Wingdings"/>
              </a:rPr>
              <a:t></a:t>
            </a:r>
            <a:r>
              <a:rPr lang="fr-FR" sz="4000" dirty="0" smtClean="0"/>
              <a:t> </a:t>
            </a:r>
            <a:r>
              <a:rPr lang="fr-FR" sz="5600" i="1" dirty="0" smtClean="0">
                <a:solidFill>
                  <a:schemeClr val="accent5">
                    <a:lumMod val="60000"/>
                    <a:lumOff val="40000"/>
                  </a:schemeClr>
                </a:solidFill>
              </a:rPr>
              <a:t>Niveaux de langage : On ne parle pas toujours de la même façon et on adapte sa manière de s’exprimer aux circonstances. Cette adaptation se réalise avec plus ou moins de souplesse et de succès selon l’âge, l’expérience, l’instruction, le niveau professionnel et la diversité des milieux dans lesquels on évolue. Par ailleurs, certains choix, inacceptables à l’écrit, peuvent être tolérés à l’oral.</a:t>
            </a:r>
          </a:p>
          <a:p>
            <a:pPr marL="0" algn="just">
              <a:lnSpc>
                <a:spcPct val="120000"/>
              </a:lnSpc>
              <a:spcBef>
                <a:spcPts val="0"/>
              </a:spcBef>
              <a:buNone/>
            </a:pPr>
            <a:r>
              <a:rPr lang="fr-FR" sz="5600" i="1" dirty="0" smtClean="0">
                <a:solidFill>
                  <a:schemeClr val="accent5">
                    <a:lumMod val="60000"/>
                    <a:lumOff val="40000"/>
                  </a:schemeClr>
                </a:solidFill>
              </a:rPr>
              <a:t> </a:t>
            </a:r>
          </a:p>
          <a:p>
            <a:pPr marL="0" algn="just">
              <a:lnSpc>
                <a:spcPct val="120000"/>
              </a:lnSpc>
              <a:spcBef>
                <a:spcPts val="0"/>
              </a:spcBef>
              <a:buNone/>
            </a:pPr>
            <a:r>
              <a:rPr lang="fr-FR" sz="5600" i="1" dirty="0" smtClean="0">
                <a:solidFill>
                  <a:schemeClr val="accent5">
                    <a:lumMod val="60000"/>
                    <a:lumOff val="40000"/>
                  </a:schemeClr>
                </a:solidFill>
              </a:rPr>
              <a:t>Il existe différents niveaux de langage à adapter en fonction de divers critères tels que le statut de l’interlocuteur. </a:t>
            </a:r>
          </a:p>
          <a:p>
            <a:pPr marL="0" algn="just">
              <a:lnSpc>
                <a:spcPct val="120000"/>
              </a:lnSpc>
              <a:spcBef>
                <a:spcPts val="0"/>
              </a:spcBef>
              <a:buNone/>
            </a:pPr>
            <a:r>
              <a:rPr lang="fr-FR" sz="5600" i="1" dirty="0" smtClean="0">
                <a:solidFill>
                  <a:schemeClr val="accent5">
                    <a:lumMod val="60000"/>
                    <a:lumOff val="40000"/>
                  </a:schemeClr>
                </a:solidFill>
              </a:rPr>
              <a:t> </a:t>
            </a:r>
          </a:p>
          <a:p>
            <a:pPr marL="0" algn="just">
              <a:lnSpc>
                <a:spcPct val="120000"/>
              </a:lnSpc>
              <a:spcBef>
                <a:spcPts val="0"/>
              </a:spcBef>
              <a:buNone/>
            </a:pPr>
            <a:r>
              <a:rPr lang="fr-FR" sz="5600" i="1" dirty="0" smtClean="0">
                <a:solidFill>
                  <a:schemeClr val="accent5">
                    <a:lumMod val="60000"/>
                    <a:lumOff val="40000"/>
                  </a:schemeClr>
                </a:solidFill>
              </a:rPr>
              <a:t>Le registre de langue, niveau de langue ou moins précisément style, est l’utilisation sélective mais cohérente des procédés d'une langue afin d’adapter l’expression à un auditoire particulier. Certains choix, notamment lexicaux, un ton et une plus ou moins grande liberté par rapport à la langue permettent d’ajuster la communication à une situation  donnée : on s’exprime de façon différente selon que l’on s’adresse à un familier, à un inconnu, à un enfant, à un supérieur hiérarchique, et selon son âge, son milieu social, son niveau culturel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260648"/>
            <a:ext cx="7674056" cy="5987752"/>
          </a:xfrm>
        </p:spPr>
        <p:txBody>
          <a:bodyPr>
            <a:noAutofit/>
          </a:bodyPr>
          <a:lstStyle/>
          <a:p>
            <a:pPr marL="0" algn="just">
              <a:lnSpc>
                <a:spcPct val="120000"/>
              </a:lnSpc>
              <a:spcBef>
                <a:spcPts val="0"/>
              </a:spcBef>
              <a:buNone/>
            </a:pPr>
            <a:r>
              <a:rPr lang="fr-FR" sz="1600" i="1" dirty="0" smtClean="0">
                <a:solidFill>
                  <a:schemeClr val="accent5">
                    <a:lumMod val="60000"/>
                    <a:lumOff val="40000"/>
                  </a:schemeClr>
                </a:solidFill>
              </a:rPr>
              <a:t>Il existe trois niveaux de langue :</a:t>
            </a:r>
          </a:p>
          <a:p>
            <a:pPr marL="0" lvl="0" algn="just">
              <a:lnSpc>
                <a:spcPct val="120000"/>
              </a:lnSpc>
              <a:spcBef>
                <a:spcPts val="0"/>
              </a:spcBef>
              <a:buNone/>
            </a:pPr>
            <a:r>
              <a:rPr lang="fr-FR" sz="1600" i="1" dirty="0" smtClean="0">
                <a:solidFill>
                  <a:schemeClr val="accent5">
                    <a:lumMod val="60000"/>
                    <a:lumOff val="40000"/>
                  </a:schemeClr>
                </a:solidFill>
              </a:rPr>
              <a:t>- Familier</a:t>
            </a:r>
          </a:p>
          <a:p>
            <a:pPr marL="0" lvl="0" algn="just">
              <a:lnSpc>
                <a:spcPct val="120000"/>
              </a:lnSpc>
              <a:spcBef>
                <a:spcPts val="0"/>
              </a:spcBef>
              <a:buNone/>
            </a:pPr>
            <a:r>
              <a:rPr lang="fr-FR" sz="1600" i="1" dirty="0" smtClean="0">
                <a:solidFill>
                  <a:schemeClr val="accent5">
                    <a:lumMod val="60000"/>
                    <a:lumOff val="40000"/>
                  </a:schemeClr>
                </a:solidFill>
              </a:rPr>
              <a:t>- Courant</a:t>
            </a:r>
          </a:p>
          <a:p>
            <a:pPr marL="0" lvl="0" algn="just">
              <a:lnSpc>
                <a:spcPct val="120000"/>
              </a:lnSpc>
              <a:spcBef>
                <a:spcPts val="0"/>
              </a:spcBef>
              <a:buNone/>
            </a:pPr>
            <a:r>
              <a:rPr lang="fr-FR" sz="1600" i="1" dirty="0" smtClean="0">
                <a:solidFill>
                  <a:schemeClr val="accent5">
                    <a:lumMod val="60000"/>
                    <a:lumOff val="40000"/>
                  </a:schemeClr>
                </a:solidFill>
              </a:rPr>
              <a:t>- Soutenu</a:t>
            </a:r>
          </a:p>
          <a:p>
            <a:pPr marL="0" algn="just">
              <a:lnSpc>
                <a:spcPct val="120000"/>
              </a:lnSpc>
              <a:spcBef>
                <a:spcPts val="0"/>
              </a:spcBef>
              <a:buNone/>
            </a:pPr>
            <a:r>
              <a:rPr lang="fr-FR" sz="1600" i="1" dirty="0" smtClean="0">
                <a:solidFill>
                  <a:schemeClr val="accent5">
                    <a:lumMod val="60000"/>
                    <a:lumOff val="40000"/>
                  </a:schemeClr>
                </a:solidFill>
              </a:rPr>
              <a:t> </a:t>
            </a:r>
          </a:p>
          <a:p>
            <a:pPr marL="0" algn="just">
              <a:lnSpc>
                <a:spcPct val="120000"/>
              </a:lnSpc>
              <a:spcBef>
                <a:spcPts val="0"/>
              </a:spcBef>
              <a:buNone/>
            </a:pPr>
            <a:r>
              <a:rPr lang="fr-FR" sz="1600" i="1" dirty="0" smtClean="0">
                <a:solidFill>
                  <a:schemeClr val="accent5">
                    <a:lumMod val="60000"/>
                    <a:lumOff val="40000"/>
                  </a:schemeClr>
                </a:solidFill>
                <a:sym typeface="Wingdings"/>
              </a:rPr>
              <a:t></a:t>
            </a:r>
            <a:r>
              <a:rPr lang="fr-FR" sz="1600" i="1" dirty="0" smtClean="0">
                <a:solidFill>
                  <a:schemeClr val="accent5">
                    <a:lumMod val="60000"/>
                    <a:lumOff val="40000"/>
                  </a:schemeClr>
                </a:solidFill>
              </a:rPr>
              <a:t> Sens de circulation des messages :</a:t>
            </a:r>
          </a:p>
          <a:p>
            <a:pPr marL="0" algn="just">
              <a:lnSpc>
                <a:spcPct val="120000"/>
              </a:lnSpc>
              <a:spcBef>
                <a:spcPts val="0"/>
              </a:spcBef>
              <a:buNone/>
            </a:pPr>
            <a:r>
              <a:rPr lang="fr-FR" sz="1600" i="1" dirty="0" smtClean="0">
                <a:solidFill>
                  <a:schemeClr val="accent5">
                    <a:lumMod val="60000"/>
                    <a:lumOff val="40000"/>
                  </a:schemeClr>
                </a:solidFill>
              </a:rPr>
              <a:t>Gaëlle a plus de facilité à communiquer avec Béatrice car il n’y a pas de barrière de niveau hiérarchique. Il s’agit d’une communication  transversale (horizontale ou latérale), son objectif est de créer les conditions propices à une bonne communication, décloisonner et apprendre à mieux travailler ensemble.</a:t>
            </a:r>
          </a:p>
          <a:p>
            <a:pPr marL="0" algn="just">
              <a:lnSpc>
                <a:spcPct val="120000"/>
              </a:lnSpc>
              <a:spcBef>
                <a:spcPts val="0"/>
              </a:spcBef>
              <a:buNone/>
            </a:pPr>
            <a:r>
              <a:rPr lang="fr-FR" sz="1600" i="1" dirty="0" smtClean="0">
                <a:solidFill>
                  <a:schemeClr val="accent5">
                    <a:lumMod val="60000"/>
                    <a:lumOff val="40000"/>
                  </a:schemeClr>
                </a:solidFill>
              </a:rPr>
              <a:t> </a:t>
            </a:r>
          </a:p>
          <a:p>
            <a:pPr marL="0" algn="just">
              <a:lnSpc>
                <a:spcPct val="120000"/>
              </a:lnSpc>
              <a:spcBef>
                <a:spcPts val="0"/>
              </a:spcBef>
              <a:buNone/>
            </a:pPr>
            <a:r>
              <a:rPr lang="fr-FR" sz="1600" i="1" dirty="0" smtClean="0">
                <a:solidFill>
                  <a:schemeClr val="accent5">
                    <a:lumMod val="60000"/>
                    <a:lumOff val="40000"/>
                  </a:schemeClr>
                </a:solidFill>
              </a:rPr>
              <a:t>On distingue également :</a:t>
            </a:r>
          </a:p>
          <a:p>
            <a:pPr marL="0" lvl="0" algn="just">
              <a:lnSpc>
                <a:spcPct val="120000"/>
              </a:lnSpc>
              <a:spcBef>
                <a:spcPts val="0"/>
              </a:spcBef>
              <a:buNone/>
            </a:pPr>
            <a:r>
              <a:rPr lang="fr-FR" sz="1600" i="1" dirty="0" smtClean="0">
                <a:solidFill>
                  <a:schemeClr val="accent5">
                    <a:lumMod val="60000"/>
                    <a:lumOff val="40000"/>
                  </a:schemeClr>
                </a:solidFill>
              </a:rPr>
              <a:t>- La communication descendante (du supérieur vers ses subordonnés) ex. : la note de service</a:t>
            </a:r>
          </a:p>
          <a:p>
            <a:pPr marL="0" lvl="0" algn="just">
              <a:lnSpc>
                <a:spcPct val="120000"/>
              </a:lnSpc>
              <a:spcBef>
                <a:spcPts val="0"/>
              </a:spcBef>
              <a:buNone/>
            </a:pPr>
            <a:r>
              <a:rPr lang="fr-FR" sz="1600" i="1" dirty="0" smtClean="0">
                <a:solidFill>
                  <a:schemeClr val="accent5">
                    <a:lumMod val="60000"/>
                    <a:lumOff val="40000"/>
                  </a:schemeClr>
                </a:solidFill>
              </a:rPr>
              <a:t>- La communication ascendante (des subordonnés vers le supérieur) ex. : le rapport</a:t>
            </a:r>
          </a:p>
          <a:p>
            <a:pPr marL="0" algn="just">
              <a:lnSpc>
                <a:spcPct val="120000"/>
              </a:lnSpc>
              <a:spcBef>
                <a:spcPts val="0"/>
              </a:spcBef>
              <a:buNone/>
            </a:pPr>
            <a:r>
              <a:rPr lang="fr-FR" sz="1800" dirty="0" smtClean="0"/>
              <a:t> </a:t>
            </a:r>
          </a:p>
          <a:p>
            <a:pPr marL="0" algn="r">
              <a:lnSpc>
                <a:spcPct val="120000"/>
              </a:lnSpc>
              <a:spcBef>
                <a:spcPts val="0"/>
              </a:spcBef>
              <a:buNone/>
            </a:pPr>
            <a:r>
              <a:rPr lang="fr-FR" sz="1800" dirty="0" smtClean="0"/>
              <a:t> </a:t>
            </a:r>
            <a:r>
              <a:rPr lang="fr-FR" sz="1800" dirty="0" smtClean="0">
                <a:sym typeface="Wingdings"/>
              </a:rPr>
              <a:t></a:t>
            </a:r>
            <a:r>
              <a:rPr lang="fr-FR" sz="1800" dirty="0" smtClean="0"/>
              <a:t> </a:t>
            </a:r>
            <a:r>
              <a:rPr lang="fr-FR" sz="1800" b="1" dirty="0" smtClean="0"/>
              <a:t>Notions de sens de circulation du message et niveau de langage</a:t>
            </a:r>
            <a:endParaRPr lang="fr-FR" sz="1600" dirty="0" smtClean="0"/>
          </a:p>
          <a:p>
            <a:pPr marL="0" algn="just">
              <a:lnSpc>
                <a:spcPct val="120000"/>
              </a:lnSpc>
              <a:spcBef>
                <a:spcPts val="0"/>
              </a:spcBef>
            </a:pPr>
            <a:endParaRPr lang="fr-F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7290" y="3000372"/>
            <a:ext cx="7498080" cy="3429024"/>
          </a:xfrm>
        </p:spPr>
        <p:txBody>
          <a:bodyPr>
            <a:normAutofit fontScale="25000" lnSpcReduction="20000"/>
          </a:bodyPr>
          <a:lstStyle/>
          <a:p>
            <a:pPr marL="0" algn="just">
              <a:lnSpc>
                <a:spcPct val="120000"/>
              </a:lnSpc>
              <a:spcBef>
                <a:spcPts val="0"/>
              </a:spcBef>
              <a:buFont typeface="Wingdings" pitchFamily="2" charset="2"/>
              <a:buChar char="ü"/>
            </a:pPr>
            <a:r>
              <a:rPr lang="fr-FR" sz="6400" dirty="0" smtClean="0"/>
              <a:t>Comment caractériseriez-vous cette situation ?</a:t>
            </a:r>
          </a:p>
          <a:p>
            <a:pPr marL="0" algn="just">
              <a:lnSpc>
                <a:spcPct val="120000"/>
              </a:lnSpc>
              <a:spcBef>
                <a:spcPts val="0"/>
              </a:spcBef>
              <a:buFont typeface="Wingdings" pitchFamily="2" charset="2"/>
              <a:buChar char="ü"/>
            </a:pPr>
            <a:r>
              <a:rPr lang="fr-FR" sz="6400" dirty="0" smtClean="0"/>
              <a:t>Quels conseils donneriez-vous à Gaëlle pour améliorer cette ambiance de travail ?</a:t>
            </a:r>
          </a:p>
          <a:p>
            <a:pPr marL="0" algn="just">
              <a:lnSpc>
                <a:spcPct val="120000"/>
              </a:lnSpc>
              <a:spcBef>
                <a:spcPts val="0"/>
              </a:spcBef>
              <a:buFont typeface="Wingdings" pitchFamily="2" charset="2"/>
              <a:buChar char="ü"/>
            </a:pPr>
            <a:r>
              <a:rPr lang="fr-FR" sz="6400" dirty="0" smtClean="0"/>
              <a:t>Quelles conséquences cette situation peut-elle entraîner ?</a:t>
            </a:r>
          </a:p>
          <a:p>
            <a:pPr>
              <a:buNone/>
            </a:pPr>
            <a:endParaRPr lang="fr-FR" sz="7200" dirty="0" smtClean="0"/>
          </a:p>
          <a:p>
            <a:pPr algn="just">
              <a:buNone/>
            </a:pPr>
            <a:r>
              <a:rPr lang="fr-FR" sz="7200" b="1" i="1" dirty="0" smtClean="0">
                <a:solidFill>
                  <a:srgbClr val="FF0000"/>
                </a:solidFill>
              </a:rPr>
              <a:t>     </a:t>
            </a:r>
            <a:r>
              <a:rPr lang="fr-FR" sz="6400" i="1" dirty="0" smtClean="0">
                <a:solidFill>
                  <a:schemeClr val="accent5">
                    <a:lumMod val="60000"/>
                    <a:lumOff val="40000"/>
                  </a:schemeClr>
                </a:solidFill>
              </a:rPr>
              <a:t>Cette situation est conflictuelle, génératrice de tensions. Ce conflit est peut être un conflit de caractère (une personne peut être très sensible aux liens sociaux ou à l’ambiance ou elle peut être davantage attachée à la performance et la rapidité). </a:t>
            </a:r>
          </a:p>
          <a:p>
            <a:pPr algn="just">
              <a:buNone/>
            </a:pPr>
            <a:r>
              <a:rPr lang="fr-FR" sz="6400" i="1" dirty="0" smtClean="0">
                <a:solidFill>
                  <a:schemeClr val="accent5">
                    <a:lumMod val="60000"/>
                    <a:lumOff val="40000"/>
                  </a:schemeClr>
                </a:solidFill>
              </a:rPr>
              <a:t>     Les gens peuvent alors éprouver des difficultés à travailler ensemble car ils n’ont pas les mêmes attentes. La personne rationnelle ne réagit pas comme la personne plus créative ou fantasque. </a:t>
            </a:r>
          </a:p>
          <a:p>
            <a:pPr algn="just">
              <a:buNone/>
            </a:pPr>
            <a:r>
              <a:rPr lang="fr-FR" sz="7200" b="1" i="1" dirty="0" smtClean="0">
                <a:solidFill>
                  <a:srgbClr val="FF0000"/>
                </a:solidFill>
              </a:rPr>
              <a:t>     </a:t>
            </a:r>
            <a:endParaRPr lang="fr-FR" sz="7200" dirty="0" smtClean="0">
              <a:solidFill>
                <a:srgbClr val="FF0000"/>
              </a:solidFill>
            </a:endParaRPr>
          </a:p>
          <a:p>
            <a:pPr algn="just">
              <a:buNone/>
            </a:pPr>
            <a:r>
              <a:rPr lang="fr-FR" sz="6400" b="1" i="1" dirty="0" smtClean="0">
                <a:solidFill>
                  <a:srgbClr val="FF0000"/>
                </a:solidFill>
              </a:rPr>
              <a:t> </a:t>
            </a:r>
            <a:endParaRPr lang="fr-FR" sz="6400" dirty="0" smtClean="0">
              <a:solidFill>
                <a:srgbClr val="FF0000"/>
              </a:solidFill>
            </a:endParaRPr>
          </a:p>
          <a:p>
            <a:pPr>
              <a:buNone/>
            </a:pPr>
            <a:endParaRPr lang="fr-FR" dirty="0"/>
          </a:p>
        </p:txBody>
      </p:sp>
      <p:sp>
        <p:nvSpPr>
          <p:cNvPr id="4" name="Titre 3"/>
          <p:cNvSpPr>
            <a:spLocks noGrp="1"/>
          </p:cNvSpPr>
          <p:nvPr>
            <p:ph type="title"/>
          </p:nvPr>
        </p:nvSpPr>
        <p:spPr>
          <a:xfrm>
            <a:off x="1403648" y="116632"/>
            <a:ext cx="7530040" cy="2740864"/>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noAutofit/>
          </a:bodyPr>
          <a:lstStyle/>
          <a:p>
            <a:pPr lvl="0"/>
            <a:r>
              <a:rPr lang="fr-FR" sz="1400" dirty="0" smtClean="0">
                <a:solidFill>
                  <a:schemeClr val="tx1"/>
                </a:solidFill>
              </a:rPr>
              <a:t/>
            </a:r>
            <a:br>
              <a:rPr lang="fr-FR" sz="1400" dirty="0" smtClean="0">
                <a:solidFill>
                  <a:schemeClr val="tx1"/>
                </a:solidFill>
              </a:rPr>
            </a:br>
            <a:r>
              <a:rPr lang="fr-FR" sz="1400" dirty="0" smtClean="0">
                <a:solidFill>
                  <a:schemeClr val="tx1"/>
                </a:solidFill>
              </a:rPr>
              <a:t/>
            </a:r>
            <a:br>
              <a:rPr lang="fr-FR" sz="1400" dirty="0" smtClean="0">
                <a:solidFill>
                  <a:schemeClr val="tx1"/>
                </a:solidFill>
              </a:rPr>
            </a:br>
            <a:r>
              <a:rPr lang="fr-FR" sz="1400" dirty="0" smtClean="0">
                <a:solidFill>
                  <a:schemeClr val="tx1"/>
                </a:solidFill>
              </a:rPr>
              <a:t/>
            </a:r>
            <a:br>
              <a:rPr lang="fr-FR" sz="1400" dirty="0" smtClean="0">
                <a:solidFill>
                  <a:schemeClr val="tx1"/>
                </a:solidFill>
              </a:rPr>
            </a:br>
            <a:r>
              <a:rPr lang="fr-FR" sz="1500" dirty="0" smtClean="0">
                <a:solidFill>
                  <a:schemeClr val="tx1"/>
                </a:solidFill>
                <a:effectLst/>
              </a:rPr>
              <a:t>Le </a:t>
            </a:r>
            <a:r>
              <a:rPr lang="fr-FR" sz="1500" dirty="0" smtClean="0">
                <a:solidFill>
                  <a:schemeClr val="tx1"/>
                </a:solidFill>
                <a:effectLst/>
              </a:rPr>
              <a:t>service des Ressources Humaines comprend deux bureaux qui deviennent un peu étroits pour accueillir les nouvelles recrues. </a:t>
            </a:r>
            <a:r>
              <a:rPr lang="fr-FR" sz="1500" dirty="0" smtClean="0">
                <a:solidFill>
                  <a:schemeClr val="tx1"/>
                </a:solidFill>
                <a:effectLst/>
              </a:rPr>
              <a:t>Marc décide donc d’affecter Gaëlle et Alice, une nouvelle embauchée, dans le bureau voisin qui est disponible.  Alice, employée polyvalente a pour mission d’aider les différents services en cas de besoin et devrait donc effectuer les tâches demandées par Gaëlle. La cohabitation n’est pas des meilleures. Chaque matin, Alice arrive de mauvaise humeur, parle fort, râle, nargue et agresse de plus en plus souvent Gaëlle qui ne sait plus quoi faire.  Elle n’ose plus lui demander son aide car elle travaille lentement et ne respecte pas les délais…elle préfère se débrouiller seule. Elle a besoin de calme pour effectuer son travail. </a:t>
            </a:r>
            <a:r>
              <a:rPr lang="fr-FR" sz="1500" dirty="0" smtClean="0">
                <a:solidFill>
                  <a:schemeClr val="tx1"/>
                </a:solidFill>
                <a:effectLst/>
              </a:rPr>
              <a:t>Elle décide d’ignorer sa collègue, mais tout cela la met mal à l’aise et la stresse</a:t>
            </a:r>
            <a:r>
              <a:rPr lang="fr-FR" sz="1500" dirty="0" smtClean="0">
                <a:solidFill>
                  <a:schemeClr val="tx1"/>
                </a:solidFill>
                <a:effectLst/>
              </a:rPr>
              <a:t>.</a:t>
            </a:r>
            <a:r>
              <a:rPr lang="fr-FR" sz="1600" dirty="0" smtClean="0">
                <a:solidFill>
                  <a:schemeClr val="tx1"/>
                </a:solidFill>
              </a:rPr>
              <a:t/>
            </a:r>
            <a:br>
              <a:rPr lang="fr-FR" sz="1600" dirty="0" smtClean="0">
                <a:solidFill>
                  <a:schemeClr val="tx1"/>
                </a:solidFill>
              </a:rPr>
            </a:br>
            <a:r>
              <a:rPr lang="fr-FR" sz="1600" dirty="0" smtClean="0">
                <a:solidFill>
                  <a:schemeClr val="tx1"/>
                </a:solidFill>
              </a:rPr>
              <a:t/>
            </a:r>
            <a:br>
              <a:rPr lang="fr-FR" sz="1600" dirty="0" smtClean="0">
                <a:solidFill>
                  <a:schemeClr val="tx1"/>
                </a:solidFill>
              </a:rPr>
            </a:br>
            <a:r>
              <a:rPr lang="fr-FR" sz="1600" dirty="0" smtClean="0">
                <a:solidFill>
                  <a:schemeClr val="tx1"/>
                </a:solidFill>
              </a:rPr>
              <a:t> </a:t>
            </a:r>
            <a:r>
              <a:rPr lang="fr-FR" sz="1400" dirty="0" smtClean="0">
                <a:solidFill>
                  <a:schemeClr val="tx1"/>
                </a:solidFill>
              </a:rPr>
              <a:t/>
            </a:r>
            <a:br>
              <a:rPr lang="fr-FR" sz="1400" dirty="0" smtClean="0">
                <a:solidFill>
                  <a:schemeClr val="tx1"/>
                </a:solidFill>
              </a:rPr>
            </a:br>
            <a:endParaRPr lang="fr-FR"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normAutofit/>
          </a:bodyPr>
          <a:lstStyle/>
          <a:p>
            <a:pPr algn="just">
              <a:buNone/>
            </a:pPr>
            <a:r>
              <a:rPr lang="fr-FR" sz="1900" b="1" i="1" dirty="0" smtClean="0">
                <a:solidFill>
                  <a:srgbClr val="FF0000"/>
                </a:solidFill>
              </a:rPr>
              <a:t>    </a:t>
            </a:r>
            <a:r>
              <a:rPr lang="fr-FR" sz="1700" i="1" dirty="0" smtClean="0">
                <a:solidFill>
                  <a:schemeClr val="accent5">
                    <a:lumMod val="60000"/>
                    <a:lumOff val="40000"/>
                  </a:schemeClr>
                </a:solidFill>
              </a:rPr>
              <a:t>Les </a:t>
            </a:r>
            <a:r>
              <a:rPr lang="fr-FR" sz="1700" i="1" dirty="0" smtClean="0">
                <a:solidFill>
                  <a:schemeClr val="accent5">
                    <a:lumMod val="60000"/>
                    <a:lumOff val="40000"/>
                  </a:schemeClr>
                </a:solidFill>
              </a:rPr>
              <a:t>conseils que l’on pourrait donner à Gaëlle seraient, tout d’abord, d’en parler à Alice : lui dire qu’elle  se sent agressée, qu’elle a besoin de calme pour travailler, qu’elle ne veut en aucun cas empiéter sur son territoire,  </a:t>
            </a:r>
          </a:p>
          <a:p>
            <a:pPr algn="just">
              <a:buNone/>
            </a:pPr>
            <a:endParaRPr lang="fr-FR" sz="1700" i="1" dirty="0" smtClean="0">
              <a:solidFill>
                <a:schemeClr val="accent5">
                  <a:lumMod val="60000"/>
                  <a:lumOff val="40000"/>
                </a:schemeClr>
              </a:solidFill>
            </a:endParaRPr>
          </a:p>
          <a:p>
            <a:pPr algn="just">
              <a:buNone/>
            </a:pPr>
            <a:r>
              <a:rPr lang="fr-FR" sz="1700" i="1" dirty="0" smtClean="0">
                <a:solidFill>
                  <a:schemeClr val="accent5">
                    <a:lumMod val="60000"/>
                    <a:lumOff val="40000"/>
                  </a:schemeClr>
                </a:solidFill>
              </a:rPr>
              <a:t>    Si cela ne s’arrange pas elle peut demander à Marc d’intervenir et de jouer le rôle de médiateur.</a:t>
            </a:r>
          </a:p>
          <a:p>
            <a:pPr algn="just">
              <a:buNone/>
            </a:pPr>
            <a:r>
              <a:rPr lang="fr-FR" sz="1700" i="1" dirty="0" smtClean="0">
                <a:solidFill>
                  <a:schemeClr val="accent5">
                    <a:lumMod val="60000"/>
                    <a:lumOff val="40000"/>
                  </a:schemeClr>
                </a:solidFill>
              </a:rPr>
              <a:t> </a:t>
            </a:r>
          </a:p>
          <a:p>
            <a:pPr algn="just">
              <a:buNone/>
            </a:pPr>
            <a:r>
              <a:rPr lang="fr-FR" sz="1700" i="1" dirty="0" smtClean="0">
                <a:solidFill>
                  <a:schemeClr val="accent5">
                    <a:lumMod val="60000"/>
                    <a:lumOff val="40000"/>
                  </a:schemeClr>
                </a:solidFill>
              </a:rPr>
              <a:t>     Les conséquences peuvent être tout d’abord comme c’est déjà le cas une mauvaise ambiance de travail, un conflit larvé qui peut se transformer rapidement en conflit ouvert, une mauvaise cohésion du groupe, une baisse de la performance des deux protagonistes.</a:t>
            </a:r>
          </a:p>
          <a:p>
            <a:pPr algn="just">
              <a:buNone/>
            </a:pPr>
            <a:endParaRPr lang="fr-FR" sz="1700" i="1" dirty="0" smtClean="0">
              <a:solidFill>
                <a:schemeClr val="accent5">
                  <a:lumMod val="60000"/>
                  <a:lumOff val="40000"/>
                </a:schemeClr>
              </a:solidFill>
            </a:endParaRPr>
          </a:p>
          <a:p>
            <a:pPr algn="just">
              <a:buNone/>
            </a:pPr>
            <a:r>
              <a:rPr lang="fr-FR" sz="1700" i="1" dirty="0" smtClean="0">
                <a:solidFill>
                  <a:schemeClr val="accent5">
                    <a:lumMod val="60000"/>
                    <a:lumOff val="40000"/>
                  </a:schemeClr>
                </a:solidFill>
              </a:rPr>
              <a:t>     Il s’agirait ici d’un conflit individuel. Les tensions peuvent conduire à ce type de conflit.</a:t>
            </a:r>
          </a:p>
          <a:p>
            <a:pPr algn="just">
              <a:buNone/>
            </a:pPr>
            <a:endParaRPr lang="fr-FR" sz="1900" dirty="0" smtClean="0">
              <a:solidFill>
                <a:srgbClr val="FF0000"/>
              </a:solidFill>
            </a:endParaRPr>
          </a:p>
          <a:p>
            <a:pPr algn="r">
              <a:buNone/>
            </a:pPr>
            <a:r>
              <a:rPr lang="fr-FR" sz="1800" dirty="0" smtClean="0">
                <a:sym typeface="Wingdings"/>
              </a:rPr>
              <a:t></a:t>
            </a:r>
            <a:r>
              <a:rPr lang="fr-FR" sz="1800" dirty="0" smtClean="0"/>
              <a:t> </a:t>
            </a:r>
            <a:r>
              <a:rPr lang="fr-FR" sz="1800" b="1" dirty="0" smtClean="0"/>
              <a:t>Notion de tension</a:t>
            </a: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heckerboard(across)">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259632" y="150675"/>
            <a:ext cx="7632848" cy="6217087"/>
          </a:xfrm>
          <a:prstGeom prst="rect">
            <a:avLst/>
          </a:prstGeom>
          <a:ln>
            <a:headEnd/>
            <a:tailEnd/>
          </a:ln>
        </p:spPr>
        <p:style>
          <a:lnRef idx="1">
            <a:schemeClr val="accent2"/>
          </a:lnRef>
          <a:fillRef idx="1002">
            <a:schemeClr val="l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MISE EN SITUATION</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société anonyme PRESTIGES est une entreprise à dimension internationale spécialisée dans la fabrication de flacons de verre. Elle se distingue de ses concurrents en proposant des formes particulières essentiellement destinées à</a:t>
            </a:r>
            <a:r>
              <a:rPr kumimoji="0" lang="fr-FR"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certains produits de luxe (parfums, boissons).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Leader sur ce marché, elle dispose de cinq sites de production en Europe dont un en France. Ce dernier est basé à Grasse, dans les Alpes Maritimes (06), sous la direction de M. SIBRET, et emploie 336 personnes.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Gaëlle LEBRUN, 25 ans, vient d’être embauchée comme assistante à la Direction des Ressources Humaines et c’est aujourd’hui son premier jour de travail dans l’entreprise.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Gaëlle est assez stressée et ne sait pas trop comment se comporter face à ce nouvel environnement.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Quelles sont les questions que Gaëlle peut se poser sur les relations qu’elle va entretenir avec les autres salariés lors de son arrivée dans l’organisation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54000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E36C0A"/>
                </a:solidFill>
                <a:effectLst/>
                <a:latin typeface="Arial" pitchFamily="34" charset="0"/>
                <a:ea typeface="Calibri" pitchFamily="34" charset="0"/>
                <a:cs typeface="Arial" pitchFamily="34" charset="0"/>
              </a:rPr>
              <a:t>Comment vais-je être accueillie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54000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E36C0A"/>
                </a:solidFill>
                <a:effectLst/>
                <a:latin typeface="Arial" pitchFamily="34" charset="0"/>
                <a:ea typeface="Calibri" pitchFamily="34" charset="0"/>
                <a:cs typeface="Arial" pitchFamily="34" charset="0"/>
              </a:rPr>
              <a:t>Comment vont réagir mes nouveaux collègues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54000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E36C0A"/>
                </a:solidFill>
                <a:effectLst/>
                <a:latin typeface="Arial" pitchFamily="34" charset="0"/>
                <a:ea typeface="Calibri" pitchFamily="34" charset="0"/>
                <a:cs typeface="Arial" pitchFamily="34" charset="0"/>
              </a:rPr>
              <a:t>Comment dois-je m’habiller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54000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E36C0A"/>
                </a:solidFill>
                <a:effectLst/>
                <a:latin typeface="Arial" pitchFamily="34" charset="0"/>
                <a:ea typeface="Calibri" pitchFamily="34" charset="0"/>
                <a:cs typeface="Arial" pitchFamily="34" charset="0"/>
              </a:rPr>
              <a:t>Quelles sont les habitudes de l’entreprise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54000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E36C0A"/>
                </a:solidFill>
                <a:effectLst/>
                <a:latin typeface="Arial" pitchFamily="34" charset="0"/>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1">
                                            <p:txEl>
                                              <p:pRg st="9" end="9"/>
                                            </p:txEl>
                                          </p:spTgt>
                                        </p:tgtEl>
                                        <p:attrNameLst>
                                          <p:attrName>style.visibility</p:attrName>
                                        </p:attrNameLst>
                                      </p:cBhvr>
                                      <p:to>
                                        <p:strVal val="visible"/>
                                      </p:to>
                                    </p:set>
                                    <p:animEffect transition="in" filter="box(in)">
                                      <p:cBhvr>
                                        <p:cTn id="7" dur="500"/>
                                        <p:tgtEl>
                                          <p:spTgt spid="51201">
                                            <p:txEl>
                                              <p:pRg st="9" end="9"/>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1201">
                                            <p:txEl>
                                              <p:pRg st="10" end="10"/>
                                            </p:txEl>
                                          </p:spTgt>
                                        </p:tgtEl>
                                        <p:attrNameLst>
                                          <p:attrName>style.visibility</p:attrName>
                                        </p:attrNameLst>
                                      </p:cBhvr>
                                      <p:to>
                                        <p:strVal val="visible"/>
                                      </p:to>
                                    </p:set>
                                    <p:animEffect transition="in" filter="box(in)">
                                      <p:cBhvr>
                                        <p:cTn id="10" dur="500"/>
                                        <p:tgtEl>
                                          <p:spTgt spid="51201">
                                            <p:txEl>
                                              <p:pRg st="10" end="1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1201">
                                            <p:txEl>
                                              <p:pRg st="11" end="11"/>
                                            </p:txEl>
                                          </p:spTgt>
                                        </p:tgtEl>
                                        <p:attrNameLst>
                                          <p:attrName>style.visibility</p:attrName>
                                        </p:attrNameLst>
                                      </p:cBhvr>
                                      <p:to>
                                        <p:strVal val="visible"/>
                                      </p:to>
                                    </p:set>
                                    <p:animEffect transition="in" filter="box(in)">
                                      <p:cBhvr>
                                        <p:cTn id="13" dur="500"/>
                                        <p:tgtEl>
                                          <p:spTgt spid="51201">
                                            <p:txEl>
                                              <p:pRg st="11" end="1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1201">
                                            <p:txEl>
                                              <p:pRg st="12" end="12"/>
                                            </p:txEl>
                                          </p:spTgt>
                                        </p:tgtEl>
                                        <p:attrNameLst>
                                          <p:attrName>style.visibility</p:attrName>
                                        </p:attrNameLst>
                                      </p:cBhvr>
                                      <p:to>
                                        <p:strVal val="visible"/>
                                      </p:to>
                                    </p:set>
                                    <p:animEffect transition="in" filter="box(in)">
                                      <p:cBhvr>
                                        <p:cTn id="16" dur="500"/>
                                        <p:tgtEl>
                                          <p:spTgt spid="51201">
                                            <p:txEl>
                                              <p:pRg st="12" end="1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1201">
                                            <p:txEl>
                                              <p:pRg st="13" end="13"/>
                                            </p:txEl>
                                          </p:spTgt>
                                        </p:tgtEl>
                                        <p:attrNameLst>
                                          <p:attrName>style.visibility</p:attrName>
                                        </p:attrNameLst>
                                      </p:cBhvr>
                                      <p:to>
                                        <p:strVal val="visible"/>
                                      </p:to>
                                    </p:set>
                                    <p:animEffect transition="in" filter="box(in)">
                                      <p:cBhvr>
                                        <p:cTn id="19" dur="500"/>
                                        <p:tgtEl>
                                          <p:spTgt spid="5120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143248"/>
            <a:ext cx="7498080" cy="3357586"/>
          </a:xfrm>
        </p:spPr>
        <p:txBody>
          <a:bodyPr>
            <a:normAutofit fontScale="92500" lnSpcReduction="20000"/>
          </a:bodyPr>
          <a:lstStyle/>
          <a:p>
            <a:pPr marL="0" lvl="0" algn="just">
              <a:lnSpc>
                <a:spcPct val="120000"/>
              </a:lnSpc>
              <a:spcBef>
                <a:spcPts val="0"/>
              </a:spcBef>
              <a:buFont typeface="Wingdings" pitchFamily="2" charset="2"/>
              <a:buChar char="ü"/>
            </a:pPr>
            <a:r>
              <a:rPr lang="fr-FR" sz="1700" dirty="0" smtClean="0"/>
              <a:t>Comment caractériseriez-vous cette situation ?</a:t>
            </a:r>
          </a:p>
          <a:p>
            <a:pPr marL="0" lvl="0" algn="just">
              <a:lnSpc>
                <a:spcPct val="120000"/>
              </a:lnSpc>
              <a:spcBef>
                <a:spcPts val="0"/>
              </a:spcBef>
              <a:buFont typeface="Wingdings" pitchFamily="2" charset="2"/>
              <a:buChar char="ü"/>
            </a:pPr>
            <a:r>
              <a:rPr lang="fr-FR" sz="1700" dirty="0" smtClean="0"/>
              <a:t>Comment peut-on y remédier ?</a:t>
            </a:r>
          </a:p>
          <a:p>
            <a:pPr>
              <a:buNone/>
            </a:pPr>
            <a:r>
              <a:rPr lang="fr-FR" sz="1600" b="1" i="1" dirty="0" smtClean="0"/>
              <a:t> </a:t>
            </a:r>
            <a:endParaRPr lang="fr-FR" sz="1600" dirty="0" smtClean="0"/>
          </a:p>
          <a:p>
            <a:pPr algn="just">
              <a:buNone/>
            </a:pPr>
            <a:r>
              <a:rPr lang="fr-FR" sz="1800" i="1" dirty="0" smtClean="0">
                <a:solidFill>
                  <a:schemeClr val="accent5">
                    <a:lumMod val="60000"/>
                    <a:lumOff val="40000"/>
                  </a:schemeClr>
                </a:solidFill>
              </a:rPr>
              <a:t>Les </a:t>
            </a:r>
            <a:r>
              <a:rPr lang="fr-FR" sz="1800" i="1" dirty="0" smtClean="0">
                <a:solidFill>
                  <a:schemeClr val="accent5">
                    <a:lumMod val="60000"/>
                    <a:lumOff val="40000"/>
                  </a:schemeClr>
                </a:solidFill>
              </a:rPr>
              <a:t>tensions ont généré une situation conflictuelle. On peut parler ici </a:t>
            </a:r>
            <a:r>
              <a:rPr lang="fr-FR" sz="1800" i="1" dirty="0" smtClean="0">
                <a:solidFill>
                  <a:schemeClr val="accent5">
                    <a:lumMod val="60000"/>
                    <a:lumOff val="40000"/>
                  </a:schemeClr>
                </a:solidFill>
              </a:rPr>
              <a:t>de conflit </a:t>
            </a:r>
            <a:r>
              <a:rPr lang="fr-FR" sz="1800" i="1" dirty="0" smtClean="0">
                <a:solidFill>
                  <a:schemeClr val="accent5">
                    <a:lumMod val="60000"/>
                    <a:lumOff val="40000"/>
                  </a:schemeClr>
                </a:solidFill>
              </a:rPr>
              <a:t>collectif puisque tout un service est concerné.</a:t>
            </a:r>
          </a:p>
          <a:p>
            <a:pPr algn="just">
              <a:buNone/>
            </a:pPr>
            <a:r>
              <a:rPr lang="fr-FR" sz="1800" i="1" dirty="0" smtClean="0">
                <a:solidFill>
                  <a:schemeClr val="accent5">
                    <a:lumMod val="60000"/>
                    <a:lumOff val="40000"/>
                  </a:schemeClr>
                </a:solidFill>
              </a:rPr>
              <a:t> </a:t>
            </a:r>
            <a:endParaRPr lang="fr-FR" sz="1800" i="1" dirty="0" smtClean="0">
              <a:solidFill>
                <a:schemeClr val="accent5">
                  <a:lumMod val="60000"/>
                  <a:lumOff val="40000"/>
                </a:schemeClr>
              </a:solidFill>
            </a:endParaRPr>
          </a:p>
          <a:p>
            <a:pPr algn="just">
              <a:buNone/>
            </a:pPr>
            <a:r>
              <a:rPr lang="fr-FR" sz="1800" i="1" dirty="0" smtClean="0">
                <a:solidFill>
                  <a:schemeClr val="accent5">
                    <a:lumMod val="60000"/>
                    <a:lumOff val="40000"/>
                  </a:schemeClr>
                </a:solidFill>
              </a:rPr>
              <a:t>Il </a:t>
            </a:r>
            <a:r>
              <a:rPr lang="fr-FR" sz="1800" i="1" dirty="0" smtClean="0">
                <a:solidFill>
                  <a:schemeClr val="accent5">
                    <a:lumMod val="60000"/>
                    <a:lumOff val="40000"/>
                  </a:schemeClr>
                </a:solidFill>
              </a:rPr>
              <a:t>faudrait faire appel à un médiateur pour régler la situation et peut-être effectuer une restructuration du service ou prévoir un autre aménagement du temps de travail. </a:t>
            </a:r>
            <a:r>
              <a:rPr lang="fr-FR" sz="1800" i="1" dirty="0" smtClean="0">
                <a:solidFill>
                  <a:schemeClr val="accent5">
                    <a:lumMod val="60000"/>
                    <a:lumOff val="40000"/>
                  </a:schemeClr>
                </a:solidFill>
              </a:rPr>
              <a:t>Il est urgent d’agir car ces tensions peuvent avoir un impact important sur l’ambiance de l’entreprise qui était jusqu’à présent très bonne. La cohésion du groupe est menacée, les performances aussi.</a:t>
            </a:r>
          </a:p>
          <a:p>
            <a:pPr algn="r">
              <a:buNone/>
            </a:pPr>
            <a:r>
              <a:rPr lang="fr-FR" sz="1600" dirty="0" smtClean="0">
                <a:sym typeface="Wingdings"/>
              </a:rPr>
              <a:t></a:t>
            </a:r>
            <a:r>
              <a:rPr lang="fr-FR" sz="1600" dirty="0" smtClean="0"/>
              <a:t> </a:t>
            </a:r>
            <a:r>
              <a:rPr lang="fr-FR" sz="1600" b="1" dirty="0" smtClean="0"/>
              <a:t>Notion de tension</a:t>
            </a:r>
            <a:endParaRPr lang="fr-FR" sz="1600" dirty="0" smtClean="0"/>
          </a:p>
          <a:p>
            <a:endParaRPr lang="fr-FR" sz="1400" dirty="0"/>
          </a:p>
        </p:txBody>
      </p:sp>
      <p:sp>
        <p:nvSpPr>
          <p:cNvPr id="22" name="Titre 21"/>
          <p:cNvSpPr>
            <a:spLocks noGrp="1"/>
          </p:cNvSpPr>
          <p:nvPr>
            <p:ph type="title"/>
          </p:nvPr>
        </p:nvSpPr>
        <p:spPr/>
        <p:txBody>
          <a:bodyPr/>
          <a:lstStyle/>
          <a:p>
            <a:endParaRPr lang="fr-FR" dirty="0"/>
          </a:p>
        </p:txBody>
      </p:sp>
      <p:sp>
        <p:nvSpPr>
          <p:cNvPr id="24" name="Rectangle à coins arrondis 23"/>
          <p:cNvSpPr/>
          <p:nvPr/>
        </p:nvSpPr>
        <p:spPr>
          <a:xfrm>
            <a:off x="1071538" y="116632"/>
            <a:ext cx="7858148" cy="281235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1600" b="1" dirty="0" smtClean="0">
              <a:solidFill>
                <a:schemeClr val="tx1"/>
              </a:solidFill>
            </a:endParaRPr>
          </a:p>
          <a:p>
            <a:pPr lvl="0" algn="just"/>
            <a:r>
              <a:rPr lang="fr-FR" sz="1600" dirty="0" smtClean="0">
                <a:solidFill>
                  <a:schemeClr val="tx1"/>
                </a:solidFill>
              </a:rPr>
              <a:t>Gaëlle a tissé des liens d’amitié avec Linda qui travaille au service des expéditions composé de 10 salariés.</a:t>
            </a:r>
          </a:p>
          <a:p>
            <a:pPr algn="just"/>
            <a:r>
              <a:rPr lang="fr-FR" sz="1600" dirty="0" smtClean="0">
                <a:solidFill>
                  <a:schemeClr val="tx1"/>
                </a:solidFill>
              </a:rPr>
              <a:t>Parmi </a:t>
            </a:r>
            <a:r>
              <a:rPr lang="fr-FR" sz="1600" dirty="0" smtClean="0">
                <a:solidFill>
                  <a:schemeClr val="tx1"/>
                </a:solidFill>
              </a:rPr>
              <a:t>ces derniers, </a:t>
            </a:r>
            <a:r>
              <a:rPr lang="fr-FR" sz="1600" dirty="0" smtClean="0">
                <a:solidFill>
                  <a:schemeClr val="tx1"/>
                </a:solidFill>
                <a:latin typeface="Arial" pitchFamily="34" charset="0"/>
                <a:ea typeface="Calibri" pitchFamily="34" charset="0"/>
                <a:cs typeface="Arial" pitchFamily="34" charset="0"/>
              </a:rPr>
              <a:t>4 arrivent systématiquement en retard et prennent des pauses de plus en plus longues. Les autres collaborateurs sont contraints de régler tous les problèmes et ont un surcroît de travail. Cela provoque des tensions : énervements, non-dits, agressivité, ambiance très lourde à supporter. Certains parlent même de s’absenter à leur tour.</a:t>
            </a:r>
            <a:endParaRPr lang="fr-FR" sz="1600" dirty="0" smtClean="0">
              <a:solidFill>
                <a:schemeClr val="tx1"/>
              </a:solidFill>
            </a:endParaRPr>
          </a:p>
          <a:p>
            <a:pPr algn="just" eaLnBrk="0" fontAlgn="base" hangingPunct="0">
              <a:spcBef>
                <a:spcPct val="0"/>
              </a:spcBef>
              <a:spcAft>
                <a:spcPct val="0"/>
              </a:spcAft>
              <a:tabLst>
                <a:tab pos="457200" algn="l"/>
              </a:tabLst>
            </a:pPr>
            <a:r>
              <a:rPr lang="fr-FR" sz="1600" dirty="0" smtClean="0">
                <a:solidFill>
                  <a:schemeClr val="tx1"/>
                </a:solidFill>
              </a:rPr>
              <a:t>Une </a:t>
            </a:r>
            <a:r>
              <a:rPr lang="fr-FR" sz="1600" dirty="0" smtClean="0">
                <a:solidFill>
                  <a:schemeClr val="tx1"/>
                </a:solidFill>
              </a:rPr>
              <a:t>tentative de discussion a été faite mais en vain. Toutes les excuses possibles sont avancées (transport, raisons familiales…). La pratique de la « sourde oreille » prime. Au niveau de la hiérarchie rien n’est décelé puisque le travail est assuré… Linda est consciente qu’il faut agir vite…</a:t>
            </a:r>
          </a:p>
          <a:p>
            <a:pPr lvl="0" algn="just" eaLnBrk="0" fontAlgn="base" hangingPunct="0">
              <a:spcBef>
                <a:spcPct val="0"/>
              </a:spcBef>
              <a:spcAft>
                <a:spcPct val="0"/>
              </a:spcAft>
              <a:tabLst>
                <a:tab pos="457200" algn="l"/>
              </a:tabLst>
            </a:pPr>
            <a:r>
              <a:rPr lang="fr-FR" sz="1600" b="1" dirty="0" smtClean="0">
                <a:solidFill>
                  <a:schemeClr val="tx1"/>
                </a:solidFill>
                <a:latin typeface="Arial" pitchFamily="34" charset="0"/>
                <a:ea typeface="Calibri" pitchFamily="34" charset="0"/>
                <a:cs typeface="Arial" pitchFamily="34" charset="0"/>
              </a:rPr>
              <a:t> </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amond(in)">
                                      <p:cBhvr>
                                        <p:cTn id="10" dur="2000"/>
                                        <p:tgtEl>
                                          <p:spTgt spid="3">
                                            <p:txEl>
                                              <p:pRg st="4" end="4"/>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amond(in)">
                                      <p:cBhvr>
                                        <p:cTn id="13" dur="2000"/>
                                        <p:tgtEl>
                                          <p:spTgt spid="3">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amond(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331640" y="1268760"/>
            <a:ext cx="7632848" cy="12241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lstStyle/>
          <a:p>
            <a:r>
              <a:rPr lang="fr-FR" b="1" cap="small" dirty="0" smtClean="0"/>
              <a:t>Situations pédagogiques</a:t>
            </a:r>
            <a:endParaRPr lang="fr-FR" dirty="0"/>
          </a:p>
        </p:txBody>
      </p:sp>
      <p:sp>
        <p:nvSpPr>
          <p:cNvPr id="3" name="Espace réservé du contenu 2"/>
          <p:cNvSpPr>
            <a:spLocks noGrp="1"/>
          </p:cNvSpPr>
          <p:nvPr>
            <p:ph idx="1"/>
          </p:nvPr>
        </p:nvSpPr>
        <p:spPr>
          <a:xfrm>
            <a:off x="1435608" y="1340768"/>
            <a:ext cx="7498080" cy="5256584"/>
          </a:xfrm>
        </p:spPr>
        <p:txBody>
          <a:bodyPr>
            <a:normAutofit fontScale="55000" lnSpcReduction="20000"/>
          </a:bodyPr>
          <a:lstStyle/>
          <a:p>
            <a:pPr marL="0" algn="just">
              <a:buNone/>
            </a:pPr>
            <a:r>
              <a:rPr lang="fr-FR" sz="3600" dirty="0" smtClean="0"/>
              <a:t>Gaëlle entre dans le service « Ressources Humaines ». Marc, collaborateur du Directeur des Ressources Humaines, vient à sa rencontre pour se présenter. Béatrice, stagiaire, la regarde puis baisse les yeux. Gilles, recruteur,  soupire après l’avoir vue.</a:t>
            </a:r>
          </a:p>
          <a:p>
            <a:pPr marL="0">
              <a:buNone/>
            </a:pPr>
            <a:r>
              <a:rPr lang="fr-FR" sz="3600" dirty="0" smtClean="0"/>
              <a:t> </a:t>
            </a:r>
          </a:p>
          <a:p>
            <a:pPr lvl="0">
              <a:buFont typeface="Wingdings" pitchFamily="2" charset="2"/>
              <a:buChar char="ü"/>
            </a:pPr>
            <a:r>
              <a:rPr lang="fr-FR" sz="3600" dirty="0" smtClean="0"/>
              <a:t>Commentez ces différentes réactions.</a:t>
            </a:r>
          </a:p>
          <a:p>
            <a:pPr lvl="0">
              <a:buFont typeface="Wingdings" pitchFamily="2" charset="2"/>
              <a:buChar char="ü"/>
            </a:pPr>
            <a:r>
              <a:rPr lang="fr-FR" sz="3600" dirty="0" smtClean="0"/>
              <a:t>Comment les expliquer ?</a:t>
            </a:r>
          </a:p>
          <a:p>
            <a:pPr>
              <a:buNone/>
            </a:pPr>
            <a:r>
              <a:rPr lang="fr-FR" sz="3600" dirty="0" smtClean="0"/>
              <a:t> </a:t>
            </a:r>
          </a:p>
          <a:p>
            <a:pPr marL="0" algn="just">
              <a:buNone/>
            </a:pPr>
            <a:r>
              <a:rPr lang="fr-FR" sz="4400" i="1" dirty="0" smtClean="0">
                <a:solidFill>
                  <a:schemeClr val="accent5">
                    <a:lumMod val="60000"/>
                    <a:lumOff val="40000"/>
                  </a:schemeClr>
                </a:solidFill>
              </a:rPr>
              <a:t>Marc a l’air très sociable, extraverti, il est à l’aise face à toute personne connue ou inconnue ; Béatrice, a contrario, semble introvertie et n’ose pas aborder Gaëlle, elle est timide et ne souhaite pas « affronter » une personne qu’elle ne connaît pas ; Gilles, enfin, n’a pas l’air d’apprécier cette nouvelle venue qu’il va devoir apprendre à connaître. Chacun a donc une personnalité différente.</a:t>
            </a:r>
          </a:p>
          <a:p>
            <a:pPr algn="r">
              <a:buNone/>
            </a:pPr>
            <a:r>
              <a:rPr lang="fr-FR" dirty="0" smtClean="0"/>
              <a:t> </a:t>
            </a:r>
            <a:r>
              <a:rPr lang="fr-FR" sz="4400" b="1" dirty="0" smtClean="0">
                <a:sym typeface="Wingdings"/>
              </a:rPr>
              <a:t></a:t>
            </a:r>
            <a:r>
              <a:rPr lang="fr-FR" sz="4400" b="1" dirty="0" smtClean="0"/>
              <a:t>Notion de personnalité</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75656" y="620688"/>
            <a:ext cx="7488832" cy="11521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1435608" y="620688"/>
            <a:ext cx="7498080" cy="5976664"/>
          </a:xfrm>
        </p:spPr>
        <p:txBody>
          <a:bodyPr>
            <a:normAutofit fontScale="92500"/>
          </a:bodyPr>
          <a:lstStyle/>
          <a:p>
            <a:pPr marL="0" lvl="0" algn="just">
              <a:buNone/>
            </a:pPr>
            <a:r>
              <a:rPr lang="fr-FR" sz="2600" dirty="0" smtClean="0"/>
              <a:t>Alors qu’elle se sentait angoissée avant de commencer à travailler, Gaëlle est à présent heureuse de se retrouver au sein du service de GRH.</a:t>
            </a:r>
          </a:p>
          <a:p>
            <a:pPr algn="just">
              <a:buNone/>
            </a:pPr>
            <a:r>
              <a:rPr lang="fr-FR" dirty="0" smtClean="0"/>
              <a:t> </a:t>
            </a:r>
          </a:p>
          <a:p>
            <a:pPr lvl="0">
              <a:buFont typeface="Wingdings" pitchFamily="2" charset="2"/>
              <a:buChar char="ü"/>
            </a:pPr>
            <a:r>
              <a:rPr lang="fr-FR" sz="2600" dirty="0" smtClean="0"/>
              <a:t>Comment nommeriez-vous ces états ? Expliquez.</a:t>
            </a:r>
          </a:p>
          <a:p>
            <a:pPr algn="just">
              <a:buNone/>
            </a:pPr>
            <a:r>
              <a:rPr lang="fr-FR" dirty="0" smtClean="0"/>
              <a:t> </a:t>
            </a:r>
          </a:p>
          <a:p>
            <a:pPr marL="0" algn="just">
              <a:buNone/>
            </a:pPr>
            <a:r>
              <a:rPr lang="fr-FR" sz="2600" i="1" dirty="0" smtClean="0">
                <a:solidFill>
                  <a:schemeClr val="accent5">
                    <a:lumMod val="60000"/>
                    <a:lumOff val="40000"/>
                  </a:schemeClr>
                </a:solidFill>
              </a:rPr>
              <a:t>Ce sont des émotions. En fonction du contexte, de notre personnalité, nous réagissons face aux situations que nous vivons sous la forme de ressentis comme la joie, la tristesse,  la colère,  la surprise…</a:t>
            </a:r>
          </a:p>
          <a:p>
            <a:pPr algn="just">
              <a:buNone/>
            </a:pPr>
            <a:endParaRPr lang="fr-FR" dirty="0" smtClean="0"/>
          </a:p>
          <a:p>
            <a:pPr algn="r">
              <a:buNone/>
            </a:pPr>
            <a:r>
              <a:rPr lang="fr-FR" sz="3000" b="1" dirty="0" smtClean="0">
                <a:sym typeface="Wingdings"/>
              </a:rPr>
              <a:t></a:t>
            </a:r>
            <a:r>
              <a:rPr lang="fr-FR" sz="3000" b="1" dirty="0" smtClean="0"/>
              <a:t>Notion d’émotion</a:t>
            </a:r>
            <a:endParaRPr lang="fr-FR" sz="30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amond(in)">
                                      <p:cBhvr>
                                        <p:cTn id="1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03648" y="188640"/>
            <a:ext cx="7560840" cy="9361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1475656" y="260648"/>
            <a:ext cx="7458032" cy="5987752"/>
          </a:xfrm>
        </p:spPr>
        <p:txBody>
          <a:bodyPr>
            <a:normAutofit fontScale="47500" lnSpcReduction="20000"/>
          </a:bodyPr>
          <a:lstStyle/>
          <a:p>
            <a:pPr marL="0" lvl="0" algn="just">
              <a:buNone/>
            </a:pPr>
            <a:r>
              <a:rPr lang="fr-FR" sz="4400" dirty="0" smtClean="0"/>
              <a:t>Gaëlle s’est documentée sur Prestiges SA et s’est renseignée sur le service dans lequel elle va travailler. Elle a un a priori positif pour s’intégrer rapidement dans l’entreprise</a:t>
            </a:r>
          </a:p>
          <a:p>
            <a:pPr marL="0" algn="just">
              <a:buNone/>
            </a:pPr>
            <a:r>
              <a:rPr lang="fr-FR" sz="4400" dirty="0" smtClean="0"/>
              <a:t> </a:t>
            </a:r>
          </a:p>
          <a:p>
            <a:pPr marL="0" lvl="0" algn="just">
              <a:buFont typeface="Wingdings" pitchFamily="2" charset="2"/>
              <a:buChar char="ü"/>
            </a:pPr>
            <a:r>
              <a:rPr lang="fr-FR" sz="4400" dirty="0" smtClean="0"/>
              <a:t>A l’aide du document annexé, mentionnez les composantes de l’attitude visées par les éléments précédents.</a:t>
            </a:r>
          </a:p>
          <a:p>
            <a:pPr marL="0" algn="just">
              <a:buNone/>
            </a:pPr>
            <a:r>
              <a:rPr lang="fr-FR" sz="3800" dirty="0" smtClean="0"/>
              <a:t> </a:t>
            </a:r>
          </a:p>
          <a:p>
            <a:pPr marL="0" lvl="0" algn="just">
              <a:buNone/>
            </a:pPr>
            <a:r>
              <a:rPr lang="fr-FR" sz="4200" i="1" dirty="0" smtClean="0">
                <a:solidFill>
                  <a:schemeClr val="accent5">
                    <a:lumMod val="60000"/>
                    <a:lumOff val="40000"/>
                  </a:schemeClr>
                </a:solidFill>
              </a:rPr>
              <a:t>Gaëlle s’est documentée sur le service dans lequel elle va travailler, elle a donc des connaissances sur celui-ci, il s’agit donc de la </a:t>
            </a:r>
            <a:r>
              <a:rPr lang="fr-FR" sz="4200" i="1" u="sng" dirty="0" smtClean="0">
                <a:solidFill>
                  <a:schemeClr val="accent5">
                    <a:lumMod val="60000"/>
                    <a:lumOff val="40000"/>
                  </a:schemeClr>
                </a:solidFill>
              </a:rPr>
              <a:t>composante cognitive</a:t>
            </a:r>
            <a:r>
              <a:rPr lang="fr-FR" sz="4200" i="1" dirty="0" smtClean="0">
                <a:solidFill>
                  <a:schemeClr val="accent5">
                    <a:lumMod val="60000"/>
                    <a:lumOff val="40000"/>
                  </a:schemeClr>
                </a:solidFill>
              </a:rPr>
              <a:t>.</a:t>
            </a:r>
          </a:p>
          <a:p>
            <a:pPr marL="0" lvl="0" algn="just">
              <a:buNone/>
            </a:pPr>
            <a:r>
              <a:rPr lang="fr-FR" sz="4200" i="1" dirty="0" smtClean="0">
                <a:solidFill>
                  <a:schemeClr val="accent5">
                    <a:lumMod val="60000"/>
                    <a:lumOff val="40000"/>
                  </a:schemeClr>
                </a:solidFill>
              </a:rPr>
              <a:t>Son a priori est positif, c’est la </a:t>
            </a:r>
            <a:r>
              <a:rPr lang="fr-FR" sz="4200" i="1" u="sng" dirty="0" smtClean="0">
                <a:solidFill>
                  <a:schemeClr val="accent5">
                    <a:lumMod val="60000"/>
                    <a:lumOff val="40000"/>
                  </a:schemeClr>
                </a:solidFill>
              </a:rPr>
              <a:t>composante affective</a:t>
            </a:r>
            <a:r>
              <a:rPr lang="fr-FR" sz="4200" i="1" dirty="0" smtClean="0">
                <a:solidFill>
                  <a:schemeClr val="accent5">
                    <a:lumMod val="60000"/>
                    <a:lumOff val="40000"/>
                  </a:schemeClr>
                </a:solidFill>
              </a:rPr>
              <a:t>.</a:t>
            </a:r>
          </a:p>
          <a:p>
            <a:pPr marL="0" lvl="0" algn="just">
              <a:buNone/>
            </a:pPr>
            <a:r>
              <a:rPr lang="fr-FR" sz="4200" i="1" dirty="0" smtClean="0">
                <a:solidFill>
                  <a:schemeClr val="accent5">
                    <a:lumMod val="60000"/>
                    <a:lumOff val="40000"/>
                  </a:schemeClr>
                </a:solidFill>
              </a:rPr>
              <a:t>Le fait qu’elle veuille s’intégrer rapidement au sein de l’équipe représente la </a:t>
            </a:r>
            <a:r>
              <a:rPr lang="fr-FR" sz="4200" i="1" u="sng" dirty="0" smtClean="0">
                <a:solidFill>
                  <a:schemeClr val="accent5">
                    <a:lumMod val="60000"/>
                    <a:lumOff val="40000"/>
                  </a:schemeClr>
                </a:solidFill>
              </a:rPr>
              <a:t>composante comportementale </a:t>
            </a:r>
            <a:r>
              <a:rPr lang="fr-FR" sz="4200" i="1" dirty="0" smtClean="0">
                <a:solidFill>
                  <a:schemeClr val="accent5">
                    <a:lumMod val="60000"/>
                    <a:lumOff val="40000"/>
                  </a:schemeClr>
                </a:solidFill>
              </a:rPr>
              <a:t>de l’attitude.</a:t>
            </a:r>
          </a:p>
          <a:p>
            <a:pPr marL="0" algn="just">
              <a:buNone/>
            </a:pPr>
            <a:r>
              <a:rPr lang="fr-FR" sz="3800" dirty="0" smtClean="0"/>
              <a:t> </a:t>
            </a:r>
          </a:p>
          <a:p>
            <a:pPr marL="0" algn="just">
              <a:buNone/>
            </a:pPr>
            <a:endParaRPr lang="fr-FR" dirty="0" smtClean="0"/>
          </a:p>
          <a:p>
            <a:pPr algn="r">
              <a:buNone/>
            </a:pPr>
            <a:r>
              <a:rPr lang="fr-FR" sz="5100" b="1" dirty="0" smtClean="0">
                <a:sym typeface="Wingdings"/>
              </a:rPr>
              <a:t></a:t>
            </a:r>
            <a:r>
              <a:rPr lang="fr-FR" sz="5100" b="1" dirty="0" smtClean="0"/>
              <a:t>Notion d’attitude</a:t>
            </a:r>
            <a:endParaRPr lang="fr-FR" sz="51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amond(in)">
                                      <p:cBhvr>
                                        <p:cTn id="10" dur="2000"/>
                                        <p:tgtEl>
                                          <p:spTgt spid="3">
                                            <p:txEl>
                                              <p:pRg st="5" end="5"/>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amond(in)">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a:t>
            </a:r>
            <a:endParaRPr lang="fr-FR" dirty="0"/>
          </a:p>
        </p:txBody>
      </p:sp>
      <p:pic>
        <p:nvPicPr>
          <p:cNvPr id="4" name="Espace réservé du contenu 3" descr="img002.jpg"/>
          <p:cNvPicPr>
            <a:picLocks noGrp="1"/>
          </p:cNvPicPr>
          <p:nvPr>
            <p:ph idx="1"/>
          </p:nvPr>
        </p:nvPicPr>
        <p:blipFill>
          <a:blip r:embed="rId2" cstate="print"/>
          <a:srcRect l="14380" t="19415" r="8099" b="55439"/>
          <a:stretch>
            <a:fillRect/>
          </a:stretch>
        </p:blipFill>
        <p:spPr>
          <a:xfrm>
            <a:off x="1187624" y="1484784"/>
            <a:ext cx="7776863" cy="44644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03648" y="188640"/>
            <a:ext cx="7560840" cy="13681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1435608" y="260648"/>
            <a:ext cx="7498080" cy="6336704"/>
          </a:xfrm>
        </p:spPr>
        <p:txBody>
          <a:bodyPr>
            <a:normAutofit fontScale="32500" lnSpcReduction="20000"/>
          </a:bodyPr>
          <a:lstStyle/>
          <a:p>
            <a:pPr marL="0" lvl="0" algn="just">
              <a:buNone/>
            </a:pPr>
            <a:r>
              <a:rPr lang="fr-FR" sz="6000" dirty="0" smtClean="0"/>
              <a:t>Avant de se rendre à l’entreprise pour son premier jour de travail, Gaëlle essaie de maîtriser son stress en imaginant la scène de son arrivée dans son nouveau service, face à de nouveaux collègues.  Toutes les nouvelles recrues vont se retrouver lors d’une réunion d’intégration.</a:t>
            </a:r>
          </a:p>
          <a:p>
            <a:pPr marL="0">
              <a:buNone/>
            </a:pPr>
            <a:r>
              <a:rPr lang="fr-FR" sz="5100" dirty="0" smtClean="0"/>
              <a:t> </a:t>
            </a:r>
          </a:p>
          <a:p>
            <a:pPr marL="0" lvl="0">
              <a:buFont typeface="Wingdings" pitchFamily="2" charset="2"/>
              <a:buChar char="ü"/>
            </a:pPr>
            <a:r>
              <a:rPr lang="fr-FR" sz="6000" dirty="0" smtClean="0"/>
              <a:t>Quelles sont les questions que Gaëlle peut se poser sur le premier contact qu’elle aura avec ses nouveaux collègues ainsi qu’avec son Directeur ?</a:t>
            </a:r>
          </a:p>
          <a:p>
            <a:pPr marL="0" lvl="0">
              <a:buFont typeface="Wingdings" pitchFamily="2" charset="2"/>
              <a:buChar char="ü"/>
            </a:pPr>
            <a:r>
              <a:rPr lang="fr-FR" sz="6000" dirty="0" smtClean="0"/>
              <a:t>Quels vont être les échanges ? Avec qui ? Avec quel(s) objectif(s) ?</a:t>
            </a:r>
          </a:p>
          <a:p>
            <a:pPr marL="0">
              <a:buNone/>
            </a:pPr>
            <a:r>
              <a:rPr lang="fr-FR" i="1" dirty="0" smtClean="0"/>
              <a:t> </a:t>
            </a:r>
            <a:endParaRPr lang="fr-FR" dirty="0" smtClean="0"/>
          </a:p>
          <a:p>
            <a:pPr marL="0" algn="just">
              <a:lnSpc>
                <a:spcPct val="120000"/>
              </a:lnSpc>
              <a:spcBef>
                <a:spcPts val="0"/>
              </a:spcBef>
              <a:buNone/>
            </a:pPr>
            <a:r>
              <a:rPr lang="fr-FR" sz="4900" i="1" dirty="0" smtClean="0">
                <a:solidFill>
                  <a:schemeClr val="accent5">
                    <a:lumMod val="60000"/>
                    <a:lumOff val="40000"/>
                  </a:schemeClr>
                </a:solidFill>
              </a:rPr>
              <a:t>Lors de la réunion d’intégration, il va y avoir des échanges entre nouveaux embauchés, entre ces derniers et le DRH. Les recrues vont échanger leurs premières impressions, leurs interrogations… Ils vont présenter leurs besoins d’information auprès du DRH…</a:t>
            </a:r>
          </a:p>
          <a:p>
            <a:pPr marL="0" algn="just">
              <a:lnSpc>
                <a:spcPct val="120000"/>
              </a:lnSpc>
              <a:spcBef>
                <a:spcPts val="0"/>
              </a:spcBef>
              <a:buNone/>
            </a:pPr>
            <a:r>
              <a:rPr lang="fr-FR" sz="4900" i="1" dirty="0" smtClean="0">
                <a:solidFill>
                  <a:schemeClr val="accent5">
                    <a:lumMod val="60000"/>
                    <a:lumOff val="40000"/>
                  </a:schemeClr>
                </a:solidFill>
              </a:rPr>
              <a:t> </a:t>
            </a:r>
          </a:p>
          <a:p>
            <a:pPr marL="0" algn="just">
              <a:lnSpc>
                <a:spcPct val="120000"/>
              </a:lnSpc>
              <a:spcBef>
                <a:spcPts val="0"/>
              </a:spcBef>
              <a:buNone/>
            </a:pPr>
            <a:r>
              <a:rPr lang="fr-FR" sz="4900" i="1" dirty="0" smtClean="0">
                <a:solidFill>
                  <a:schemeClr val="accent5">
                    <a:lumMod val="60000"/>
                    <a:lumOff val="40000"/>
                  </a:schemeClr>
                </a:solidFill>
              </a:rPr>
              <a:t>La communication de groupe est constituée de plus d'un émetteur s'adressant par un message ciblé à une catégorie d'individus bien définie. </a:t>
            </a:r>
          </a:p>
          <a:p>
            <a:pPr marL="0" algn="just">
              <a:lnSpc>
                <a:spcPct val="120000"/>
              </a:lnSpc>
              <a:spcBef>
                <a:spcPts val="0"/>
              </a:spcBef>
              <a:buNone/>
            </a:pPr>
            <a:r>
              <a:rPr lang="fr-FR" sz="4900" i="1" dirty="0" smtClean="0">
                <a:solidFill>
                  <a:schemeClr val="accent5">
                    <a:lumMod val="60000"/>
                    <a:lumOff val="40000"/>
                  </a:schemeClr>
                </a:solidFill>
              </a:rPr>
              <a:t>Elle est complexe et multiple car elle est liée à la taille du groupe, ses valeurs et ses normes ainsi qu’aux statuts et aux rôles des membres qui le composent.</a:t>
            </a:r>
            <a:r>
              <a:rPr lang="fr-FR" sz="4900" dirty="0" smtClean="0"/>
              <a:t> </a:t>
            </a:r>
          </a:p>
          <a:p>
            <a:pPr marL="0">
              <a:buNone/>
            </a:pPr>
            <a:r>
              <a:rPr lang="fr-FR" sz="6200" dirty="0" smtClean="0"/>
              <a:t> </a:t>
            </a:r>
          </a:p>
          <a:p>
            <a:pPr marL="0" lvl="0" algn="r">
              <a:buFont typeface="Wingdings" pitchFamily="2" charset="2"/>
              <a:buChar char="F"/>
            </a:pPr>
            <a:r>
              <a:rPr lang="fr-FR" sz="5000" b="1" dirty="0" smtClean="0"/>
              <a:t>Notions de caractéristiques des groupes, de statut dans les groupes</a:t>
            </a:r>
            <a:endParaRPr lang="fr-FR" sz="50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heckerboard(across)">
                                      <p:cBhvr>
                                        <p:cTn id="19" dur="500"/>
                                        <p:tgtEl>
                                          <p:spTgt spid="3">
                                            <p:txEl>
                                              <p:pRg st="8" end="8"/>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403648" y="260648"/>
            <a:ext cx="7560840" cy="14401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1428728" y="260648"/>
            <a:ext cx="7498080" cy="6383062"/>
          </a:xfrm>
        </p:spPr>
        <p:txBody>
          <a:bodyPr>
            <a:noAutofit/>
          </a:bodyPr>
          <a:lstStyle/>
          <a:p>
            <a:pPr marL="0" lvl="0" algn="just">
              <a:buNone/>
            </a:pPr>
            <a:r>
              <a:rPr lang="fr-FR" sz="1800" dirty="0" smtClean="0"/>
              <a:t>Gaëlle rencontre en premier lieu son Directeur qui lui explique rapidement qu’il a un rendez-vous important qui l’oblige à partir et qu’elle doit se présenter seule auprès de ses collègues. Mais le téléphone a sonné au même moment et Gaëlle lui a demandé de répéter ses propos.</a:t>
            </a:r>
          </a:p>
          <a:p>
            <a:pPr>
              <a:buNone/>
            </a:pPr>
            <a:endParaRPr lang="fr-FR" sz="800" dirty="0" smtClean="0"/>
          </a:p>
          <a:p>
            <a:pPr>
              <a:buNone/>
            </a:pPr>
            <a:endParaRPr lang="fr-FR" sz="800" dirty="0" smtClean="0"/>
          </a:p>
          <a:p>
            <a:pPr marL="0">
              <a:spcBef>
                <a:spcPts val="0"/>
              </a:spcBef>
              <a:buFont typeface="Wingdings" pitchFamily="2" charset="2"/>
              <a:buChar char="ü"/>
            </a:pPr>
            <a:r>
              <a:rPr lang="fr-FR" sz="2000" dirty="0" smtClean="0"/>
              <a:t>Quelles sont les composantes de ce premier contact ?</a:t>
            </a:r>
          </a:p>
          <a:p>
            <a:pPr marL="0" lvl="0">
              <a:spcBef>
                <a:spcPts val="0"/>
              </a:spcBef>
              <a:buFont typeface="Wingdings" pitchFamily="2" charset="2"/>
              <a:buChar char="ü"/>
            </a:pPr>
            <a:r>
              <a:rPr lang="fr-FR" sz="2000" dirty="0" smtClean="0"/>
              <a:t>Pourquoi peut-on dire qu’il s’agit d’une communication interpersonnelle ?</a:t>
            </a:r>
          </a:p>
          <a:p>
            <a:pPr>
              <a:buNone/>
            </a:pPr>
            <a:r>
              <a:rPr lang="fr-FR" sz="1800" b="1" dirty="0" smtClean="0"/>
              <a:t> </a:t>
            </a:r>
            <a:endParaRPr lang="fr-FR" sz="1050" dirty="0" smtClean="0"/>
          </a:p>
          <a:p>
            <a:pPr>
              <a:buNone/>
            </a:pPr>
            <a:r>
              <a:rPr lang="fr-FR" sz="1050" dirty="0" smtClean="0"/>
              <a:t> </a:t>
            </a:r>
          </a:p>
          <a:p>
            <a:pPr>
              <a:buNone/>
            </a:pPr>
            <a:r>
              <a:rPr lang="fr-FR" sz="1050" dirty="0" smtClean="0"/>
              <a:t> </a:t>
            </a:r>
          </a:p>
          <a:p>
            <a:pPr>
              <a:buNone/>
            </a:pPr>
            <a:r>
              <a:rPr lang="fr-FR" sz="1050" dirty="0" smtClean="0"/>
              <a:t> </a:t>
            </a:r>
          </a:p>
          <a:p>
            <a:pPr>
              <a:buNone/>
            </a:pPr>
            <a:r>
              <a:rPr lang="fr-FR" sz="1050" dirty="0" smtClean="0"/>
              <a:t/>
            </a:r>
            <a:br>
              <a:rPr lang="fr-FR" sz="1050" dirty="0" smtClean="0"/>
            </a:br>
            <a:r>
              <a:rPr lang="fr-FR" sz="1050" dirty="0" smtClean="0"/>
              <a:t>			    </a:t>
            </a:r>
          </a:p>
          <a:p>
            <a:pPr>
              <a:buNone/>
            </a:pPr>
            <a:r>
              <a:rPr lang="fr-FR" sz="1600" dirty="0" smtClean="0"/>
              <a:t>		</a:t>
            </a:r>
            <a:r>
              <a:rPr lang="fr-FR" sz="1800" dirty="0" smtClean="0"/>
              <a:t>Ou destinataire ou récepteur</a:t>
            </a:r>
          </a:p>
          <a:p>
            <a:pPr marL="0" algn="just">
              <a:spcBef>
                <a:spcPts val="0"/>
              </a:spcBef>
              <a:buNone/>
            </a:pPr>
            <a:r>
              <a:rPr lang="fr-FR" sz="1600" i="1" dirty="0" smtClean="0">
                <a:solidFill>
                  <a:schemeClr val="accent5">
                    <a:lumMod val="60000"/>
                    <a:lumOff val="40000"/>
                  </a:schemeClr>
                </a:solidFill>
              </a:rPr>
              <a:t>On peut dire qu’il s’agit d’une communication interpersonnelle car la communication interpersonnelle est fondée sur l'échange « 1 émetteur - 1 récepteur ».</a:t>
            </a:r>
          </a:p>
          <a:p>
            <a:pPr marL="0" algn="just">
              <a:spcBef>
                <a:spcPts val="0"/>
              </a:spcBef>
              <a:buNone/>
            </a:pPr>
            <a:r>
              <a:rPr lang="fr-FR" sz="1600" i="1" dirty="0" smtClean="0">
                <a:solidFill>
                  <a:schemeClr val="accent5">
                    <a:lumMod val="60000"/>
                    <a:lumOff val="40000"/>
                  </a:schemeClr>
                </a:solidFill>
              </a:rPr>
              <a:t>Entre humains, c'est la base de la vie en société. C'est là en général que la compréhension est la meilleure, mais le nombre de récepteurs est limité à une seule personne. La rétroaction est quasi systématique.</a:t>
            </a:r>
          </a:p>
          <a:p>
            <a:pPr algn="r">
              <a:buNone/>
            </a:pPr>
            <a:r>
              <a:rPr lang="fr-FR" sz="1600" dirty="0" smtClean="0"/>
              <a:t> </a:t>
            </a:r>
            <a:r>
              <a:rPr lang="fr-FR" sz="1800" i="1" dirty="0" smtClean="0">
                <a:sym typeface="Wingdings"/>
              </a:rPr>
              <a:t></a:t>
            </a:r>
            <a:r>
              <a:rPr lang="fr-FR" sz="1800" i="1" dirty="0" smtClean="0"/>
              <a:t> </a:t>
            </a:r>
            <a:r>
              <a:rPr lang="fr-FR" sz="1800" b="1" dirty="0" smtClean="0"/>
              <a:t> Notion de communication interpersonnelle</a:t>
            </a:r>
            <a:endParaRPr lang="fr-FR" sz="1800" dirty="0" smtClean="0"/>
          </a:p>
          <a:p>
            <a:pPr>
              <a:buNone/>
            </a:pPr>
            <a:endParaRPr lang="fr-FR" sz="1050" dirty="0"/>
          </a:p>
        </p:txBody>
      </p:sp>
      <p:pic>
        <p:nvPicPr>
          <p:cNvPr id="4" name="Image 3"/>
          <p:cNvPicPr/>
          <p:nvPr/>
        </p:nvPicPr>
        <p:blipFill>
          <a:blip r:embed="rId2" cstate="print"/>
          <a:srcRect l="37271" t="41593" r="15478" b="37956"/>
          <a:stretch>
            <a:fillRect/>
          </a:stretch>
        </p:blipFill>
        <p:spPr bwMode="auto">
          <a:xfrm>
            <a:off x="2555776" y="2996952"/>
            <a:ext cx="4953000" cy="1333500"/>
          </a:xfrm>
          <a:prstGeom prst="rect">
            <a:avLst/>
          </a:prstGeom>
          <a:noFill/>
          <a:ln w="9525">
            <a:noFill/>
            <a:miter lim="800000"/>
            <a:headEnd/>
            <a:tailEnd/>
          </a:ln>
        </p:spPr>
      </p:pic>
      <p:cxnSp>
        <p:nvCxnSpPr>
          <p:cNvPr id="6" name="Connecteur droit avec flèche 5"/>
          <p:cNvCxnSpPr/>
          <p:nvPr/>
        </p:nvCxnSpPr>
        <p:spPr>
          <a:xfrm flipH="1">
            <a:off x="3851920" y="4221088"/>
            <a:ext cx="1440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blinds(horizontal)">
                                      <p:cBhvr>
                                        <p:cTn id="13" dur="500"/>
                                        <p:tgtEl>
                                          <p:spTgt spid="3">
                                            <p:txEl>
                                              <p:pRg st="10" end="1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blinds(horizontal)">
                                      <p:cBhvr>
                                        <p:cTn id="16" dur="500"/>
                                        <p:tgtEl>
                                          <p:spTgt spid="3">
                                            <p:txEl>
                                              <p:pRg st="11" end="1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blinds(horizontal)">
                                      <p:cBhvr>
                                        <p:cTn id="19" dur="500"/>
                                        <p:tgtEl>
                                          <p:spTgt spid="3">
                                            <p:txEl>
                                              <p:pRg st="12" end="1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blinds(horizontal)">
                                      <p:cBhvr>
                                        <p:cTn id="2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332656"/>
            <a:ext cx="7704856" cy="151216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1331640" y="260648"/>
            <a:ext cx="7498080" cy="6264696"/>
          </a:xfrm>
        </p:spPr>
        <p:txBody>
          <a:bodyPr>
            <a:normAutofit/>
          </a:bodyPr>
          <a:lstStyle/>
          <a:p>
            <a:pPr marL="0" lvl="0" algn="just">
              <a:buNone/>
            </a:pPr>
            <a:r>
              <a:rPr lang="fr-FR" sz="2800" dirty="0" smtClean="0"/>
              <a:t>Gaëlle ne sait pas si elle doit se présenter à chaque membre de l’équipe ou face à tous. Que lui conseillez-vous ?</a:t>
            </a:r>
          </a:p>
          <a:p>
            <a:pPr marL="0" algn="just">
              <a:buNone/>
            </a:pPr>
            <a:r>
              <a:rPr lang="fr-FR" sz="2200" i="1" dirty="0" smtClean="0"/>
              <a:t> </a:t>
            </a:r>
            <a:endParaRPr lang="fr-FR" sz="1700" dirty="0" smtClean="0"/>
          </a:p>
          <a:p>
            <a:pPr marL="0" lvl="0" algn="just">
              <a:buFont typeface="Wingdings" pitchFamily="2" charset="2"/>
              <a:buChar char="ü"/>
            </a:pPr>
            <a:r>
              <a:rPr lang="fr-FR" sz="2400" dirty="0" smtClean="0"/>
              <a:t>Différenciez les comportements à adopter en fonction de chacune des situations.</a:t>
            </a:r>
            <a:endParaRPr lang="fr-FR" sz="2800" dirty="0" smtClean="0"/>
          </a:p>
          <a:p>
            <a:pPr marL="0" lvl="0" algn="just">
              <a:buNone/>
            </a:pPr>
            <a:endParaRPr lang="fr-FR" sz="2800" dirty="0" smtClean="0"/>
          </a:p>
          <a:p>
            <a:pPr marL="0" algn="just">
              <a:buNone/>
            </a:pPr>
            <a:r>
              <a:rPr lang="fr-FR" sz="2000" i="1" dirty="0" smtClean="0">
                <a:solidFill>
                  <a:schemeClr val="accent5">
                    <a:lumMod val="60000"/>
                    <a:lumOff val="40000"/>
                  </a:schemeClr>
                </a:solidFill>
              </a:rPr>
              <a:t>Si Gaëlle se retrouve face à chaque membre du service, elle se comportera différemment que si elle a à se présenter face au groupe, en matière de communication verbale, non verbale et de paralangage. Le comportement est observable par autrui et est fonction du contexte, de facteurs psychologiques et </a:t>
            </a:r>
            <a:r>
              <a:rPr lang="fr-FR" sz="2000" i="1" dirty="0" err="1" smtClean="0">
                <a:solidFill>
                  <a:schemeClr val="accent5">
                    <a:lumMod val="60000"/>
                    <a:lumOff val="40000"/>
                  </a:schemeClr>
                </a:solidFill>
              </a:rPr>
              <a:t>socio-culturels</a:t>
            </a:r>
            <a:r>
              <a:rPr lang="fr-FR" sz="2000" i="1" dirty="0" smtClean="0">
                <a:solidFill>
                  <a:schemeClr val="accent5">
                    <a:lumMod val="60000"/>
                    <a:lumOff val="40000"/>
                  </a:schemeClr>
                </a:solidFill>
              </a:rPr>
              <a:t>.</a:t>
            </a:r>
          </a:p>
          <a:p>
            <a:pPr marL="0" algn="r">
              <a:buNone/>
            </a:pPr>
            <a:r>
              <a:rPr lang="fr-FR" sz="2400" b="1" dirty="0" smtClean="0">
                <a:sym typeface="Wingdings"/>
              </a:rPr>
              <a:t></a:t>
            </a:r>
            <a:r>
              <a:rPr lang="fr-FR" sz="2400" b="1" dirty="0" smtClean="0"/>
              <a:t>Notion de comportement</a:t>
            </a:r>
            <a:endParaRPr lang="fr-FR" sz="24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140</TotalTime>
  <Words>855</Words>
  <Application>Microsoft Office PowerPoint</Application>
  <PresentationFormat>Affichage à l'écran (4:3)</PresentationFormat>
  <Paragraphs>224</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Solstice</vt:lpstr>
      <vt:lpstr>Diapositive 1</vt:lpstr>
      <vt:lpstr>Diapositive 2</vt:lpstr>
      <vt:lpstr>Situations pédagogiques</vt:lpstr>
      <vt:lpstr>Diapositive 4</vt:lpstr>
      <vt:lpstr>Diapositive 5</vt:lpstr>
      <vt:lpstr>Annexe</vt:lpstr>
      <vt:lpstr>Diapositive 7</vt:lpstr>
      <vt:lpstr>Diapositive 8</vt:lpstr>
      <vt:lpstr>Diapositive 9</vt:lpstr>
      <vt:lpstr>Diapositive 10</vt:lpstr>
      <vt:lpstr>Diapositive 11</vt:lpstr>
      <vt:lpstr>Diapositive 12</vt:lpstr>
      <vt:lpstr>Diapositive 13</vt:lpstr>
      <vt:lpstr>COMPLEMENTS A LA NOTION DE COMMUNICATION INTERPERSONNELLE </vt:lpstr>
      <vt:lpstr>Diapositive 15</vt:lpstr>
      <vt:lpstr>Diapositive 16</vt:lpstr>
      <vt:lpstr>Diapositive 17</vt:lpstr>
      <vt:lpstr>   Le service des Ressources Humaines comprend deux bureaux qui deviennent un peu étroits pour accueillir les nouvelles recrues. Marc décide donc d’affecter Gaëlle et Alice, une nouvelle embauchée, dans le bureau voisin qui est disponible.  Alice, employée polyvalente a pour mission d’aider les différents services en cas de besoin et devrait donc effectuer les tâches demandées par Gaëlle. La cohabitation n’est pas des meilleures. Chaque matin, Alice arrive de mauvaise humeur, parle fort, râle, nargue et agresse de plus en plus souvent Gaëlle qui ne sait plus quoi faire.  Elle n’ose plus lui demander son aide car elle travaille lentement et ne respecte pas les délais…elle préfère se débrouiller seule. Elle a besoin de calme pour effectuer son travail. Elle décide d’ignorer sa collègue, mais tout cela la met mal à l’aise et la stresse.    </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ccaton</dc:creator>
  <cp:lastModifiedBy>Carole</cp:lastModifiedBy>
  <cp:revision>112</cp:revision>
  <dcterms:created xsi:type="dcterms:W3CDTF">2012-04-07T19:32:35Z</dcterms:created>
  <dcterms:modified xsi:type="dcterms:W3CDTF">2012-06-09T20:52:13Z</dcterms:modified>
</cp:coreProperties>
</file>