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68"/>
  </p:notesMasterIdLst>
  <p:handoutMasterIdLst>
    <p:handoutMasterId r:id="rId69"/>
  </p:handoutMasterIdLst>
  <p:sldIdLst>
    <p:sldId id="335" r:id="rId2"/>
    <p:sldId id="394" r:id="rId3"/>
    <p:sldId id="296" r:id="rId4"/>
    <p:sldId id="362" r:id="rId5"/>
    <p:sldId id="363" r:id="rId6"/>
    <p:sldId id="364" r:id="rId7"/>
    <p:sldId id="365" r:id="rId8"/>
    <p:sldId id="367" r:id="rId9"/>
    <p:sldId id="368" r:id="rId10"/>
    <p:sldId id="369" r:id="rId11"/>
    <p:sldId id="366" r:id="rId12"/>
    <p:sldId id="382" r:id="rId13"/>
    <p:sldId id="383" r:id="rId14"/>
    <p:sldId id="370" r:id="rId15"/>
    <p:sldId id="371" r:id="rId16"/>
    <p:sldId id="372" r:id="rId17"/>
    <p:sldId id="373" r:id="rId18"/>
    <p:sldId id="374" r:id="rId19"/>
    <p:sldId id="375" r:id="rId20"/>
    <p:sldId id="379" r:id="rId21"/>
    <p:sldId id="380" r:id="rId22"/>
    <p:sldId id="384" r:id="rId23"/>
    <p:sldId id="376" r:id="rId24"/>
    <p:sldId id="401" r:id="rId25"/>
    <p:sldId id="378" r:id="rId26"/>
    <p:sldId id="377" r:id="rId27"/>
    <p:sldId id="393" r:id="rId28"/>
    <p:sldId id="385" r:id="rId29"/>
    <p:sldId id="387" r:id="rId30"/>
    <p:sldId id="390" r:id="rId31"/>
    <p:sldId id="407" r:id="rId32"/>
    <p:sldId id="408" r:id="rId33"/>
    <p:sldId id="409" r:id="rId34"/>
    <p:sldId id="410" r:id="rId35"/>
    <p:sldId id="411"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391" r:id="rId60"/>
    <p:sldId id="399" r:id="rId61"/>
    <p:sldId id="400" r:id="rId62"/>
    <p:sldId id="402" r:id="rId63"/>
    <p:sldId id="403" r:id="rId64"/>
    <p:sldId id="404" r:id="rId65"/>
    <p:sldId id="405" r:id="rId66"/>
    <p:sldId id="406" r:id="rId67"/>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00"/>
    <a:srgbClr val="FF8A65"/>
    <a:srgbClr val="D1D1D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6" autoAdjust="0"/>
    <p:restoredTop sz="72899" autoAdjust="0"/>
  </p:normalViewPr>
  <p:slideViewPr>
    <p:cSldViewPr>
      <p:cViewPr>
        <p:scale>
          <a:sx n="66" d="100"/>
          <a:sy n="66" d="100"/>
        </p:scale>
        <p:origin x="-1122" y="5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728" y="286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301E2-1A84-42D7-A7FA-BEE8C507C5C8}"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fr-FR"/>
        </a:p>
      </dgm:t>
    </dgm:pt>
    <dgm:pt modelId="{86BE135A-BA6A-4624-8236-0857EF0BFBA7}">
      <dgm:prSet phldrT="[Texte]"/>
      <dgm:spPr/>
      <dgm:t>
        <a:bodyPr/>
        <a:lstStyle/>
        <a:p>
          <a:r>
            <a:rPr lang="fr-FR" dirty="0" smtClean="0"/>
            <a:t>Définir</a:t>
          </a:r>
          <a:endParaRPr lang="fr-FR" dirty="0"/>
        </a:p>
      </dgm:t>
    </dgm:pt>
    <dgm:pt modelId="{B6374584-986B-4D4A-B70B-7BE12489DFC2}" type="parTrans" cxnId="{D8818B28-6417-4E73-8CC8-6D80F2DF1260}">
      <dgm:prSet/>
      <dgm:spPr/>
      <dgm:t>
        <a:bodyPr/>
        <a:lstStyle/>
        <a:p>
          <a:endParaRPr lang="fr-FR"/>
        </a:p>
      </dgm:t>
    </dgm:pt>
    <dgm:pt modelId="{EB84E3DE-8195-4191-8680-B09865CD387A}" type="sibTrans" cxnId="{D8818B28-6417-4E73-8CC8-6D80F2DF1260}">
      <dgm:prSet/>
      <dgm:spPr/>
      <dgm:t>
        <a:bodyPr/>
        <a:lstStyle/>
        <a:p>
          <a:endParaRPr lang="fr-FR"/>
        </a:p>
      </dgm:t>
    </dgm:pt>
    <dgm:pt modelId="{A7D9C54A-4388-4375-B657-81919D3663DB}">
      <dgm:prSet phldrT="[Texte]"/>
      <dgm:spPr/>
      <dgm:t>
        <a:bodyPr/>
        <a:lstStyle/>
        <a:p>
          <a:r>
            <a:rPr lang="fr-FR" dirty="0" smtClean="0"/>
            <a:t>Concevoir</a:t>
          </a:r>
          <a:endParaRPr lang="fr-FR" dirty="0"/>
        </a:p>
      </dgm:t>
    </dgm:pt>
    <dgm:pt modelId="{BB7391EC-35D5-4971-9FAD-4B9B99267883}" type="parTrans" cxnId="{1D2C3C71-ECF5-4FF5-98B6-9ADB1FB46576}">
      <dgm:prSet/>
      <dgm:spPr/>
      <dgm:t>
        <a:bodyPr/>
        <a:lstStyle/>
        <a:p>
          <a:endParaRPr lang="fr-FR"/>
        </a:p>
      </dgm:t>
    </dgm:pt>
    <dgm:pt modelId="{757EA932-12E6-46DB-97D7-7998D17C8B47}" type="sibTrans" cxnId="{1D2C3C71-ECF5-4FF5-98B6-9ADB1FB46576}">
      <dgm:prSet/>
      <dgm:spPr/>
      <dgm:t>
        <a:bodyPr/>
        <a:lstStyle/>
        <a:p>
          <a:endParaRPr lang="fr-FR"/>
        </a:p>
      </dgm:t>
    </dgm:pt>
    <dgm:pt modelId="{C0C5C1ED-B818-4BF9-BC72-09B481B85FFB}">
      <dgm:prSet phldrT="[Texte]"/>
      <dgm:spPr/>
      <dgm:t>
        <a:bodyPr/>
        <a:lstStyle/>
        <a:p>
          <a:r>
            <a:rPr lang="fr-FR" dirty="0" smtClean="0"/>
            <a:t>Mettre en œuvre</a:t>
          </a:r>
          <a:endParaRPr lang="fr-FR" dirty="0"/>
        </a:p>
      </dgm:t>
    </dgm:pt>
    <dgm:pt modelId="{6226D36F-28B0-4F97-9D2E-083E5EC123EA}" type="parTrans" cxnId="{279ABACC-04E4-4EDA-A02C-285E7CAAE9E9}">
      <dgm:prSet/>
      <dgm:spPr/>
      <dgm:t>
        <a:bodyPr/>
        <a:lstStyle/>
        <a:p>
          <a:endParaRPr lang="fr-FR"/>
        </a:p>
      </dgm:t>
    </dgm:pt>
    <dgm:pt modelId="{9301CA2A-5A3E-4F0C-A9A4-F4114F22CA9E}" type="sibTrans" cxnId="{279ABACC-04E4-4EDA-A02C-285E7CAAE9E9}">
      <dgm:prSet/>
      <dgm:spPr/>
      <dgm:t>
        <a:bodyPr/>
        <a:lstStyle/>
        <a:p>
          <a:endParaRPr lang="fr-FR"/>
        </a:p>
      </dgm:t>
    </dgm:pt>
    <dgm:pt modelId="{A7C2807C-3A5A-4490-A361-9E186218B290}">
      <dgm:prSet phldrT="[Texte]"/>
      <dgm:spPr/>
      <dgm:t>
        <a:bodyPr/>
        <a:lstStyle/>
        <a:p>
          <a:r>
            <a:rPr lang="fr-FR" dirty="0" smtClean="0"/>
            <a:t>Déployer</a:t>
          </a:r>
          <a:endParaRPr lang="fr-FR" dirty="0"/>
        </a:p>
      </dgm:t>
    </dgm:pt>
    <dgm:pt modelId="{A33BCF9D-A462-4F50-B4F4-003DDD5D13A0}" type="parTrans" cxnId="{4B00A978-02F9-4907-9738-494F8F911D8B}">
      <dgm:prSet/>
      <dgm:spPr/>
      <dgm:t>
        <a:bodyPr/>
        <a:lstStyle/>
        <a:p>
          <a:endParaRPr lang="fr-FR"/>
        </a:p>
      </dgm:t>
    </dgm:pt>
    <dgm:pt modelId="{5BCED2D8-D9A6-4BA7-A872-98991618FA26}" type="sibTrans" cxnId="{4B00A978-02F9-4907-9738-494F8F911D8B}">
      <dgm:prSet/>
      <dgm:spPr/>
      <dgm:t>
        <a:bodyPr/>
        <a:lstStyle/>
        <a:p>
          <a:endParaRPr lang="fr-FR"/>
        </a:p>
      </dgm:t>
    </dgm:pt>
    <dgm:pt modelId="{4E65CDA7-FA12-470B-90A8-65A87AF94730}">
      <dgm:prSet phldrT="[Texte]"/>
      <dgm:spPr/>
      <dgm:t>
        <a:bodyPr/>
        <a:lstStyle/>
        <a:p>
          <a:r>
            <a:rPr lang="fr-FR" dirty="0" smtClean="0"/>
            <a:t>Réévaluer</a:t>
          </a:r>
          <a:endParaRPr lang="fr-FR" dirty="0"/>
        </a:p>
      </dgm:t>
    </dgm:pt>
    <dgm:pt modelId="{AEB23ADC-8C66-40FE-92B0-01351935E278}" type="parTrans" cxnId="{F5BD3EDF-14C9-4FEF-84CC-B062B7D5ECCD}">
      <dgm:prSet/>
      <dgm:spPr/>
      <dgm:t>
        <a:bodyPr/>
        <a:lstStyle/>
        <a:p>
          <a:endParaRPr lang="fr-FR"/>
        </a:p>
      </dgm:t>
    </dgm:pt>
    <dgm:pt modelId="{F2F7F695-08F7-4F68-8D2C-EFE173428330}" type="sibTrans" cxnId="{F5BD3EDF-14C9-4FEF-84CC-B062B7D5ECCD}">
      <dgm:prSet/>
      <dgm:spPr/>
      <dgm:t>
        <a:bodyPr/>
        <a:lstStyle/>
        <a:p>
          <a:endParaRPr lang="fr-FR"/>
        </a:p>
      </dgm:t>
    </dgm:pt>
    <dgm:pt modelId="{47448369-1764-45B0-B71F-AA4AA3DF2EAD}" type="pres">
      <dgm:prSet presAssocID="{04A301E2-1A84-42D7-A7FA-BEE8C507C5C8}" presName="cycle" presStyleCnt="0">
        <dgm:presLayoutVars>
          <dgm:dir/>
          <dgm:resizeHandles val="exact"/>
        </dgm:presLayoutVars>
      </dgm:prSet>
      <dgm:spPr/>
      <dgm:t>
        <a:bodyPr/>
        <a:lstStyle/>
        <a:p>
          <a:endParaRPr lang="fr-FR"/>
        </a:p>
      </dgm:t>
    </dgm:pt>
    <dgm:pt modelId="{ED3896C8-2D58-44A8-AA22-1F1E0D9304C4}" type="pres">
      <dgm:prSet presAssocID="{86BE135A-BA6A-4624-8236-0857EF0BFBA7}" presName="node" presStyleLbl="node1" presStyleIdx="0" presStyleCnt="5">
        <dgm:presLayoutVars>
          <dgm:bulletEnabled val="1"/>
        </dgm:presLayoutVars>
      </dgm:prSet>
      <dgm:spPr/>
      <dgm:t>
        <a:bodyPr/>
        <a:lstStyle/>
        <a:p>
          <a:endParaRPr lang="fr-FR"/>
        </a:p>
      </dgm:t>
    </dgm:pt>
    <dgm:pt modelId="{1856FAD8-A71C-4DB5-9462-A6FA2E285D02}" type="pres">
      <dgm:prSet presAssocID="{EB84E3DE-8195-4191-8680-B09865CD387A}" presName="sibTrans" presStyleLbl="sibTrans2D1" presStyleIdx="0" presStyleCnt="5"/>
      <dgm:spPr/>
      <dgm:t>
        <a:bodyPr/>
        <a:lstStyle/>
        <a:p>
          <a:endParaRPr lang="fr-FR"/>
        </a:p>
      </dgm:t>
    </dgm:pt>
    <dgm:pt modelId="{6E401696-B97E-4216-8AB7-FD00A05F77E1}" type="pres">
      <dgm:prSet presAssocID="{EB84E3DE-8195-4191-8680-B09865CD387A}" presName="connectorText" presStyleLbl="sibTrans2D1" presStyleIdx="0" presStyleCnt="5"/>
      <dgm:spPr/>
      <dgm:t>
        <a:bodyPr/>
        <a:lstStyle/>
        <a:p>
          <a:endParaRPr lang="fr-FR"/>
        </a:p>
      </dgm:t>
    </dgm:pt>
    <dgm:pt modelId="{3D63BDFB-74C0-4EAC-AED1-30E7533DB191}" type="pres">
      <dgm:prSet presAssocID="{A7D9C54A-4388-4375-B657-81919D3663DB}" presName="node" presStyleLbl="node1" presStyleIdx="1" presStyleCnt="5">
        <dgm:presLayoutVars>
          <dgm:bulletEnabled val="1"/>
        </dgm:presLayoutVars>
      </dgm:prSet>
      <dgm:spPr/>
      <dgm:t>
        <a:bodyPr/>
        <a:lstStyle/>
        <a:p>
          <a:endParaRPr lang="fr-FR"/>
        </a:p>
      </dgm:t>
    </dgm:pt>
    <dgm:pt modelId="{940BBAB1-19EC-41AA-896B-5108841884BD}" type="pres">
      <dgm:prSet presAssocID="{757EA932-12E6-46DB-97D7-7998D17C8B47}" presName="sibTrans" presStyleLbl="sibTrans2D1" presStyleIdx="1" presStyleCnt="5"/>
      <dgm:spPr/>
      <dgm:t>
        <a:bodyPr/>
        <a:lstStyle/>
        <a:p>
          <a:endParaRPr lang="fr-FR"/>
        </a:p>
      </dgm:t>
    </dgm:pt>
    <dgm:pt modelId="{95B43946-C8A9-4FF0-98FB-46F23ED66D30}" type="pres">
      <dgm:prSet presAssocID="{757EA932-12E6-46DB-97D7-7998D17C8B47}" presName="connectorText" presStyleLbl="sibTrans2D1" presStyleIdx="1" presStyleCnt="5"/>
      <dgm:spPr/>
      <dgm:t>
        <a:bodyPr/>
        <a:lstStyle/>
        <a:p>
          <a:endParaRPr lang="fr-FR"/>
        </a:p>
      </dgm:t>
    </dgm:pt>
    <dgm:pt modelId="{363CD85E-A471-4017-8EB0-C011670AD2BB}" type="pres">
      <dgm:prSet presAssocID="{C0C5C1ED-B818-4BF9-BC72-09B481B85FFB}" presName="node" presStyleLbl="node1" presStyleIdx="2" presStyleCnt="5">
        <dgm:presLayoutVars>
          <dgm:bulletEnabled val="1"/>
        </dgm:presLayoutVars>
      </dgm:prSet>
      <dgm:spPr/>
      <dgm:t>
        <a:bodyPr/>
        <a:lstStyle/>
        <a:p>
          <a:endParaRPr lang="fr-FR"/>
        </a:p>
      </dgm:t>
    </dgm:pt>
    <dgm:pt modelId="{B365ED03-3CDA-4920-B15C-F7FE9CE1DCB9}" type="pres">
      <dgm:prSet presAssocID="{9301CA2A-5A3E-4F0C-A9A4-F4114F22CA9E}" presName="sibTrans" presStyleLbl="sibTrans2D1" presStyleIdx="2" presStyleCnt="5"/>
      <dgm:spPr/>
      <dgm:t>
        <a:bodyPr/>
        <a:lstStyle/>
        <a:p>
          <a:endParaRPr lang="fr-FR"/>
        </a:p>
      </dgm:t>
    </dgm:pt>
    <dgm:pt modelId="{B26C865A-6FD9-4609-9703-96D511F57848}" type="pres">
      <dgm:prSet presAssocID="{9301CA2A-5A3E-4F0C-A9A4-F4114F22CA9E}" presName="connectorText" presStyleLbl="sibTrans2D1" presStyleIdx="2" presStyleCnt="5"/>
      <dgm:spPr/>
      <dgm:t>
        <a:bodyPr/>
        <a:lstStyle/>
        <a:p>
          <a:endParaRPr lang="fr-FR"/>
        </a:p>
      </dgm:t>
    </dgm:pt>
    <dgm:pt modelId="{DC197D4B-EB1F-4213-8F27-F6D6431EE90B}" type="pres">
      <dgm:prSet presAssocID="{A7C2807C-3A5A-4490-A361-9E186218B290}" presName="node" presStyleLbl="node1" presStyleIdx="3" presStyleCnt="5">
        <dgm:presLayoutVars>
          <dgm:bulletEnabled val="1"/>
        </dgm:presLayoutVars>
      </dgm:prSet>
      <dgm:spPr/>
      <dgm:t>
        <a:bodyPr/>
        <a:lstStyle/>
        <a:p>
          <a:endParaRPr lang="fr-FR"/>
        </a:p>
      </dgm:t>
    </dgm:pt>
    <dgm:pt modelId="{F4B6A32C-12B8-478E-981D-4842689D33E0}" type="pres">
      <dgm:prSet presAssocID="{5BCED2D8-D9A6-4BA7-A872-98991618FA26}" presName="sibTrans" presStyleLbl="sibTrans2D1" presStyleIdx="3" presStyleCnt="5"/>
      <dgm:spPr/>
      <dgm:t>
        <a:bodyPr/>
        <a:lstStyle/>
        <a:p>
          <a:endParaRPr lang="fr-FR"/>
        </a:p>
      </dgm:t>
    </dgm:pt>
    <dgm:pt modelId="{8AE6FF5A-3634-423A-AB91-F8DADF5CCEE7}" type="pres">
      <dgm:prSet presAssocID="{5BCED2D8-D9A6-4BA7-A872-98991618FA26}" presName="connectorText" presStyleLbl="sibTrans2D1" presStyleIdx="3" presStyleCnt="5"/>
      <dgm:spPr/>
      <dgm:t>
        <a:bodyPr/>
        <a:lstStyle/>
        <a:p>
          <a:endParaRPr lang="fr-FR"/>
        </a:p>
      </dgm:t>
    </dgm:pt>
    <dgm:pt modelId="{74C1DF89-0F1A-4283-A044-89FD4A2FF3D6}" type="pres">
      <dgm:prSet presAssocID="{4E65CDA7-FA12-470B-90A8-65A87AF94730}" presName="node" presStyleLbl="node1" presStyleIdx="4" presStyleCnt="5">
        <dgm:presLayoutVars>
          <dgm:bulletEnabled val="1"/>
        </dgm:presLayoutVars>
      </dgm:prSet>
      <dgm:spPr/>
      <dgm:t>
        <a:bodyPr/>
        <a:lstStyle/>
        <a:p>
          <a:endParaRPr lang="fr-FR"/>
        </a:p>
      </dgm:t>
    </dgm:pt>
    <dgm:pt modelId="{3FBD2863-B25F-4EA3-9B66-983EA4A26538}" type="pres">
      <dgm:prSet presAssocID="{F2F7F695-08F7-4F68-8D2C-EFE173428330}" presName="sibTrans" presStyleLbl="sibTrans2D1" presStyleIdx="4" presStyleCnt="5"/>
      <dgm:spPr/>
      <dgm:t>
        <a:bodyPr/>
        <a:lstStyle/>
        <a:p>
          <a:endParaRPr lang="fr-FR"/>
        </a:p>
      </dgm:t>
    </dgm:pt>
    <dgm:pt modelId="{4668140A-DCE1-40AE-884F-33D69E636C56}" type="pres">
      <dgm:prSet presAssocID="{F2F7F695-08F7-4F68-8D2C-EFE173428330}" presName="connectorText" presStyleLbl="sibTrans2D1" presStyleIdx="4" presStyleCnt="5"/>
      <dgm:spPr/>
      <dgm:t>
        <a:bodyPr/>
        <a:lstStyle/>
        <a:p>
          <a:endParaRPr lang="fr-FR"/>
        </a:p>
      </dgm:t>
    </dgm:pt>
  </dgm:ptLst>
  <dgm:cxnLst>
    <dgm:cxn modelId="{B150EAE9-3F1B-41DF-A48A-291B9C64F9AF}" type="presOf" srcId="{757EA932-12E6-46DB-97D7-7998D17C8B47}" destId="{95B43946-C8A9-4FF0-98FB-46F23ED66D30}" srcOrd="1" destOrd="0" presId="urn:microsoft.com/office/officeart/2005/8/layout/cycle2"/>
    <dgm:cxn modelId="{F194B748-52DC-4C65-9AED-7A825F4E3B9E}" type="presOf" srcId="{9301CA2A-5A3E-4F0C-A9A4-F4114F22CA9E}" destId="{B26C865A-6FD9-4609-9703-96D511F57848}" srcOrd="1" destOrd="0" presId="urn:microsoft.com/office/officeart/2005/8/layout/cycle2"/>
    <dgm:cxn modelId="{2C64F1B6-CFC9-47E9-A877-C3D69C0A965D}" type="presOf" srcId="{A7C2807C-3A5A-4490-A361-9E186218B290}" destId="{DC197D4B-EB1F-4213-8F27-F6D6431EE90B}" srcOrd="0" destOrd="0" presId="urn:microsoft.com/office/officeart/2005/8/layout/cycle2"/>
    <dgm:cxn modelId="{B3CBB0A1-3E68-44B5-A221-DD8F79453209}" type="presOf" srcId="{5BCED2D8-D9A6-4BA7-A872-98991618FA26}" destId="{8AE6FF5A-3634-423A-AB91-F8DADF5CCEE7}" srcOrd="1" destOrd="0" presId="urn:microsoft.com/office/officeart/2005/8/layout/cycle2"/>
    <dgm:cxn modelId="{279ABACC-04E4-4EDA-A02C-285E7CAAE9E9}" srcId="{04A301E2-1A84-42D7-A7FA-BEE8C507C5C8}" destId="{C0C5C1ED-B818-4BF9-BC72-09B481B85FFB}" srcOrd="2" destOrd="0" parTransId="{6226D36F-28B0-4F97-9D2E-083E5EC123EA}" sibTransId="{9301CA2A-5A3E-4F0C-A9A4-F4114F22CA9E}"/>
    <dgm:cxn modelId="{D8818B28-6417-4E73-8CC8-6D80F2DF1260}" srcId="{04A301E2-1A84-42D7-A7FA-BEE8C507C5C8}" destId="{86BE135A-BA6A-4624-8236-0857EF0BFBA7}" srcOrd="0" destOrd="0" parTransId="{B6374584-986B-4D4A-B70B-7BE12489DFC2}" sibTransId="{EB84E3DE-8195-4191-8680-B09865CD387A}"/>
    <dgm:cxn modelId="{5FB4F571-F7A2-43CE-9C0C-4549D41576BB}" type="presOf" srcId="{EB84E3DE-8195-4191-8680-B09865CD387A}" destId="{6E401696-B97E-4216-8AB7-FD00A05F77E1}" srcOrd="1" destOrd="0" presId="urn:microsoft.com/office/officeart/2005/8/layout/cycle2"/>
    <dgm:cxn modelId="{A5FFB59F-1FF8-4C98-9817-0D875B9A027C}" type="presOf" srcId="{04A301E2-1A84-42D7-A7FA-BEE8C507C5C8}" destId="{47448369-1764-45B0-B71F-AA4AA3DF2EAD}" srcOrd="0" destOrd="0" presId="urn:microsoft.com/office/officeart/2005/8/layout/cycle2"/>
    <dgm:cxn modelId="{F5BD3EDF-14C9-4FEF-84CC-B062B7D5ECCD}" srcId="{04A301E2-1A84-42D7-A7FA-BEE8C507C5C8}" destId="{4E65CDA7-FA12-470B-90A8-65A87AF94730}" srcOrd="4" destOrd="0" parTransId="{AEB23ADC-8C66-40FE-92B0-01351935E278}" sibTransId="{F2F7F695-08F7-4F68-8D2C-EFE173428330}"/>
    <dgm:cxn modelId="{D61B3838-AB29-4418-968D-2782464E1500}" type="presOf" srcId="{757EA932-12E6-46DB-97D7-7998D17C8B47}" destId="{940BBAB1-19EC-41AA-896B-5108841884BD}" srcOrd="0" destOrd="0" presId="urn:microsoft.com/office/officeart/2005/8/layout/cycle2"/>
    <dgm:cxn modelId="{1D2C3C71-ECF5-4FF5-98B6-9ADB1FB46576}" srcId="{04A301E2-1A84-42D7-A7FA-BEE8C507C5C8}" destId="{A7D9C54A-4388-4375-B657-81919D3663DB}" srcOrd="1" destOrd="0" parTransId="{BB7391EC-35D5-4971-9FAD-4B9B99267883}" sibTransId="{757EA932-12E6-46DB-97D7-7998D17C8B47}"/>
    <dgm:cxn modelId="{4D6C4E3E-F3D9-4254-A70B-42FBBBC99811}" type="presOf" srcId="{EB84E3DE-8195-4191-8680-B09865CD387A}" destId="{1856FAD8-A71C-4DB5-9462-A6FA2E285D02}" srcOrd="0" destOrd="0" presId="urn:microsoft.com/office/officeart/2005/8/layout/cycle2"/>
    <dgm:cxn modelId="{8532457B-86BD-4477-BC99-0293DD0CFB4E}" type="presOf" srcId="{5BCED2D8-D9A6-4BA7-A872-98991618FA26}" destId="{F4B6A32C-12B8-478E-981D-4842689D33E0}" srcOrd="0" destOrd="0" presId="urn:microsoft.com/office/officeart/2005/8/layout/cycle2"/>
    <dgm:cxn modelId="{2B83FF38-A4D5-4878-B653-0D88672DE411}" type="presOf" srcId="{C0C5C1ED-B818-4BF9-BC72-09B481B85FFB}" destId="{363CD85E-A471-4017-8EB0-C011670AD2BB}" srcOrd="0" destOrd="0" presId="urn:microsoft.com/office/officeart/2005/8/layout/cycle2"/>
    <dgm:cxn modelId="{3591C258-1BD6-406C-8335-C12F43CCD3E3}" type="presOf" srcId="{A7D9C54A-4388-4375-B657-81919D3663DB}" destId="{3D63BDFB-74C0-4EAC-AED1-30E7533DB191}" srcOrd="0" destOrd="0" presId="urn:microsoft.com/office/officeart/2005/8/layout/cycle2"/>
    <dgm:cxn modelId="{6BA2F4D0-3AED-419C-A626-E10B5F3617CF}" type="presOf" srcId="{9301CA2A-5A3E-4F0C-A9A4-F4114F22CA9E}" destId="{B365ED03-3CDA-4920-B15C-F7FE9CE1DCB9}" srcOrd="0" destOrd="0" presId="urn:microsoft.com/office/officeart/2005/8/layout/cycle2"/>
    <dgm:cxn modelId="{930CF30C-0E50-4AB2-AA31-7A8FFCD728C4}" type="presOf" srcId="{4E65CDA7-FA12-470B-90A8-65A87AF94730}" destId="{74C1DF89-0F1A-4283-A044-89FD4A2FF3D6}" srcOrd="0" destOrd="0" presId="urn:microsoft.com/office/officeart/2005/8/layout/cycle2"/>
    <dgm:cxn modelId="{60DA097A-8FD4-40D8-A1C4-1E052D9A0E76}" type="presOf" srcId="{F2F7F695-08F7-4F68-8D2C-EFE173428330}" destId="{4668140A-DCE1-40AE-884F-33D69E636C56}" srcOrd="1" destOrd="0" presId="urn:microsoft.com/office/officeart/2005/8/layout/cycle2"/>
    <dgm:cxn modelId="{2D6AAC92-48D8-4A6C-9C66-7DD2AC337A86}" type="presOf" srcId="{F2F7F695-08F7-4F68-8D2C-EFE173428330}" destId="{3FBD2863-B25F-4EA3-9B66-983EA4A26538}" srcOrd="0" destOrd="0" presId="urn:microsoft.com/office/officeart/2005/8/layout/cycle2"/>
    <dgm:cxn modelId="{C243BABE-E984-4751-80E2-45642B026F49}" type="presOf" srcId="{86BE135A-BA6A-4624-8236-0857EF0BFBA7}" destId="{ED3896C8-2D58-44A8-AA22-1F1E0D9304C4}" srcOrd="0" destOrd="0" presId="urn:microsoft.com/office/officeart/2005/8/layout/cycle2"/>
    <dgm:cxn modelId="{4B00A978-02F9-4907-9738-494F8F911D8B}" srcId="{04A301E2-1A84-42D7-A7FA-BEE8C507C5C8}" destId="{A7C2807C-3A5A-4490-A361-9E186218B290}" srcOrd="3" destOrd="0" parTransId="{A33BCF9D-A462-4F50-B4F4-003DDD5D13A0}" sibTransId="{5BCED2D8-D9A6-4BA7-A872-98991618FA26}"/>
    <dgm:cxn modelId="{663E0B98-EF55-4778-97EF-B3A9DBACA1CD}" type="presParOf" srcId="{47448369-1764-45B0-B71F-AA4AA3DF2EAD}" destId="{ED3896C8-2D58-44A8-AA22-1F1E0D9304C4}" srcOrd="0" destOrd="0" presId="urn:microsoft.com/office/officeart/2005/8/layout/cycle2"/>
    <dgm:cxn modelId="{62F7B5CB-78A9-472F-881C-4EED78054E16}" type="presParOf" srcId="{47448369-1764-45B0-B71F-AA4AA3DF2EAD}" destId="{1856FAD8-A71C-4DB5-9462-A6FA2E285D02}" srcOrd="1" destOrd="0" presId="urn:microsoft.com/office/officeart/2005/8/layout/cycle2"/>
    <dgm:cxn modelId="{EEB80204-80D2-4403-A7E7-0AF49FF59C20}" type="presParOf" srcId="{1856FAD8-A71C-4DB5-9462-A6FA2E285D02}" destId="{6E401696-B97E-4216-8AB7-FD00A05F77E1}" srcOrd="0" destOrd="0" presId="urn:microsoft.com/office/officeart/2005/8/layout/cycle2"/>
    <dgm:cxn modelId="{B6743D43-3780-46E0-9B7A-F81380553C6C}" type="presParOf" srcId="{47448369-1764-45B0-B71F-AA4AA3DF2EAD}" destId="{3D63BDFB-74C0-4EAC-AED1-30E7533DB191}" srcOrd="2" destOrd="0" presId="urn:microsoft.com/office/officeart/2005/8/layout/cycle2"/>
    <dgm:cxn modelId="{080A894A-5E5E-4CB8-9842-F30D9201EA26}" type="presParOf" srcId="{47448369-1764-45B0-B71F-AA4AA3DF2EAD}" destId="{940BBAB1-19EC-41AA-896B-5108841884BD}" srcOrd="3" destOrd="0" presId="urn:microsoft.com/office/officeart/2005/8/layout/cycle2"/>
    <dgm:cxn modelId="{A3E49C75-F68B-480E-B0DA-6D20A950A11F}" type="presParOf" srcId="{940BBAB1-19EC-41AA-896B-5108841884BD}" destId="{95B43946-C8A9-4FF0-98FB-46F23ED66D30}" srcOrd="0" destOrd="0" presId="urn:microsoft.com/office/officeart/2005/8/layout/cycle2"/>
    <dgm:cxn modelId="{D5DC8094-DEBD-43DE-B806-1A0414392407}" type="presParOf" srcId="{47448369-1764-45B0-B71F-AA4AA3DF2EAD}" destId="{363CD85E-A471-4017-8EB0-C011670AD2BB}" srcOrd="4" destOrd="0" presId="urn:microsoft.com/office/officeart/2005/8/layout/cycle2"/>
    <dgm:cxn modelId="{AD56038C-8BBA-41F3-8046-E7883B609A55}" type="presParOf" srcId="{47448369-1764-45B0-B71F-AA4AA3DF2EAD}" destId="{B365ED03-3CDA-4920-B15C-F7FE9CE1DCB9}" srcOrd="5" destOrd="0" presId="urn:microsoft.com/office/officeart/2005/8/layout/cycle2"/>
    <dgm:cxn modelId="{38F25282-EDD0-457D-9006-E8628A20039B}" type="presParOf" srcId="{B365ED03-3CDA-4920-B15C-F7FE9CE1DCB9}" destId="{B26C865A-6FD9-4609-9703-96D511F57848}" srcOrd="0" destOrd="0" presId="urn:microsoft.com/office/officeart/2005/8/layout/cycle2"/>
    <dgm:cxn modelId="{AF0398F0-BEA7-4A0D-A995-32EB090A421F}" type="presParOf" srcId="{47448369-1764-45B0-B71F-AA4AA3DF2EAD}" destId="{DC197D4B-EB1F-4213-8F27-F6D6431EE90B}" srcOrd="6" destOrd="0" presId="urn:microsoft.com/office/officeart/2005/8/layout/cycle2"/>
    <dgm:cxn modelId="{A8810195-26CB-47AF-BDCE-B0C29498095D}" type="presParOf" srcId="{47448369-1764-45B0-B71F-AA4AA3DF2EAD}" destId="{F4B6A32C-12B8-478E-981D-4842689D33E0}" srcOrd="7" destOrd="0" presId="urn:microsoft.com/office/officeart/2005/8/layout/cycle2"/>
    <dgm:cxn modelId="{6BD3D8E2-103C-439A-94A1-1CACE8ED1F2F}" type="presParOf" srcId="{F4B6A32C-12B8-478E-981D-4842689D33E0}" destId="{8AE6FF5A-3634-423A-AB91-F8DADF5CCEE7}" srcOrd="0" destOrd="0" presId="urn:microsoft.com/office/officeart/2005/8/layout/cycle2"/>
    <dgm:cxn modelId="{DA859DC7-8553-4B77-87C7-4443244DD768}" type="presParOf" srcId="{47448369-1764-45B0-B71F-AA4AA3DF2EAD}" destId="{74C1DF89-0F1A-4283-A044-89FD4A2FF3D6}" srcOrd="8" destOrd="0" presId="urn:microsoft.com/office/officeart/2005/8/layout/cycle2"/>
    <dgm:cxn modelId="{605D1E66-9B57-4F76-AFED-46D9984E5352}" type="presParOf" srcId="{47448369-1764-45B0-B71F-AA4AA3DF2EAD}" destId="{3FBD2863-B25F-4EA3-9B66-983EA4A26538}" srcOrd="9" destOrd="0" presId="urn:microsoft.com/office/officeart/2005/8/layout/cycle2"/>
    <dgm:cxn modelId="{BDBC5D20-C820-4BE6-8502-AF0842AB7E7D}" type="presParOf" srcId="{3FBD2863-B25F-4EA3-9B66-983EA4A26538}" destId="{4668140A-DCE1-40AE-884F-33D69E636C56}"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301E2-1A84-42D7-A7FA-BEE8C507C5C8}" type="doc">
      <dgm:prSet loTypeId="urn:microsoft.com/office/officeart/2005/8/layout/cycle2" loCatId="cycle" qsTypeId="urn:microsoft.com/office/officeart/2005/8/quickstyle/simple5" qsCatId="simple" csTypeId="urn:microsoft.com/office/officeart/2005/8/colors/colorful3" csCatId="colorful" phldr="1"/>
      <dgm:spPr/>
      <dgm:t>
        <a:bodyPr/>
        <a:lstStyle/>
        <a:p>
          <a:endParaRPr lang="fr-FR"/>
        </a:p>
      </dgm:t>
    </dgm:pt>
    <dgm:pt modelId="{86BE135A-BA6A-4624-8236-0857EF0BFBA7}">
      <dgm:prSet phldrT="[Texte]"/>
      <dgm:spPr/>
      <dgm:t>
        <a:bodyPr/>
        <a:lstStyle/>
        <a:p>
          <a:r>
            <a:rPr lang="fr-FR" dirty="0" smtClean="0"/>
            <a:t>Enjeux</a:t>
          </a:r>
          <a:endParaRPr lang="fr-FR" dirty="0"/>
        </a:p>
      </dgm:t>
    </dgm:pt>
    <dgm:pt modelId="{B6374584-986B-4D4A-B70B-7BE12489DFC2}" type="parTrans" cxnId="{D8818B28-6417-4E73-8CC8-6D80F2DF1260}">
      <dgm:prSet/>
      <dgm:spPr/>
      <dgm:t>
        <a:bodyPr/>
        <a:lstStyle/>
        <a:p>
          <a:endParaRPr lang="fr-FR"/>
        </a:p>
      </dgm:t>
    </dgm:pt>
    <dgm:pt modelId="{EB84E3DE-8195-4191-8680-B09865CD387A}" type="sibTrans" cxnId="{D8818B28-6417-4E73-8CC8-6D80F2DF1260}">
      <dgm:prSet/>
      <dgm:spPr/>
      <dgm:t>
        <a:bodyPr/>
        <a:lstStyle/>
        <a:p>
          <a:endParaRPr lang="fr-FR"/>
        </a:p>
      </dgm:t>
    </dgm:pt>
    <dgm:pt modelId="{A7D9C54A-4388-4375-B657-81919D3663DB}">
      <dgm:prSet phldrT="[Texte]"/>
      <dgm:spPr/>
      <dgm:t>
        <a:bodyPr/>
        <a:lstStyle/>
        <a:p>
          <a:r>
            <a:rPr lang="fr-FR" dirty="0" smtClean="0"/>
            <a:t>Contexte</a:t>
          </a:r>
          <a:endParaRPr lang="fr-FR" dirty="0"/>
        </a:p>
      </dgm:t>
    </dgm:pt>
    <dgm:pt modelId="{BB7391EC-35D5-4971-9FAD-4B9B99267883}" type="parTrans" cxnId="{1D2C3C71-ECF5-4FF5-98B6-9ADB1FB46576}">
      <dgm:prSet/>
      <dgm:spPr/>
      <dgm:t>
        <a:bodyPr/>
        <a:lstStyle/>
        <a:p>
          <a:endParaRPr lang="fr-FR"/>
        </a:p>
      </dgm:t>
    </dgm:pt>
    <dgm:pt modelId="{757EA932-12E6-46DB-97D7-7998D17C8B47}" type="sibTrans" cxnId="{1D2C3C71-ECF5-4FF5-98B6-9ADB1FB46576}">
      <dgm:prSet/>
      <dgm:spPr/>
      <dgm:t>
        <a:bodyPr/>
        <a:lstStyle/>
        <a:p>
          <a:endParaRPr lang="fr-FR"/>
        </a:p>
      </dgm:t>
    </dgm:pt>
    <dgm:pt modelId="{C0C5C1ED-B818-4BF9-BC72-09B481B85FFB}">
      <dgm:prSet phldrT="[Texte]"/>
      <dgm:spPr/>
      <dgm:t>
        <a:bodyPr/>
        <a:lstStyle/>
        <a:p>
          <a:r>
            <a:rPr lang="fr-FR" dirty="0" smtClean="0"/>
            <a:t>Organisation</a:t>
          </a:r>
          <a:endParaRPr lang="fr-FR" dirty="0"/>
        </a:p>
      </dgm:t>
    </dgm:pt>
    <dgm:pt modelId="{6226D36F-28B0-4F97-9D2E-083E5EC123EA}" type="parTrans" cxnId="{279ABACC-04E4-4EDA-A02C-285E7CAAE9E9}">
      <dgm:prSet/>
      <dgm:spPr/>
      <dgm:t>
        <a:bodyPr/>
        <a:lstStyle/>
        <a:p>
          <a:endParaRPr lang="fr-FR"/>
        </a:p>
      </dgm:t>
    </dgm:pt>
    <dgm:pt modelId="{9301CA2A-5A3E-4F0C-A9A4-F4114F22CA9E}" type="sibTrans" cxnId="{279ABACC-04E4-4EDA-A02C-285E7CAAE9E9}">
      <dgm:prSet/>
      <dgm:spPr/>
      <dgm:t>
        <a:bodyPr/>
        <a:lstStyle/>
        <a:p>
          <a:endParaRPr lang="fr-FR"/>
        </a:p>
      </dgm:t>
    </dgm:pt>
    <dgm:pt modelId="{A7C2807C-3A5A-4490-A361-9E186218B290}">
      <dgm:prSet phldrT="[Texte]"/>
      <dgm:spPr/>
      <dgm:t>
        <a:bodyPr/>
        <a:lstStyle/>
        <a:p>
          <a:r>
            <a:rPr lang="fr-FR" dirty="0" smtClean="0"/>
            <a:t>Architecture</a:t>
          </a:r>
          <a:endParaRPr lang="fr-FR" dirty="0"/>
        </a:p>
      </dgm:t>
    </dgm:pt>
    <dgm:pt modelId="{A33BCF9D-A462-4F50-B4F4-003DDD5D13A0}" type="parTrans" cxnId="{4B00A978-02F9-4907-9738-494F8F911D8B}">
      <dgm:prSet/>
      <dgm:spPr/>
      <dgm:t>
        <a:bodyPr/>
        <a:lstStyle/>
        <a:p>
          <a:endParaRPr lang="fr-FR"/>
        </a:p>
      </dgm:t>
    </dgm:pt>
    <dgm:pt modelId="{5BCED2D8-D9A6-4BA7-A872-98991618FA26}" type="sibTrans" cxnId="{4B00A978-02F9-4907-9738-494F8F911D8B}">
      <dgm:prSet/>
      <dgm:spPr/>
      <dgm:t>
        <a:bodyPr/>
        <a:lstStyle/>
        <a:p>
          <a:endParaRPr lang="fr-FR"/>
        </a:p>
      </dgm:t>
    </dgm:pt>
    <dgm:pt modelId="{4E65CDA7-FA12-470B-90A8-65A87AF94730}">
      <dgm:prSet phldrT="[Texte]"/>
      <dgm:spPr/>
      <dgm:t>
        <a:bodyPr/>
        <a:lstStyle/>
        <a:p>
          <a:r>
            <a:rPr lang="fr-FR" dirty="0" smtClean="0"/>
            <a:t>Performances</a:t>
          </a:r>
          <a:endParaRPr lang="fr-FR" dirty="0"/>
        </a:p>
      </dgm:t>
    </dgm:pt>
    <dgm:pt modelId="{AEB23ADC-8C66-40FE-92B0-01351935E278}" type="parTrans" cxnId="{F5BD3EDF-14C9-4FEF-84CC-B062B7D5ECCD}">
      <dgm:prSet/>
      <dgm:spPr/>
      <dgm:t>
        <a:bodyPr/>
        <a:lstStyle/>
        <a:p>
          <a:endParaRPr lang="fr-FR"/>
        </a:p>
      </dgm:t>
    </dgm:pt>
    <dgm:pt modelId="{F2F7F695-08F7-4F68-8D2C-EFE173428330}" type="sibTrans" cxnId="{F5BD3EDF-14C9-4FEF-84CC-B062B7D5ECCD}">
      <dgm:prSet/>
      <dgm:spPr/>
      <dgm:t>
        <a:bodyPr/>
        <a:lstStyle/>
        <a:p>
          <a:endParaRPr lang="fr-FR"/>
        </a:p>
      </dgm:t>
    </dgm:pt>
    <dgm:pt modelId="{47448369-1764-45B0-B71F-AA4AA3DF2EAD}" type="pres">
      <dgm:prSet presAssocID="{04A301E2-1A84-42D7-A7FA-BEE8C507C5C8}" presName="cycle" presStyleCnt="0">
        <dgm:presLayoutVars>
          <dgm:dir/>
          <dgm:resizeHandles val="exact"/>
        </dgm:presLayoutVars>
      </dgm:prSet>
      <dgm:spPr/>
      <dgm:t>
        <a:bodyPr/>
        <a:lstStyle/>
        <a:p>
          <a:endParaRPr lang="fr-FR"/>
        </a:p>
      </dgm:t>
    </dgm:pt>
    <dgm:pt modelId="{ED3896C8-2D58-44A8-AA22-1F1E0D9304C4}" type="pres">
      <dgm:prSet presAssocID="{86BE135A-BA6A-4624-8236-0857EF0BFBA7}" presName="node" presStyleLbl="node1" presStyleIdx="0" presStyleCnt="5">
        <dgm:presLayoutVars>
          <dgm:bulletEnabled val="1"/>
        </dgm:presLayoutVars>
      </dgm:prSet>
      <dgm:spPr/>
      <dgm:t>
        <a:bodyPr/>
        <a:lstStyle/>
        <a:p>
          <a:endParaRPr lang="fr-FR"/>
        </a:p>
      </dgm:t>
    </dgm:pt>
    <dgm:pt modelId="{1856FAD8-A71C-4DB5-9462-A6FA2E285D02}" type="pres">
      <dgm:prSet presAssocID="{EB84E3DE-8195-4191-8680-B09865CD387A}" presName="sibTrans" presStyleLbl="sibTrans2D1" presStyleIdx="0" presStyleCnt="5"/>
      <dgm:spPr/>
      <dgm:t>
        <a:bodyPr/>
        <a:lstStyle/>
        <a:p>
          <a:endParaRPr lang="fr-FR"/>
        </a:p>
      </dgm:t>
    </dgm:pt>
    <dgm:pt modelId="{6E401696-B97E-4216-8AB7-FD00A05F77E1}" type="pres">
      <dgm:prSet presAssocID="{EB84E3DE-8195-4191-8680-B09865CD387A}" presName="connectorText" presStyleLbl="sibTrans2D1" presStyleIdx="0" presStyleCnt="5"/>
      <dgm:spPr/>
      <dgm:t>
        <a:bodyPr/>
        <a:lstStyle/>
        <a:p>
          <a:endParaRPr lang="fr-FR"/>
        </a:p>
      </dgm:t>
    </dgm:pt>
    <dgm:pt modelId="{3D63BDFB-74C0-4EAC-AED1-30E7533DB191}" type="pres">
      <dgm:prSet presAssocID="{A7D9C54A-4388-4375-B657-81919D3663DB}" presName="node" presStyleLbl="node1" presStyleIdx="1" presStyleCnt="5">
        <dgm:presLayoutVars>
          <dgm:bulletEnabled val="1"/>
        </dgm:presLayoutVars>
      </dgm:prSet>
      <dgm:spPr/>
      <dgm:t>
        <a:bodyPr/>
        <a:lstStyle/>
        <a:p>
          <a:endParaRPr lang="fr-FR"/>
        </a:p>
      </dgm:t>
    </dgm:pt>
    <dgm:pt modelId="{940BBAB1-19EC-41AA-896B-5108841884BD}" type="pres">
      <dgm:prSet presAssocID="{757EA932-12E6-46DB-97D7-7998D17C8B47}" presName="sibTrans" presStyleLbl="sibTrans2D1" presStyleIdx="1" presStyleCnt="5"/>
      <dgm:spPr/>
      <dgm:t>
        <a:bodyPr/>
        <a:lstStyle/>
        <a:p>
          <a:endParaRPr lang="fr-FR"/>
        </a:p>
      </dgm:t>
    </dgm:pt>
    <dgm:pt modelId="{95B43946-C8A9-4FF0-98FB-46F23ED66D30}" type="pres">
      <dgm:prSet presAssocID="{757EA932-12E6-46DB-97D7-7998D17C8B47}" presName="connectorText" presStyleLbl="sibTrans2D1" presStyleIdx="1" presStyleCnt="5"/>
      <dgm:spPr/>
      <dgm:t>
        <a:bodyPr/>
        <a:lstStyle/>
        <a:p>
          <a:endParaRPr lang="fr-FR"/>
        </a:p>
      </dgm:t>
    </dgm:pt>
    <dgm:pt modelId="{363CD85E-A471-4017-8EB0-C011670AD2BB}" type="pres">
      <dgm:prSet presAssocID="{C0C5C1ED-B818-4BF9-BC72-09B481B85FFB}" presName="node" presStyleLbl="node1" presStyleIdx="2" presStyleCnt="5">
        <dgm:presLayoutVars>
          <dgm:bulletEnabled val="1"/>
        </dgm:presLayoutVars>
      </dgm:prSet>
      <dgm:spPr/>
      <dgm:t>
        <a:bodyPr/>
        <a:lstStyle/>
        <a:p>
          <a:endParaRPr lang="fr-FR"/>
        </a:p>
      </dgm:t>
    </dgm:pt>
    <dgm:pt modelId="{B365ED03-3CDA-4920-B15C-F7FE9CE1DCB9}" type="pres">
      <dgm:prSet presAssocID="{9301CA2A-5A3E-4F0C-A9A4-F4114F22CA9E}" presName="sibTrans" presStyleLbl="sibTrans2D1" presStyleIdx="2" presStyleCnt="5"/>
      <dgm:spPr/>
      <dgm:t>
        <a:bodyPr/>
        <a:lstStyle/>
        <a:p>
          <a:endParaRPr lang="fr-FR"/>
        </a:p>
      </dgm:t>
    </dgm:pt>
    <dgm:pt modelId="{B26C865A-6FD9-4609-9703-96D511F57848}" type="pres">
      <dgm:prSet presAssocID="{9301CA2A-5A3E-4F0C-A9A4-F4114F22CA9E}" presName="connectorText" presStyleLbl="sibTrans2D1" presStyleIdx="2" presStyleCnt="5"/>
      <dgm:spPr/>
      <dgm:t>
        <a:bodyPr/>
        <a:lstStyle/>
        <a:p>
          <a:endParaRPr lang="fr-FR"/>
        </a:p>
      </dgm:t>
    </dgm:pt>
    <dgm:pt modelId="{DC197D4B-EB1F-4213-8F27-F6D6431EE90B}" type="pres">
      <dgm:prSet presAssocID="{A7C2807C-3A5A-4490-A361-9E186218B290}" presName="node" presStyleLbl="node1" presStyleIdx="3" presStyleCnt="5">
        <dgm:presLayoutVars>
          <dgm:bulletEnabled val="1"/>
        </dgm:presLayoutVars>
      </dgm:prSet>
      <dgm:spPr/>
      <dgm:t>
        <a:bodyPr/>
        <a:lstStyle/>
        <a:p>
          <a:endParaRPr lang="fr-FR"/>
        </a:p>
      </dgm:t>
    </dgm:pt>
    <dgm:pt modelId="{F4B6A32C-12B8-478E-981D-4842689D33E0}" type="pres">
      <dgm:prSet presAssocID="{5BCED2D8-D9A6-4BA7-A872-98991618FA26}" presName="sibTrans" presStyleLbl="sibTrans2D1" presStyleIdx="3" presStyleCnt="5"/>
      <dgm:spPr/>
      <dgm:t>
        <a:bodyPr/>
        <a:lstStyle/>
        <a:p>
          <a:endParaRPr lang="fr-FR"/>
        </a:p>
      </dgm:t>
    </dgm:pt>
    <dgm:pt modelId="{8AE6FF5A-3634-423A-AB91-F8DADF5CCEE7}" type="pres">
      <dgm:prSet presAssocID="{5BCED2D8-D9A6-4BA7-A872-98991618FA26}" presName="connectorText" presStyleLbl="sibTrans2D1" presStyleIdx="3" presStyleCnt="5"/>
      <dgm:spPr/>
      <dgm:t>
        <a:bodyPr/>
        <a:lstStyle/>
        <a:p>
          <a:endParaRPr lang="fr-FR"/>
        </a:p>
      </dgm:t>
    </dgm:pt>
    <dgm:pt modelId="{74C1DF89-0F1A-4283-A044-89FD4A2FF3D6}" type="pres">
      <dgm:prSet presAssocID="{4E65CDA7-FA12-470B-90A8-65A87AF94730}" presName="node" presStyleLbl="node1" presStyleIdx="4" presStyleCnt="5">
        <dgm:presLayoutVars>
          <dgm:bulletEnabled val="1"/>
        </dgm:presLayoutVars>
      </dgm:prSet>
      <dgm:spPr/>
      <dgm:t>
        <a:bodyPr/>
        <a:lstStyle/>
        <a:p>
          <a:endParaRPr lang="fr-FR"/>
        </a:p>
      </dgm:t>
    </dgm:pt>
    <dgm:pt modelId="{3FBD2863-B25F-4EA3-9B66-983EA4A26538}" type="pres">
      <dgm:prSet presAssocID="{F2F7F695-08F7-4F68-8D2C-EFE173428330}" presName="sibTrans" presStyleLbl="sibTrans2D1" presStyleIdx="4" presStyleCnt="5"/>
      <dgm:spPr/>
      <dgm:t>
        <a:bodyPr/>
        <a:lstStyle/>
        <a:p>
          <a:endParaRPr lang="fr-FR"/>
        </a:p>
      </dgm:t>
    </dgm:pt>
    <dgm:pt modelId="{4668140A-DCE1-40AE-884F-33D69E636C56}" type="pres">
      <dgm:prSet presAssocID="{F2F7F695-08F7-4F68-8D2C-EFE173428330}" presName="connectorText" presStyleLbl="sibTrans2D1" presStyleIdx="4" presStyleCnt="5"/>
      <dgm:spPr/>
      <dgm:t>
        <a:bodyPr/>
        <a:lstStyle/>
        <a:p>
          <a:endParaRPr lang="fr-FR"/>
        </a:p>
      </dgm:t>
    </dgm:pt>
  </dgm:ptLst>
  <dgm:cxnLst>
    <dgm:cxn modelId="{EF2F41B8-4B1C-4D4E-A1FD-134C2E0CBE74}" type="presOf" srcId="{A7C2807C-3A5A-4490-A361-9E186218B290}" destId="{DC197D4B-EB1F-4213-8F27-F6D6431EE90B}" srcOrd="0" destOrd="0" presId="urn:microsoft.com/office/officeart/2005/8/layout/cycle2"/>
    <dgm:cxn modelId="{584DF1F0-4794-454F-A1AB-9FF0166EE676}" type="presOf" srcId="{C0C5C1ED-B818-4BF9-BC72-09B481B85FFB}" destId="{363CD85E-A471-4017-8EB0-C011670AD2BB}" srcOrd="0" destOrd="0" presId="urn:microsoft.com/office/officeart/2005/8/layout/cycle2"/>
    <dgm:cxn modelId="{279ABACC-04E4-4EDA-A02C-285E7CAAE9E9}" srcId="{04A301E2-1A84-42D7-A7FA-BEE8C507C5C8}" destId="{C0C5C1ED-B818-4BF9-BC72-09B481B85FFB}" srcOrd="2" destOrd="0" parTransId="{6226D36F-28B0-4F97-9D2E-083E5EC123EA}" sibTransId="{9301CA2A-5A3E-4F0C-A9A4-F4114F22CA9E}"/>
    <dgm:cxn modelId="{A28BEA62-08E2-4A99-AA7F-F0C61D8C6A62}" type="presOf" srcId="{757EA932-12E6-46DB-97D7-7998D17C8B47}" destId="{940BBAB1-19EC-41AA-896B-5108841884BD}" srcOrd="0" destOrd="0" presId="urn:microsoft.com/office/officeart/2005/8/layout/cycle2"/>
    <dgm:cxn modelId="{81946EF0-C34B-486B-8C19-5AB5BB2CCB6A}" type="presOf" srcId="{EB84E3DE-8195-4191-8680-B09865CD387A}" destId="{1856FAD8-A71C-4DB5-9462-A6FA2E285D02}" srcOrd="0" destOrd="0" presId="urn:microsoft.com/office/officeart/2005/8/layout/cycle2"/>
    <dgm:cxn modelId="{D8818B28-6417-4E73-8CC8-6D80F2DF1260}" srcId="{04A301E2-1A84-42D7-A7FA-BEE8C507C5C8}" destId="{86BE135A-BA6A-4624-8236-0857EF0BFBA7}" srcOrd="0" destOrd="0" parTransId="{B6374584-986B-4D4A-B70B-7BE12489DFC2}" sibTransId="{EB84E3DE-8195-4191-8680-B09865CD387A}"/>
    <dgm:cxn modelId="{CA30836C-06F2-4B20-8081-770226EF0073}" type="presOf" srcId="{F2F7F695-08F7-4F68-8D2C-EFE173428330}" destId="{3FBD2863-B25F-4EA3-9B66-983EA4A26538}" srcOrd="0" destOrd="0" presId="urn:microsoft.com/office/officeart/2005/8/layout/cycle2"/>
    <dgm:cxn modelId="{F5BD3EDF-14C9-4FEF-84CC-B062B7D5ECCD}" srcId="{04A301E2-1A84-42D7-A7FA-BEE8C507C5C8}" destId="{4E65CDA7-FA12-470B-90A8-65A87AF94730}" srcOrd="4" destOrd="0" parTransId="{AEB23ADC-8C66-40FE-92B0-01351935E278}" sibTransId="{F2F7F695-08F7-4F68-8D2C-EFE173428330}"/>
    <dgm:cxn modelId="{0A078198-00E7-4846-9B69-7F837D103355}" type="presOf" srcId="{86BE135A-BA6A-4624-8236-0857EF0BFBA7}" destId="{ED3896C8-2D58-44A8-AA22-1F1E0D9304C4}" srcOrd="0" destOrd="0" presId="urn:microsoft.com/office/officeart/2005/8/layout/cycle2"/>
    <dgm:cxn modelId="{1D2C3C71-ECF5-4FF5-98B6-9ADB1FB46576}" srcId="{04A301E2-1A84-42D7-A7FA-BEE8C507C5C8}" destId="{A7D9C54A-4388-4375-B657-81919D3663DB}" srcOrd="1" destOrd="0" parTransId="{BB7391EC-35D5-4971-9FAD-4B9B99267883}" sibTransId="{757EA932-12E6-46DB-97D7-7998D17C8B47}"/>
    <dgm:cxn modelId="{D03A8A66-DC10-4BB2-B75F-188363F3A12A}" type="presOf" srcId="{9301CA2A-5A3E-4F0C-A9A4-F4114F22CA9E}" destId="{B26C865A-6FD9-4609-9703-96D511F57848}" srcOrd="1" destOrd="0" presId="urn:microsoft.com/office/officeart/2005/8/layout/cycle2"/>
    <dgm:cxn modelId="{004734C0-F1F9-4B41-90D8-AC61FD58304E}" type="presOf" srcId="{4E65CDA7-FA12-470B-90A8-65A87AF94730}" destId="{74C1DF89-0F1A-4283-A044-89FD4A2FF3D6}" srcOrd="0" destOrd="0" presId="urn:microsoft.com/office/officeart/2005/8/layout/cycle2"/>
    <dgm:cxn modelId="{F75343D7-7043-46C4-B3F3-EE61A7F59B20}" type="presOf" srcId="{757EA932-12E6-46DB-97D7-7998D17C8B47}" destId="{95B43946-C8A9-4FF0-98FB-46F23ED66D30}" srcOrd="1" destOrd="0" presId="urn:microsoft.com/office/officeart/2005/8/layout/cycle2"/>
    <dgm:cxn modelId="{65398131-7A3F-4BA3-A50D-171359035CA3}" type="presOf" srcId="{EB84E3DE-8195-4191-8680-B09865CD387A}" destId="{6E401696-B97E-4216-8AB7-FD00A05F77E1}" srcOrd="1" destOrd="0" presId="urn:microsoft.com/office/officeart/2005/8/layout/cycle2"/>
    <dgm:cxn modelId="{BA90C7E1-81C1-4228-9606-C27606725860}" type="presOf" srcId="{9301CA2A-5A3E-4F0C-A9A4-F4114F22CA9E}" destId="{B365ED03-3CDA-4920-B15C-F7FE9CE1DCB9}" srcOrd="0" destOrd="0" presId="urn:microsoft.com/office/officeart/2005/8/layout/cycle2"/>
    <dgm:cxn modelId="{A6B9F44E-54D6-4729-B193-B5DF14E9981F}" type="presOf" srcId="{F2F7F695-08F7-4F68-8D2C-EFE173428330}" destId="{4668140A-DCE1-40AE-884F-33D69E636C56}" srcOrd="1" destOrd="0" presId="urn:microsoft.com/office/officeart/2005/8/layout/cycle2"/>
    <dgm:cxn modelId="{13F40801-7261-492B-93DB-5AA8745DD470}" type="presOf" srcId="{A7D9C54A-4388-4375-B657-81919D3663DB}" destId="{3D63BDFB-74C0-4EAC-AED1-30E7533DB191}" srcOrd="0" destOrd="0" presId="urn:microsoft.com/office/officeart/2005/8/layout/cycle2"/>
    <dgm:cxn modelId="{D69A8D7B-8195-4A66-A876-1D4CD7391D2B}" type="presOf" srcId="{04A301E2-1A84-42D7-A7FA-BEE8C507C5C8}" destId="{47448369-1764-45B0-B71F-AA4AA3DF2EAD}" srcOrd="0" destOrd="0" presId="urn:microsoft.com/office/officeart/2005/8/layout/cycle2"/>
    <dgm:cxn modelId="{9BD8E9C0-BFBB-46AB-8F5A-E39C900D11E7}" type="presOf" srcId="{5BCED2D8-D9A6-4BA7-A872-98991618FA26}" destId="{F4B6A32C-12B8-478E-981D-4842689D33E0}" srcOrd="0" destOrd="0" presId="urn:microsoft.com/office/officeart/2005/8/layout/cycle2"/>
    <dgm:cxn modelId="{F2206673-F6ED-4F66-9A4D-0C1E9A818948}" type="presOf" srcId="{5BCED2D8-D9A6-4BA7-A872-98991618FA26}" destId="{8AE6FF5A-3634-423A-AB91-F8DADF5CCEE7}" srcOrd="1" destOrd="0" presId="urn:microsoft.com/office/officeart/2005/8/layout/cycle2"/>
    <dgm:cxn modelId="{4B00A978-02F9-4907-9738-494F8F911D8B}" srcId="{04A301E2-1A84-42D7-A7FA-BEE8C507C5C8}" destId="{A7C2807C-3A5A-4490-A361-9E186218B290}" srcOrd="3" destOrd="0" parTransId="{A33BCF9D-A462-4F50-B4F4-003DDD5D13A0}" sibTransId="{5BCED2D8-D9A6-4BA7-A872-98991618FA26}"/>
    <dgm:cxn modelId="{E750C5D7-D75C-4157-B5E9-025F84EC61FC}" type="presParOf" srcId="{47448369-1764-45B0-B71F-AA4AA3DF2EAD}" destId="{ED3896C8-2D58-44A8-AA22-1F1E0D9304C4}" srcOrd="0" destOrd="0" presId="urn:microsoft.com/office/officeart/2005/8/layout/cycle2"/>
    <dgm:cxn modelId="{2ED78DCB-8FE3-468C-B509-DE67FCCF8485}" type="presParOf" srcId="{47448369-1764-45B0-B71F-AA4AA3DF2EAD}" destId="{1856FAD8-A71C-4DB5-9462-A6FA2E285D02}" srcOrd="1" destOrd="0" presId="urn:microsoft.com/office/officeart/2005/8/layout/cycle2"/>
    <dgm:cxn modelId="{A62B50FD-EA85-44A6-9CDB-F68859F868FA}" type="presParOf" srcId="{1856FAD8-A71C-4DB5-9462-A6FA2E285D02}" destId="{6E401696-B97E-4216-8AB7-FD00A05F77E1}" srcOrd="0" destOrd="0" presId="urn:microsoft.com/office/officeart/2005/8/layout/cycle2"/>
    <dgm:cxn modelId="{355ADEAE-4B10-40FE-923A-784BDFCA764B}" type="presParOf" srcId="{47448369-1764-45B0-B71F-AA4AA3DF2EAD}" destId="{3D63BDFB-74C0-4EAC-AED1-30E7533DB191}" srcOrd="2" destOrd="0" presId="urn:microsoft.com/office/officeart/2005/8/layout/cycle2"/>
    <dgm:cxn modelId="{98E1E687-BE97-4FDA-A795-D055B798595B}" type="presParOf" srcId="{47448369-1764-45B0-B71F-AA4AA3DF2EAD}" destId="{940BBAB1-19EC-41AA-896B-5108841884BD}" srcOrd="3" destOrd="0" presId="urn:microsoft.com/office/officeart/2005/8/layout/cycle2"/>
    <dgm:cxn modelId="{F35123C5-C01B-4CC4-B913-A6D9AFD0F909}" type="presParOf" srcId="{940BBAB1-19EC-41AA-896B-5108841884BD}" destId="{95B43946-C8A9-4FF0-98FB-46F23ED66D30}" srcOrd="0" destOrd="0" presId="urn:microsoft.com/office/officeart/2005/8/layout/cycle2"/>
    <dgm:cxn modelId="{463E0E6F-AC95-4361-822E-9532DEB880AA}" type="presParOf" srcId="{47448369-1764-45B0-B71F-AA4AA3DF2EAD}" destId="{363CD85E-A471-4017-8EB0-C011670AD2BB}" srcOrd="4" destOrd="0" presId="urn:microsoft.com/office/officeart/2005/8/layout/cycle2"/>
    <dgm:cxn modelId="{41678101-E6E6-49AF-9FD4-F12234FD75A4}" type="presParOf" srcId="{47448369-1764-45B0-B71F-AA4AA3DF2EAD}" destId="{B365ED03-3CDA-4920-B15C-F7FE9CE1DCB9}" srcOrd="5" destOrd="0" presId="urn:microsoft.com/office/officeart/2005/8/layout/cycle2"/>
    <dgm:cxn modelId="{FB34D0DA-4F2E-46E7-9215-43F29159B2A4}" type="presParOf" srcId="{B365ED03-3CDA-4920-B15C-F7FE9CE1DCB9}" destId="{B26C865A-6FD9-4609-9703-96D511F57848}" srcOrd="0" destOrd="0" presId="urn:microsoft.com/office/officeart/2005/8/layout/cycle2"/>
    <dgm:cxn modelId="{79D08006-8910-477F-8653-7BBF140CD2B1}" type="presParOf" srcId="{47448369-1764-45B0-B71F-AA4AA3DF2EAD}" destId="{DC197D4B-EB1F-4213-8F27-F6D6431EE90B}" srcOrd="6" destOrd="0" presId="urn:microsoft.com/office/officeart/2005/8/layout/cycle2"/>
    <dgm:cxn modelId="{E7112B1E-C1CE-40C7-8DD5-24BBB41CE719}" type="presParOf" srcId="{47448369-1764-45B0-B71F-AA4AA3DF2EAD}" destId="{F4B6A32C-12B8-478E-981D-4842689D33E0}" srcOrd="7" destOrd="0" presId="urn:microsoft.com/office/officeart/2005/8/layout/cycle2"/>
    <dgm:cxn modelId="{5E738BD4-84F7-477D-828C-6E9A56FFE418}" type="presParOf" srcId="{F4B6A32C-12B8-478E-981D-4842689D33E0}" destId="{8AE6FF5A-3634-423A-AB91-F8DADF5CCEE7}" srcOrd="0" destOrd="0" presId="urn:microsoft.com/office/officeart/2005/8/layout/cycle2"/>
    <dgm:cxn modelId="{586B4BBB-1AE7-4304-B17C-EE7CF5571BCD}" type="presParOf" srcId="{47448369-1764-45B0-B71F-AA4AA3DF2EAD}" destId="{74C1DF89-0F1A-4283-A044-89FD4A2FF3D6}" srcOrd="8" destOrd="0" presId="urn:microsoft.com/office/officeart/2005/8/layout/cycle2"/>
    <dgm:cxn modelId="{FAFC5DDC-D390-46FE-87EA-A75EC0F23189}" type="presParOf" srcId="{47448369-1764-45B0-B71F-AA4AA3DF2EAD}" destId="{3FBD2863-B25F-4EA3-9B66-983EA4A26538}" srcOrd="9" destOrd="0" presId="urn:microsoft.com/office/officeart/2005/8/layout/cycle2"/>
    <dgm:cxn modelId="{59D59F4C-CD95-4697-A0E0-D37B3E76D52F}" type="presParOf" srcId="{3FBD2863-B25F-4EA3-9B66-983EA4A26538}" destId="{4668140A-DCE1-40AE-884F-33D69E636C56}"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301E2-1A84-42D7-A7FA-BEE8C507C5C8}"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fr-FR"/>
        </a:p>
      </dgm:t>
    </dgm:pt>
    <dgm:pt modelId="{86BE135A-BA6A-4624-8236-0857EF0BFBA7}">
      <dgm:prSet phldrT="[Texte]"/>
      <dgm:spPr/>
      <dgm:t>
        <a:bodyPr/>
        <a:lstStyle/>
        <a:p>
          <a:r>
            <a:rPr lang="fr-FR" dirty="0" smtClean="0"/>
            <a:t>Valeur</a:t>
          </a:r>
          <a:endParaRPr lang="fr-FR" dirty="0"/>
        </a:p>
      </dgm:t>
    </dgm:pt>
    <dgm:pt modelId="{B6374584-986B-4D4A-B70B-7BE12489DFC2}" type="parTrans" cxnId="{D8818B28-6417-4E73-8CC8-6D80F2DF1260}">
      <dgm:prSet/>
      <dgm:spPr/>
      <dgm:t>
        <a:bodyPr/>
        <a:lstStyle/>
        <a:p>
          <a:endParaRPr lang="fr-FR"/>
        </a:p>
      </dgm:t>
    </dgm:pt>
    <dgm:pt modelId="{EB84E3DE-8195-4191-8680-B09865CD387A}" type="sibTrans" cxnId="{D8818B28-6417-4E73-8CC8-6D80F2DF1260}">
      <dgm:prSet/>
      <dgm:spPr/>
      <dgm:t>
        <a:bodyPr/>
        <a:lstStyle/>
        <a:p>
          <a:endParaRPr lang="fr-FR"/>
        </a:p>
      </dgm:t>
    </dgm:pt>
    <dgm:pt modelId="{A7D9C54A-4388-4375-B657-81919D3663DB}">
      <dgm:prSet phldrT="[Texte]"/>
      <dgm:spPr/>
      <dgm:t>
        <a:bodyPr/>
        <a:lstStyle/>
        <a:p>
          <a:r>
            <a:rPr lang="fr-FR" dirty="0" smtClean="0"/>
            <a:t>Compétences</a:t>
          </a:r>
          <a:endParaRPr lang="fr-FR" dirty="0"/>
        </a:p>
      </dgm:t>
    </dgm:pt>
    <dgm:pt modelId="{BB7391EC-35D5-4971-9FAD-4B9B99267883}" type="parTrans" cxnId="{1D2C3C71-ECF5-4FF5-98B6-9ADB1FB46576}">
      <dgm:prSet/>
      <dgm:spPr/>
      <dgm:t>
        <a:bodyPr/>
        <a:lstStyle/>
        <a:p>
          <a:endParaRPr lang="fr-FR"/>
        </a:p>
      </dgm:t>
    </dgm:pt>
    <dgm:pt modelId="{757EA932-12E6-46DB-97D7-7998D17C8B47}" type="sibTrans" cxnId="{1D2C3C71-ECF5-4FF5-98B6-9ADB1FB46576}">
      <dgm:prSet/>
      <dgm:spPr/>
      <dgm:t>
        <a:bodyPr/>
        <a:lstStyle/>
        <a:p>
          <a:endParaRPr lang="fr-FR"/>
        </a:p>
      </dgm:t>
    </dgm:pt>
    <dgm:pt modelId="{C0C5C1ED-B818-4BF9-BC72-09B481B85FFB}">
      <dgm:prSet phldrT="[Texte]"/>
      <dgm:spPr/>
      <dgm:t>
        <a:bodyPr/>
        <a:lstStyle/>
        <a:p>
          <a:r>
            <a:rPr lang="fr-FR" dirty="0" smtClean="0"/>
            <a:t>Coûts</a:t>
          </a:r>
          <a:endParaRPr lang="fr-FR" dirty="0"/>
        </a:p>
      </dgm:t>
    </dgm:pt>
    <dgm:pt modelId="{6226D36F-28B0-4F97-9D2E-083E5EC123EA}" type="parTrans" cxnId="{279ABACC-04E4-4EDA-A02C-285E7CAAE9E9}">
      <dgm:prSet/>
      <dgm:spPr/>
      <dgm:t>
        <a:bodyPr/>
        <a:lstStyle/>
        <a:p>
          <a:endParaRPr lang="fr-FR"/>
        </a:p>
      </dgm:t>
    </dgm:pt>
    <dgm:pt modelId="{9301CA2A-5A3E-4F0C-A9A4-F4114F22CA9E}" type="sibTrans" cxnId="{279ABACC-04E4-4EDA-A02C-285E7CAAE9E9}">
      <dgm:prSet/>
      <dgm:spPr/>
      <dgm:t>
        <a:bodyPr/>
        <a:lstStyle/>
        <a:p>
          <a:endParaRPr lang="fr-FR"/>
        </a:p>
      </dgm:t>
    </dgm:pt>
    <dgm:pt modelId="{A7C2807C-3A5A-4490-A361-9E186218B290}">
      <dgm:prSet phldrT="[Texte]"/>
      <dgm:spPr/>
      <dgm:t>
        <a:bodyPr/>
        <a:lstStyle/>
        <a:p>
          <a:r>
            <a:rPr lang="fr-FR" dirty="0" smtClean="0"/>
            <a:t>Infrastructure</a:t>
          </a:r>
          <a:endParaRPr lang="fr-FR" dirty="0"/>
        </a:p>
      </dgm:t>
    </dgm:pt>
    <dgm:pt modelId="{A33BCF9D-A462-4F50-B4F4-003DDD5D13A0}" type="parTrans" cxnId="{4B00A978-02F9-4907-9738-494F8F911D8B}">
      <dgm:prSet/>
      <dgm:spPr/>
      <dgm:t>
        <a:bodyPr/>
        <a:lstStyle/>
        <a:p>
          <a:endParaRPr lang="fr-FR"/>
        </a:p>
      </dgm:t>
    </dgm:pt>
    <dgm:pt modelId="{5BCED2D8-D9A6-4BA7-A872-98991618FA26}" type="sibTrans" cxnId="{4B00A978-02F9-4907-9738-494F8F911D8B}">
      <dgm:prSet/>
      <dgm:spPr/>
      <dgm:t>
        <a:bodyPr/>
        <a:lstStyle/>
        <a:p>
          <a:endParaRPr lang="fr-FR"/>
        </a:p>
      </dgm:t>
    </dgm:pt>
    <dgm:pt modelId="{4E65CDA7-FA12-470B-90A8-65A87AF94730}">
      <dgm:prSet phldrT="[Texte]"/>
      <dgm:spPr/>
      <dgm:t>
        <a:bodyPr/>
        <a:lstStyle/>
        <a:p>
          <a:r>
            <a:rPr lang="fr-FR" dirty="0" smtClean="0"/>
            <a:t>Sécurité</a:t>
          </a:r>
          <a:endParaRPr lang="fr-FR" dirty="0"/>
        </a:p>
      </dgm:t>
    </dgm:pt>
    <dgm:pt modelId="{AEB23ADC-8C66-40FE-92B0-01351935E278}" type="parTrans" cxnId="{F5BD3EDF-14C9-4FEF-84CC-B062B7D5ECCD}">
      <dgm:prSet/>
      <dgm:spPr/>
      <dgm:t>
        <a:bodyPr/>
        <a:lstStyle/>
        <a:p>
          <a:endParaRPr lang="fr-FR"/>
        </a:p>
      </dgm:t>
    </dgm:pt>
    <dgm:pt modelId="{F2F7F695-08F7-4F68-8D2C-EFE173428330}" type="sibTrans" cxnId="{F5BD3EDF-14C9-4FEF-84CC-B062B7D5ECCD}">
      <dgm:prSet/>
      <dgm:spPr/>
      <dgm:t>
        <a:bodyPr/>
        <a:lstStyle/>
        <a:p>
          <a:endParaRPr lang="fr-FR"/>
        </a:p>
      </dgm:t>
    </dgm:pt>
    <dgm:pt modelId="{47448369-1764-45B0-B71F-AA4AA3DF2EAD}" type="pres">
      <dgm:prSet presAssocID="{04A301E2-1A84-42D7-A7FA-BEE8C507C5C8}" presName="cycle" presStyleCnt="0">
        <dgm:presLayoutVars>
          <dgm:dir/>
          <dgm:resizeHandles val="exact"/>
        </dgm:presLayoutVars>
      </dgm:prSet>
      <dgm:spPr/>
      <dgm:t>
        <a:bodyPr/>
        <a:lstStyle/>
        <a:p>
          <a:endParaRPr lang="fr-FR"/>
        </a:p>
      </dgm:t>
    </dgm:pt>
    <dgm:pt modelId="{ED3896C8-2D58-44A8-AA22-1F1E0D9304C4}" type="pres">
      <dgm:prSet presAssocID="{86BE135A-BA6A-4624-8236-0857EF0BFBA7}" presName="node" presStyleLbl="node1" presStyleIdx="0" presStyleCnt="5">
        <dgm:presLayoutVars>
          <dgm:bulletEnabled val="1"/>
        </dgm:presLayoutVars>
      </dgm:prSet>
      <dgm:spPr/>
      <dgm:t>
        <a:bodyPr/>
        <a:lstStyle/>
        <a:p>
          <a:endParaRPr lang="fr-FR"/>
        </a:p>
      </dgm:t>
    </dgm:pt>
    <dgm:pt modelId="{1856FAD8-A71C-4DB5-9462-A6FA2E285D02}" type="pres">
      <dgm:prSet presAssocID="{EB84E3DE-8195-4191-8680-B09865CD387A}" presName="sibTrans" presStyleLbl="sibTrans2D1" presStyleIdx="0" presStyleCnt="5"/>
      <dgm:spPr/>
      <dgm:t>
        <a:bodyPr/>
        <a:lstStyle/>
        <a:p>
          <a:endParaRPr lang="fr-FR"/>
        </a:p>
      </dgm:t>
    </dgm:pt>
    <dgm:pt modelId="{6E401696-B97E-4216-8AB7-FD00A05F77E1}" type="pres">
      <dgm:prSet presAssocID="{EB84E3DE-8195-4191-8680-B09865CD387A}" presName="connectorText" presStyleLbl="sibTrans2D1" presStyleIdx="0" presStyleCnt="5"/>
      <dgm:spPr/>
      <dgm:t>
        <a:bodyPr/>
        <a:lstStyle/>
        <a:p>
          <a:endParaRPr lang="fr-FR"/>
        </a:p>
      </dgm:t>
    </dgm:pt>
    <dgm:pt modelId="{3D63BDFB-74C0-4EAC-AED1-30E7533DB191}" type="pres">
      <dgm:prSet presAssocID="{A7D9C54A-4388-4375-B657-81919D3663DB}" presName="node" presStyleLbl="node1" presStyleIdx="1" presStyleCnt="5">
        <dgm:presLayoutVars>
          <dgm:bulletEnabled val="1"/>
        </dgm:presLayoutVars>
      </dgm:prSet>
      <dgm:spPr/>
      <dgm:t>
        <a:bodyPr/>
        <a:lstStyle/>
        <a:p>
          <a:endParaRPr lang="fr-FR"/>
        </a:p>
      </dgm:t>
    </dgm:pt>
    <dgm:pt modelId="{940BBAB1-19EC-41AA-896B-5108841884BD}" type="pres">
      <dgm:prSet presAssocID="{757EA932-12E6-46DB-97D7-7998D17C8B47}" presName="sibTrans" presStyleLbl="sibTrans2D1" presStyleIdx="1" presStyleCnt="5"/>
      <dgm:spPr/>
      <dgm:t>
        <a:bodyPr/>
        <a:lstStyle/>
        <a:p>
          <a:endParaRPr lang="fr-FR"/>
        </a:p>
      </dgm:t>
    </dgm:pt>
    <dgm:pt modelId="{95B43946-C8A9-4FF0-98FB-46F23ED66D30}" type="pres">
      <dgm:prSet presAssocID="{757EA932-12E6-46DB-97D7-7998D17C8B47}" presName="connectorText" presStyleLbl="sibTrans2D1" presStyleIdx="1" presStyleCnt="5"/>
      <dgm:spPr/>
      <dgm:t>
        <a:bodyPr/>
        <a:lstStyle/>
        <a:p>
          <a:endParaRPr lang="fr-FR"/>
        </a:p>
      </dgm:t>
    </dgm:pt>
    <dgm:pt modelId="{363CD85E-A471-4017-8EB0-C011670AD2BB}" type="pres">
      <dgm:prSet presAssocID="{C0C5C1ED-B818-4BF9-BC72-09B481B85FFB}" presName="node" presStyleLbl="node1" presStyleIdx="2" presStyleCnt="5">
        <dgm:presLayoutVars>
          <dgm:bulletEnabled val="1"/>
        </dgm:presLayoutVars>
      </dgm:prSet>
      <dgm:spPr/>
      <dgm:t>
        <a:bodyPr/>
        <a:lstStyle/>
        <a:p>
          <a:endParaRPr lang="fr-FR"/>
        </a:p>
      </dgm:t>
    </dgm:pt>
    <dgm:pt modelId="{B365ED03-3CDA-4920-B15C-F7FE9CE1DCB9}" type="pres">
      <dgm:prSet presAssocID="{9301CA2A-5A3E-4F0C-A9A4-F4114F22CA9E}" presName="sibTrans" presStyleLbl="sibTrans2D1" presStyleIdx="2" presStyleCnt="5"/>
      <dgm:spPr/>
      <dgm:t>
        <a:bodyPr/>
        <a:lstStyle/>
        <a:p>
          <a:endParaRPr lang="fr-FR"/>
        </a:p>
      </dgm:t>
    </dgm:pt>
    <dgm:pt modelId="{B26C865A-6FD9-4609-9703-96D511F57848}" type="pres">
      <dgm:prSet presAssocID="{9301CA2A-5A3E-4F0C-A9A4-F4114F22CA9E}" presName="connectorText" presStyleLbl="sibTrans2D1" presStyleIdx="2" presStyleCnt="5"/>
      <dgm:spPr/>
      <dgm:t>
        <a:bodyPr/>
        <a:lstStyle/>
        <a:p>
          <a:endParaRPr lang="fr-FR"/>
        </a:p>
      </dgm:t>
    </dgm:pt>
    <dgm:pt modelId="{DC197D4B-EB1F-4213-8F27-F6D6431EE90B}" type="pres">
      <dgm:prSet presAssocID="{A7C2807C-3A5A-4490-A361-9E186218B290}" presName="node" presStyleLbl="node1" presStyleIdx="3" presStyleCnt="5">
        <dgm:presLayoutVars>
          <dgm:bulletEnabled val="1"/>
        </dgm:presLayoutVars>
      </dgm:prSet>
      <dgm:spPr/>
      <dgm:t>
        <a:bodyPr/>
        <a:lstStyle/>
        <a:p>
          <a:endParaRPr lang="fr-FR"/>
        </a:p>
      </dgm:t>
    </dgm:pt>
    <dgm:pt modelId="{F4B6A32C-12B8-478E-981D-4842689D33E0}" type="pres">
      <dgm:prSet presAssocID="{5BCED2D8-D9A6-4BA7-A872-98991618FA26}" presName="sibTrans" presStyleLbl="sibTrans2D1" presStyleIdx="3" presStyleCnt="5"/>
      <dgm:spPr/>
      <dgm:t>
        <a:bodyPr/>
        <a:lstStyle/>
        <a:p>
          <a:endParaRPr lang="fr-FR"/>
        </a:p>
      </dgm:t>
    </dgm:pt>
    <dgm:pt modelId="{8AE6FF5A-3634-423A-AB91-F8DADF5CCEE7}" type="pres">
      <dgm:prSet presAssocID="{5BCED2D8-D9A6-4BA7-A872-98991618FA26}" presName="connectorText" presStyleLbl="sibTrans2D1" presStyleIdx="3" presStyleCnt="5"/>
      <dgm:spPr/>
      <dgm:t>
        <a:bodyPr/>
        <a:lstStyle/>
        <a:p>
          <a:endParaRPr lang="fr-FR"/>
        </a:p>
      </dgm:t>
    </dgm:pt>
    <dgm:pt modelId="{74C1DF89-0F1A-4283-A044-89FD4A2FF3D6}" type="pres">
      <dgm:prSet presAssocID="{4E65CDA7-FA12-470B-90A8-65A87AF94730}" presName="node" presStyleLbl="node1" presStyleIdx="4" presStyleCnt="5">
        <dgm:presLayoutVars>
          <dgm:bulletEnabled val="1"/>
        </dgm:presLayoutVars>
      </dgm:prSet>
      <dgm:spPr/>
      <dgm:t>
        <a:bodyPr/>
        <a:lstStyle/>
        <a:p>
          <a:endParaRPr lang="fr-FR"/>
        </a:p>
      </dgm:t>
    </dgm:pt>
    <dgm:pt modelId="{3FBD2863-B25F-4EA3-9B66-983EA4A26538}" type="pres">
      <dgm:prSet presAssocID="{F2F7F695-08F7-4F68-8D2C-EFE173428330}" presName="sibTrans" presStyleLbl="sibTrans2D1" presStyleIdx="4" presStyleCnt="5"/>
      <dgm:spPr/>
      <dgm:t>
        <a:bodyPr/>
        <a:lstStyle/>
        <a:p>
          <a:endParaRPr lang="fr-FR"/>
        </a:p>
      </dgm:t>
    </dgm:pt>
    <dgm:pt modelId="{4668140A-DCE1-40AE-884F-33D69E636C56}" type="pres">
      <dgm:prSet presAssocID="{F2F7F695-08F7-4F68-8D2C-EFE173428330}" presName="connectorText" presStyleLbl="sibTrans2D1" presStyleIdx="4" presStyleCnt="5"/>
      <dgm:spPr/>
      <dgm:t>
        <a:bodyPr/>
        <a:lstStyle/>
        <a:p>
          <a:endParaRPr lang="fr-FR"/>
        </a:p>
      </dgm:t>
    </dgm:pt>
  </dgm:ptLst>
  <dgm:cxnLst>
    <dgm:cxn modelId="{DEB67683-CDE4-4B32-8E7E-781523462E48}" type="presOf" srcId="{C0C5C1ED-B818-4BF9-BC72-09B481B85FFB}" destId="{363CD85E-A471-4017-8EB0-C011670AD2BB}" srcOrd="0" destOrd="0" presId="urn:microsoft.com/office/officeart/2005/8/layout/cycle2"/>
    <dgm:cxn modelId="{5BE9A9B2-0FF1-4D20-9775-F54D052661F9}" type="presOf" srcId="{9301CA2A-5A3E-4F0C-A9A4-F4114F22CA9E}" destId="{B365ED03-3CDA-4920-B15C-F7FE9CE1DCB9}" srcOrd="0" destOrd="0" presId="urn:microsoft.com/office/officeart/2005/8/layout/cycle2"/>
    <dgm:cxn modelId="{8E84B154-D15C-4115-B58C-67B4D6753CC3}" type="presOf" srcId="{86BE135A-BA6A-4624-8236-0857EF0BFBA7}" destId="{ED3896C8-2D58-44A8-AA22-1F1E0D9304C4}" srcOrd="0" destOrd="0" presId="urn:microsoft.com/office/officeart/2005/8/layout/cycle2"/>
    <dgm:cxn modelId="{279ABACC-04E4-4EDA-A02C-285E7CAAE9E9}" srcId="{04A301E2-1A84-42D7-A7FA-BEE8C507C5C8}" destId="{C0C5C1ED-B818-4BF9-BC72-09B481B85FFB}" srcOrd="2" destOrd="0" parTransId="{6226D36F-28B0-4F97-9D2E-083E5EC123EA}" sibTransId="{9301CA2A-5A3E-4F0C-A9A4-F4114F22CA9E}"/>
    <dgm:cxn modelId="{D8818B28-6417-4E73-8CC8-6D80F2DF1260}" srcId="{04A301E2-1A84-42D7-A7FA-BEE8C507C5C8}" destId="{86BE135A-BA6A-4624-8236-0857EF0BFBA7}" srcOrd="0" destOrd="0" parTransId="{B6374584-986B-4D4A-B70B-7BE12489DFC2}" sibTransId="{EB84E3DE-8195-4191-8680-B09865CD387A}"/>
    <dgm:cxn modelId="{1D2C3C71-ECF5-4FF5-98B6-9ADB1FB46576}" srcId="{04A301E2-1A84-42D7-A7FA-BEE8C507C5C8}" destId="{A7D9C54A-4388-4375-B657-81919D3663DB}" srcOrd="1" destOrd="0" parTransId="{BB7391EC-35D5-4971-9FAD-4B9B99267883}" sibTransId="{757EA932-12E6-46DB-97D7-7998D17C8B47}"/>
    <dgm:cxn modelId="{8ADFF6EC-24C5-42A5-9876-1A87FE08CA71}" type="presOf" srcId="{4E65CDA7-FA12-470B-90A8-65A87AF94730}" destId="{74C1DF89-0F1A-4283-A044-89FD4A2FF3D6}" srcOrd="0" destOrd="0" presId="urn:microsoft.com/office/officeart/2005/8/layout/cycle2"/>
    <dgm:cxn modelId="{2DACF6DF-260F-4240-B84B-DEAEE7929EDB}" type="presOf" srcId="{EB84E3DE-8195-4191-8680-B09865CD387A}" destId="{1856FAD8-A71C-4DB5-9462-A6FA2E285D02}" srcOrd="0" destOrd="0" presId="urn:microsoft.com/office/officeart/2005/8/layout/cycle2"/>
    <dgm:cxn modelId="{1BAE4586-3787-4CDC-9E9B-EE0CE45E845A}" type="presOf" srcId="{A7D9C54A-4388-4375-B657-81919D3663DB}" destId="{3D63BDFB-74C0-4EAC-AED1-30E7533DB191}" srcOrd="0" destOrd="0" presId="urn:microsoft.com/office/officeart/2005/8/layout/cycle2"/>
    <dgm:cxn modelId="{13E30094-167E-4CA1-8238-6B425B3B9455}" type="presOf" srcId="{EB84E3DE-8195-4191-8680-B09865CD387A}" destId="{6E401696-B97E-4216-8AB7-FD00A05F77E1}" srcOrd="1" destOrd="0" presId="urn:microsoft.com/office/officeart/2005/8/layout/cycle2"/>
    <dgm:cxn modelId="{60E5FB50-5511-40DB-B06D-1848975D8292}" type="presOf" srcId="{5BCED2D8-D9A6-4BA7-A872-98991618FA26}" destId="{8AE6FF5A-3634-423A-AB91-F8DADF5CCEE7}" srcOrd="1" destOrd="0" presId="urn:microsoft.com/office/officeart/2005/8/layout/cycle2"/>
    <dgm:cxn modelId="{CDF7BA7B-0E23-4C36-A9EE-53A2958CC628}" type="presOf" srcId="{A7C2807C-3A5A-4490-A361-9E186218B290}" destId="{DC197D4B-EB1F-4213-8F27-F6D6431EE90B}" srcOrd="0" destOrd="0" presId="urn:microsoft.com/office/officeart/2005/8/layout/cycle2"/>
    <dgm:cxn modelId="{D25FEF4C-4408-4FEF-82EA-53ADA2441997}" type="presOf" srcId="{5BCED2D8-D9A6-4BA7-A872-98991618FA26}" destId="{F4B6A32C-12B8-478E-981D-4842689D33E0}" srcOrd="0" destOrd="0" presId="urn:microsoft.com/office/officeart/2005/8/layout/cycle2"/>
    <dgm:cxn modelId="{F5BD3EDF-14C9-4FEF-84CC-B062B7D5ECCD}" srcId="{04A301E2-1A84-42D7-A7FA-BEE8C507C5C8}" destId="{4E65CDA7-FA12-470B-90A8-65A87AF94730}" srcOrd="4" destOrd="0" parTransId="{AEB23ADC-8C66-40FE-92B0-01351935E278}" sibTransId="{F2F7F695-08F7-4F68-8D2C-EFE173428330}"/>
    <dgm:cxn modelId="{0FD39CA2-FA1A-4DED-9AD3-EAF5B2C10CBD}" type="presOf" srcId="{F2F7F695-08F7-4F68-8D2C-EFE173428330}" destId="{3FBD2863-B25F-4EA3-9B66-983EA4A26538}" srcOrd="0" destOrd="0" presId="urn:microsoft.com/office/officeart/2005/8/layout/cycle2"/>
    <dgm:cxn modelId="{F915F92E-9111-43D9-A549-3098BB9C958A}" type="presOf" srcId="{04A301E2-1A84-42D7-A7FA-BEE8C507C5C8}" destId="{47448369-1764-45B0-B71F-AA4AA3DF2EAD}" srcOrd="0" destOrd="0" presId="urn:microsoft.com/office/officeart/2005/8/layout/cycle2"/>
    <dgm:cxn modelId="{28093789-DCAF-4F0F-9A07-65EF6BE07FA0}" type="presOf" srcId="{F2F7F695-08F7-4F68-8D2C-EFE173428330}" destId="{4668140A-DCE1-40AE-884F-33D69E636C56}" srcOrd="1" destOrd="0" presId="urn:microsoft.com/office/officeart/2005/8/layout/cycle2"/>
    <dgm:cxn modelId="{E6573202-71DC-4320-8029-BD8ECE7CE15D}" type="presOf" srcId="{9301CA2A-5A3E-4F0C-A9A4-F4114F22CA9E}" destId="{B26C865A-6FD9-4609-9703-96D511F57848}" srcOrd="1" destOrd="0" presId="urn:microsoft.com/office/officeart/2005/8/layout/cycle2"/>
    <dgm:cxn modelId="{C8415A96-6831-4FB8-9436-253A17E6A7C8}" type="presOf" srcId="{757EA932-12E6-46DB-97D7-7998D17C8B47}" destId="{95B43946-C8A9-4FF0-98FB-46F23ED66D30}" srcOrd="1" destOrd="0" presId="urn:microsoft.com/office/officeart/2005/8/layout/cycle2"/>
    <dgm:cxn modelId="{086630E1-1C57-4044-A554-CA6AA1326978}" type="presOf" srcId="{757EA932-12E6-46DB-97D7-7998D17C8B47}" destId="{940BBAB1-19EC-41AA-896B-5108841884BD}" srcOrd="0" destOrd="0" presId="urn:microsoft.com/office/officeart/2005/8/layout/cycle2"/>
    <dgm:cxn modelId="{4B00A978-02F9-4907-9738-494F8F911D8B}" srcId="{04A301E2-1A84-42D7-A7FA-BEE8C507C5C8}" destId="{A7C2807C-3A5A-4490-A361-9E186218B290}" srcOrd="3" destOrd="0" parTransId="{A33BCF9D-A462-4F50-B4F4-003DDD5D13A0}" sibTransId="{5BCED2D8-D9A6-4BA7-A872-98991618FA26}"/>
    <dgm:cxn modelId="{9404793E-881A-4B3F-8E35-CD6988160628}" type="presParOf" srcId="{47448369-1764-45B0-B71F-AA4AA3DF2EAD}" destId="{ED3896C8-2D58-44A8-AA22-1F1E0D9304C4}" srcOrd="0" destOrd="0" presId="urn:microsoft.com/office/officeart/2005/8/layout/cycle2"/>
    <dgm:cxn modelId="{FCBEB3DC-23F0-4C61-AB3A-919A8C34381E}" type="presParOf" srcId="{47448369-1764-45B0-B71F-AA4AA3DF2EAD}" destId="{1856FAD8-A71C-4DB5-9462-A6FA2E285D02}" srcOrd="1" destOrd="0" presId="urn:microsoft.com/office/officeart/2005/8/layout/cycle2"/>
    <dgm:cxn modelId="{9F32E6CC-09F0-4A5F-8303-1BC600E77E70}" type="presParOf" srcId="{1856FAD8-A71C-4DB5-9462-A6FA2E285D02}" destId="{6E401696-B97E-4216-8AB7-FD00A05F77E1}" srcOrd="0" destOrd="0" presId="urn:microsoft.com/office/officeart/2005/8/layout/cycle2"/>
    <dgm:cxn modelId="{26BC295E-41A3-46E1-BD45-55301EA65C11}" type="presParOf" srcId="{47448369-1764-45B0-B71F-AA4AA3DF2EAD}" destId="{3D63BDFB-74C0-4EAC-AED1-30E7533DB191}" srcOrd="2" destOrd="0" presId="urn:microsoft.com/office/officeart/2005/8/layout/cycle2"/>
    <dgm:cxn modelId="{0228D5E9-4BDF-450D-8481-AD26F73AB90B}" type="presParOf" srcId="{47448369-1764-45B0-B71F-AA4AA3DF2EAD}" destId="{940BBAB1-19EC-41AA-896B-5108841884BD}" srcOrd="3" destOrd="0" presId="urn:microsoft.com/office/officeart/2005/8/layout/cycle2"/>
    <dgm:cxn modelId="{7A881E95-37BA-457A-A20C-D72EE035D63B}" type="presParOf" srcId="{940BBAB1-19EC-41AA-896B-5108841884BD}" destId="{95B43946-C8A9-4FF0-98FB-46F23ED66D30}" srcOrd="0" destOrd="0" presId="urn:microsoft.com/office/officeart/2005/8/layout/cycle2"/>
    <dgm:cxn modelId="{429FB31A-F46E-4627-A6C7-A1DE91E09644}" type="presParOf" srcId="{47448369-1764-45B0-B71F-AA4AA3DF2EAD}" destId="{363CD85E-A471-4017-8EB0-C011670AD2BB}" srcOrd="4" destOrd="0" presId="urn:microsoft.com/office/officeart/2005/8/layout/cycle2"/>
    <dgm:cxn modelId="{1B1BE7C1-54CE-4B5D-BA3D-1A0D8CCA176C}" type="presParOf" srcId="{47448369-1764-45B0-B71F-AA4AA3DF2EAD}" destId="{B365ED03-3CDA-4920-B15C-F7FE9CE1DCB9}" srcOrd="5" destOrd="0" presId="urn:microsoft.com/office/officeart/2005/8/layout/cycle2"/>
    <dgm:cxn modelId="{36ED8867-BD6B-4D98-84BE-927737C0D7B8}" type="presParOf" srcId="{B365ED03-3CDA-4920-B15C-F7FE9CE1DCB9}" destId="{B26C865A-6FD9-4609-9703-96D511F57848}" srcOrd="0" destOrd="0" presId="urn:microsoft.com/office/officeart/2005/8/layout/cycle2"/>
    <dgm:cxn modelId="{82A94570-542B-4369-929F-A135D6A6F9A4}" type="presParOf" srcId="{47448369-1764-45B0-B71F-AA4AA3DF2EAD}" destId="{DC197D4B-EB1F-4213-8F27-F6D6431EE90B}" srcOrd="6" destOrd="0" presId="urn:microsoft.com/office/officeart/2005/8/layout/cycle2"/>
    <dgm:cxn modelId="{68F6838C-287A-421F-BBA0-3C3223E24144}" type="presParOf" srcId="{47448369-1764-45B0-B71F-AA4AA3DF2EAD}" destId="{F4B6A32C-12B8-478E-981D-4842689D33E0}" srcOrd="7" destOrd="0" presId="urn:microsoft.com/office/officeart/2005/8/layout/cycle2"/>
    <dgm:cxn modelId="{EE0D7D3F-0A10-4D46-A38F-7185EB903C33}" type="presParOf" srcId="{F4B6A32C-12B8-478E-981D-4842689D33E0}" destId="{8AE6FF5A-3634-423A-AB91-F8DADF5CCEE7}" srcOrd="0" destOrd="0" presId="urn:microsoft.com/office/officeart/2005/8/layout/cycle2"/>
    <dgm:cxn modelId="{F1113E26-32ED-4903-B1AB-71527FF03D49}" type="presParOf" srcId="{47448369-1764-45B0-B71F-AA4AA3DF2EAD}" destId="{74C1DF89-0F1A-4283-A044-89FD4A2FF3D6}" srcOrd="8" destOrd="0" presId="urn:microsoft.com/office/officeart/2005/8/layout/cycle2"/>
    <dgm:cxn modelId="{35587101-D05D-49AA-95AD-9BBA5E4B57A8}" type="presParOf" srcId="{47448369-1764-45B0-B71F-AA4AA3DF2EAD}" destId="{3FBD2863-B25F-4EA3-9B66-983EA4A26538}" srcOrd="9" destOrd="0" presId="urn:microsoft.com/office/officeart/2005/8/layout/cycle2"/>
    <dgm:cxn modelId="{9133351F-9BCE-497A-83D0-166A43D51D0C}" type="presParOf" srcId="{3FBD2863-B25F-4EA3-9B66-983EA4A26538}" destId="{4668140A-DCE1-40AE-884F-33D69E636C56}" srcOrd="0" destOrd="0" presId="urn:microsoft.com/office/officeart/2005/8/layout/cycle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7E8C2D-A561-4399-8EF5-3046DF504965}" type="doc">
      <dgm:prSet loTypeId="urn:microsoft.com/office/officeart/2005/8/layout/orgChart1" loCatId="hierarchy" qsTypeId="urn:microsoft.com/office/officeart/2005/8/quickstyle/simple3" qsCatId="simple" csTypeId="urn:microsoft.com/office/officeart/2005/8/colors/accent1_2#1" csCatId="accent1" phldr="1"/>
      <dgm:spPr/>
    </dgm:pt>
    <dgm:pt modelId="{A2DE3D45-8C17-43B1-BECB-4732FDF13ADC}">
      <dgm:prSet custT="1"/>
      <dgm:spPr/>
      <dgm:t>
        <a:bodyPr/>
        <a:lstStyle/>
        <a:p>
          <a:pPr marR="0" algn="ctr" rtl="0"/>
          <a:r>
            <a:rPr lang="fr-FR" sz="900" b="1" baseline="0" dirty="0" smtClean="0">
              <a:latin typeface="Calibri"/>
            </a:rPr>
            <a:t>Mme COULMY</a:t>
          </a:r>
        </a:p>
        <a:p>
          <a:pPr marR="0" algn="ctr" rtl="0"/>
          <a:r>
            <a:rPr lang="fr-FR" sz="900" baseline="0" dirty="0" smtClean="0">
              <a:latin typeface="Calibri"/>
            </a:rPr>
            <a:t>Assistante</a:t>
          </a:r>
          <a:endParaRPr lang="fr-FR" sz="900" dirty="0" smtClean="0"/>
        </a:p>
      </dgm:t>
    </dgm:pt>
    <dgm:pt modelId="{C65E39F3-221B-4032-8AEE-E5EE90816E3E}" type="parTrans" cxnId="{98926FD1-8C49-4EF1-8571-72CE1DE5AAC3}">
      <dgm:prSet/>
      <dgm:spPr/>
      <dgm:t>
        <a:bodyPr/>
        <a:lstStyle/>
        <a:p>
          <a:endParaRPr lang="fr-FR"/>
        </a:p>
      </dgm:t>
    </dgm:pt>
    <dgm:pt modelId="{BB3AA2FC-5E08-405D-BEBB-6622C27C8A51}" type="sibTrans" cxnId="{98926FD1-8C49-4EF1-8571-72CE1DE5AAC3}">
      <dgm:prSet/>
      <dgm:spPr/>
      <dgm:t>
        <a:bodyPr/>
        <a:lstStyle/>
        <a:p>
          <a:endParaRPr lang="fr-FR"/>
        </a:p>
      </dgm:t>
    </dgm:pt>
    <dgm:pt modelId="{149D8CA3-6E42-4B00-9DD7-69D33981E4EF}">
      <dgm:prSet custT="1"/>
      <dgm:spPr/>
      <dgm:t>
        <a:bodyPr/>
        <a:lstStyle/>
        <a:p>
          <a:pPr marR="0" algn="ctr" rtl="0"/>
          <a:r>
            <a:rPr lang="fr-FR" sz="900" b="1" baseline="0" dirty="0" smtClean="0">
              <a:latin typeface="Calibri"/>
            </a:rPr>
            <a:t>M. SCHINDLER</a:t>
          </a:r>
          <a:endParaRPr lang="fr-FR" sz="900" b="1" baseline="0" dirty="0" smtClean="0">
            <a:latin typeface="Times New Roman"/>
          </a:endParaRPr>
        </a:p>
        <a:p>
          <a:pPr marR="0" algn="ctr" rtl="0"/>
          <a:r>
            <a:rPr lang="fr-FR" sz="900" baseline="0" dirty="0" smtClean="0">
              <a:latin typeface="Calibri"/>
            </a:rPr>
            <a:t>Responsable des équipes techniques</a:t>
          </a:r>
          <a:endParaRPr lang="fr-FR" sz="900" dirty="0" smtClean="0"/>
        </a:p>
      </dgm:t>
    </dgm:pt>
    <dgm:pt modelId="{3177CB23-3E98-451E-B972-4F09377F342F}" type="parTrans" cxnId="{A5E70877-EE9B-457D-8A41-04FE78A8F9AE}">
      <dgm:prSet/>
      <dgm:spPr/>
      <dgm:t>
        <a:bodyPr/>
        <a:lstStyle/>
        <a:p>
          <a:endParaRPr lang="fr-FR"/>
        </a:p>
      </dgm:t>
    </dgm:pt>
    <dgm:pt modelId="{454A29D2-E723-46A0-B9D0-76C226687AD2}" type="sibTrans" cxnId="{A5E70877-EE9B-457D-8A41-04FE78A8F9AE}">
      <dgm:prSet/>
      <dgm:spPr/>
      <dgm:t>
        <a:bodyPr/>
        <a:lstStyle/>
        <a:p>
          <a:endParaRPr lang="fr-FR"/>
        </a:p>
      </dgm:t>
    </dgm:pt>
    <dgm:pt modelId="{AE623DE0-3C5E-423D-B152-E7FF40A86A51}">
      <dgm:prSet custT="1"/>
      <dgm:spPr/>
      <dgm:t>
        <a:bodyPr/>
        <a:lstStyle/>
        <a:p>
          <a:pPr marR="0" algn="ctr" rtl="0"/>
          <a:r>
            <a:rPr lang="fr-FR" sz="900" b="1" baseline="0" dirty="0" smtClean="0">
              <a:latin typeface="Calibri"/>
            </a:rPr>
            <a:t>Mme BILLON</a:t>
          </a:r>
          <a:endParaRPr lang="fr-FR" sz="900" b="1" baseline="0" dirty="0" smtClean="0">
            <a:latin typeface="Times New Roman"/>
          </a:endParaRPr>
        </a:p>
        <a:p>
          <a:pPr marR="0" algn="ctr" rtl="0"/>
          <a:r>
            <a:rPr lang="fr-FR" sz="900" baseline="0" dirty="0" smtClean="0">
              <a:latin typeface="Calibri"/>
            </a:rPr>
            <a:t>Responsable des équipes de vente</a:t>
          </a:r>
          <a:endParaRPr lang="fr-FR" sz="900" dirty="0" smtClean="0"/>
        </a:p>
      </dgm:t>
    </dgm:pt>
    <dgm:pt modelId="{DEF52E48-B2EC-4580-A182-C4A37087A0C1}" type="parTrans" cxnId="{D4E98573-2263-485D-9B52-44619A39B407}">
      <dgm:prSet/>
      <dgm:spPr/>
      <dgm:t>
        <a:bodyPr/>
        <a:lstStyle/>
        <a:p>
          <a:endParaRPr lang="fr-FR"/>
        </a:p>
      </dgm:t>
    </dgm:pt>
    <dgm:pt modelId="{132C453D-5A52-4A54-98B6-22FFF65C32F3}" type="sibTrans" cxnId="{D4E98573-2263-485D-9B52-44619A39B407}">
      <dgm:prSet/>
      <dgm:spPr/>
      <dgm:t>
        <a:bodyPr/>
        <a:lstStyle/>
        <a:p>
          <a:endParaRPr lang="fr-FR"/>
        </a:p>
      </dgm:t>
    </dgm:pt>
    <dgm:pt modelId="{CD65740C-EBEC-4471-A7E6-58B9F5EE8CC1}">
      <dgm:prSet custT="1"/>
      <dgm:spPr/>
      <dgm:t>
        <a:bodyPr/>
        <a:lstStyle/>
        <a:p>
          <a:pPr marR="0" algn="ctr" rtl="0"/>
          <a:r>
            <a:rPr lang="fr-FR" sz="900" b="1" baseline="0" dirty="0" smtClean="0">
              <a:latin typeface="Calibri"/>
            </a:rPr>
            <a:t>Mme FULTON</a:t>
          </a:r>
        </a:p>
        <a:p>
          <a:pPr marR="0" algn="ctr" rtl="0"/>
          <a:r>
            <a:rPr lang="fr-FR" sz="900" baseline="0" dirty="0" smtClean="0">
              <a:latin typeface="Calibri"/>
            </a:rPr>
            <a:t>Préparatrice de commande e-commerce</a:t>
          </a:r>
          <a:endParaRPr lang="fr-FR" sz="900" dirty="0" smtClean="0"/>
        </a:p>
      </dgm:t>
    </dgm:pt>
    <dgm:pt modelId="{BEC22A4F-E5C1-4124-82C6-172E87EAF814}" type="parTrans" cxnId="{C4E5F499-9F5D-434D-821E-6B2BD5B87F22}">
      <dgm:prSet/>
      <dgm:spPr/>
      <dgm:t>
        <a:bodyPr/>
        <a:lstStyle/>
        <a:p>
          <a:endParaRPr lang="fr-FR"/>
        </a:p>
      </dgm:t>
    </dgm:pt>
    <dgm:pt modelId="{2AAE7267-2D4F-488C-81BB-E394A9602B39}" type="sibTrans" cxnId="{C4E5F499-9F5D-434D-821E-6B2BD5B87F22}">
      <dgm:prSet/>
      <dgm:spPr/>
      <dgm:t>
        <a:bodyPr/>
        <a:lstStyle/>
        <a:p>
          <a:endParaRPr lang="fr-FR"/>
        </a:p>
      </dgm:t>
    </dgm:pt>
    <dgm:pt modelId="{4BF6C01D-E812-417C-9D1C-2164CD744603}">
      <dgm:prSet custT="1"/>
      <dgm:spPr/>
      <dgm:t>
        <a:bodyPr/>
        <a:lstStyle/>
        <a:p>
          <a:pPr marR="0" algn="ctr" rtl="0"/>
          <a:r>
            <a:rPr lang="fr-FR" sz="900" b="1" baseline="0" dirty="0" smtClean="0">
              <a:latin typeface="Calibri"/>
            </a:rPr>
            <a:t>M. ALBRECHT</a:t>
          </a:r>
          <a:endParaRPr lang="fr-FR" sz="900" b="1" baseline="0" dirty="0" smtClean="0">
            <a:latin typeface="Times New Roman"/>
          </a:endParaRPr>
        </a:p>
        <a:p>
          <a:pPr marR="0" algn="ctr" rtl="0"/>
          <a:r>
            <a:rPr lang="fr-FR" sz="900" baseline="0" dirty="0" smtClean="0">
              <a:latin typeface="Calibri"/>
            </a:rPr>
            <a:t>Responsable des approvisionnements</a:t>
          </a:r>
          <a:endParaRPr lang="fr-FR" sz="900" dirty="0" smtClean="0"/>
        </a:p>
      </dgm:t>
    </dgm:pt>
    <dgm:pt modelId="{9FA92568-2995-4135-AD9D-DD7DFFDD7F21}" type="parTrans" cxnId="{ED0DBB67-4810-43A6-A869-1C0CFDD330DA}">
      <dgm:prSet/>
      <dgm:spPr/>
      <dgm:t>
        <a:bodyPr/>
        <a:lstStyle/>
        <a:p>
          <a:endParaRPr lang="fr-FR"/>
        </a:p>
      </dgm:t>
    </dgm:pt>
    <dgm:pt modelId="{E710720E-478D-490A-870B-A9EB7B6C84EC}" type="sibTrans" cxnId="{ED0DBB67-4810-43A6-A869-1C0CFDD330DA}">
      <dgm:prSet/>
      <dgm:spPr/>
      <dgm:t>
        <a:bodyPr/>
        <a:lstStyle/>
        <a:p>
          <a:endParaRPr lang="fr-FR"/>
        </a:p>
      </dgm:t>
    </dgm:pt>
    <dgm:pt modelId="{916E8BB7-9FD7-42D4-8033-AF252FCC725A}">
      <dgm:prSet custT="1"/>
      <dgm:spPr/>
      <dgm:t>
        <a:bodyPr/>
        <a:lstStyle/>
        <a:p>
          <a:pPr marR="0" algn="ctr" rtl="0"/>
          <a:r>
            <a:rPr lang="fr-FR" sz="900" b="1" baseline="0" dirty="0" smtClean="0">
              <a:latin typeface="Calibri"/>
            </a:rPr>
            <a:t>Mme RIVAUX</a:t>
          </a:r>
        </a:p>
        <a:p>
          <a:pPr marR="0" algn="ctr" rtl="0"/>
          <a:r>
            <a:rPr lang="fr-FR" sz="900" baseline="0" dirty="0" smtClean="0">
              <a:latin typeface="Calibri"/>
            </a:rPr>
            <a:t>Responsable du Système d'Information</a:t>
          </a:r>
          <a:endParaRPr lang="fr-FR" sz="900" dirty="0" smtClean="0"/>
        </a:p>
      </dgm:t>
    </dgm:pt>
    <dgm:pt modelId="{0D194991-AD8C-421E-BEB9-EB10D9657A42}" type="parTrans" cxnId="{B38C73B6-E4C7-4443-9EDC-3677FA2EE41A}">
      <dgm:prSet/>
      <dgm:spPr/>
      <dgm:t>
        <a:bodyPr/>
        <a:lstStyle/>
        <a:p>
          <a:endParaRPr lang="fr-FR"/>
        </a:p>
      </dgm:t>
    </dgm:pt>
    <dgm:pt modelId="{84616857-061A-4AF8-84A8-284BD6F42C03}" type="sibTrans" cxnId="{B38C73B6-E4C7-4443-9EDC-3677FA2EE41A}">
      <dgm:prSet/>
      <dgm:spPr/>
      <dgm:t>
        <a:bodyPr/>
        <a:lstStyle/>
        <a:p>
          <a:endParaRPr lang="fr-FR"/>
        </a:p>
      </dgm:t>
    </dgm:pt>
    <dgm:pt modelId="{99AB9B25-76E9-4FE5-A31A-A301210FC742}">
      <dgm:prSet custT="1"/>
      <dgm:spPr/>
      <dgm:t>
        <a:bodyPr/>
        <a:lstStyle/>
        <a:p>
          <a:pPr marR="0" algn="ctr" rtl="0"/>
          <a:r>
            <a:rPr lang="fr-FR" sz="900" b="1" baseline="0" dirty="0" smtClean="0">
              <a:latin typeface="Calibri"/>
            </a:rPr>
            <a:t>M. GROSS</a:t>
          </a:r>
        </a:p>
        <a:p>
          <a:pPr marR="0" algn="ctr" rtl="0"/>
          <a:r>
            <a:rPr lang="fr-FR" sz="900" baseline="0" dirty="0" smtClean="0">
              <a:latin typeface="Calibri"/>
            </a:rPr>
            <a:t>Technicien Services Informatiques</a:t>
          </a:r>
          <a:endParaRPr lang="fr-FR" sz="900" dirty="0" smtClean="0"/>
        </a:p>
      </dgm:t>
    </dgm:pt>
    <dgm:pt modelId="{D133B979-8670-41B6-A303-A7BE18CE7AA5}" type="parTrans" cxnId="{30EF0D60-C724-4537-AE50-EF50B66D22E7}">
      <dgm:prSet/>
      <dgm:spPr/>
      <dgm:t>
        <a:bodyPr/>
        <a:lstStyle/>
        <a:p>
          <a:endParaRPr lang="fr-FR"/>
        </a:p>
      </dgm:t>
    </dgm:pt>
    <dgm:pt modelId="{6F13221A-FC2D-4F86-96A6-BD0A1090A55F}" type="sibTrans" cxnId="{30EF0D60-C724-4537-AE50-EF50B66D22E7}">
      <dgm:prSet/>
      <dgm:spPr/>
      <dgm:t>
        <a:bodyPr/>
        <a:lstStyle/>
        <a:p>
          <a:endParaRPr lang="fr-FR"/>
        </a:p>
      </dgm:t>
    </dgm:pt>
    <dgm:pt modelId="{7490C40B-57FC-472C-8979-A912D96F4852}">
      <dgm:prSet custT="1"/>
      <dgm:spPr/>
      <dgm:t>
        <a:bodyPr/>
        <a:lstStyle/>
        <a:p>
          <a:pPr marR="0" algn="ctr" rtl="0"/>
          <a:r>
            <a:rPr lang="fr-FR" sz="900" b="1" baseline="0" dirty="0" smtClean="0">
              <a:latin typeface="Calibri"/>
            </a:rPr>
            <a:t>M. BURGOND</a:t>
          </a:r>
        </a:p>
        <a:p>
          <a:pPr algn="ctr" rtl="0"/>
          <a:r>
            <a:rPr lang="fr-FR" sz="900" baseline="0" dirty="0" smtClean="0">
              <a:latin typeface="Calibri"/>
            </a:rPr>
            <a:t>Gérant propriétaire</a:t>
          </a:r>
          <a:endParaRPr lang="fr-FR" sz="900" baseline="0" dirty="0" smtClean="0">
            <a:latin typeface="Times New Roman"/>
          </a:endParaRPr>
        </a:p>
      </dgm:t>
    </dgm:pt>
    <dgm:pt modelId="{61F89B60-D09D-4393-A219-31C64DE8C42E}" type="sibTrans" cxnId="{98DDBF43-D2AF-49B8-888C-42AEE07B524D}">
      <dgm:prSet/>
      <dgm:spPr/>
      <dgm:t>
        <a:bodyPr/>
        <a:lstStyle/>
        <a:p>
          <a:endParaRPr lang="fr-FR"/>
        </a:p>
      </dgm:t>
    </dgm:pt>
    <dgm:pt modelId="{530285CC-4A21-405D-A4C9-EC4A767525EA}" type="parTrans" cxnId="{98DDBF43-D2AF-49B8-888C-42AEE07B524D}">
      <dgm:prSet/>
      <dgm:spPr/>
      <dgm:t>
        <a:bodyPr/>
        <a:lstStyle/>
        <a:p>
          <a:endParaRPr lang="fr-FR"/>
        </a:p>
      </dgm:t>
    </dgm:pt>
    <dgm:pt modelId="{CBFA6DAD-4CE4-4904-BC8E-58AB22AC59C3}">
      <dgm:prSet custT="1"/>
      <dgm:spPr/>
      <dgm:t>
        <a:bodyPr/>
        <a:lstStyle/>
        <a:p>
          <a:pPr marR="0" algn="ctr" rtl="0"/>
          <a:r>
            <a:rPr lang="fr-FR" sz="900" b="1" dirty="0" smtClean="0"/>
            <a:t>Mme METZ</a:t>
          </a:r>
          <a:br>
            <a:rPr lang="fr-FR" sz="900" b="1" dirty="0" smtClean="0"/>
          </a:br>
          <a:r>
            <a:rPr lang="fr-FR" sz="900" dirty="0" smtClean="0"/>
            <a:t>Ressources humaines</a:t>
          </a:r>
          <a:endParaRPr lang="fr-FR" sz="900" baseline="0" dirty="0" smtClean="0">
            <a:latin typeface="Times New Roman"/>
          </a:endParaRPr>
        </a:p>
      </dgm:t>
    </dgm:pt>
    <dgm:pt modelId="{C77ACA68-2701-4A64-9D7C-B085B729FBFA}" type="parTrans" cxnId="{695D9B03-0EE8-49E4-9226-52A564DBA0B3}">
      <dgm:prSet/>
      <dgm:spPr/>
      <dgm:t>
        <a:bodyPr/>
        <a:lstStyle/>
        <a:p>
          <a:endParaRPr lang="fr-FR"/>
        </a:p>
      </dgm:t>
    </dgm:pt>
    <dgm:pt modelId="{4AB178E1-DF75-4581-BB84-91859BAF59D2}" type="sibTrans" cxnId="{695D9B03-0EE8-49E4-9226-52A564DBA0B3}">
      <dgm:prSet/>
      <dgm:spPr/>
      <dgm:t>
        <a:bodyPr/>
        <a:lstStyle/>
        <a:p>
          <a:endParaRPr lang="fr-FR"/>
        </a:p>
      </dgm:t>
    </dgm:pt>
    <dgm:pt modelId="{E72AA369-A01A-4C93-8C83-FFF80A12F4A7}">
      <dgm:prSet custT="1"/>
      <dgm:spPr/>
      <dgm:t>
        <a:bodyPr/>
        <a:lstStyle/>
        <a:p>
          <a:pPr marR="0" algn="ctr" rtl="0"/>
          <a:r>
            <a:rPr lang="fr-FR" sz="900" b="1" baseline="0" dirty="0" smtClean="0">
              <a:latin typeface="Calibri"/>
            </a:rPr>
            <a:t>Mme KHATIB</a:t>
          </a:r>
        </a:p>
        <a:p>
          <a:pPr marR="0" algn="ctr" rtl="0"/>
          <a:r>
            <a:rPr lang="fr-FR" sz="900" baseline="0" dirty="0" smtClean="0">
              <a:latin typeface="Calibri"/>
            </a:rPr>
            <a:t>Responsable Finance Comptabilité Contrôle</a:t>
          </a:r>
          <a:endParaRPr lang="fr-FR" sz="900" baseline="0" dirty="0" smtClean="0">
            <a:latin typeface="Times New Roman"/>
          </a:endParaRPr>
        </a:p>
      </dgm:t>
    </dgm:pt>
    <dgm:pt modelId="{226F7214-8CBE-4784-877C-51D407A98A50}" type="parTrans" cxnId="{E08629B2-1C72-4BB7-B9A8-94A431A0B8EF}">
      <dgm:prSet/>
      <dgm:spPr/>
      <dgm:t>
        <a:bodyPr/>
        <a:lstStyle/>
        <a:p>
          <a:endParaRPr lang="fr-FR"/>
        </a:p>
      </dgm:t>
    </dgm:pt>
    <dgm:pt modelId="{0680DCBD-027B-4A7D-912C-1183F0D704ED}" type="sibTrans" cxnId="{E08629B2-1C72-4BB7-B9A8-94A431A0B8EF}">
      <dgm:prSet/>
      <dgm:spPr/>
      <dgm:t>
        <a:bodyPr/>
        <a:lstStyle/>
        <a:p>
          <a:endParaRPr lang="fr-FR"/>
        </a:p>
      </dgm:t>
    </dgm:pt>
    <dgm:pt modelId="{31F0DDF6-1810-4B4D-BA32-05F672AE4F7F}" type="pres">
      <dgm:prSet presAssocID="{C57E8C2D-A561-4399-8EF5-3046DF504965}" presName="hierChild1" presStyleCnt="0">
        <dgm:presLayoutVars>
          <dgm:orgChart val="1"/>
          <dgm:chPref val="1"/>
          <dgm:dir/>
          <dgm:animOne val="branch"/>
          <dgm:animLvl val="lvl"/>
          <dgm:resizeHandles/>
        </dgm:presLayoutVars>
      </dgm:prSet>
      <dgm:spPr/>
    </dgm:pt>
    <dgm:pt modelId="{85DA714E-5C4F-4658-AA2A-542A58C4C607}" type="pres">
      <dgm:prSet presAssocID="{7490C40B-57FC-472C-8979-A912D96F4852}" presName="hierRoot1" presStyleCnt="0">
        <dgm:presLayoutVars>
          <dgm:hierBranch/>
        </dgm:presLayoutVars>
      </dgm:prSet>
      <dgm:spPr/>
    </dgm:pt>
    <dgm:pt modelId="{655D6FBC-E6C7-494B-A970-0EDB10A1D9CF}" type="pres">
      <dgm:prSet presAssocID="{7490C40B-57FC-472C-8979-A912D96F4852}" presName="rootComposite1" presStyleCnt="0"/>
      <dgm:spPr/>
    </dgm:pt>
    <dgm:pt modelId="{48DB2286-54B6-42CB-94BB-16DD7CC9A2C2}" type="pres">
      <dgm:prSet presAssocID="{7490C40B-57FC-472C-8979-A912D96F4852}" presName="rootText1" presStyleLbl="node0" presStyleIdx="0" presStyleCnt="1" custScaleX="131414" custScaleY="221744" custLinFactY="-100000" custLinFactNeighborX="-31885" custLinFactNeighborY="-137542">
        <dgm:presLayoutVars>
          <dgm:chPref val="3"/>
        </dgm:presLayoutVars>
      </dgm:prSet>
      <dgm:spPr/>
      <dgm:t>
        <a:bodyPr/>
        <a:lstStyle/>
        <a:p>
          <a:endParaRPr lang="fr-FR"/>
        </a:p>
      </dgm:t>
    </dgm:pt>
    <dgm:pt modelId="{7391B49C-08E3-4015-91B9-899676033746}" type="pres">
      <dgm:prSet presAssocID="{7490C40B-57FC-472C-8979-A912D96F4852}" presName="rootConnector1" presStyleLbl="node1" presStyleIdx="0" presStyleCnt="0"/>
      <dgm:spPr/>
      <dgm:t>
        <a:bodyPr/>
        <a:lstStyle/>
        <a:p>
          <a:endParaRPr lang="fr-FR"/>
        </a:p>
      </dgm:t>
    </dgm:pt>
    <dgm:pt modelId="{5DFB8CFF-D81E-4C7A-9F8C-D9924F5346F8}" type="pres">
      <dgm:prSet presAssocID="{7490C40B-57FC-472C-8979-A912D96F4852}" presName="hierChild2" presStyleCnt="0"/>
      <dgm:spPr/>
    </dgm:pt>
    <dgm:pt modelId="{D3F153D3-D25D-4A20-BFFF-C8C740A36750}" type="pres">
      <dgm:prSet presAssocID="{C77ACA68-2701-4A64-9D7C-B085B729FBFA}" presName="Name35" presStyleLbl="parChTrans1D2" presStyleIdx="0" presStyleCnt="7"/>
      <dgm:spPr/>
      <dgm:t>
        <a:bodyPr/>
        <a:lstStyle/>
        <a:p>
          <a:endParaRPr lang="fr-FR"/>
        </a:p>
      </dgm:t>
    </dgm:pt>
    <dgm:pt modelId="{E50DE82D-72AF-4C12-92B0-A7839E767F70}" type="pres">
      <dgm:prSet presAssocID="{CBFA6DAD-4CE4-4904-BC8E-58AB22AC59C3}" presName="hierRoot2" presStyleCnt="0">
        <dgm:presLayoutVars>
          <dgm:hierBranch val="init"/>
        </dgm:presLayoutVars>
      </dgm:prSet>
      <dgm:spPr/>
    </dgm:pt>
    <dgm:pt modelId="{E105712A-69FD-49F2-AEDE-BE27B5F5EF85}" type="pres">
      <dgm:prSet presAssocID="{CBFA6DAD-4CE4-4904-BC8E-58AB22AC59C3}" presName="rootComposite" presStyleCnt="0"/>
      <dgm:spPr/>
    </dgm:pt>
    <dgm:pt modelId="{6F088C47-BFEC-4358-9FBF-C5EAB89992EA}" type="pres">
      <dgm:prSet presAssocID="{CBFA6DAD-4CE4-4904-BC8E-58AB22AC59C3}" presName="rootText" presStyleLbl="node2" presStyleIdx="0" presStyleCnt="7" custScaleX="131414" custScaleY="171899" custLinFactY="100000" custLinFactNeighborX="41027" custLinFactNeighborY="132970">
        <dgm:presLayoutVars>
          <dgm:chPref val="3"/>
        </dgm:presLayoutVars>
      </dgm:prSet>
      <dgm:spPr/>
      <dgm:t>
        <a:bodyPr/>
        <a:lstStyle/>
        <a:p>
          <a:endParaRPr lang="fr-FR"/>
        </a:p>
      </dgm:t>
    </dgm:pt>
    <dgm:pt modelId="{686D52A6-695D-45A6-8659-E5406A67CA90}" type="pres">
      <dgm:prSet presAssocID="{CBFA6DAD-4CE4-4904-BC8E-58AB22AC59C3}" presName="rootConnector" presStyleLbl="node2" presStyleIdx="0" presStyleCnt="7"/>
      <dgm:spPr/>
      <dgm:t>
        <a:bodyPr/>
        <a:lstStyle/>
        <a:p>
          <a:endParaRPr lang="fr-FR"/>
        </a:p>
      </dgm:t>
    </dgm:pt>
    <dgm:pt modelId="{8FC10128-FAC0-4A08-B9CB-8E59A7E09E1E}" type="pres">
      <dgm:prSet presAssocID="{CBFA6DAD-4CE4-4904-BC8E-58AB22AC59C3}" presName="hierChild4" presStyleCnt="0"/>
      <dgm:spPr/>
    </dgm:pt>
    <dgm:pt modelId="{CD4407FF-971E-49BF-B774-D588626C25B3}" type="pres">
      <dgm:prSet presAssocID="{CBFA6DAD-4CE4-4904-BC8E-58AB22AC59C3}" presName="hierChild5" presStyleCnt="0"/>
      <dgm:spPr/>
    </dgm:pt>
    <dgm:pt modelId="{39FDA7B4-E2EB-4292-BA1E-66C37741CE39}" type="pres">
      <dgm:prSet presAssocID="{226F7214-8CBE-4784-877C-51D407A98A50}" presName="Name35" presStyleLbl="parChTrans1D2" presStyleIdx="1" presStyleCnt="7"/>
      <dgm:spPr/>
      <dgm:t>
        <a:bodyPr/>
        <a:lstStyle/>
        <a:p>
          <a:endParaRPr lang="fr-FR"/>
        </a:p>
      </dgm:t>
    </dgm:pt>
    <dgm:pt modelId="{B2C6F9B8-4257-4B21-B656-84B66FA40320}" type="pres">
      <dgm:prSet presAssocID="{E72AA369-A01A-4C93-8C83-FFF80A12F4A7}" presName="hierRoot2" presStyleCnt="0">
        <dgm:presLayoutVars>
          <dgm:hierBranch val="init"/>
        </dgm:presLayoutVars>
      </dgm:prSet>
      <dgm:spPr/>
    </dgm:pt>
    <dgm:pt modelId="{247D75CB-A32B-47B5-BC63-7ACAC54B68FB}" type="pres">
      <dgm:prSet presAssocID="{E72AA369-A01A-4C93-8C83-FFF80A12F4A7}" presName="rootComposite" presStyleCnt="0"/>
      <dgm:spPr/>
    </dgm:pt>
    <dgm:pt modelId="{945C23FE-8718-4BDE-B1E2-D0B7A851EAFD}" type="pres">
      <dgm:prSet presAssocID="{E72AA369-A01A-4C93-8C83-FFF80A12F4A7}" presName="rootText" presStyleLbl="node2" presStyleIdx="1" presStyleCnt="7" custScaleX="131414" custScaleY="171899" custLinFactY="100000" custLinFactNeighborX="82131" custLinFactNeighborY="132970">
        <dgm:presLayoutVars>
          <dgm:chPref val="3"/>
        </dgm:presLayoutVars>
      </dgm:prSet>
      <dgm:spPr/>
      <dgm:t>
        <a:bodyPr/>
        <a:lstStyle/>
        <a:p>
          <a:endParaRPr lang="fr-FR"/>
        </a:p>
      </dgm:t>
    </dgm:pt>
    <dgm:pt modelId="{A45E72E8-217F-4849-9D17-CB444416CC58}" type="pres">
      <dgm:prSet presAssocID="{E72AA369-A01A-4C93-8C83-FFF80A12F4A7}" presName="rootConnector" presStyleLbl="node2" presStyleIdx="1" presStyleCnt="7"/>
      <dgm:spPr/>
      <dgm:t>
        <a:bodyPr/>
        <a:lstStyle/>
        <a:p>
          <a:endParaRPr lang="fr-FR"/>
        </a:p>
      </dgm:t>
    </dgm:pt>
    <dgm:pt modelId="{AE88F08B-7113-45D2-A952-4E0C1DFD3137}" type="pres">
      <dgm:prSet presAssocID="{E72AA369-A01A-4C93-8C83-FFF80A12F4A7}" presName="hierChild4" presStyleCnt="0"/>
      <dgm:spPr/>
    </dgm:pt>
    <dgm:pt modelId="{17E467AF-EECF-4B5E-A5E2-46F00FDC3E7C}" type="pres">
      <dgm:prSet presAssocID="{E72AA369-A01A-4C93-8C83-FFF80A12F4A7}" presName="hierChild5" presStyleCnt="0"/>
      <dgm:spPr/>
    </dgm:pt>
    <dgm:pt modelId="{37776E5E-8894-44ED-9EE3-2BFBD80709F6}" type="pres">
      <dgm:prSet presAssocID="{C65E39F3-221B-4032-8AEE-E5EE90816E3E}" presName="Name35" presStyleLbl="parChTrans1D2" presStyleIdx="2" presStyleCnt="7"/>
      <dgm:spPr/>
      <dgm:t>
        <a:bodyPr/>
        <a:lstStyle/>
        <a:p>
          <a:endParaRPr lang="fr-FR"/>
        </a:p>
      </dgm:t>
    </dgm:pt>
    <dgm:pt modelId="{B3243C6F-CEF4-4290-BA7C-236642207782}" type="pres">
      <dgm:prSet presAssocID="{A2DE3D45-8C17-43B1-BECB-4732FDF13ADC}" presName="hierRoot2" presStyleCnt="0">
        <dgm:presLayoutVars>
          <dgm:hierBranch val="r"/>
        </dgm:presLayoutVars>
      </dgm:prSet>
      <dgm:spPr/>
    </dgm:pt>
    <dgm:pt modelId="{10E05B8E-9598-40B0-911E-CC0F7F7E7F52}" type="pres">
      <dgm:prSet presAssocID="{A2DE3D45-8C17-43B1-BECB-4732FDF13ADC}" presName="rootComposite" presStyleCnt="0"/>
      <dgm:spPr/>
    </dgm:pt>
    <dgm:pt modelId="{4997C9AF-BE6D-4C13-8A7B-4F0C05E3A9D0}" type="pres">
      <dgm:prSet presAssocID="{A2DE3D45-8C17-43B1-BECB-4732FDF13ADC}" presName="rootText" presStyleLbl="node2" presStyleIdx="2" presStyleCnt="7" custScaleX="131414" custScaleY="171899" custLinFactX="100000" custLinFactNeighborX="140239" custLinFactNeighborY="-33191">
        <dgm:presLayoutVars>
          <dgm:chPref val="3"/>
        </dgm:presLayoutVars>
      </dgm:prSet>
      <dgm:spPr/>
      <dgm:t>
        <a:bodyPr/>
        <a:lstStyle/>
        <a:p>
          <a:endParaRPr lang="fr-FR"/>
        </a:p>
      </dgm:t>
    </dgm:pt>
    <dgm:pt modelId="{076E97FA-3E95-4BC8-ADA0-3870600DEBE0}" type="pres">
      <dgm:prSet presAssocID="{A2DE3D45-8C17-43B1-BECB-4732FDF13ADC}" presName="rootConnector" presStyleLbl="node2" presStyleIdx="2" presStyleCnt="7"/>
      <dgm:spPr/>
      <dgm:t>
        <a:bodyPr/>
        <a:lstStyle/>
        <a:p>
          <a:endParaRPr lang="fr-FR"/>
        </a:p>
      </dgm:t>
    </dgm:pt>
    <dgm:pt modelId="{B1055DFA-220D-4992-A6DE-052DC2FEEF06}" type="pres">
      <dgm:prSet presAssocID="{A2DE3D45-8C17-43B1-BECB-4732FDF13ADC}" presName="hierChild4" presStyleCnt="0"/>
      <dgm:spPr/>
    </dgm:pt>
    <dgm:pt modelId="{CD41DF84-94B7-4771-9E05-0A0A22ABC7B0}" type="pres">
      <dgm:prSet presAssocID="{A2DE3D45-8C17-43B1-BECB-4732FDF13ADC}" presName="hierChild5" presStyleCnt="0"/>
      <dgm:spPr/>
    </dgm:pt>
    <dgm:pt modelId="{71DD573E-6628-4AF5-9DAE-F9C6FE9FB333}" type="pres">
      <dgm:prSet presAssocID="{3177CB23-3E98-451E-B972-4F09377F342F}" presName="Name35" presStyleLbl="parChTrans1D2" presStyleIdx="3" presStyleCnt="7"/>
      <dgm:spPr/>
      <dgm:t>
        <a:bodyPr/>
        <a:lstStyle/>
        <a:p>
          <a:endParaRPr lang="fr-FR"/>
        </a:p>
      </dgm:t>
    </dgm:pt>
    <dgm:pt modelId="{FEF5428C-3DB8-472B-8FA4-87331779D788}" type="pres">
      <dgm:prSet presAssocID="{149D8CA3-6E42-4B00-9DD7-69D33981E4EF}" presName="hierRoot2" presStyleCnt="0">
        <dgm:presLayoutVars>
          <dgm:hierBranch/>
        </dgm:presLayoutVars>
      </dgm:prSet>
      <dgm:spPr/>
    </dgm:pt>
    <dgm:pt modelId="{371E0A80-DBA3-4452-B8BF-F3E4ED7C9C9A}" type="pres">
      <dgm:prSet presAssocID="{149D8CA3-6E42-4B00-9DD7-69D33981E4EF}" presName="rootComposite" presStyleCnt="0"/>
      <dgm:spPr/>
    </dgm:pt>
    <dgm:pt modelId="{D2A498A6-49C0-467A-9599-CABEA64C4C84}" type="pres">
      <dgm:prSet presAssocID="{149D8CA3-6E42-4B00-9DD7-69D33981E4EF}" presName="rootText" presStyleLbl="node2" presStyleIdx="3" presStyleCnt="7" custScaleX="131414" custScaleY="171899" custLinFactY="100000" custLinFactNeighborX="-31715" custLinFactNeighborY="132970">
        <dgm:presLayoutVars>
          <dgm:chPref val="3"/>
        </dgm:presLayoutVars>
      </dgm:prSet>
      <dgm:spPr/>
      <dgm:t>
        <a:bodyPr/>
        <a:lstStyle/>
        <a:p>
          <a:endParaRPr lang="fr-FR"/>
        </a:p>
      </dgm:t>
    </dgm:pt>
    <dgm:pt modelId="{6BC46812-E207-4D68-B661-B9F2CDD0F23F}" type="pres">
      <dgm:prSet presAssocID="{149D8CA3-6E42-4B00-9DD7-69D33981E4EF}" presName="rootConnector" presStyleLbl="node2" presStyleIdx="3" presStyleCnt="7"/>
      <dgm:spPr/>
      <dgm:t>
        <a:bodyPr/>
        <a:lstStyle/>
        <a:p>
          <a:endParaRPr lang="fr-FR"/>
        </a:p>
      </dgm:t>
    </dgm:pt>
    <dgm:pt modelId="{CFD87041-3C4E-44F0-B336-693FAEC00A2A}" type="pres">
      <dgm:prSet presAssocID="{149D8CA3-6E42-4B00-9DD7-69D33981E4EF}" presName="hierChild4" presStyleCnt="0"/>
      <dgm:spPr/>
    </dgm:pt>
    <dgm:pt modelId="{52860CEE-BE20-46CF-85E0-20ED4CFFC9A3}" type="pres">
      <dgm:prSet presAssocID="{149D8CA3-6E42-4B00-9DD7-69D33981E4EF}" presName="hierChild5" presStyleCnt="0"/>
      <dgm:spPr/>
    </dgm:pt>
    <dgm:pt modelId="{FFD0D06D-3FB9-4F70-BFA1-BF2E3CFEFBDC}" type="pres">
      <dgm:prSet presAssocID="{DEF52E48-B2EC-4580-A182-C4A37087A0C1}" presName="Name35" presStyleLbl="parChTrans1D2" presStyleIdx="4" presStyleCnt="7"/>
      <dgm:spPr/>
      <dgm:t>
        <a:bodyPr/>
        <a:lstStyle/>
        <a:p>
          <a:endParaRPr lang="fr-FR"/>
        </a:p>
      </dgm:t>
    </dgm:pt>
    <dgm:pt modelId="{47DEA700-418C-42ED-9269-5D0B4AE3348F}" type="pres">
      <dgm:prSet presAssocID="{AE623DE0-3C5E-423D-B152-E7FF40A86A51}" presName="hierRoot2" presStyleCnt="0">
        <dgm:presLayoutVars>
          <dgm:hierBranch/>
        </dgm:presLayoutVars>
      </dgm:prSet>
      <dgm:spPr/>
    </dgm:pt>
    <dgm:pt modelId="{F67D6063-06CC-407A-B5C1-8779423DDB1B}" type="pres">
      <dgm:prSet presAssocID="{AE623DE0-3C5E-423D-B152-E7FF40A86A51}" presName="rootComposite" presStyleCnt="0"/>
      <dgm:spPr/>
    </dgm:pt>
    <dgm:pt modelId="{F1FE7EE6-09E0-431D-957A-238E148130DF}" type="pres">
      <dgm:prSet presAssocID="{AE623DE0-3C5E-423D-B152-E7FF40A86A51}" presName="rootText" presStyleLbl="node2" presStyleIdx="4" presStyleCnt="7" custScaleX="131414" custScaleY="171899" custLinFactY="100000" custLinFactNeighborX="15259" custLinFactNeighborY="132970">
        <dgm:presLayoutVars>
          <dgm:chPref val="3"/>
        </dgm:presLayoutVars>
      </dgm:prSet>
      <dgm:spPr/>
      <dgm:t>
        <a:bodyPr/>
        <a:lstStyle/>
        <a:p>
          <a:endParaRPr lang="fr-FR"/>
        </a:p>
      </dgm:t>
    </dgm:pt>
    <dgm:pt modelId="{EFFB36A3-A3AD-483E-8B29-D30CF7105948}" type="pres">
      <dgm:prSet presAssocID="{AE623DE0-3C5E-423D-B152-E7FF40A86A51}" presName="rootConnector" presStyleLbl="node2" presStyleIdx="4" presStyleCnt="7"/>
      <dgm:spPr/>
      <dgm:t>
        <a:bodyPr/>
        <a:lstStyle/>
        <a:p>
          <a:endParaRPr lang="fr-FR"/>
        </a:p>
      </dgm:t>
    </dgm:pt>
    <dgm:pt modelId="{D5FB0098-D478-4620-8BD0-AB0C282DE314}" type="pres">
      <dgm:prSet presAssocID="{AE623DE0-3C5E-423D-B152-E7FF40A86A51}" presName="hierChild4" presStyleCnt="0"/>
      <dgm:spPr/>
    </dgm:pt>
    <dgm:pt modelId="{860671CD-1278-45BF-A513-D76750DF973B}" type="pres">
      <dgm:prSet presAssocID="{BEC22A4F-E5C1-4124-82C6-172E87EAF814}" presName="Name35" presStyleLbl="parChTrans1D3" presStyleIdx="0" presStyleCnt="2"/>
      <dgm:spPr/>
      <dgm:t>
        <a:bodyPr/>
        <a:lstStyle/>
        <a:p>
          <a:endParaRPr lang="fr-FR"/>
        </a:p>
      </dgm:t>
    </dgm:pt>
    <dgm:pt modelId="{371FAF58-63C7-40DB-A9B1-21B2C4428427}" type="pres">
      <dgm:prSet presAssocID="{CD65740C-EBEC-4471-A7E6-58B9F5EE8CC1}" presName="hierRoot2" presStyleCnt="0">
        <dgm:presLayoutVars>
          <dgm:hierBranch val="r"/>
        </dgm:presLayoutVars>
      </dgm:prSet>
      <dgm:spPr/>
    </dgm:pt>
    <dgm:pt modelId="{56A732B2-5FD2-4CCF-8617-18286C0D8E7F}" type="pres">
      <dgm:prSet presAssocID="{CD65740C-EBEC-4471-A7E6-58B9F5EE8CC1}" presName="rootComposite" presStyleCnt="0"/>
      <dgm:spPr/>
    </dgm:pt>
    <dgm:pt modelId="{98547BCA-A285-4E10-89A1-EEB87942CF86}" type="pres">
      <dgm:prSet presAssocID="{CD65740C-EBEC-4471-A7E6-58B9F5EE8CC1}" presName="rootText" presStyleLbl="node3" presStyleIdx="0" presStyleCnt="2" custScaleX="131414" custScaleY="171899" custLinFactY="100000" custLinFactNeighborX="15259" custLinFactNeighborY="167488">
        <dgm:presLayoutVars>
          <dgm:chPref val="3"/>
        </dgm:presLayoutVars>
      </dgm:prSet>
      <dgm:spPr/>
      <dgm:t>
        <a:bodyPr/>
        <a:lstStyle/>
        <a:p>
          <a:endParaRPr lang="fr-FR"/>
        </a:p>
      </dgm:t>
    </dgm:pt>
    <dgm:pt modelId="{33E06714-8B7F-4BA0-B068-EE3728F625D7}" type="pres">
      <dgm:prSet presAssocID="{CD65740C-EBEC-4471-A7E6-58B9F5EE8CC1}" presName="rootConnector" presStyleLbl="node3" presStyleIdx="0" presStyleCnt="2"/>
      <dgm:spPr/>
      <dgm:t>
        <a:bodyPr/>
        <a:lstStyle/>
        <a:p>
          <a:endParaRPr lang="fr-FR"/>
        </a:p>
      </dgm:t>
    </dgm:pt>
    <dgm:pt modelId="{444F944D-A9D5-407E-BA2A-6EE750932359}" type="pres">
      <dgm:prSet presAssocID="{CD65740C-EBEC-4471-A7E6-58B9F5EE8CC1}" presName="hierChild4" presStyleCnt="0"/>
      <dgm:spPr/>
    </dgm:pt>
    <dgm:pt modelId="{E2E955EC-15E6-4356-979C-7464B6A44E59}" type="pres">
      <dgm:prSet presAssocID="{CD65740C-EBEC-4471-A7E6-58B9F5EE8CC1}" presName="hierChild5" presStyleCnt="0"/>
      <dgm:spPr/>
    </dgm:pt>
    <dgm:pt modelId="{E0FC5E82-7C89-4E9F-AC34-A6F52030F3D9}" type="pres">
      <dgm:prSet presAssocID="{AE623DE0-3C5E-423D-B152-E7FF40A86A51}" presName="hierChild5" presStyleCnt="0"/>
      <dgm:spPr/>
    </dgm:pt>
    <dgm:pt modelId="{A2C87AED-5E9E-4DB2-9540-75B42009AB04}" type="pres">
      <dgm:prSet presAssocID="{9FA92568-2995-4135-AD9D-DD7DFFDD7F21}" presName="Name35" presStyleLbl="parChTrans1D2" presStyleIdx="5" presStyleCnt="7"/>
      <dgm:spPr/>
      <dgm:t>
        <a:bodyPr/>
        <a:lstStyle/>
        <a:p>
          <a:endParaRPr lang="fr-FR"/>
        </a:p>
      </dgm:t>
    </dgm:pt>
    <dgm:pt modelId="{657C9765-37AF-4378-A1E5-045E09F93E83}" type="pres">
      <dgm:prSet presAssocID="{4BF6C01D-E812-417C-9D1C-2164CD744603}" presName="hierRoot2" presStyleCnt="0">
        <dgm:presLayoutVars>
          <dgm:hierBranch/>
        </dgm:presLayoutVars>
      </dgm:prSet>
      <dgm:spPr/>
    </dgm:pt>
    <dgm:pt modelId="{18D350F9-EA83-4175-83F6-704CA97DEFFB}" type="pres">
      <dgm:prSet presAssocID="{4BF6C01D-E812-417C-9D1C-2164CD744603}" presName="rootComposite" presStyleCnt="0"/>
      <dgm:spPr/>
    </dgm:pt>
    <dgm:pt modelId="{A1D0F2A4-B0A2-473A-93E9-61858256BE86}" type="pres">
      <dgm:prSet presAssocID="{4BF6C01D-E812-417C-9D1C-2164CD744603}" presName="rootText" presStyleLbl="node2" presStyleIdx="5" presStyleCnt="7" custScaleX="131414" custScaleY="171899" custLinFactX="-200000" custLinFactNeighborX="-252050" custLinFactNeighborY="-33191">
        <dgm:presLayoutVars>
          <dgm:chPref val="3"/>
        </dgm:presLayoutVars>
      </dgm:prSet>
      <dgm:spPr/>
      <dgm:t>
        <a:bodyPr/>
        <a:lstStyle/>
        <a:p>
          <a:endParaRPr lang="fr-FR"/>
        </a:p>
      </dgm:t>
    </dgm:pt>
    <dgm:pt modelId="{89CDD572-AF19-4103-BBDC-5736B8037E29}" type="pres">
      <dgm:prSet presAssocID="{4BF6C01D-E812-417C-9D1C-2164CD744603}" presName="rootConnector" presStyleLbl="node2" presStyleIdx="5" presStyleCnt="7"/>
      <dgm:spPr/>
      <dgm:t>
        <a:bodyPr/>
        <a:lstStyle/>
        <a:p>
          <a:endParaRPr lang="fr-FR"/>
        </a:p>
      </dgm:t>
    </dgm:pt>
    <dgm:pt modelId="{EC8715CA-29F1-4846-9D99-4A291F07624C}" type="pres">
      <dgm:prSet presAssocID="{4BF6C01D-E812-417C-9D1C-2164CD744603}" presName="hierChild4" presStyleCnt="0"/>
      <dgm:spPr/>
    </dgm:pt>
    <dgm:pt modelId="{394D9195-71D8-4B7C-89FF-6924A86F7EB0}" type="pres">
      <dgm:prSet presAssocID="{4BF6C01D-E812-417C-9D1C-2164CD744603}" presName="hierChild5" presStyleCnt="0"/>
      <dgm:spPr/>
    </dgm:pt>
    <dgm:pt modelId="{98CD1492-B8F0-4895-8EA3-839FC80C9624}" type="pres">
      <dgm:prSet presAssocID="{0D194991-AD8C-421E-BEB9-EB10D9657A42}" presName="Name35" presStyleLbl="parChTrans1D2" presStyleIdx="6" presStyleCnt="7"/>
      <dgm:spPr/>
      <dgm:t>
        <a:bodyPr/>
        <a:lstStyle/>
        <a:p>
          <a:endParaRPr lang="fr-FR"/>
        </a:p>
      </dgm:t>
    </dgm:pt>
    <dgm:pt modelId="{E878A114-CB29-4D44-91E3-6543B9E2A1DD}" type="pres">
      <dgm:prSet presAssocID="{916E8BB7-9FD7-42D4-8033-AF252FCC725A}" presName="hierRoot2" presStyleCnt="0">
        <dgm:presLayoutVars>
          <dgm:hierBranch/>
        </dgm:presLayoutVars>
      </dgm:prSet>
      <dgm:spPr/>
    </dgm:pt>
    <dgm:pt modelId="{DF5225D1-E933-4A00-B8F7-2A03DD224D45}" type="pres">
      <dgm:prSet presAssocID="{916E8BB7-9FD7-42D4-8033-AF252FCC725A}" presName="rootComposite" presStyleCnt="0"/>
      <dgm:spPr/>
    </dgm:pt>
    <dgm:pt modelId="{030F57EE-F2D2-4884-A3DF-0879242B3695}" type="pres">
      <dgm:prSet presAssocID="{916E8BB7-9FD7-42D4-8033-AF252FCC725A}" presName="rootText" presStyleLbl="node2" presStyleIdx="6" presStyleCnt="7" custScaleX="131414" custScaleY="171899" custLinFactY="100000" custLinFactNeighborX="-92717" custLinFactNeighborY="132970">
        <dgm:presLayoutVars>
          <dgm:chPref val="3"/>
        </dgm:presLayoutVars>
      </dgm:prSet>
      <dgm:spPr/>
      <dgm:t>
        <a:bodyPr/>
        <a:lstStyle/>
        <a:p>
          <a:endParaRPr lang="fr-FR"/>
        </a:p>
      </dgm:t>
    </dgm:pt>
    <dgm:pt modelId="{6BCE208F-4693-40CC-9626-F9DA8D660EBD}" type="pres">
      <dgm:prSet presAssocID="{916E8BB7-9FD7-42D4-8033-AF252FCC725A}" presName="rootConnector" presStyleLbl="node2" presStyleIdx="6" presStyleCnt="7"/>
      <dgm:spPr/>
      <dgm:t>
        <a:bodyPr/>
        <a:lstStyle/>
        <a:p>
          <a:endParaRPr lang="fr-FR"/>
        </a:p>
      </dgm:t>
    </dgm:pt>
    <dgm:pt modelId="{EE34F6A8-0709-422C-8EF0-8AC98A5133D0}" type="pres">
      <dgm:prSet presAssocID="{916E8BB7-9FD7-42D4-8033-AF252FCC725A}" presName="hierChild4" presStyleCnt="0"/>
      <dgm:spPr/>
    </dgm:pt>
    <dgm:pt modelId="{4112AD41-0EE1-47AF-9AE6-2739A8043193}" type="pres">
      <dgm:prSet presAssocID="{D133B979-8670-41B6-A303-A7BE18CE7AA5}" presName="Name35" presStyleLbl="parChTrans1D3" presStyleIdx="1" presStyleCnt="2"/>
      <dgm:spPr/>
      <dgm:t>
        <a:bodyPr/>
        <a:lstStyle/>
        <a:p>
          <a:endParaRPr lang="fr-FR"/>
        </a:p>
      </dgm:t>
    </dgm:pt>
    <dgm:pt modelId="{FDB9D2F0-8557-4DD4-B76E-811FCEBBC7A1}" type="pres">
      <dgm:prSet presAssocID="{99AB9B25-76E9-4FE5-A31A-A301210FC742}" presName="hierRoot2" presStyleCnt="0">
        <dgm:presLayoutVars>
          <dgm:hierBranch val="r"/>
        </dgm:presLayoutVars>
      </dgm:prSet>
      <dgm:spPr/>
    </dgm:pt>
    <dgm:pt modelId="{E5720353-D817-491C-99FE-CDE37D39443F}" type="pres">
      <dgm:prSet presAssocID="{99AB9B25-76E9-4FE5-A31A-A301210FC742}" presName="rootComposite" presStyleCnt="0"/>
      <dgm:spPr/>
    </dgm:pt>
    <dgm:pt modelId="{F0FAC352-E31C-4056-AFEF-B3202004425F}" type="pres">
      <dgm:prSet presAssocID="{99AB9B25-76E9-4FE5-A31A-A301210FC742}" presName="rootText" presStyleLbl="node3" presStyleIdx="1" presStyleCnt="2" custScaleX="131414" custScaleY="171899" custLinFactY="100000" custLinFactNeighborX="-92717" custLinFactNeighborY="167488">
        <dgm:presLayoutVars>
          <dgm:chPref val="3"/>
        </dgm:presLayoutVars>
      </dgm:prSet>
      <dgm:spPr/>
      <dgm:t>
        <a:bodyPr/>
        <a:lstStyle/>
        <a:p>
          <a:endParaRPr lang="fr-FR"/>
        </a:p>
      </dgm:t>
    </dgm:pt>
    <dgm:pt modelId="{0CB95524-13D9-4714-8CE6-E59E23829502}" type="pres">
      <dgm:prSet presAssocID="{99AB9B25-76E9-4FE5-A31A-A301210FC742}" presName="rootConnector" presStyleLbl="node3" presStyleIdx="1" presStyleCnt="2"/>
      <dgm:spPr/>
      <dgm:t>
        <a:bodyPr/>
        <a:lstStyle/>
        <a:p>
          <a:endParaRPr lang="fr-FR"/>
        </a:p>
      </dgm:t>
    </dgm:pt>
    <dgm:pt modelId="{AE6023EE-8C82-451D-ABBA-38C0728882F0}" type="pres">
      <dgm:prSet presAssocID="{99AB9B25-76E9-4FE5-A31A-A301210FC742}" presName="hierChild4" presStyleCnt="0"/>
      <dgm:spPr/>
    </dgm:pt>
    <dgm:pt modelId="{59EC9A32-465E-4B6C-83F7-DFAF5F0FC554}" type="pres">
      <dgm:prSet presAssocID="{99AB9B25-76E9-4FE5-A31A-A301210FC742}" presName="hierChild5" presStyleCnt="0"/>
      <dgm:spPr/>
    </dgm:pt>
    <dgm:pt modelId="{EB3528DE-5EF2-4569-83B9-FF37BD317037}" type="pres">
      <dgm:prSet presAssocID="{916E8BB7-9FD7-42D4-8033-AF252FCC725A}" presName="hierChild5" presStyleCnt="0"/>
      <dgm:spPr/>
    </dgm:pt>
    <dgm:pt modelId="{09874CE0-EEB5-4590-AB21-85C20236E9BE}" type="pres">
      <dgm:prSet presAssocID="{7490C40B-57FC-472C-8979-A912D96F4852}" presName="hierChild3" presStyleCnt="0"/>
      <dgm:spPr/>
    </dgm:pt>
  </dgm:ptLst>
  <dgm:cxnLst>
    <dgm:cxn modelId="{4BE59474-6D30-4762-8292-98635B0138AB}" type="presOf" srcId="{C77ACA68-2701-4A64-9D7C-B085B729FBFA}" destId="{D3F153D3-D25D-4A20-BFFF-C8C740A36750}" srcOrd="0" destOrd="0" presId="urn:microsoft.com/office/officeart/2005/8/layout/orgChart1"/>
    <dgm:cxn modelId="{695D9B03-0EE8-49E4-9226-52A564DBA0B3}" srcId="{7490C40B-57FC-472C-8979-A912D96F4852}" destId="{CBFA6DAD-4CE4-4904-BC8E-58AB22AC59C3}" srcOrd="0" destOrd="0" parTransId="{C77ACA68-2701-4A64-9D7C-B085B729FBFA}" sibTransId="{4AB178E1-DF75-4581-BB84-91859BAF59D2}"/>
    <dgm:cxn modelId="{D78A24BE-00E9-42C0-AC33-186AE4ED7EC9}" type="presOf" srcId="{3177CB23-3E98-451E-B972-4F09377F342F}" destId="{71DD573E-6628-4AF5-9DAE-F9C6FE9FB333}" srcOrd="0" destOrd="0" presId="urn:microsoft.com/office/officeart/2005/8/layout/orgChart1"/>
    <dgm:cxn modelId="{E2E5C99B-BF34-487E-B73C-3661DC68A7E4}" type="presOf" srcId="{CBFA6DAD-4CE4-4904-BC8E-58AB22AC59C3}" destId="{686D52A6-695D-45A6-8659-E5406A67CA90}" srcOrd="1" destOrd="0" presId="urn:microsoft.com/office/officeart/2005/8/layout/orgChart1"/>
    <dgm:cxn modelId="{7672B30A-F3AE-4C42-B218-35DC7BAB7B10}" type="presOf" srcId="{4BF6C01D-E812-417C-9D1C-2164CD744603}" destId="{89CDD572-AF19-4103-BBDC-5736B8037E29}" srcOrd="1" destOrd="0" presId="urn:microsoft.com/office/officeart/2005/8/layout/orgChart1"/>
    <dgm:cxn modelId="{403B7DDC-0D9B-4148-9A86-1503A59F6F4A}" type="presOf" srcId="{7490C40B-57FC-472C-8979-A912D96F4852}" destId="{7391B49C-08E3-4015-91B9-899676033746}" srcOrd="1" destOrd="0" presId="urn:microsoft.com/office/officeart/2005/8/layout/orgChart1"/>
    <dgm:cxn modelId="{D4E98573-2263-485D-9B52-44619A39B407}" srcId="{7490C40B-57FC-472C-8979-A912D96F4852}" destId="{AE623DE0-3C5E-423D-B152-E7FF40A86A51}" srcOrd="4" destOrd="0" parTransId="{DEF52E48-B2EC-4580-A182-C4A37087A0C1}" sibTransId="{132C453D-5A52-4A54-98B6-22FFF65C32F3}"/>
    <dgm:cxn modelId="{AC9EDC96-76B1-41C1-89DA-23A6AD390C2B}" type="presOf" srcId="{BEC22A4F-E5C1-4124-82C6-172E87EAF814}" destId="{860671CD-1278-45BF-A513-D76750DF973B}" srcOrd="0" destOrd="0" presId="urn:microsoft.com/office/officeart/2005/8/layout/orgChart1"/>
    <dgm:cxn modelId="{CA3271A9-EF33-41DB-8FD3-31F39FA2395A}" type="presOf" srcId="{E72AA369-A01A-4C93-8C83-FFF80A12F4A7}" destId="{945C23FE-8718-4BDE-B1E2-D0B7A851EAFD}" srcOrd="0" destOrd="0" presId="urn:microsoft.com/office/officeart/2005/8/layout/orgChart1"/>
    <dgm:cxn modelId="{C4E5F499-9F5D-434D-821E-6B2BD5B87F22}" srcId="{AE623DE0-3C5E-423D-B152-E7FF40A86A51}" destId="{CD65740C-EBEC-4471-A7E6-58B9F5EE8CC1}" srcOrd="0" destOrd="0" parTransId="{BEC22A4F-E5C1-4124-82C6-172E87EAF814}" sibTransId="{2AAE7267-2D4F-488C-81BB-E394A9602B39}"/>
    <dgm:cxn modelId="{86373BBD-C1E8-4054-AF6B-87719E17681A}" type="presOf" srcId="{99AB9B25-76E9-4FE5-A31A-A301210FC742}" destId="{0CB95524-13D9-4714-8CE6-E59E23829502}" srcOrd="1" destOrd="0" presId="urn:microsoft.com/office/officeart/2005/8/layout/orgChart1"/>
    <dgm:cxn modelId="{6D291311-66DB-4A9F-B579-5EC71AB8C34D}" type="presOf" srcId="{C57E8C2D-A561-4399-8EF5-3046DF504965}" destId="{31F0DDF6-1810-4B4D-BA32-05F672AE4F7F}" srcOrd="0" destOrd="0" presId="urn:microsoft.com/office/officeart/2005/8/layout/orgChart1"/>
    <dgm:cxn modelId="{C91D1042-2AEF-4F04-9E3C-FEC076EC1BC3}" type="presOf" srcId="{E72AA369-A01A-4C93-8C83-FFF80A12F4A7}" destId="{A45E72E8-217F-4849-9D17-CB444416CC58}" srcOrd="1" destOrd="0" presId="urn:microsoft.com/office/officeart/2005/8/layout/orgChart1"/>
    <dgm:cxn modelId="{ED0DBB67-4810-43A6-A869-1C0CFDD330DA}" srcId="{7490C40B-57FC-472C-8979-A912D96F4852}" destId="{4BF6C01D-E812-417C-9D1C-2164CD744603}" srcOrd="5" destOrd="0" parTransId="{9FA92568-2995-4135-AD9D-DD7DFFDD7F21}" sibTransId="{E710720E-478D-490A-870B-A9EB7B6C84EC}"/>
    <dgm:cxn modelId="{E787648D-F39A-44D9-B2C7-5D51FB07899F}" type="presOf" srcId="{226F7214-8CBE-4784-877C-51D407A98A50}" destId="{39FDA7B4-E2EB-4292-BA1E-66C37741CE39}" srcOrd="0" destOrd="0" presId="urn:microsoft.com/office/officeart/2005/8/layout/orgChart1"/>
    <dgm:cxn modelId="{18732C07-B9B9-46A9-A1E9-35AF29F25BD3}" type="presOf" srcId="{AE623DE0-3C5E-423D-B152-E7FF40A86A51}" destId="{F1FE7EE6-09E0-431D-957A-238E148130DF}" srcOrd="0" destOrd="0" presId="urn:microsoft.com/office/officeart/2005/8/layout/orgChart1"/>
    <dgm:cxn modelId="{EDED655B-3891-41EC-85E7-053C7B325F56}" type="presOf" srcId="{149D8CA3-6E42-4B00-9DD7-69D33981E4EF}" destId="{6BC46812-E207-4D68-B661-B9F2CDD0F23F}" srcOrd="1" destOrd="0" presId="urn:microsoft.com/office/officeart/2005/8/layout/orgChart1"/>
    <dgm:cxn modelId="{98DDBF43-D2AF-49B8-888C-42AEE07B524D}" srcId="{C57E8C2D-A561-4399-8EF5-3046DF504965}" destId="{7490C40B-57FC-472C-8979-A912D96F4852}" srcOrd="0" destOrd="0" parTransId="{530285CC-4A21-405D-A4C9-EC4A767525EA}" sibTransId="{61F89B60-D09D-4393-A219-31C64DE8C42E}"/>
    <dgm:cxn modelId="{9B5DE683-293A-4C05-9B03-5F22CC391CFC}" type="presOf" srcId="{CBFA6DAD-4CE4-4904-BC8E-58AB22AC59C3}" destId="{6F088C47-BFEC-4358-9FBF-C5EAB89992EA}" srcOrd="0" destOrd="0" presId="urn:microsoft.com/office/officeart/2005/8/layout/orgChart1"/>
    <dgm:cxn modelId="{30EF0D60-C724-4537-AE50-EF50B66D22E7}" srcId="{916E8BB7-9FD7-42D4-8033-AF252FCC725A}" destId="{99AB9B25-76E9-4FE5-A31A-A301210FC742}" srcOrd="0" destOrd="0" parTransId="{D133B979-8670-41B6-A303-A7BE18CE7AA5}" sibTransId="{6F13221A-FC2D-4F86-96A6-BD0A1090A55F}"/>
    <dgm:cxn modelId="{C8C3D901-6E8C-4193-B383-BD4D38F474C1}" type="presOf" srcId="{916E8BB7-9FD7-42D4-8033-AF252FCC725A}" destId="{6BCE208F-4693-40CC-9626-F9DA8D660EBD}" srcOrd="1" destOrd="0" presId="urn:microsoft.com/office/officeart/2005/8/layout/orgChart1"/>
    <dgm:cxn modelId="{B2D415FC-31F0-4DEE-815C-03DB6522897A}" type="presOf" srcId="{4BF6C01D-E812-417C-9D1C-2164CD744603}" destId="{A1D0F2A4-B0A2-473A-93E9-61858256BE86}" srcOrd="0" destOrd="0" presId="urn:microsoft.com/office/officeart/2005/8/layout/orgChart1"/>
    <dgm:cxn modelId="{57670161-EF1A-43EE-84B7-B6BF58A8161D}" type="presOf" srcId="{DEF52E48-B2EC-4580-A182-C4A37087A0C1}" destId="{FFD0D06D-3FB9-4F70-BFA1-BF2E3CFEFBDC}" srcOrd="0" destOrd="0" presId="urn:microsoft.com/office/officeart/2005/8/layout/orgChart1"/>
    <dgm:cxn modelId="{53525CBB-1900-4311-B56A-CF0D6693E176}" type="presOf" srcId="{A2DE3D45-8C17-43B1-BECB-4732FDF13ADC}" destId="{4997C9AF-BE6D-4C13-8A7B-4F0C05E3A9D0}" srcOrd="0" destOrd="0" presId="urn:microsoft.com/office/officeart/2005/8/layout/orgChart1"/>
    <dgm:cxn modelId="{A6429702-72F0-44CD-B2B5-9818DB9C1982}" type="presOf" srcId="{9FA92568-2995-4135-AD9D-DD7DFFDD7F21}" destId="{A2C87AED-5E9E-4DB2-9540-75B42009AB04}" srcOrd="0" destOrd="0" presId="urn:microsoft.com/office/officeart/2005/8/layout/orgChart1"/>
    <dgm:cxn modelId="{C1255D1F-E068-4222-933C-A2815D2C78E9}" type="presOf" srcId="{C65E39F3-221B-4032-8AEE-E5EE90816E3E}" destId="{37776E5E-8894-44ED-9EE3-2BFBD80709F6}" srcOrd="0" destOrd="0" presId="urn:microsoft.com/office/officeart/2005/8/layout/orgChart1"/>
    <dgm:cxn modelId="{0D55E8BF-A37E-460F-9ADF-7342E20B93B7}" type="presOf" srcId="{99AB9B25-76E9-4FE5-A31A-A301210FC742}" destId="{F0FAC352-E31C-4056-AFEF-B3202004425F}" srcOrd="0" destOrd="0" presId="urn:microsoft.com/office/officeart/2005/8/layout/orgChart1"/>
    <dgm:cxn modelId="{4BD4835B-B66C-48C1-BD80-9C8E67FBB99E}" type="presOf" srcId="{AE623DE0-3C5E-423D-B152-E7FF40A86A51}" destId="{EFFB36A3-A3AD-483E-8B29-D30CF7105948}" srcOrd="1" destOrd="0" presId="urn:microsoft.com/office/officeart/2005/8/layout/orgChart1"/>
    <dgm:cxn modelId="{C25043CF-A234-4B31-BC7C-72B222200D92}" type="presOf" srcId="{7490C40B-57FC-472C-8979-A912D96F4852}" destId="{48DB2286-54B6-42CB-94BB-16DD7CC9A2C2}" srcOrd="0" destOrd="0" presId="urn:microsoft.com/office/officeart/2005/8/layout/orgChart1"/>
    <dgm:cxn modelId="{A5E70877-EE9B-457D-8A41-04FE78A8F9AE}" srcId="{7490C40B-57FC-472C-8979-A912D96F4852}" destId="{149D8CA3-6E42-4B00-9DD7-69D33981E4EF}" srcOrd="3" destOrd="0" parTransId="{3177CB23-3E98-451E-B972-4F09377F342F}" sibTransId="{454A29D2-E723-46A0-B9D0-76C226687AD2}"/>
    <dgm:cxn modelId="{98926FD1-8C49-4EF1-8571-72CE1DE5AAC3}" srcId="{7490C40B-57FC-472C-8979-A912D96F4852}" destId="{A2DE3D45-8C17-43B1-BECB-4732FDF13ADC}" srcOrd="2" destOrd="0" parTransId="{C65E39F3-221B-4032-8AEE-E5EE90816E3E}" sibTransId="{BB3AA2FC-5E08-405D-BEBB-6622C27C8A51}"/>
    <dgm:cxn modelId="{6D165334-4771-45A7-A748-EDFD339041AF}" type="presOf" srcId="{D133B979-8670-41B6-A303-A7BE18CE7AA5}" destId="{4112AD41-0EE1-47AF-9AE6-2739A8043193}" srcOrd="0" destOrd="0" presId="urn:microsoft.com/office/officeart/2005/8/layout/orgChart1"/>
    <dgm:cxn modelId="{3D138539-9CF9-4F27-9618-4A5C5380DE0B}" type="presOf" srcId="{149D8CA3-6E42-4B00-9DD7-69D33981E4EF}" destId="{D2A498A6-49C0-467A-9599-CABEA64C4C84}" srcOrd="0" destOrd="0" presId="urn:microsoft.com/office/officeart/2005/8/layout/orgChart1"/>
    <dgm:cxn modelId="{5186BB4C-CC34-4179-A44A-55974E444951}" type="presOf" srcId="{CD65740C-EBEC-4471-A7E6-58B9F5EE8CC1}" destId="{98547BCA-A285-4E10-89A1-EEB87942CF86}" srcOrd="0" destOrd="0" presId="urn:microsoft.com/office/officeart/2005/8/layout/orgChart1"/>
    <dgm:cxn modelId="{985FB672-FFDC-42E8-916A-63E336311A5D}" type="presOf" srcId="{916E8BB7-9FD7-42D4-8033-AF252FCC725A}" destId="{030F57EE-F2D2-4884-A3DF-0879242B3695}" srcOrd="0" destOrd="0" presId="urn:microsoft.com/office/officeart/2005/8/layout/orgChart1"/>
    <dgm:cxn modelId="{B38C73B6-E4C7-4443-9EDC-3677FA2EE41A}" srcId="{7490C40B-57FC-472C-8979-A912D96F4852}" destId="{916E8BB7-9FD7-42D4-8033-AF252FCC725A}" srcOrd="6" destOrd="0" parTransId="{0D194991-AD8C-421E-BEB9-EB10D9657A42}" sibTransId="{84616857-061A-4AF8-84A8-284BD6F42C03}"/>
    <dgm:cxn modelId="{C8CD00A8-92CD-4D4A-BC21-1C8E2E32E4CC}" type="presOf" srcId="{0D194991-AD8C-421E-BEB9-EB10D9657A42}" destId="{98CD1492-B8F0-4895-8EA3-839FC80C9624}" srcOrd="0" destOrd="0" presId="urn:microsoft.com/office/officeart/2005/8/layout/orgChart1"/>
    <dgm:cxn modelId="{A09896AE-4915-4616-A066-930EF14B45CE}" type="presOf" srcId="{CD65740C-EBEC-4471-A7E6-58B9F5EE8CC1}" destId="{33E06714-8B7F-4BA0-B068-EE3728F625D7}" srcOrd="1" destOrd="0" presId="urn:microsoft.com/office/officeart/2005/8/layout/orgChart1"/>
    <dgm:cxn modelId="{E08629B2-1C72-4BB7-B9A8-94A431A0B8EF}" srcId="{7490C40B-57FC-472C-8979-A912D96F4852}" destId="{E72AA369-A01A-4C93-8C83-FFF80A12F4A7}" srcOrd="1" destOrd="0" parTransId="{226F7214-8CBE-4784-877C-51D407A98A50}" sibTransId="{0680DCBD-027B-4A7D-912C-1183F0D704ED}"/>
    <dgm:cxn modelId="{92978EB6-FF98-476F-815D-0CA3ED430224}" type="presOf" srcId="{A2DE3D45-8C17-43B1-BECB-4732FDF13ADC}" destId="{076E97FA-3E95-4BC8-ADA0-3870600DEBE0}" srcOrd="1" destOrd="0" presId="urn:microsoft.com/office/officeart/2005/8/layout/orgChart1"/>
    <dgm:cxn modelId="{B84A25C3-5A5B-44E3-B081-1153B8E8E6F1}" type="presParOf" srcId="{31F0DDF6-1810-4B4D-BA32-05F672AE4F7F}" destId="{85DA714E-5C4F-4658-AA2A-542A58C4C607}" srcOrd="0" destOrd="0" presId="urn:microsoft.com/office/officeart/2005/8/layout/orgChart1"/>
    <dgm:cxn modelId="{C47CBAAD-BD01-4EEA-986E-4BE6F4AE762F}" type="presParOf" srcId="{85DA714E-5C4F-4658-AA2A-542A58C4C607}" destId="{655D6FBC-E6C7-494B-A970-0EDB10A1D9CF}" srcOrd="0" destOrd="0" presId="urn:microsoft.com/office/officeart/2005/8/layout/orgChart1"/>
    <dgm:cxn modelId="{687A22ED-0374-4F2C-9436-E89690E29A8C}" type="presParOf" srcId="{655D6FBC-E6C7-494B-A970-0EDB10A1D9CF}" destId="{48DB2286-54B6-42CB-94BB-16DD7CC9A2C2}" srcOrd="0" destOrd="0" presId="urn:microsoft.com/office/officeart/2005/8/layout/orgChart1"/>
    <dgm:cxn modelId="{34E9830E-3846-4793-8BE0-BBAE47117F0E}" type="presParOf" srcId="{655D6FBC-E6C7-494B-A970-0EDB10A1D9CF}" destId="{7391B49C-08E3-4015-91B9-899676033746}" srcOrd="1" destOrd="0" presId="urn:microsoft.com/office/officeart/2005/8/layout/orgChart1"/>
    <dgm:cxn modelId="{DE60EEA1-CD27-421D-81BC-81CC38D2282C}" type="presParOf" srcId="{85DA714E-5C4F-4658-AA2A-542A58C4C607}" destId="{5DFB8CFF-D81E-4C7A-9F8C-D9924F5346F8}" srcOrd="1" destOrd="0" presId="urn:microsoft.com/office/officeart/2005/8/layout/orgChart1"/>
    <dgm:cxn modelId="{F8C5A1A9-0105-44C5-874A-6CFEF0AF39C8}" type="presParOf" srcId="{5DFB8CFF-D81E-4C7A-9F8C-D9924F5346F8}" destId="{D3F153D3-D25D-4A20-BFFF-C8C740A36750}" srcOrd="0" destOrd="0" presId="urn:microsoft.com/office/officeart/2005/8/layout/orgChart1"/>
    <dgm:cxn modelId="{253DE8FC-28A0-47B7-BD71-34916AA1C00E}" type="presParOf" srcId="{5DFB8CFF-D81E-4C7A-9F8C-D9924F5346F8}" destId="{E50DE82D-72AF-4C12-92B0-A7839E767F70}" srcOrd="1" destOrd="0" presId="urn:microsoft.com/office/officeart/2005/8/layout/orgChart1"/>
    <dgm:cxn modelId="{2C5C350A-9897-4AF8-AEF4-94730FFEC26A}" type="presParOf" srcId="{E50DE82D-72AF-4C12-92B0-A7839E767F70}" destId="{E105712A-69FD-49F2-AEDE-BE27B5F5EF85}" srcOrd="0" destOrd="0" presId="urn:microsoft.com/office/officeart/2005/8/layout/orgChart1"/>
    <dgm:cxn modelId="{C67A7A10-3FA7-4181-8F8F-EC994A563419}" type="presParOf" srcId="{E105712A-69FD-49F2-AEDE-BE27B5F5EF85}" destId="{6F088C47-BFEC-4358-9FBF-C5EAB89992EA}" srcOrd="0" destOrd="0" presId="urn:microsoft.com/office/officeart/2005/8/layout/orgChart1"/>
    <dgm:cxn modelId="{1C44155D-9A6B-4A65-9288-19B8D3C35DC0}" type="presParOf" srcId="{E105712A-69FD-49F2-AEDE-BE27B5F5EF85}" destId="{686D52A6-695D-45A6-8659-E5406A67CA90}" srcOrd="1" destOrd="0" presId="urn:microsoft.com/office/officeart/2005/8/layout/orgChart1"/>
    <dgm:cxn modelId="{5C86D2F9-659E-4A7E-8EC7-5F35FED0F800}" type="presParOf" srcId="{E50DE82D-72AF-4C12-92B0-A7839E767F70}" destId="{8FC10128-FAC0-4A08-B9CB-8E59A7E09E1E}" srcOrd="1" destOrd="0" presId="urn:microsoft.com/office/officeart/2005/8/layout/orgChart1"/>
    <dgm:cxn modelId="{1C9422C2-D69B-4DE1-902B-72A0011C05A8}" type="presParOf" srcId="{E50DE82D-72AF-4C12-92B0-A7839E767F70}" destId="{CD4407FF-971E-49BF-B774-D588626C25B3}" srcOrd="2" destOrd="0" presId="urn:microsoft.com/office/officeart/2005/8/layout/orgChart1"/>
    <dgm:cxn modelId="{A98157BF-63AC-4869-A2FF-1C5F3FD16BA2}" type="presParOf" srcId="{5DFB8CFF-D81E-4C7A-9F8C-D9924F5346F8}" destId="{39FDA7B4-E2EB-4292-BA1E-66C37741CE39}" srcOrd="2" destOrd="0" presId="urn:microsoft.com/office/officeart/2005/8/layout/orgChart1"/>
    <dgm:cxn modelId="{E80E592F-3431-4FF9-8991-EB40B12596B7}" type="presParOf" srcId="{5DFB8CFF-D81E-4C7A-9F8C-D9924F5346F8}" destId="{B2C6F9B8-4257-4B21-B656-84B66FA40320}" srcOrd="3" destOrd="0" presId="urn:microsoft.com/office/officeart/2005/8/layout/orgChart1"/>
    <dgm:cxn modelId="{21643641-3BAE-4E0E-8649-3DB31AD888DA}" type="presParOf" srcId="{B2C6F9B8-4257-4B21-B656-84B66FA40320}" destId="{247D75CB-A32B-47B5-BC63-7ACAC54B68FB}" srcOrd="0" destOrd="0" presId="urn:microsoft.com/office/officeart/2005/8/layout/orgChart1"/>
    <dgm:cxn modelId="{36F17BAB-B1E7-47D7-84B2-4AE6C38A4DEB}" type="presParOf" srcId="{247D75CB-A32B-47B5-BC63-7ACAC54B68FB}" destId="{945C23FE-8718-4BDE-B1E2-D0B7A851EAFD}" srcOrd="0" destOrd="0" presId="urn:microsoft.com/office/officeart/2005/8/layout/orgChart1"/>
    <dgm:cxn modelId="{BA58BF9C-86FD-471D-B4CD-F8CCFF8ACE9F}" type="presParOf" srcId="{247D75CB-A32B-47B5-BC63-7ACAC54B68FB}" destId="{A45E72E8-217F-4849-9D17-CB444416CC58}" srcOrd="1" destOrd="0" presId="urn:microsoft.com/office/officeart/2005/8/layout/orgChart1"/>
    <dgm:cxn modelId="{E3CFB3E8-882E-47AA-95A1-C1EB200B2408}" type="presParOf" srcId="{B2C6F9B8-4257-4B21-B656-84B66FA40320}" destId="{AE88F08B-7113-45D2-A952-4E0C1DFD3137}" srcOrd="1" destOrd="0" presId="urn:microsoft.com/office/officeart/2005/8/layout/orgChart1"/>
    <dgm:cxn modelId="{3E61FE14-F73F-46FF-ACD6-E864F3736B6F}" type="presParOf" srcId="{B2C6F9B8-4257-4B21-B656-84B66FA40320}" destId="{17E467AF-EECF-4B5E-A5E2-46F00FDC3E7C}" srcOrd="2" destOrd="0" presId="urn:microsoft.com/office/officeart/2005/8/layout/orgChart1"/>
    <dgm:cxn modelId="{FA3FD497-D0D1-4267-86A1-12329162051D}" type="presParOf" srcId="{5DFB8CFF-D81E-4C7A-9F8C-D9924F5346F8}" destId="{37776E5E-8894-44ED-9EE3-2BFBD80709F6}" srcOrd="4" destOrd="0" presId="urn:microsoft.com/office/officeart/2005/8/layout/orgChart1"/>
    <dgm:cxn modelId="{B2281695-3FDA-4B92-B96D-439090D12AC4}" type="presParOf" srcId="{5DFB8CFF-D81E-4C7A-9F8C-D9924F5346F8}" destId="{B3243C6F-CEF4-4290-BA7C-236642207782}" srcOrd="5" destOrd="0" presId="urn:microsoft.com/office/officeart/2005/8/layout/orgChart1"/>
    <dgm:cxn modelId="{CF998660-47C8-443F-8235-64AF4C88A7A0}" type="presParOf" srcId="{B3243C6F-CEF4-4290-BA7C-236642207782}" destId="{10E05B8E-9598-40B0-911E-CC0F7F7E7F52}" srcOrd="0" destOrd="0" presId="urn:microsoft.com/office/officeart/2005/8/layout/orgChart1"/>
    <dgm:cxn modelId="{3423EA55-F114-449A-A1D7-507E7E518998}" type="presParOf" srcId="{10E05B8E-9598-40B0-911E-CC0F7F7E7F52}" destId="{4997C9AF-BE6D-4C13-8A7B-4F0C05E3A9D0}" srcOrd="0" destOrd="0" presId="urn:microsoft.com/office/officeart/2005/8/layout/orgChart1"/>
    <dgm:cxn modelId="{7C588E25-4EB8-4654-AF05-725D475F5C1F}" type="presParOf" srcId="{10E05B8E-9598-40B0-911E-CC0F7F7E7F52}" destId="{076E97FA-3E95-4BC8-ADA0-3870600DEBE0}" srcOrd="1" destOrd="0" presId="urn:microsoft.com/office/officeart/2005/8/layout/orgChart1"/>
    <dgm:cxn modelId="{7554BC57-A47F-4CEF-8885-C30BF1567C36}" type="presParOf" srcId="{B3243C6F-CEF4-4290-BA7C-236642207782}" destId="{B1055DFA-220D-4992-A6DE-052DC2FEEF06}" srcOrd="1" destOrd="0" presId="urn:microsoft.com/office/officeart/2005/8/layout/orgChart1"/>
    <dgm:cxn modelId="{D83173A5-B389-4E52-89BF-5DD4CECFA6E7}" type="presParOf" srcId="{B3243C6F-CEF4-4290-BA7C-236642207782}" destId="{CD41DF84-94B7-4771-9E05-0A0A22ABC7B0}" srcOrd="2" destOrd="0" presId="urn:microsoft.com/office/officeart/2005/8/layout/orgChart1"/>
    <dgm:cxn modelId="{472643FC-B52D-44B5-B9E2-21DF32F65D41}" type="presParOf" srcId="{5DFB8CFF-D81E-4C7A-9F8C-D9924F5346F8}" destId="{71DD573E-6628-4AF5-9DAE-F9C6FE9FB333}" srcOrd="6" destOrd="0" presId="urn:microsoft.com/office/officeart/2005/8/layout/orgChart1"/>
    <dgm:cxn modelId="{094B69EB-70EE-4151-9F13-2292018E9069}" type="presParOf" srcId="{5DFB8CFF-D81E-4C7A-9F8C-D9924F5346F8}" destId="{FEF5428C-3DB8-472B-8FA4-87331779D788}" srcOrd="7" destOrd="0" presId="urn:microsoft.com/office/officeart/2005/8/layout/orgChart1"/>
    <dgm:cxn modelId="{FC8916AC-008A-4745-B8F3-4DDE5F365EB7}" type="presParOf" srcId="{FEF5428C-3DB8-472B-8FA4-87331779D788}" destId="{371E0A80-DBA3-4452-B8BF-F3E4ED7C9C9A}" srcOrd="0" destOrd="0" presId="urn:microsoft.com/office/officeart/2005/8/layout/orgChart1"/>
    <dgm:cxn modelId="{919E19FA-7826-4C50-AE07-A34843374AA6}" type="presParOf" srcId="{371E0A80-DBA3-4452-B8BF-F3E4ED7C9C9A}" destId="{D2A498A6-49C0-467A-9599-CABEA64C4C84}" srcOrd="0" destOrd="0" presId="urn:microsoft.com/office/officeart/2005/8/layout/orgChart1"/>
    <dgm:cxn modelId="{26363F5C-251C-482C-9007-F5153A5CD3C9}" type="presParOf" srcId="{371E0A80-DBA3-4452-B8BF-F3E4ED7C9C9A}" destId="{6BC46812-E207-4D68-B661-B9F2CDD0F23F}" srcOrd="1" destOrd="0" presId="urn:microsoft.com/office/officeart/2005/8/layout/orgChart1"/>
    <dgm:cxn modelId="{89070AE6-77E5-43A2-8BCB-E0D47DAF14E1}" type="presParOf" srcId="{FEF5428C-3DB8-472B-8FA4-87331779D788}" destId="{CFD87041-3C4E-44F0-B336-693FAEC00A2A}" srcOrd="1" destOrd="0" presId="urn:microsoft.com/office/officeart/2005/8/layout/orgChart1"/>
    <dgm:cxn modelId="{C5D11DD2-543B-4BEF-B6DE-EF576FAAD20D}" type="presParOf" srcId="{FEF5428C-3DB8-472B-8FA4-87331779D788}" destId="{52860CEE-BE20-46CF-85E0-20ED4CFFC9A3}" srcOrd="2" destOrd="0" presId="urn:microsoft.com/office/officeart/2005/8/layout/orgChart1"/>
    <dgm:cxn modelId="{1C111501-8050-4EA6-B886-1BDD1CE78C00}" type="presParOf" srcId="{5DFB8CFF-D81E-4C7A-9F8C-D9924F5346F8}" destId="{FFD0D06D-3FB9-4F70-BFA1-BF2E3CFEFBDC}" srcOrd="8" destOrd="0" presId="urn:microsoft.com/office/officeart/2005/8/layout/orgChart1"/>
    <dgm:cxn modelId="{409E77BD-3A77-4A91-887E-698C0F18A3BD}" type="presParOf" srcId="{5DFB8CFF-D81E-4C7A-9F8C-D9924F5346F8}" destId="{47DEA700-418C-42ED-9269-5D0B4AE3348F}" srcOrd="9" destOrd="0" presId="urn:microsoft.com/office/officeart/2005/8/layout/orgChart1"/>
    <dgm:cxn modelId="{94396D97-E91E-4B63-8833-84524885BD7C}" type="presParOf" srcId="{47DEA700-418C-42ED-9269-5D0B4AE3348F}" destId="{F67D6063-06CC-407A-B5C1-8779423DDB1B}" srcOrd="0" destOrd="0" presId="urn:microsoft.com/office/officeart/2005/8/layout/orgChart1"/>
    <dgm:cxn modelId="{1483C615-5A46-4774-971A-8265FDC36EB6}" type="presParOf" srcId="{F67D6063-06CC-407A-B5C1-8779423DDB1B}" destId="{F1FE7EE6-09E0-431D-957A-238E148130DF}" srcOrd="0" destOrd="0" presId="urn:microsoft.com/office/officeart/2005/8/layout/orgChart1"/>
    <dgm:cxn modelId="{D64CD215-5BD8-496E-A77B-9AC079474822}" type="presParOf" srcId="{F67D6063-06CC-407A-B5C1-8779423DDB1B}" destId="{EFFB36A3-A3AD-483E-8B29-D30CF7105948}" srcOrd="1" destOrd="0" presId="urn:microsoft.com/office/officeart/2005/8/layout/orgChart1"/>
    <dgm:cxn modelId="{393709E1-90B1-4104-B03C-A2115BC79BFD}" type="presParOf" srcId="{47DEA700-418C-42ED-9269-5D0B4AE3348F}" destId="{D5FB0098-D478-4620-8BD0-AB0C282DE314}" srcOrd="1" destOrd="0" presId="urn:microsoft.com/office/officeart/2005/8/layout/orgChart1"/>
    <dgm:cxn modelId="{20B0EE8D-4CB6-4DB7-9FFC-E312281B629E}" type="presParOf" srcId="{D5FB0098-D478-4620-8BD0-AB0C282DE314}" destId="{860671CD-1278-45BF-A513-D76750DF973B}" srcOrd="0" destOrd="0" presId="urn:microsoft.com/office/officeart/2005/8/layout/orgChart1"/>
    <dgm:cxn modelId="{8078E4F3-D19A-4DDF-9497-327095807EBB}" type="presParOf" srcId="{D5FB0098-D478-4620-8BD0-AB0C282DE314}" destId="{371FAF58-63C7-40DB-A9B1-21B2C4428427}" srcOrd="1" destOrd="0" presId="urn:microsoft.com/office/officeart/2005/8/layout/orgChart1"/>
    <dgm:cxn modelId="{15B9253B-14CA-493E-AC8D-F60B871A9A43}" type="presParOf" srcId="{371FAF58-63C7-40DB-A9B1-21B2C4428427}" destId="{56A732B2-5FD2-4CCF-8617-18286C0D8E7F}" srcOrd="0" destOrd="0" presId="urn:microsoft.com/office/officeart/2005/8/layout/orgChart1"/>
    <dgm:cxn modelId="{934291D1-B9A1-48FD-AD50-F0FA8B63F45E}" type="presParOf" srcId="{56A732B2-5FD2-4CCF-8617-18286C0D8E7F}" destId="{98547BCA-A285-4E10-89A1-EEB87942CF86}" srcOrd="0" destOrd="0" presId="urn:microsoft.com/office/officeart/2005/8/layout/orgChart1"/>
    <dgm:cxn modelId="{2DADACCA-DD73-41E1-8BE4-8901E8684E8D}" type="presParOf" srcId="{56A732B2-5FD2-4CCF-8617-18286C0D8E7F}" destId="{33E06714-8B7F-4BA0-B068-EE3728F625D7}" srcOrd="1" destOrd="0" presId="urn:microsoft.com/office/officeart/2005/8/layout/orgChart1"/>
    <dgm:cxn modelId="{0C70FFC1-786D-43D6-AD16-5B4BF0D2B9FC}" type="presParOf" srcId="{371FAF58-63C7-40DB-A9B1-21B2C4428427}" destId="{444F944D-A9D5-407E-BA2A-6EE750932359}" srcOrd="1" destOrd="0" presId="urn:microsoft.com/office/officeart/2005/8/layout/orgChart1"/>
    <dgm:cxn modelId="{F95F03CC-D959-47D7-AEF0-8CB44C7DCF2C}" type="presParOf" srcId="{371FAF58-63C7-40DB-A9B1-21B2C4428427}" destId="{E2E955EC-15E6-4356-979C-7464B6A44E59}" srcOrd="2" destOrd="0" presId="urn:microsoft.com/office/officeart/2005/8/layout/orgChart1"/>
    <dgm:cxn modelId="{3E2C352D-3368-4A33-8F81-58E889A2CB12}" type="presParOf" srcId="{47DEA700-418C-42ED-9269-5D0B4AE3348F}" destId="{E0FC5E82-7C89-4E9F-AC34-A6F52030F3D9}" srcOrd="2" destOrd="0" presId="urn:microsoft.com/office/officeart/2005/8/layout/orgChart1"/>
    <dgm:cxn modelId="{98DE07CF-DA93-4386-8798-6147BC0BA345}" type="presParOf" srcId="{5DFB8CFF-D81E-4C7A-9F8C-D9924F5346F8}" destId="{A2C87AED-5E9E-4DB2-9540-75B42009AB04}" srcOrd="10" destOrd="0" presId="urn:microsoft.com/office/officeart/2005/8/layout/orgChart1"/>
    <dgm:cxn modelId="{10918AE5-E5D7-4CA8-A6E1-5A365797E652}" type="presParOf" srcId="{5DFB8CFF-D81E-4C7A-9F8C-D9924F5346F8}" destId="{657C9765-37AF-4378-A1E5-045E09F93E83}" srcOrd="11" destOrd="0" presId="urn:microsoft.com/office/officeart/2005/8/layout/orgChart1"/>
    <dgm:cxn modelId="{0A270656-9587-440D-AD12-52BFA1187C8E}" type="presParOf" srcId="{657C9765-37AF-4378-A1E5-045E09F93E83}" destId="{18D350F9-EA83-4175-83F6-704CA97DEFFB}" srcOrd="0" destOrd="0" presId="urn:microsoft.com/office/officeart/2005/8/layout/orgChart1"/>
    <dgm:cxn modelId="{E898F9CD-A076-4593-BA5A-A605E1B4A64D}" type="presParOf" srcId="{18D350F9-EA83-4175-83F6-704CA97DEFFB}" destId="{A1D0F2A4-B0A2-473A-93E9-61858256BE86}" srcOrd="0" destOrd="0" presId="urn:microsoft.com/office/officeart/2005/8/layout/orgChart1"/>
    <dgm:cxn modelId="{E04D3922-2E36-4A6D-9235-7B0E40F8CD4E}" type="presParOf" srcId="{18D350F9-EA83-4175-83F6-704CA97DEFFB}" destId="{89CDD572-AF19-4103-BBDC-5736B8037E29}" srcOrd="1" destOrd="0" presId="urn:microsoft.com/office/officeart/2005/8/layout/orgChart1"/>
    <dgm:cxn modelId="{3A744BF7-3ED9-481B-849C-AE504EAC269D}" type="presParOf" srcId="{657C9765-37AF-4378-A1E5-045E09F93E83}" destId="{EC8715CA-29F1-4846-9D99-4A291F07624C}" srcOrd="1" destOrd="0" presId="urn:microsoft.com/office/officeart/2005/8/layout/orgChart1"/>
    <dgm:cxn modelId="{C06A3B31-564F-4246-831D-43E875CBE651}" type="presParOf" srcId="{657C9765-37AF-4378-A1E5-045E09F93E83}" destId="{394D9195-71D8-4B7C-89FF-6924A86F7EB0}" srcOrd="2" destOrd="0" presId="urn:microsoft.com/office/officeart/2005/8/layout/orgChart1"/>
    <dgm:cxn modelId="{F9192FAE-2838-4EB6-976C-12C706521018}" type="presParOf" srcId="{5DFB8CFF-D81E-4C7A-9F8C-D9924F5346F8}" destId="{98CD1492-B8F0-4895-8EA3-839FC80C9624}" srcOrd="12" destOrd="0" presId="urn:microsoft.com/office/officeart/2005/8/layout/orgChart1"/>
    <dgm:cxn modelId="{59407425-1B37-41D9-B732-5A7B3C4EB68B}" type="presParOf" srcId="{5DFB8CFF-D81E-4C7A-9F8C-D9924F5346F8}" destId="{E878A114-CB29-4D44-91E3-6543B9E2A1DD}" srcOrd="13" destOrd="0" presId="urn:microsoft.com/office/officeart/2005/8/layout/orgChart1"/>
    <dgm:cxn modelId="{8A9418F3-D6E6-49B8-B2CE-782327643F1C}" type="presParOf" srcId="{E878A114-CB29-4D44-91E3-6543B9E2A1DD}" destId="{DF5225D1-E933-4A00-B8F7-2A03DD224D45}" srcOrd="0" destOrd="0" presId="urn:microsoft.com/office/officeart/2005/8/layout/orgChart1"/>
    <dgm:cxn modelId="{47A2C604-AFEA-486C-B02E-D25C2B1C418C}" type="presParOf" srcId="{DF5225D1-E933-4A00-B8F7-2A03DD224D45}" destId="{030F57EE-F2D2-4884-A3DF-0879242B3695}" srcOrd="0" destOrd="0" presId="urn:microsoft.com/office/officeart/2005/8/layout/orgChart1"/>
    <dgm:cxn modelId="{FF74F7DC-9C84-4717-8B03-EB5CCF95129B}" type="presParOf" srcId="{DF5225D1-E933-4A00-B8F7-2A03DD224D45}" destId="{6BCE208F-4693-40CC-9626-F9DA8D660EBD}" srcOrd="1" destOrd="0" presId="urn:microsoft.com/office/officeart/2005/8/layout/orgChart1"/>
    <dgm:cxn modelId="{1F2F5F91-C5A1-4989-874D-73B0E4C920ED}" type="presParOf" srcId="{E878A114-CB29-4D44-91E3-6543B9E2A1DD}" destId="{EE34F6A8-0709-422C-8EF0-8AC98A5133D0}" srcOrd="1" destOrd="0" presId="urn:microsoft.com/office/officeart/2005/8/layout/orgChart1"/>
    <dgm:cxn modelId="{089FD12C-4A47-4750-940D-4ACF7B1276D2}" type="presParOf" srcId="{EE34F6A8-0709-422C-8EF0-8AC98A5133D0}" destId="{4112AD41-0EE1-47AF-9AE6-2739A8043193}" srcOrd="0" destOrd="0" presId="urn:microsoft.com/office/officeart/2005/8/layout/orgChart1"/>
    <dgm:cxn modelId="{67C69A28-69F2-4B00-A272-4404F215C9F7}" type="presParOf" srcId="{EE34F6A8-0709-422C-8EF0-8AC98A5133D0}" destId="{FDB9D2F0-8557-4DD4-B76E-811FCEBBC7A1}" srcOrd="1" destOrd="0" presId="urn:microsoft.com/office/officeart/2005/8/layout/orgChart1"/>
    <dgm:cxn modelId="{BD049086-EAD2-48F6-8159-FD7A0C001486}" type="presParOf" srcId="{FDB9D2F0-8557-4DD4-B76E-811FCEBBC7A1}" destId="{E5720353-D817-491C-99FE-CDE37D39443F}" srcOrd="0" destOrd="0" presId="urn:microsoft.com/office/officeart/2005/8/layout/orgChart1"/>
    <dgm:cxn modelId="{BC0718A3-6581-4427-BE70-A7FEF2308F42}" type="presParOf" srcId="{E5720353-D817-491C-99FE-CDE37D39443F}" destId="{F0FAC352-E31C-4056-AFEF-B3202004425F}" srcOrd="0" destOrd="0" presId="urn:microsoft.com/office/officeart/2005/8/layout/orgChart1"/>
    <dgm:cxn modelId="{6DC12A8B-8BA7-44C3-9C1A-E0114A30F9AB}" type="presParOf" srcId="{E5720353-D817-491C-99FE-CDE37D39443F}" destId="{0CB95524-13D9-4714-8CE6-E59E23829502}" srcOrd="1" destOrd="0" presId="urn:microsoft.com/office/officeart/2005/8/layout/orgChart1"/>
    <dgm:cxn modelId="{12592B4F-332E-4565-8F46-2F04C211C0C4}" type="presParOf" srcId="{FDB9D2F0-8557-4DD4-B76E-811FCEBBC7A1}" destId="{AE6023EE-8C82-451D-ABBA-38C0728882F0}" srcOrd="1" destOrd="0" presId="urn:microsoft.com/office/officeart/2005/8/layout/orgChart1"/>
    <dgm:cxn modelId="{B5E68DFD-0394-4934-844B-DB91A1DE562F}" type="presParOf" srcId="{FDB9D2F0-8557-4DD4-B76E-811FCEBBC7A1}" destId="{59EC9A32-465E-4B6C-83F7-DFAF5F0FC554}" srcOrd="2" destOrd="0" presId="urn:microsoft.com/office/officeart/2005/8/layout/orgChart1"/>
    <dgm:cxn modelId="{55993C47-01CE-49DD-BDC1-DB55556AB6E0}" type="presParOf" srcId="{E878A114-CB29-4D44-91E3-6543B9E2A1DD}" destId="{EB3528DE-5EF2-4569-83B9-FF37BD317037}" srcOrd="2" destOrd="0" presId="urn:microsoft.com/office/officeart/2005/8/layout/orgChart1"/>
    <dgm:cxn modelId="{DD29D399-348A-4E4D-9C83-483362637389}" type="presParOf" srcId="{85DA714E-5C4F-4658-AA2A-542A58C4C607}" destId="{09874CE0-EEB5-4590-AB21-85C20236E9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51C63-3832-4AC9-B9CF-119FA4238DC8}" type="doc">
      <dgm:prSet loTypeId="urn:microsoft.com/office/officeart/2005/8/layout/orgChart1" loCatId="hierarchy" qsTypeId="urn:microsoft.com/office/officeart/2005/8/quickstyle/simple3" qsCatId="simple" csTypeId="urn:microsoft.com/office/officeart/2005/8/colors/accent1_2#2" csCatId="accent1"/>
      <dgm:spPr/>
    </dgm:pt>
    <dgm:pt modelId="{F242B0A5-1276-4B41-8D30-C4657210D2A2}">
      <dgm:prSet/>
      <dgm:spPr/>
      <dgm:t>
        <a:bodyPr/>
        <a:lstStyle/>
        <a:p>
          <a:pPr marR="0" algn="ctr" rtl="0"/>
          <a:r>
            <a:rPr lang="fr-FR" baseline="0" smtClean="0">
              <a:latin typeface="Calibri"/>
            </a:rPr>
            <a:t>Responsable de magasin</a:t>
          </a:r>
          <a:endParaRPr lang="fr-FR" smtClean="0"/>
        </a:p>
      </dgm:t>
    </dgm:pt>
    <dgm:pt modelId="{71F2AB41-A0EA-45CF-97D2-2FB2302897EA}" type="parTrans" cxnId="{E72CB865-6FDF-4351-AE7C-24C4531CED9E}">
      <dgm:prSet/>
      <dgm:spPr/>
      <dgm:t>
        <a:bodyPr/>
        <a:lstStyle/>
        <a:p>
          <a:pPr algn="ctr"/>
          <a:endParaRPr lang="fr-FR"/>
        </a:p>
      </dgm:t>
    </dgm:pt>
    <dgm:pt modelId="{55205826-F9E4-4F1A-88F9-9D76F7F5D427}" type="sibTrans" cxnId="{E72CB865-6FDF-4351-AE7C-24C4531CED9E}">
      <dgm:prSet/>
      <dgm:spPr/>
      <dgm:t>
        <a:bodyPr/>
        <a:lstStyle/>
        <a:p>
          <a:pPr algn="ctr"/>
          <a:endParaRPr lang="fr-FR"/>
        </a:p>
      </dgm:t>
    </dgm:pt>
    <dgm:pt modelId="{074578CC-F060-4BA7-BBC1-B29141C7336D}">
      <dgm:prSet/>
      <dgm:spPr/>
      <dgm:t>
        <a:bodyPr/>
        <a:lstStyle/>
        <a:p>
          <a:pPr marR="0" algn="ctr" rtl="0"/>
          <a:r>
            <a:rPr lang="fr-FR" baseline="0" smtClean="0">
              <a:latin typeface="Calibri"/>
            </a:rPr>
            <a:t>Chef d’atelier</a:t>
          </a:r>
          <a:endParaRPr lang="fr-FR" smtClean="0"/>
        </a:p>
      </dgm:t>
    </dgm:pt>
    <dgm:pt modelId="{4EBDA898-59C1-45E2-A413-63A30F49FB3E}" type="parTrans" cxnId="{A103AFC3-E822-4151-A5BF-E197647D4E85}">
      <dgm:prSet/>
      <dgm:spPr/>
      <dgm:t>
        <a:bodyPr/>
        <a:lstStyle/>
        <a:p>
          <a:pPr algn="ctr"/>
          <a:endParaRPr lang="fr-FR"/>
        </a:p>
      </dgm:t>
    </dgm:pt>
    <dgm:pt modelId="{24DB71A0-924C-4F11-A003-9B6F13538EE0}" type="sibTrans" cxnId="{A103AFC3-E822-4151-A5BF-E197647D4E85}">
      <dgm:prSet/>
      <dgm:spPr/>
      <dgm:t>
        <a:bodyPr/>
        <a:lstStyle/>
        <a:p>
          <a:pPr algn="ctr"/>
          <a:endParaRPr lang="fr-FR"/>
        </a:p>
      </dgm:t>
    </dgm:pt>
    <dgm:pt modelId="{03F30BF4-C121-4C94-9EF3-D3E20E457ECC}">
      <dgm:prSet/>
      <dgm:spPr/>
      <dgm:t>
        <a:bodyPr/>
        <a:lstStyle/>
        <a:p>
          <a:pPr marR="0" algn="ctr" rtl="0"/>
          <a:r>
            <a:rPr lang="fr-FR" baseline="0" smtClean="0">
              <a:latin typeface="Calibri"/>
            </a:rPr>
            <a:t>Préparateur technique - Mécanicien</a:t>
          </a:r>
          <a:endParaRPr lang="fr-FR" smtClean="0"/>
        </a:p>
      </dgm:t>
    </dgm:pt>
    <dgm:pt modelId="{8760DEB0-7AA4-4063-8D45-773404AEF03F}" type="parTrans" cxnId="{AB95107C-9091-4B66-BD25-3CDE2361C701}">
      <dgm:prSet/>
      <dgm:spPr/>
      <dgm:t>
        <a:bodyPr/>
        <a:lstStyle/>
        <a:p>
          <a:pPr algn="ctr"/>
          <a:endParaRPr lang="fr-FR"/>
        </a:p>
      </dgm:t>
    </dgm:pt>
    <dgm:pt modelId="{314A24B6-2D66-4298-B91E-4EAF7B106522}" type="sibTrans" cxnId="{AB95107C-9091-4B66-BD25-3CDE2361C701}">
      <dgm:prSet/>
      <dgm:spPr/>
      <dgm:t>
        <a:bodyPr/>
        <a:lstStyle/>
        <a:p>
          <a:pPr algn="ctr"/>
          <a:endParaRPr lang="fr-FR"/>
        </a:p>
      </dgm:t>
    </dgm:pt>
    <dgm:pt modelId="{F1103EA2-B44F-4572-9B95-0C61A37B7030}">
      <dgm:prSet/>
      <dgm:spPr/>
      <dgm:t>
        <a:bodyPr/>
        <a:lstStyle/>
        <a:p>
          <a:pPr marR="0" algn="ctr" rtl="0"/>
          <a:r>
            <a:rPr lang="fr-FR" baseline="0" dirty="0" smtClean="0">
              <a:latin typeface="Calibri"/>
            </a:rPr>
            <a:t>Vendeur</a:t>
          </a:r>
          <a:endParaRPr lang="fr-FR" dirty="0" smtClean="0"/>
        </a:p>
      </dgm:t>
    </dgm:pt>
    <dgm:pt modelId="{A90D39B1-8AF0-44E4-B7C8-2736740CA243}" type="parTrans" cxnId="{7D17B7D6-57AB-403C-BB60-B0A5D1F2075C}">
      <dgm:prSet/>
      <dgm:spPr/>
      <dgm:t>
        <a:bodyPr/>
        <a:lstStyle/>
        <a:p>
          <a:pPr algn="ctr"/>
          <a:endParaRPr lang="fr-FR"/>
        </a:p>
      </dgm:t>
    </dgm:pt>
    <dgm:pt modelId="{E27AAA13-8CE8-4ADF-B240-63B5122195D8}" type="sibTrans" cxnId="{7D17B7D6-57AB-403C-BB60-B0A5D1F2075C}">
      <dgm:prSet/>
      <dgm:spPr/>
      <dgm:t>
        <a:bodyPr/>
        <a:lstStyle/>
        <a:p>
          <a:pPr algn="ctr"/>
          <a:endParaRPr lang="fr-FR"/>
        </a:p>
      </dgm:t>
    </dgm:pt>
    <dgm:pt modelId="{C5BE0608-AA2E-4EEF-BAC8-ADAC781FF3F7}" type="pres">
      <dgm:prSet presAssocID="{DDB51C63-3832-4AC9-B9CF-119FA4238DC8}" presName="hierChild1" presStyleCnt="0">
        <dgm:presLayoutVars>
          <dgm:orgChart val="1"/>
          <dgm:chPref val="1"/>
          <dgm:dir/>
          <dgm:animOne val="branch"/>
          <dgm:animLvl val="lvl"/>
          <dgm:resizeHandles/>
        </dgm:presLayoutVars>
      </dgm:prSet>
      <dgm:spPr/>
    </dgm:pt>
    <dgm:pt modelId="{31014B00-3655-4EAE-B8C5-CE04FBE6BCAE}" type="pres">
      <dgm:prSet presAssocID="{F242B0A5-1276-4B41-8D30-C4657210D2A2}" presName="hierRoot1" presStyleCnt="0">
        <dgm:presLayoutVars>
          <dgm:hierBranch/>
        </dgm:presLayoutVars>
      </dgm:prSet>
      <dgm:spPr/>
    </dgm:pt>
    <dgm:pt modelId="{80E27256-9B1D-4E87-AA83-17281E556FB3}" type="pres">
      <dgm:prSet presAssocID="{F242B0A5-1276-4B41-8D30-C4657210D2A2}" presName="rootComposite1" presStyleCnt="0"/>
      <dgm:spPr/>
    </dgm:pt>
    <dgm:pt modelId="{BF4F05CE-C6DD-41AA-A173-074468CE5EC4}" type="pres">
      <dgm:prSet presAssocID="{F242B0A5-1276-4B41-8D30-C4657210D2A2}" presName="rootText1" presStyleLbl="node0" presStyleIdx="0" presStyleCnt="1">
        <dgm:presLayoutVars>
          <dgm:chPref val="3"/>
        </dgm:presLayoutVars>
      </dgm:prSet>
      <dgm:spPr/>
      <dgm:t>
        <a:bodyPr/>
        <a:lstStyle/>
        <a:p>
          <a:endParaRPr lang="fr-FR"/>
        </a:p>
      </dgm:t>
    </dgm:pt>
    <dgm:pt modelId="{14AA85F5-D157-483F-A561-4D5DB37222C6}" type="pres">
      <dgm:prSet presAssocID="{F242B0A5-1276-4B41-8D30-C4657210D2A2}" presName="rootConnector1" presStyleLbl="node1" presStyleIdx="0" presStyleCnt="0"/>
      <dgm:spPr/>
      <dgm:t>
        <a:bodyPr/>
        <a:lstStyle/>
        <a:p>
          <a:endParaRPr lang="fr-FR"/>
        </a:p>
      </dgm:t>
    </dgm:pt>
    <dgm:pt modelId="{E181C34C-54F5-43AC-AD6B-4C407911BE86}" type="pres">
      <dgm:prSet presAssocID="{F242B0A5-1276-4B41-8D30-C4657210D2A2}" presName="hierChild2" presStyleCnt="0"/>
      <dgm:spPr/>
    </dgm:pt>
    <dgm:pt modelId="{5646853D-3504-4A64-92F0-1B8F6E369B8E}" type="pres">
      <dgm:prSet presAssocID="{4EBDA898-59C1-45E2-A413-63A30F49FB3E}" presName="Name35" presStyleLbl="parChTrans1D2" presStyleIdx="0" presStyleCnt="2"/>
      <dgm:spPr/>
      <dgm:t>
        <a:bodyPr/>
        <a:lstStyle/>
        <a:p>
          <a:endParaRPr lang="fr-FR"/>
        </a:p>
      </dgm:t>
    </dgm:pt>
    <dgm:pt modelId="{A2796F24-9C3B-4CEC-BCFC-B921155D0342}" type="pres">
      <dgm:prSet presAssocID="{074578CC-F060-4BA7-BBC1-B29141C7336D}" presName="hierRoot2" presStyleCnt="0">
        <dgm:presLayoutVars>
          <dgm:hierBranch/>
        </dgm:presLayoutVars>
      </dgm:prSet>
      <dgm:spPr/>
    </dgm:pt>
    <dgm:pt modelId="{7AB45073-1E95-4BBD-A656-2AAFEB0DC974}" type="pres">
      <dgm:prSet presAssocID="{074578CC-F060-4BA7-BBC1-B29141C7336D}" presName="rootComposite" presStyleCnt="0"/>
      <dgm:spPr/>
    </dgm:pt>
    <dgm:pt modelId="{F8B67605-1863-4DD4-8540-58386C4EE7D2}" type="pres">
      <dgm:prSet presAssocID="{074578CC-F060-4BA7-BBC1-B29141C7336D}" presName="rootText" presStyleLbl="node2" presStyleIdx="0" presStyleCnt="2">
        <dgm:presLayoutVars>
          <dgm:chPref val="3"/>
        </dgm:presLayoutVars>
      </dgm:prSet>
      <dgm:spPr/>
      <dgm:t>
        <a:bodyPr/>
        <a:lstStyle/>
        <a:p>
          <a:endParaRPr lang="fr-FR"/>
        </a:p>
      </dgm:t>
    </dgm:pt>
    <dgm:pt modelId="{1D3BCDD3-D2CD-4019-8AFD-F79BD1891363}" type="pres">
      <dgm:prSet presAssocID="{074578CC-F060-4BA7-BBC1-B29141C7336D}" presName="rootConnector" presStyleLbl="node2" presStyleIdx="0" presStyleCnt="2"/>
      <dgm:spPr/>
      <dgm:t>
        <a:bodyPr/>
        <a:lstStyle/>
        <a:p>
          <a:endParaRPr lang="fr-FR"/>
        </a:p>
      </dgm:t>
    </dgm:pt>
    <dgm:pt modelId="{D6AC6BCD-1DD2-412E-AFA5-3D8253EF33CB}" type="pres">
      <dgm:prSet presAssocID="{074578CC-F060-4BA7-BBC1-B29141C7336D}" presName="hierChild4" presStyleCnt="0"/>
      <dgm:spPr/>
    </dgm:pt>
    <dgm:pt modelId="{797F2F06-DB98-4BAC-A249-4C572AD431FE}" type="pres">
      <dgm:prSet presAssocID="{8760DEB0-7AA4-4063-8D45-773404AEF03F}" presName="Name35" presStyleLbl="parChTrans1D3" presStyleIdx="0" presStyleCnt="1"/>
      <dgm:spPr/>
      <dgm:t>
        <a:bodyPr/>
        <a:lstStyle/>
        <a:p>
          <a:endParaRPr lang="fr-FR"/>
        </a:p>
      </dgm:t>
    </dgm:pt>
    <dgm:pt modelId="{5BA41C15-10E3-42B0-8ABD-6CE48ED29AEF}" type="pres">
      <dgm:prSet presAssocID="{03F30BF4-C121-4C94-9EF3-D3E20E457ECC}" presName="hierRoot2" presStyleCnt="0">
        <dgm:presLayoutVars>
          <dgm:hierBranch val="r"/>
        </dgm:presLayoutVars>
      </dgm:prSet>
      <dgm:spPr/>
    </dgm:pt>
    <dgm:pt modelId="{D4B7EDA6-1662-4594-AC3A-60A3A66C3C2A}" type="pres">
      <dgm:prSet presAssocID="{03F30BF4-C121-4C94-9EF3-D3E20E457ECC}" presName="rootComposite" presStyleCnt="0"/>
      <dgm:spPr/>
    </dgm:pt>
    <dgm:pt modelId="{E1E40024-3810-4E83-9C97-AE8B85E6E826}" type="pres">
      <dgm:prSet presAssocID="{03F30BF4-C121-4C94-9EF3-D3E20E457ECC}" presName="rootText" presStyleLbl="node3" presStyleIdx="0" presStyleCnt="1">
        <dgm:presLayoutVars>
          <dgm:chPref val="3"/>
        </dgm:presLayoutVars>
      </dgm:prSet>
      <dgm:spPr/>
      <dgm:t>
        <a:bodyPr/>
        <a:lstStyle/>
        <a:p>
          <a:endParaRPr lang="fr-FR"/>
        </a:p>
      </dgm:t>
    </dgm:pt>
    <dgm:pt modelId="{AA94CEFD-F478-4EAD-A00F-F23B4B71CF66}" type="pres">
      <dgm:prSet presAssocID="{03F30BF4-C121-4C94-9EF3-D3E20E457ECC}" presName="rootConnector" presStyleLbl="node3" presStyleIdx="0" presStyleCnt="1"/>
      <dgm:spPr/>
      <dgm:t>
        <a:bodyPr/>
        <a:lstStyle/>
        <a:p>
          <a:endParaRPr lang="fr-FR"/>
        </a:p>
      </dgm:t>
    </dgm:pt>
    <dgm:pt modelId="{629B44E6-D02C-4F65-849B-CB931677F65A}" type="pres">
      <dgm:prSet presAssocID="{03F30BF4-C121-4C94-9EF3-D3E20E457ECC}" presName="hierChild4" presStyleCnt="0"/>
      <dgm:spPr/>
    </dgm:pt>
    <dgm:pt modelId="{A207A85B-743E-4670-A4EE-3B555E7D303D}" type="pres">
      <dgm:prSet presAssocID="{03F30BF4-C121-4C94-9EF3-D3E20E457ECC}" presName="hierChild5" presStyleCnt="0"/>
      <dgm:spPr/>
    </dgm:pt>
    <dgm:pt modelId="{FA25566D-F05C-461C-827D-7E93C9664C08}" type="pres">
      <dgm:prSet presAssocID="{074578CC-F060-4BA7-BBC1-B29141C7336D}" presName="hierChild5" presStyleCnt="0"/>
      <dgm:spPr/>
    </dgm:pt>
    <dgm:pt modelId="{E502CC26-8B00-4145-A744-26AC5DEC6C6B}" type="pres">
      <dgm:prSet presAssocID="{A90D39B1-8AF0-44E4-B7C8-2736740CA243}" presName="Name35" presStyleLbl="parChTrans1D2" presStyleIdx="1" presStyleCnt="2"/>
      <dgm:spPr/>
      <dgm:t>
        <a:bodyPr/>
        <a:lstStyle/>
        <a:p>
          <a:endParaRPr lang="fr-FR"/>
        </a:p>
      </dgm:t>
    </dgm:pt>
    <dgm:pt modelId="{B55A5B00-61D0-481C-B557-544E9D15FCD9}" type="pres">
      <dgm:prSet presAssocID="{F1103EA2-B44F-4572-9B95-0C61A37B7030}" presName="hierRoot2" presStyleCnt="0">
        <dgm:presLayoutVars>
          <dgm:hierBranch/>
        </dgm:presLayoutVars>
      </dgm:prSet>
      <dgm:spPr/>
    </dgm:pt>
    <dgm:pt modelId="{A606C651-1D8D-4227-9FF0-6440B7CB869C}" type="pres">
      <dgm:prSet presAssocID="{F1103EA2-B44F-4572-9B95-0C61A37B7030}" presName="rootComposite" presStyleCnt="0"/>
      <dgm:spPr/>
    </dgm:pt>
    <dgm:pt modelId="{A073781C-2F9F-4EAF-9FD5-578F0BC08C68}" type="pres">
      <dgm:prSet presAssocID="{F1103EA2-B44F-4572-9B95-0C61A37B7030}" presName="rootText" presStyleLbl="node2" presStyleIdx="1" presStyleCnt="2">
        <dgm:presLayoutVars>
          <dgm:chPref val="3"/>
        </dgm:presLayoutVars>
      </dgm:prSet>
      <dgm:spPr/>
      <dgm:t>
        <a:bodyPr/>
        <a:lstStyle/>
        <a:p>
          <a:endParaRPr lang="fr-FR"/>
        </a:p>
      </dgm:t>
    </dgm:pt>
    <dgm:pt modelId="{87A0A6B9-6460-4643-B4EB-90904CDF3D0F}" type="pres">
      <dgm:prSet presAssocID="{F1103EA2-B44F-4572-9B95-0C61A37B7030}" presName="rootConnector" presStyleLbl="node2" presStyleIdx="1" presStyleCnt="2"/>
      <dgm:spPr/>
      <dgm:t>
        <a:bodyPr/>
        <a:lstStyle/>
        <a:p>
          <a:endParaRPr lang="fr-FR"/>
        </a:p>
      </dgm:t>
    </dgm:pt>
    <dgm:pt modelId="{6F981F78-C6D0-4A18-8F1C-4B5AFEF90F3D}" type="pres">
      <dgm:prSet presAssocID="{F1103EA2-B44F-4572-9B95-0C61A37B7030}" presName="hierChild4" presStyleCnt="0"/>
      <dgm:spPr/>
    </dgm:pt>
    <dgm:pt modelId="{B0186AAC-6533-4117-AFEB-E2EFCD11D44D}" type="pres">
      <dgm:prSet presAssocID="{F1103EA2-B44F-4572-9B95-0C61A37B7030}" presName="hierChild5" presStyleCnt="0"/>
      <dgm:spPr/>
    </dgm:pt>
    <dgm:pt modelId="{DE31DD46-3030-49BF-98BC-9E21C897C6EB}" type="pres">
      <dgm:prSet presAssocID="{F242B0A5-1276-4B41-8D30-C4657210D2A2}" presName="hierChild3" presStyleCnt="0"/>
      <dgm:spPr/>
    </dgm:pt>
  </dgm:ptLst>
  <dgm:cxnLst>
    <dgm:cxn modelId="{185C04DB-AEA1-45CE-9EEB-0FD6109FD5FD}" type="presOf" srcId="{8760DEB0-7AA4-4063-8D45-773404AEF03F}" destId="{797F2F06-DB98-4BAC-A249-4C572AD431FE}" srcOrd="0" destOrd="0" presId="urn:microsoft.com/office/officeart/2005/8/layout/orgChart1"/>
    <dgm:cxn modelId="{4C6DE420-3B0B-4BB9-BDF5-0707E76578C4}" type="presOf" srcId="{F1103EA2-B44F-4572-9B95-0C61A37B7030}" destId="{87A0A6B9-6460-4643-B4EB-90904CDF3D0F}" srcOrd="1" destOrd="0" presId="urn:microsoft.com/office/officeart/2005/8/layout/orgChart1"/>
    <dgm:cxn modelId="{AD4672B2-C282-4883-8B18-E159D0B4800C}" type="presOf" srcId="{03F30BF4-C121-4C94-9EF3-D3E20E457ECC}" destId="{E1E40024-3810-4E83-9C97-AE8B85E6E826}" srcOrd="0" destOrd="0" presId="urn:microsoft.com/office/officeart/2005/8/layout/orgChart1"/>
    <dgm:cxn modelId="{052ACDA1-D44F-4350-ACD5-8F452D66EEBF}" type="presOf" srcId="{4EBDA898-59C1-45E2-A413-63A30F49FB3E}" destId="{5646853D-3504-4A64-92F0-1B8F6E369B8E}" srcOrd="0" destOrd="0" presId="urn:microsoft.com/office/officeart/2005/8/layout/orgChart1"/>
    <dgm:cxn modelId="{AB95107C-9091-4B66-BD25-3CDE2361C701}" srcId="{074578CC-F060-4BA7-BBC1-B29141C7336D}" destId="{03F30BF4-C121-4C94-9EF3-D3E20E457ECC}" srcOrd="0" destOrd="0" parTransId="{8760DEB0-7AA4-4063-8D45-773404AEF03F}" sibTransId="{314A24B6-2D66-4298-B91E-4EAF7B106522}"/>
    <dgm:cxn modelId="{6796E0D3-B13B-45E5-8423-332FF78405BC}" type="presOf" srcId="{03F30BF4-C121-4C94-9EF3-D3E20E457ECC}" destId="{AA94CEFD-F478-4EAD-A00F-F23B4B71CF66}" srcOrd="1" destOrd="0" presId="urn:microsoft.com/office/officeart/2005/8/layout/orgChart1"/>
    <dgm:cxn modelId="{4EC75A98-100A-4480-AF92-EFF99613CE64}" type="presOf" srcId="{074578CC-F060-4BA7-BBC1-B29141C7336D}" destId="{1D3BCDD3-D2CD-4019-8AFD-F79BD1891363}" srcOrd="1" destOrd="0" presId="urn:microsoft.com/office/officeart/2005/8/layout/orgChart1"/>
    <dgm:cxn modelId="{7D17B7D6-57AB-403C-BB60-B0A5D1F2075C}" srcId="{F242B0A5-1276-4B41-8D30-C4657210D2A2}" destId="{F1103EA2-B44F-4572-9B95-0C61A37B7030}" srcOrd="1" destOrd="0" parTransId="{A90D39B1-8AF0-44E4-B7C8-2736740CA243}" sibTransId="{E27AAA13-8CE8-4ADF-B240-63B5122195D8}"/>
    <dgm:cxn modelId="{AEFFF8F3-86F3-4EC3-A02D-EF5A827394CF}" type="presOf" srcId="{F242B0A5-1276-4B41-8D30-C4657210D2A2}" destId="{BF4F05CE-C6DD-41AA-A173-074468CE5EC4}" srcOrd="0" destOrd="0" presId="urn:microsoft.com/office/officeart/2005/8/layout/orgChart1"/>
    <dgm:cxn modelId="{A103AFC3-E822-4151-A5BF-E197647D4E85}" srcId="{F242B0A5-1276-4B41-8D30-C4657210D2A2}" destId="{074578CC-F060-4BA7-BBC1-B29141C7336D}" srcOrd="0" destOrd="0" parTransId="{4EBDA898-59C1-45E2-A413-63A30F49FB3E}" sibTransId="{24DB71A0-924C-4F11-A003-9B6F13538EE0}"/>
    <dgm:cxn modelId="{53F30046-67B7-4BFD-A418-CCDE2F4C6162}" type="presOf" srcId="{A90D39B1-8AF0-44E4-B7C8-2736740CA243}" destId="{E502CC26-8B00-4145-A744-26AC5DEC6C6B}" srcOrd="0" destOrd="0" presId="urn:microsoft.com/office/officeart/2005/8/layout/orgChart1"/>
    <dgm:cxn modelId="{AC6958B2-3C5A-420E-834A-68F871350D5E}" type="presOf" srcId="{F242B0A5-1276-4B41-8D30-C4657210D2A2}" destId="{14AA85F5-D157-483F-A561-4D5DB37222C6}" srcOrd="1" destOrd="0" presId="urn:microsoft.com/office/officeart/2005/8/layout/orgChart1"/>
    <dgm:cxn modelId="{A146624E-3BFF-4A50-8723-8717AC324E3E}" type="presOf" srcId="{F1103EA2-B44F-4572-9B95-0C61A37B7030}" destId="{A073781C-2F9F-4EAF-9FD5-578F0BC08C68}" srcOrd="0" destOrd="0" presId="urn:microsoft.com/office/officeart/2005/8/layout/orgChart1"/>
    <dgm:cxn modelId="{EFF3AFD2-B9D2-4EBF-A525-521561F0D6FC}" type="presOf" srcId="{DDB51C63-3832-4AC9-B9CF-119FA4238DC8}" destId="{C5BE0608-AA2E-4EEF-BAC8-ADAC781FF3F7}" srcOrd="0" destOrd="0" presId="urn:microsoft.com/office/officeart/2005/8/layout/orgChart1"/>
    <dgm:cxn modelId="{5242F9F0-3D3E-44F0-8CA8-6A7AC6E4C7D3}" type="presOf" srcId="{074578CC-F060-4BA7-BBC1-B29141C7336D}" destId="{F8B67605-1863-4DD4-8540-58386C4EE7D2}" srcOrd="0" destOrd="0" presId="urn:microsoft.com/office/officeart/2005/8/layout/orgChart1"/>
    <dgm:cxn modelId="{E72CB865-6FDF-4351-AE7C-24C4531CED9E}" srcId="{DDB51C63-3832-4AC9-B9CF-119FA4238DC8}" destId="{F242B0A5-1276-4B41-8D30-C4657210D2A2}" srcOrd="0" destOrd="0" parTransId="{71F2AB41-A0EA-45CF-97D2-2FB2302897EA}" sibTransId="{55205826-F9E4-4F1A-88F9-9D76F7F5D427}"/>
    <dgm:cxn modelId="{E1691A86-5DD2-46DE-841C-370F0B469C74}" type="presParOf" srcId="{C5BE0608-AA2E-4EEF-BAC8-ADAC781FF3F7}" destId="{31014B00-3655-4EAE-B8C5-CE04FBE6BCAE}" srcOrd="0" destOrd="0" presId="urn:microsoft.com/office/officeart/2005/8/layout/orgChart1"/>
    <dgm:cxn modelId="{60050EBF-FE8C-4E5E-B2EF-D4F2126ABEC7}" type="presParOf" srcId="{31014B00-3655-4EAE-B8C5-CE04FBE6BCAE}" destId="{80E27256-9B1D-4E87-AA83-17281E556FB3}" srcOrd="0" destOrd="0" presId="urn:microsoft.com/office/officeart/2005/8/layout/orgChart1"/>
    <dgm:cxn modelId="{A2DFAC6F-65E3-4E0C-8205-862382C4BC38}" type="presParOf" srcId="{80E27256-9B1D-4E87-AA83-17281E556FB3}" destId="{BF4F05CE-C6DD-41AA-A173-074468CE5EC4}" srcOrd="0" destOrd="0" presId="urn:microsoft.com/office/officeart/2005/8/layout/orgChart1"/>
    <dgm:cxn modelId="{7A020E2D-54F2-4012-9AFE-C0504F95EB4B}" type="presParOf" srcId="{80E27256-9B1D-4E87-AA83-17281E556FB3}" destId="{14AA85F5-D157-483F-A561-4D5DB37222C6}" srcOrd="1" destOrd="0" presId="urn:microsoft.com/office/officeart/2005/8/layout/orgChart1"/>
    <dgm:cxn modelId="{A264B40D-F3DF-4AE3-9071-F0E5524E4DAA}" type="presParOf" srcId="{31014B00-3655-4EAE-B8C5-CE04FBE6BCAE}" destId="{E181C34C-54F5-43AC-AD6B-4C407911BE86}" srcOrd="1" destOrd="0" presId="urn:microsoft.com/office/officeart/2005/8/layout/orgChart1"/>
    <dgm:cxn modelId="{86F93AB6-9F41-429B-95D7-41AA35B58CDD}" type="presParOf" srcId="{E181C34C-54F5-43AC-AD6B-4C407911BE86}" destId="{5646853D-3504-4A64-92F0-1B8F6E369B8E}" srcOrd="0" destOrd="0" presId="urn:microsoft.com/office/officeart/2005/8/layout/orgChart1"/>
    <dgm:cxn modelId="{0587894B-B750-49B5-83FD-9727496BBA51}" type="presParOf" srcId="{E181C34C-54F5-43AC-AD6B-4C407911BE86}" destId="{A2796F24-9C3B-4CEC-BCFC-B921155D0342}" srcOrd="1" destOrd="0" presId="urn:microsoft.com/office/officeart/2005/8/layout/orgChart1"/>
    <dgm:cxn modelId="{86B2C542-B5D7-4782-A47A-A6FE2F734959}" type="presParOf" srcId="{A2796F24-9C3B-4CEC-BCFC-B921155D0342}" destId="{7AB45073-1E95-4BBD-A656-2AAFEB0DC974}" srcOrd="0" destOrd="0" presId="urn:microsoft.com/office/officeart/2005/8/layout/orgChart1"/>
    <dgm:cxn modelId="{9DC7C92E-770E-41DC-8272-C4FA7939C86A}" type="presParOf" srcId="{7AB45073-1E95-4BBD-A656-2AAFEB0DC974}" destId="{F8B67605-1863-4DD4-8540-58386C4EE7D2}" srcOrd="0" destOrd="0" presId="urn:microsoft.com/office/officeart/2005/8/layout/orgChart1"/>
    <dgm:cxn modelId="{C865CB49-7871-4BBC-8692-CD043CF1030F}" type="presParOf" srcId="{7AB45073-1E95-4BBD-A656-2AAFEB0DC974}" destId="{1D3BCDD3-D2CD-4019-8AFD-F79BD1891363}" srcOrd="1" destOrd="0" presId="urn:microsoft.com/office/officeart/2005/8/layout/orgChart1"/>
    <dgm:cxn modelId="{B9629AED-9FC1-4F4D-B9F2-3533DC5106B8}" type="presParOf" srcId="{A2796F24-9C3B-4CEC-BCFC-B921155D0342}" destId="{D6AC6BCD-1DD2-412E-AFA5-3D8253EF33CB}" srcOrd="1" destOrd="0" presId="urn:microsoft.com/office/officeart/2005/8/layout/orgChart1"/>
    <dgm:cxn modelId="{3EB20D1B-4D41-41B0-B1EE-5A220D7DE198}" type="presParOf" srcId="{D6AC6BCD-1DD2-412E-AFA5-3D8253EF33CB}" destId="{797F2F06-DB98-4BAC-A249-4C572AD431FE}" srcOrd="0" destOrd="0" presId="urn:microsoft.com/office/officeart/2005/8/layout/orgChart1"/>
    <dgm:cxn modelId="{B1EA6B21-091A-4150-9DEF-EC3CB27B08E7}" type="presParOf" srcId="{D6AC6BCD-1DD2-412E-AFA5-3D8253EF33CB}" destId="{5BA41C15-10E3-42B0-8ABD-6CE48ED29AEF}" srcOrd="1" destOrd="0" presId="urn:microsoft.com/office/officeart/2005/8/layout/orgChart1"/>
    <dgm:cxn modelId="{AB38B535-325B-478D-8C33-52932F60915C}" type="presParOf" srcId="{5BA41C15-10E3-42B0-8ABD-6CE48ED29AEF}" destId="{D4B7EDA6-1662-4594-AC3A-60A3A66C3C2A}" srcOrd="0" destOrd="0" presId="urn:microsoft.com/office/officeart/2005/8/layout/orgChart1"/>
    <dgm:cxn modelId="{1316DF2E-BC89-4EEC-BCCF-95034BF97B58}" type="presParOf" srcId="{D4B7EDA6-1662-4594-AC3A-60A3A66C3C2A}" destId="{E1E40024-3810-4E83-9C97-AE8B85E6E826}" srcOrd="0" destOrd="0" presId="urn:microsoft.com/office/officeart/2005/8/layout/orgChart1"/>
    <dgm:cxn modelId="{DC99DBF3-4019-48F4-963D-429536B1BCAD}" type="presParOf" srcId="{D4B7EDA6-1662-4594-AC3A-60A3A66C3C2A}" destId="{AA94CEFD-F478-4EAD-A00F-F23B4B71CF66}" srcOrd="1" destOrd="0" presId="urn:microsoft.com/office/officeart/2005/8/layout/orgChart1"/>
    <dgm:cxn modelId="{BAFA61E8-797E-4F89-8958-0946A1CEA191}" type="presParOf" srcId="{5BA41C15-10E3-42B0-8ABD-6CE48ED29AEF}" destId="{629B44E6-D02C-4F65-849B-CB931677F65A}" srcOrd="1" destOrd="0" presId="urn:microsoft.com/office/officeart/2005/8/layout/orgChart1"/>
    <dgm:cxn modelId="{1A970D41-9B35-464D-BD65-D23DF21474FD}" type="presParOf" srcId="{5BA41C15-10E3-42B0-8ABD-6CE48ED29AEF}" destId="{A207A85B-743E-4670-A4EE-3B555E7D303D}" srcOrd="2" destOrd="0" presId="urn:microsoft.com/office/officeart/2005/8/layout/orgChart1"/>
    <dgm:cxn modelId="{05AEDB4C-78D7-464E-80F8-5A6D10343FF9}" type="presParOf" srcId="{A2796F24-9C3B-4CEC-BCFC-B921155D0342}" destId="{FA25566D-F05C-461C-827D-7E93C9664C08}" srcOrd="2" destOrd="0" presId="urn:microsoft.com/office/officeart/2005/8/layout/orgChart1"/>
    <dgm:cxn modelId="{2E1E63BB-CF55-494C-A752-4401D5C473A7}" type="presParOf" srcId="{E181C34C-54F5-43AC-AD6B-4C407911BE86}" destId="{E502CC26-8B00-4145-A744-26AC5DEC6C6B}" srcOrd="2" destOrd="0" presId="urn:microsoft.com/office/officeart/2005/8/layout/orgChart1"/>
    <dgm:cxn modelId="{C575F34D-BA43-42B4-8648-34ECAFE11389}" type="presParOf" srcId="{E181C34C-54F5-43AC-AD6B-4C407911BE86}" destId="{B55A5B00-61D0-481C-B557-544E9D15FCD9}" srcOrd="3" destOrd="0" presId="urn:microsoft.com/office/officeart/2005/8/layout/orgChart1"/>
    <dgm:cxn modelId="{D4C818AD-3BA5-4B51-96F3-4C7E29050B3E}" type="presParOf" srcId="{B55A5B00-61D0-481C-B557-544E9D15FCD9}" destId="{A606C651-1D8D-4227-9FF0-6440B7CB869C}" srcOrd="0" destOrd="0" presId="urn:microsoft.com/office/officeart/2005/8/layout/orgChart1"/>
    <dgm:cxn modelId="{6E605DE3-811A-43F3-934C-C6515454A210}" type="presParOf" srcId="{A606C651-1D8D-4227-9FF0-6440B7CB869C}" destId="{A073781C-2F9F-4EAF-9FD5-578F0BC08C68}" srcOrd="0" destOrd="0" presId="urn:microsoft.com/office/officeart/2005/8/layout/orgChart1"/>
    <dgm:cxn modelId="{307CC5EC-C54D-4858-ADF8-5A4AEBD95889}" type="presParOf" srcId="{A606C651-1D8D-4227-9FF0-6440B7CB869C}" destId="{87A0A6B9-6460-4643-B4EB-90904CDF3D0F}" srcOrd="1" destOrd="0" presId="urn:microsoft.com/office/officeart/2005/8/layout/orgChart1"/>
    <dgm:cxn modelId="{47965B2D-35D2-498C-9DBC-DA5775FD25D0}" type="presParOf" srcId="{B55A5B00-61D0-481C-B557-544E9D15FCD9}" destId="{6F981F78-C6D0-4A18-8F1C-4B5AFEF90F3D}" srcOrd="1" destOrd="0" presId="urn:microsoft.com/office/officeart/2005/8/layout/orgChart1"/>
    <dgm:cxn modelId="{401FA311-F17F-4FA9-B0E9-49CD6F4332BE}" type="presParOf" srcId="{B55A5B00-61D0-481C-B557-544E9D15FCD9}" destId="{B0186AAC-6533-4117-AFEB-E2EFCD11D44D}" srcOrd="2" destOrd="0" presId="urn:microsoft.com/office/officeart/2005/8/layout/orgChart1"/>
    <dgm:cxn modelId="{89707F3C-D57E-4F79-8748-79F7581FBE1A}" type="presParOf" srcId="{31014B00-3655-4EAE-B8C5-CE04FBE6BCAE}" destId="{DE31DD46-3030-49BF-98BC-9E21C897C6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896C8-2D58-44A8-AA22-1F1E0D9304C4}">
      <dsp:nvSpPr>
        <dsp:cNvPr id="0" name=""/>
        <dsp:cNvSpPr/>
      </dsp:nvSpPr>
      <dsp:spPr>
        <a:xfrm>
          <a:off x="2434828" y="401"/>
          <a:ext cx="1226343" cy="1226343"/>
        </a:xfrm>
        <a:prstGeom prst="ellipse">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Définir</a:t>
          </a:r>
          <a:endParaRPr lang="fr-FR" sz="1600" kern="1200" dirty="0"/>
        </a:p>
      </dsp:txBody>
      <dsp:txXfrm>
        <a:off x="2614422" y="179995"/>
        <a:ext cx="867155" cy="867155"/>
      </dsp:txXfrm>
    </dsp:sp>
    <dsp:sp modelId="{1856FAD8-A71C-4DB5-9462-A6FA2E285D02}">
      <dsp:nvSpPr>
        <dsp:cNvPr id="0" name=""/>
        <dsp:cNvSpPr/>
      </dsp:nvSpPr>
      <dsp:spPr>
        <a:xfrm rot="2160000">
          <a:off x="3622675" y="942976"/>
          <a:ext cx="327092" cy="413891"/>
        </a:xfrm>
        <a:prstGeom prst="rightArrow">
          <a:avLst>
            <a:gd name="adj1" fmla="val 600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632045" y="996915"/>
        <a:ext cx="228964" cy="248335"/>
      </dsp:txXfrm>
    </dsp:sp>
    <dsp:sp modelId="{3D63BDFB-74C0-4EAC-AED1-30E7533DB191}">
      <dsp:nvSpPr>
        <dsp:cNvPr id="0" name=""/>
        <dsp:cNvSpPr/>
      </dsp:nvSpPr>
      <dsp:spPr>
        <a:xfrm>
          <a:off x="3926250" y="1083982"/>
          <a:ext cx="1226343" cy="1226343"/>
        </a:xfrm>
        <a:prstGeom prst="ellipse">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Concevoir</a:t>
          </a:r>
          <a:endParaRPr lang="fr-FR" sz="1600" kern="1200" dirty="0"/>
        </a:p>
      </dsp:txBody>
      <dsp:txXfrm>
        <a:off x="4105844" y="1263576"/>
        <a:ext cx="867155" cy="867155"/>
      </dsp:txXfrm>
    </dsp:sp>
    <dsp:sp modelId="{940BBAB1-19EC-41AA-896B-5108841884BD}">
      <dsp:nvSpPr>
        <dsp:cNvPr id="0" name=""/>
        <dsp:cNvSpPr/>
      </dsp:nvSpPr>
      <dsp:spPr>
        <a:xfrm rot="6480000">
          <a:off x="4093900" y="2358041"/>
          <a:ext cx="327092" cy="413891"/>
        </a:xfrm>
        <a:prstGeom prst="rightArrow">
          <a:avLst>
            <a:gd name="adj1" fmla="val 60000"/>
            <a:gd name="adj2" fmla="val 5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4158126" y="2394156"/>
        <a:ext cx="228964" cy="248335"/>
      </dsp:txXfrm>
    </dsp:sp>
    <dsp:sp modelId="{363CD85E-A471-4017-8EB0-C011670AD2BB}">
      <dsp:nvSpPr>
        <dsp:cNvPr id="0" name=""/>
        <dsp:cNvSpPr/>
      </dsp:nvSpPr>
      <dsp:spPr>
        <a:xfrm>
          <a:off x="3356577" y="2837255"/>
          <a:ext cx="1226343" cy="1226343"/>
        </a:xfrm>
        <a:prstGeom prst="ellipse">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Mettre en œuvre</a:t>
          </a:r>
          <a:endParaRPr lang="fr-FR" sz="1600" kern="1200" dirty="0"/>
        </a:p>
      </dsp:txBody>
      <dsp:txXfrm>
        <a:off x="3536171" y="3016849"/>
        <a:ext cx="867155" cy="867155"/>
      </dsp:txXfrm>
    </dsp:sp>
    <dsp:sp modelId="{B365ED03-3CDA-4920-B15C-F7FE9CE1DCB9}">
      <dsp:nvSpPr>
        <dsp:cNvPr id="0" name=""/>
        <dsp:cNvSpPr/>
      </dsp:nvSpPr>
      <dsp:spPr>
        <a:xfrm rot="10800000">
          <a:off x="2893711" y="3243481"/>
          <a:ext cx="327092" cy="413891"/>
        </a:xfrm>
        <a:prstGeom prst="rightArrow">
          <a:avLst>
            <a:gd name="adj1" fmla="val 60000"/>
            <a:gd name="adj2" fmla="val 5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2991839" y="3326259"/>
        <a:ext cx="228964" cy="248335"/>
      </dsp:txXfrm>
    </dsp:sp>
    <dsp:sp modelId="{DC197D4B-EB1F-4213-8F27-F6D6431EE90B}">
      <dsp:nvSpPr>
        <dsp:cNvPr id="0" name=""/>
        <dsp:cNvSpPr/>
      </dsp:nvSpPr>
      <dsp:spPr>
        <a:xfrm>
          <a:off x="1513078" y="2837255"/>
          <a:ext cx="1226343" cy="1226343"/>
        </a:xfrm>
        <a:prstGeom prst="ellipse">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5">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Déployer</a:t>
          </a:r>
          <a:endParaRPr lang="fr-FR" sz="1600" kern="1200" dirty="0"/>
        </a:p>
      </dsp:txBody>
      <dsp:txXfrm>
        <a:off x="1692672" y="3016849"/>
        <a:ext cx="867155" cy="867155"/>
      </dsp:txXfrm>
    </dsp:sp>
    <dsp:sp modelId="{F4B6A32C-12B8-478E-981D-4842689D33E0}">
      <dsp:nvSpPr>
        <dsp:cNvPr id="0" name=""/>
        <dsp:cNvSpPr/>
      </dsp:nvSpPr>
      <dsp:spPr>
        <a:xfrm rot="15120000">
          <a:off x="1680728" y="2375649"/>
          <a:ext cx="327092" cy="413891"/>
        </a:xfrm>
        <a:prstGeom prst="rightArrow">
          <a:avLst>
            <a:gd name="adj1" fmla="val 60000"/>
            <a:gd name="adj2" fmla="val 50000"/>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5">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1744954" y="2505090"/>
        <a:ext cx="228964" cy="248335"/>
      </dsp:txXfrm>
    </dsp:sp>
    <dsp:sp modelId="{74C1DF89-0F1A-4283-A044-89FD4A2FF3D6}">
      <dsp:nvSpPr>
        <dsp:cNvPr id="0" name=""/>
        <dsp:cNvSpPr/>
      </dsp:nvSpPr>
      <dsp:spPr>
        <a:xfrm>
          <a:off x="943405" y="1083982"/>
          <a:ext cx="1226343" cy="1226343"/>
        </a:xfrm>
        <a:prstGeom prst="ellipse">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6">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Réévaluer</a:t>
          </a:r>
          <a:endParaRPr lang="fr-FR" sz="1600" kern="1200" dirty="0"/>
        </a:p>
      </dsp:txBody>
      <dsp:txXfrm>
        <a:off x="1122999" y="1263576"/>
        <a:ext cx="867155" cy="867155"/>
      </dsp:txXfrm>
    </dsp:sp>
    <dsp:sp modelId="{3FBD2863-B25F-4EA3-9B66-983EA4A26538}">
      <dsp:nvSpPr>
        <dsp:cNvPr id="0" name=""/>
        <dsp:cNvSpPr/>
      </dsp:nvSpPr>
      <dsp:spPr>
        <a:xfrm rot="19440000">
          <a:off x="2131253" y="953859"/>
          <a:ext cx="327092" cy="413891"/>
        </a:xfrm>
        <a:prstGeom prst="rightArrow">
          <a:avLst>
            <a:gd name="adj1" fmla="val 60000"/>
            <a:gd name="adj2" fmla="val 50000"/>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6">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140623" y="1065476"/>
        <a:ext cx="228964" cy="24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896C8-2D58-44A8-AA22-1F1E0D9304C4}">
      <dsp:nvSpPr>
        <dsp:cNvPr id="0" name=""/>
        <dsp:cNvSpPr/>
      </dsp:nvSpPr>
      <dsp:spPr>
        <a:xfrm>
          <a:off x="1563048" y="805"/>
          <a:ext cx="908084" cy="908084"/>
        </a:xfrm>
        <a:prstGeom prst="ellipse">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Enjeux</a:t>
          </a:r>
          <a:endParaRPr lang="fr-FR" sz="800" kern="1200" dirty="0"/>
        </a:p>
      </dsp:txBody>
      <dsp:txXfrm>
        <a:off x="1696034" y="133791"/>
        <a:ext cx="642112" cy="642112"/>
      </dsp:txXfrm>
    </dsp:sp>
    <dsp:sp modelId="{1856FAD8-A71C-4DB5-9462-A6FA2E285D02}">
      <dsp:nvSpPr>
        <dsp:cNvPr id="0" name=""/>
        <dsp:cNvSpPr/>
      </dsp:nvSpPr>
      <dsp:spPr>
        <a:xfrm rot="2160000">
          <a:off x="2442604" y="698714"/>
          <a:ext cx="242111" cy="306478"/>
        </a:xfrm>
        <a:prstGeom prst="rightArrow">
          <a:avLst>
            <a:gd name="adj1" fmla="val 60000"/>
            <a:gd name="adj2" fmla="val 5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a:off x="2449540" y="738664"/>
        <a:ext cx="169478" cy="183886"/>
      </dsp:txXfrm>
    </dsp:sp>
    <dsp:sp modelId="{3D63BDFB-74C0-4EAC-AED1-30E7533DB191}">
      <dsp:nvSpPr>
        <dsp:cNvPr id="0" name=""/>
        <dsp:cNvSpPr/>
      </dsp:nvSpPr>
      <dsp:spPr>
        <a:xfrm>
          <a:off x="2667274" y="803073"/>
          <a:ext cx="908084" cy="908084"/>
        </a:xfrm>
        <a:prstGeom prst="ellipse">
          <a:avLst/>
        </a:prstGeom>
        <a:gradFill rotWithShape="0">
          <a:gsLst>
            <a:gs pos="0">
              <a:schemeClr val="accent3">
                <a:hueOff val="-4134818"/>
                <a:satOff val="6705"/>
                <a:lumOff val="49"/>
                <a:alphaOff val="0"/>
                <a:tint val="96000"/>
                <a:satMod val="120000"/>
                <a:lumMod val="120000"/>
              </a:schemeClr>
            </a:gs>
            <a:gs pos="100000">
              <a:schemeClr val="accent3">
                <a:hueOff val="-4134818"/>
                <a:satOff val="6705"/>
                <a:lumOff val="49"/>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4134818"/>
              <a:satOff val="6705"/>
              <a:lumOff val="49"/>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Contexte</a:t>
          </a:r>
          <a:endParaRPr lang="fr-FR" sz="800" kern="1200" dirty="0"/>
        </a:p>
      </dsp:txBody>
      <dsp:txXfrm>
        <a:off x="2800260" y="936059"/>
        <a:ext cx="642112" cy="642112"/>
      </dsp:txXfrm>
    </dsp:sp>
    <dsp:sp modelId="{940BBAB1-19EC-41AA-896B-5108841884BD}">
      <dsp:nvSpPr>
        <dsp:cNvPr id="0" name=""/>
        <dsp:cNvSpPr/>
      </dsp:nvSpPr>
      <dsp:spPr>
        <a:xfrm rot="6480000">
          <a:off x="2791490" y="1746407"/>
          <a:ext cx="242111" cy="306478"/>
        </a:xfrm>
        <a:prstGeom prst="rightArrow">
          <a:avLst>
            <a:gd name="adj1" fmla="val 60000"/>
            <a:gd name="adj2" fmla="val 50000"/>
          </a:avLst>
        </a:prstGeom>
        <a:gradFill rotWithShape="0">
          <a:gsLst>
            <a:gs pos="0">
              <a:schemeClr val="accent3">
                <a:hueOff val="-4134818"/>
                <a:satOff val="6705"/>
                <a:lumOff val="49"/>
                <a:alphaOff val="0"/>
                <a:tint val="96000"/>
                <a:satMod val="120000"/>
                <a:lumMod val="120000"/>
              </a:schemeClr>
            </a:gs>
            <a:gs pos="100000">
              <a:schemeClr val="accent3">
                <a:hueOff val="-4134818"/>
                <a:satOff val="6705"/>
                <a:lumOff val="49"/>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4134818"/>
              <a:satOff val="6705"/>
              <a:lumOff val="49"/>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2839029" y="1773164"/>
        <a:ext cx="169478" cy="183886"/>
      </dsp:txXfrm>
    </dsp:sp>
    <dsp:sp modelId="{363CD85E-A471-4017-8EB0-C011670AD2BB}">
      <dsp:nvSpPr>
        <dsp:cNvPr id="0" name=""/>
        <dsp:cNvSpPr/>
      </dsp:nvSpPr>
      <dsp:spPr>
        <a:xfrm>
          <a:off x="2245497" y="2101169"/>
          <a:ext cx="908084" cy="908084"/>
        </a:xfrm>
        <a:prstGeom prst="ellipse">
          <a:avLst/>
        </a:prstGeom>
        <a:gradFill rotWithShape="0">
          <a:gsLst>
            <a:gs pos="0">
              <a:schemeClr val="accent3">
                <a:hueOff val="-8269636"/>
                <a:satOff val="13411"/>
                <a:lumOff val="98"/>
                <a:alphaOff val="0"/>
                <a:tint val="96000"/>
                <a:satMod val="120000"/>
                <a:lumMod val="120000"/>
              </a:schemeClr>
            </a:gs>
            <a:gs pos="100000">
              <a:schemeClr val="accent3">
                <a:hueOff val="-8269636"/>
                <a:satOff val="13411"/>
                <a:lumOff val="98"/>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8269636"/>
              <a:satOff val="13411"/>
              <a:lumOff val="98"/>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Organisation</a:t>
          </a:r>
          <a:endParaRPr lang="fr-FR" sz="800" kern="1200" dirty="0"/>
        </a:p>
      </dsp:txBody>
      <dsp:txXfrm>
        <a:off x="2378483" y="2234155"/>
        <a:ext cx="642112" cy="642112"/>
      </dsp:txXfrm>
    </dsp:sp>
    <dsp:sp modelId="{B365ED03-3CDA-4920-B15C-F7FE9CE1DCB9}">
      <dsp:nvSpPr>
        <dsp:cNvPr id="0" name=""/>
        <dsp:cNvSpPr/>
      </dsp:nvSpPr>
      <dsp:spPr>
        <a:xfrm rot="10800000">
          <a:off x="1902886" y="2401972"/>
          <a:ext cx="242111" cy="306478"/>
        </a:xfrm>
        <a:prstGeom prst="rightArrow">
          <a:avLst>
            <a:gd name="adj1" fmla="val 60000"/>
            <a:gd name="adj2" fmla="val 50000"/>
          </a:avLst>
        </a:prstGeom>
        <a:gradFill rotWithShape="0">
          <a:gsLst>
            <a:gs pos="0">
              <a:schemeClr val="accent3">
                <a:hueOff val="-8269636"/>
                <a:satOff val="13411"/>
                <a:lumOff val="98"/>
                <a:alphaOff val="0"/>
                <a:tint val="96000"/>
                <a:satMod val="120000"/>
                <a:lumMod val="120000"/>
              </a:schemeClr>
            </a:gs>
            <a:gs pos="100000">
              <a:schemeClr val="accent3">
                <a:hueOff val="-8269636"/>
                <a:satOff val="13411"/>
                <a:lumOff val="98"/>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8269636"/>
              <a:satOff val="13411"/>
              <a:lumOff val="98"/>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1975519" y="2463268"/>
        <a:ext cx="169478" cy="183886"/>
      </dsp:txXfrm>
    </dsp:sp>
    <dsp:sp modelId="{DC197D4B-EB1F-4213-8F27-F6D6431EE90B}">
      <dsp:nvSpPr>
        <dsp:cNvPr id="0" name=""/>
        <dsp:cNvSpPr/>
      </dsp:nvSpPr>
      <dsp:spPr>
        <a:xfrm>
          <a:off x="880598" y="2101169"/>
          <a:ext cx="908084" cy="908084"/>
        </a:xfrm>
        <a:prstGeom prst="ellipse">
          <a:avLst/>
        </a:prstGeom>
        <a:gradFill rotWithShape="0">
          <a:gsLst>
            <a:gs pos="0">
              <a:schemeClr val="accent3">
                <a:hueOff val="-12404454"/>
                <a:satOff val="20116"/>
                <a:lumOff val="148"/>
                <a:alphaOff val="0"/>
                <a:tint val="96000"/>
                <a:satMod val="120000"/>
                <a:lumMod val="120000"/>
              </a:schemeClr>
            </a:gs>
            <a:gs pos="100000">
              <a:schemeClr val="accent3">
                <a:hueOff val="-12404454"/>
                <a:satOff val="20116"/>
                <a:lumOff val="148"/>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12404454"/>
              <a:satOff val="20116"/>
              <a:lumOff val="148"/>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Architecture</a:t>
          </a:r>
          <a:endParaRPr lang="fr-FR" sz="800" kern="1200" dirty="0"/>
        </a:p>
      </dsp:txBody>
      <dsp:txXfrm>
        <a:off x="1013584" y="2234155"/>
        <a:ext cx="642112" cy="642112"/>
      </dsp:txXfrm>
    </dsp:sp>
    <dsp:sp modelId="{F4B6A32C-12B8-478E-981D-4842689D33E0}">
      <dsp:nvSpPr>
        <dsp:cNvPr id="0" name=""/>
        <dsp:cNvSpPr/>
      </dsp:nvSpPr>
      <dsp:spPr>
        <a:xfrm rot="15120000">
          <a:off x="1004813" y="1759441"/>
          <a:ext cx="242111" cy="306478"/>
        </a:xfrm>
        <a:prstGeom prst="rightArrow">
          <a:avLst>
            <a:gd name="adj1" fmla="val 60000"/>
            <a:gd name="adj2" fmla="val 50000"/>
          </a:avLst>
        </a:prstGeom>
        <a:gradFill rotWithShape="0">
          <a:gsLst>
            <a:gs pos="0">
              <a:schemeClr val="accent3">
                <a:hueOff val="-12404454"/>
                <a:satOff val="20116"/>
                <a:lumOff val="148"/>
                <a:alphaOff val="0"/>
                <a:tint val="96000"/>
                <a:satMod val="120000"/>
                <a:lumMod val="120000"/>
              </a:schemeClr>
            </a:gs>
            <a:gs pos="100000">
              <a:schemeClr val="accent3">
                <a:hueOff val="-12404454"/>
                <a:satOff val="20116"/>
                <a:lumOff val="148"/>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12404454"/>
              <a:satOff val="20116"/>
              <a:lumOff val="148"/>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rot="10800000">
        <a:off x="1052352" y="1855276"/>
        <a:ext cx="169478" cy="183886"/>
      </dsp:txXfrm>
    </dsp:sp>
    <dsp:sp modelId="{74C1DF89-0F1A-4283-A044-89FD4A2FF3D6}">
      <dsp:nvSpPr>
        <dsp:cNvPr id="0" name=""/>
        <dsp:cNvSpPr/>
      </dsp:nvSpPr>
      <dsp:spPr>
        <a:xfrm>
          <a:off x="458821" y="803073"/>
          <a:ext cx="908084" cy="908084"/>
        </a:xfrm>
        <a:prstGeom prst="ellipse">
          <a:avLst/>
        </a:prstGeom>
        <a:gradFill rotWithShape="0">
          <a:gsLst>
            <a:gs pos="0">
              <a:schemeClr val="accent3">
                <a:hueOff val="-16539272"/>
                <a:satOff val="26822"/>
                <a:lumOff val="197"/>
                <a:alphaOff val="0"/>
                <a:tint val="96000"/>
                <a:satMod val="120000"/>
                <a:lumMod val="120000"/>
              </a:schemeClr>
            </a:gs>
            <a:gs pos="100000">
              <a:schemeClr val="accent3">
                <a:hueOff val="-16539272"/>
                <a:satOff val="26822"/>
                <a:lumOff val="197"/>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16539272"/>
              <a:satOff val="26822"/>
              <a:lumOff val="197"/>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Performances</a:t>
          </a:r>
          <a:endParaRPr lang="fr-FR" sz="800" kern="1200" dirty="0"/>
        </a:p>
      </dsp:txBody>
      <dsp:txXfrm>
        <a:off x="591807" y="936059"/>
        <a:ext cx="642112" cy="642112"/>
      </dsp:txXfrm>
    </dsp:sp>
    <dsp:sp modelId="{3FBD2863-B25F-4EA3-9B66-983EA4A26538}">
      <dsp:nvSpPr>
        <dsp:cNvPr id="0" name=""/>
        <dsp:cNvSpPr/>
      </dsp:nvSpPr>
      <dsp:spPr>
        <a:xfrm rot="19440000">
          <a:off x="1338377" y="706770"/>
          <a:ext cx="242111" cy="306478"/>
        </a:xfrm>
        <a:prstGeom prst="rightArrow">
          <a:avLst>
            <a:gd name="adj1" fmla="val 60000"/>
            <a:gd name="adj2" fmla="val 50000"/>
          </a:avLst>
        </a:prstGeom>
        <a:gradFill rotWithShape="0">
          <a:gsLst>
            <a:gs pos="0">
              <a:schemeClr val="accent3">
                <a:hueOff val="-16539272"/>
                <a:satOff val="26822"/>
                <a:lumOff val="197"/>
                <a:alphaOff val="0"/>
                <a:tint val="96000"/>
                <a:satMod val="120000"/>
                <a:lumMod val="120000"/>
              </a:schemeClr>
            </a:gs>
            <a:gs pos="100000">
              <a:schemeClr val="accent3">
                <a:hueOff val="-16539272"/>
                <a:satOff val="26822"/>
                <a:lumOff val="197"/>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16539272"/>
              <a:satOff val="26822"/>
              <a:lumOff val="197"/>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fr-FR" sz="600" kern="1200"/>
        </a:p>
      </dsp:txBody>
      <dsp:txXfrm>
        <a:off x="1345313" y="789412"/>
        <a:ext cx="169478" cy="183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896C8-2D58-44A8-AA22-1F1E0D9304C4}">
      <dsp:nvSpPr>
        <dsp:cNvPr id="0" name=""/>
        <dsp:cNvSpPr/>
      </dsp:nvSpPr>
      <dsp:spPr>
        <a:xfrm>
          <a:off x="965877" y="477"/>
          <a:ext cx="580140" cy="580140"/>
        </a:xfrm>
        <a:prstGeom prst="ellipse">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Valeur</a:t>
          </a:r>
          <a:endParaRPr lang="fr-FR" sz="500" kern="1200" dirty="0"/>
        </a:p>
      </dsp:txBody>
      <dsp:txXfrm>
        <a:off x="1050837" y="85437"/>
        <a:ext cx="410220" cy="410220"/>
      </dsp:txXfrm>
    </dsp:sp>
    <dsp:sp modelId="{1856FAD8-A71C-4DB5-9462-A6FA2E285D02}">
      <dsp:nvSpPr>
        <dsp:cNvPr id="0" name=""/>
        <dsp:cNvSpPr/>
      </dsp:nvSpPr>
      <dsp:spPr>
        <a:xfrm rot="2160000">
          <a:off x="1527678" y="446089"/>
          <a:ext cx="154200" cy="195797"/>
        </a:xfrm>
        <a:prstGeom prst="rightArrow">
          <a:avLst>
            <a:gd name="adj1" fmla="val 60000"/>
            <a:gd name="adj2" fmla="val 5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a:off x="1532095" y="471653"/>
        <a:ext cx="107940" cy="117479"/>
      </dsp:txXfrm>
    </dsp:sp>
    <dsp:sp modelId="{3D63BDFB-74C0-4EAC-AED1-30E7533DB191}">
      <dsp:nvSpPr>
        <dsp:cNvPr id="0" name=""/>
        <dsp:cNvSpPr/>
      </dsp:nvSpPr>
      <dsp:spPr>
        <a:xfrm>
          <a:off x="1670599" y="512488"/>
          <a:ext cx="580140" cy="580140"/>
        </a:xfrm>
        <a:prstGeom prst="ellipse">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Compétences</a:t>
          </a:r>
          <a:endParaRPr lang="fr-FR" sz="500" kern="1200" dirty="0"/>
        </a:p>
      </dsp:txBody>
      <dsp:txXfrm>
        <a:off x="1755559" y="597448"/>
        <a:ext cx="410220" cy="410220"/>
      </dsp:txXfrm>
    </dsp:sp>
    <dsp:sp modelId="{940BBAB1-19EC-41AA-896B-5108841884BD}">
      <dsp:nvSpPr>
        <dsp:cNvPr id="0" name=""/>
        <dsp:cNvSpPr/>
      </dsp:nvSpPr>
      <dsp:spPr>
        <a:xfrm rot="6480000">
          <a:off x="1750328" y="1114733"/>
          <a:ext cx="154200" cy="195797"/>
        </a:xfrm>
        <a:prstGeom prst="rightArrow">
          <a:avLst>
            <a:gd name="adj1" fmla="val 60000"/>
            <a:gd name="adj2" fmla="val 5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rot="10800000">
        <a:off x="1780606" y="1131894"/>
        <a:ext cx="107940" cy="117479"/>
      </dsp:txXfrm>
    </dsp:sp>
    <dsp:sp modelId="{363CD85E-A471-4017-8EB0-C011670AD2BB}">
      <dsp:nvSpPr>
        <dsp:cNvPr id="0" name=""/>
        <dsp:cNvSpPr/>
      </dsp:nvSpPr>
      <dsp:spPr>
        <a:xfrm>
          <a:off x="1401419" y="1340938"/>
          <a:ext cx="580140" cy="580140"/>
        </a:xfrm>
        <a:prstGeom prst="ellipse">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Coûts</a:t>
          </a:r>
          <a:endParaRPr lang="fr-FR" sz="500" kern="1200" dirty="0"/>
        </a:p>
      </dsp:txBody>
      <dsp:txXfrm>
        <a:off x="1486379" y="1425898"/>
        <a:ext cx="410220" cy="410220"/>
      </dsp:txXfrm>
    </dsp:sp>
    <dsp:sp modelId="{B365ED03-3CDA-4920-B15C-F7FE9CE1DCB9}">
      <dsp:nvSpPr>
        <dsp:cNvPr id="0" name=""/>
        <dsp:cNvSpPr/>
      </dsp:nvSpPr>
      <dsp:spPr>
        <a:xfrm rot="10800000">
          <a:off x="1183212" y="1533109"/>
          <a:ext cx="154200" cy="195797"/>
        </a:xfrm>
        <a:prstGeom prst="rightArrow">
          <a:avLst>
            <a:gd name="adj1" fmla="val 60000"/>
            <a:gd name="adj2" fmla="val 5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rot="10800000">
        <a:off x="1229472" y="1572268"/>
        <a:ext cx="107940" cy="117479"/>
      </dsp:txXfrm>
    </dsp:sp>
    <dsp:sp modelId="{DC197D4B-EB1F-4213-8F27-F6D6431EE90B}">
      <dsp:nvSpPr>
        <dsp:cNvPr id="0" name=""/>
        <dsp:cNvSpPr/>
      </dsp:nvSpPr>
      <dsp:spPr>
        <a:xfrm>
          <a:off x="530336" y="1340938"/>
          <a:ext cx="580140" cy="580140"/>
        </a:xfrm>
        <a:prstGeom prst="ellipse">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5">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Infrastructure</a:t>
          </a:r>
          <a:endParaRPr lang="fr-FR" sz="500" kern="1200" dirty="0"/>
        </a:p>
      </dsp:txBody>
      <dsp:txXfrm>
        <a:off x="615296" y="1425898"/>
        <a:ext cx="410220" cy="410220"/>
      </dsp:txXfrm>
    </dsp:sp>
    <dsp:sp modelId="{F4B6A32C-12B8-478E-981D-4842689D33E0}">
      <dsp:nvSpPr>
        <dsp:cNvPr id="0" name=""/>
        <dsp:cNvSpPr/>
      </dsp:nvSpPr>
      <dsp:spPr>
        <a:xfrm rot="15120000">
          <a:off x="610064" y="1123035"/>
          <a:ext cx="154200" cy="195797"/>
        </a:xfrm>
        <a:prstGeom prst="rightArrow">
          <a:avLst>
            <a:gd name="adj1" fmla="val 60000"/>
            <a:gd name="adj2" fmla="val 50000"/>
          </a:avLst>
        </a:prstGeom>
        <a:gradFill rotWithShape="0">
          <a:gsLst>
            <a:gs pos="0">
              <a:schemeClr val="accent5">
                <a:hueOff val="0"/>
                <a:satOff val="0"/>
                <a:lumOff val="0"/>
                <a:alphaOff val="0"/>
                <a:tint val="96000"/>
                <a:satMod val="120000"/>
                <a:lumMod val="120000"/>
              </a:schemeClr>
            </a:gs>
            <a:gs pos="100000">
              <a:schemeClr val="accent5">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5">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rot="10800000">
        <a:off x="640342" y="1184192"/>
        <a:ext cx="107940" cy="117479"/>
      </dsp:txXfrm>
    </dsp:sp>
    <dsp:sp modelId="{74C1DF89-0F1A-4283-A044-89FD4A2FF3D6}">
      <dsp:nvSpPr>
        <dsp:cNvPr id="0" name=""/>
        <dsp:cNvSpPr/>
      </dsp:nvSpPr>
      <dsp:spPr>
        <a:xfrm>
          <a:off x="261156" y="512488"/>
          <a:ext cx="580140" cy="580140"/>
        </a:xfrm>
        <a:prstGeom prst="ellipse">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6">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fr-FR" sz="500" kern="1200" dirty="0" smtClean="0"/>
            <a:t>Sécurité</a:t>
          </a:r>
          <a:endParaRPr lang="fr-FR" sz="500" kern="1200" dirty="0"/>
        </a:p>
      </dsp:txBody>
      <dsp:txXfrm>
        <a:off x="346116" y="597448"/>
        <a:ext cx="410220" cy="410220"/>
      </dsp:txXfrm>
    </dsp:sp>
    <dsp:sp modelId="{3FBD2863-B25F-4EA3-9B66-983EA4A26538}">
      <dsp:nvSpPr>
        <dsp:cNvPr id="0" name=""/>
        <dsp:cNvSpPr/>
      </dsp:nvSpPr>
      <dsp:spPr>
        <a:xfrm rot="19440000">
          <a:off x="822956" y="451219"/>
          <a:ext cx="154200" cy="195797"/>
        </a:xfrm>
        <a:prstGeom prst="rightArrow">
          <a:avLst>
            <a:gd name="adj1" fmla="val 60000"/>
            <a:gd name="adj2" fmla="val 50000"/>
          </a:avLst>
        </a:prstGeom>
        <a:gradFill rotWithShape="0">
          <a:gsLst>
            <a:gs pos="0">
              <a:schemeClr val="accent6">
                <a:hueOff val="0"/>
                <a:satOff val="0"/>
                <a:lumOff val="0"/>
                <a:alphaOff val="0"/>
                <a:tint val="96000"/>
                <a:satMod val="120000"/>
                <a:lumMod val="120000"/>
              </a:schemeClr>
            </a:gs>
            <a:gs pos="100000">
              <a:schemeClr val="accent6">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6">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fr-FR" sz="400" kern="1200"/>
        </a:p>
      </dsp:txBody>
      <dsp:txXfrm>
        <a:off x="827373" y="503973"/>
        <a:ext cx="107940" cy="117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2AD41-0EE1-47AF-9AE6-2739A8043193}">
      <dsp:nvSpPr>
        <dsp:cNvPr id="0" name=""/>
        <dsp:cNvSpPr/>
      </dsp:nvSpPr>
      <dsp:spPr>
        <a:xfrm>
          <a:off x="7161339" y="3865943"/>
          <a:ext cx="91440" cy="310520"/>
        </a:xfrm>
        <a:custGeom>
          <a:avLst/>
          <a:gdLst/>
          <a:ahLst/>
          <a:cxnLst/>
          <a:rect l="0" t="0" r="0" b="0"/>
          <a:pathLst>
            <a:path>
              <a:moveTo>
                <a:pt x="45720" y="0"/>
              </a:moveTo>
              <a:lnTo>
                <a:pt x="45720" y="3105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CD1492-B8F0-4895-8EA3-839FC80C9624}">
      <dsp:nvSpPr>
        <dsp:cNvPr id="0" name=""/>
        <dsp:cNvSpPr/>
      </dsp:nvSpPr>
      <dsp:spPr>
        <a:xfrm>
          <a:off x="3989684" y="1088506"/>
          <a:ext cx="3217375" cy="2079846"/>
        </a:xfrm>
        <a:custGeom>
          <a:avLst/>
          <a:gdLst/>
          <a:ahLst/>
          <a:cxnLst/>
          <a:rect l="0" t="0" r="0" b="0"/>
          <a:pathLst>
            <a:path>
              <a:moveTo>
                <a:pt x="0" y="0"/>
              </a:moveTo>
              <a:lnTo>
                <a:pt x="0" y="1994625"/>
              </a:lnTo>
              <a:lnTo>
                <a:pt x="3217375" y="1994625"/>
              </a:lnTo>
              <a:lnTo>
                <a:pt x="3217375" y="2079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87AED-5E9E-4DB2-9540-75B42009AB04}">
      <dsp:nvSpPr>
        <dsp:cNvPr id="0" name=""/>
        <dsp:cNvSpPr/>
      </dsp:nvSpPr>
      <dsp:spPr>
        <a:xfrm>
          <a:off x="3053576" y="1088506"/>
          <a:ext cx="936107" cy="999727"/>
        </a:xfrm>
        <a:custGeom>
          <a:avLst/>
          <a:gdLst/>
          <a:ahLst/>
          <a:cxnLst/>
          <a:rect l="0" t="0" r="0" b="0"/>
          <a:pathLst>
            <a:path>
              <a:moveTo>
                <a:pt x="936107" y="0"/>
              </a:moveTo>
              <a:lnTo>
                <a:pt x="936107" y="914506"/>
              </a:lnTo>
              <a:lnTo>
                <a:pt x="0" y="914506"/>
              </a:lnTo>
              <a:lnTo>
                <a:pt x="0" y="9997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671CD-1278-45BF-A513-D76750DF973B}">
      <dsp:nvSpPr>
        <dsp:cNvPr id="0" name=""/>
        <dsp:cNvSpPr/>
      </dsp:nvSpPr>
      <dsp:spPr>
        <a:xfrm>
          <a:off x="5563633" y="3865943"/>
          <a:ext cx="91440" cy="310520"/>
        </a:xfrm>
        <a:custGeom>
          <a:avLst/>
          <a:gdLst/>
          <a:ahLst/>
          <a:cxnLst/>
          <a:rect l="0" t="0" r="0" b="0"/>
          <a:pathLst>
            <a:path>
              <a:moveTo>
                <a:pt x="45720" y="0"/>
              </a:moveTo>
              <a:lnTo>
                <a:pt x="45720" y="3105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D0D06D-3FB9-4F70-BFA1-BF2E3CFEFBDC}">
      <dsp:nvSpPr>
        <dsp:cNvPr id="0" name=""/>
        <dsp:cNvSpPr/>
      </dsp:nvSpPr>
      <dsp:spPr>
        <a:xfrm>
          <a:off x="3989684" y="1088506"/>
          <a:ext cx="1619669" cy="2079846"/>
        </a:xfrm>
        <a:custGeom>
          <a:avLst/>
          <a:gdLst/>
          <a:ahLst/>
          <a:cxnLst/>
          <a:rect l="0" t="0" r="0" b="0"/>
          <a:pathLst>
            <a:path>
              <a:moveTo>
                <a:pt x="0" y="0"/>
              </a:moveTo>
              <a:lnTo>
                <a:pt x="0" y="1994625"/>
              </a:lnTo>
              <a:lnTo>
                <a:pt x="1619669" y="1994625"/>
              </a:lnTo>
              <a:lnTo>
                <a:pt x="1619669" y="2079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D573E-6628-4AF5-9DAE-F9C6FE9FB333}">
      <dsp:nvSpPr>
        <dsp:cNvPr id="0" name=""/>
        <dsp:cNvSpPr/>
      </dsp:nvSpPr>
      <dsp:spPr>
        <a:xfrm>
          <a:off x="3943964" y="1088506"/>
          <a:ext cx="91440" cy="2079846"/>
        </a:xfrm>
        <a:custGeom>
          <a:avLst/>
          <a:gdLst/>
          <a:ahLst/>
          <a:cxnLst/>
          <a:rect l="0" t="0" r="0" b="0"/>
          <a:pathLst>
            <a:path>
              <a:moveTo>
                <a:pt x="45720" y="0"/>
              </a:moveTo>
              <a:lnTo>
                <a:pt x="45720" y="1994625"/>
              </a:lnTo>
              <a:lnTo>
                <a:pt x="47099" y="1994625"/>
              </a:lnTo>
              <a:lnTo>
                <a:pt x="47099" y="2079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76E5E-8894-44ED-9EE3-2BFBD80709F6}">
      <dsp:nvSpPr>
        <dsp:cNvPr id="0" name=""/>
        <dsp:cNvSpPr/>
      </dsp:nvSpPr>
      <dsp:spPr>
        <a:xfrm>
          <a:off x="3989684" y="1088506"/>
          <a:ext cx="971600" cy="999727"/>
        </a:xfrm>
        <a:custGeom>
          <a:avLst/>
          <a:gdLst/>
          <a:ahLst/>
          <a:cxnLst/>
          <a:rect l="0" t="0" r="0" b="0"/>
          <a:pathLst>
            <a:path>
              <a:moveTo>
                <a:pt x="0" y="0"/>
              </a:moveTo>
              <a:lnTo>
                <a:pt x="0" y="914506"/>
              </a:lnTo>
              <a:lnTo>
                <a:pt x="971600" y="914506"/>
              </a:lnTo>
              <a:lnTo>
                <a:pt x="971600" y="99972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FDA7B4-E2EB-4292-BA1E-66C37741CE39}">
      <dsp:nvSpPr>
        <dsp:cNvPr id="0" name=""/>
        <dsp:cNvSpPr/>
      </dsp:nvSpPr>
      <dsp:spPr>
        <a:xfrm>
          <a:off x="2441000" y="1088506"/>
          <a:ext cx="1548684" cy="2079846"/>
        </a:xfrm>
        <a:custGeom>
          <a:avLst/>
          <a:gdLst/>
          <a:ahLst/>
          <a:cxnLst/>
          <a:rect l="0" t="0" r="0" b="0"/>
          <a:pathLst>
            <a:path>
              <a:moveTo>
                <a:pt x="1548684" y="0"/>
              </a:moveTo>
              <a:lnTo>
                <a:pt x="1548684" y="1994625"/>
              </a:lnTo>
              <a:lnTo>
                <a:pt x="0" y="1994625"/>
              </a:lnTo>
              <a:lnTo>
                <a:pt x="0" y="2079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153D3-D25D-4A20-BFFF-C8C740A36750}">
      <dsp:nvSpPr>
        <dsp:cNvPr id="0" name=""/>
        <dsp:cNvSpPr/>
      </dsp:nvSpPr>
      <dsp:spPr>
        <a:xfrm>
          <a:off x="870353" y="1088506"/>
          <a:ext cx="3119330" cy="2079846"/>
        </a:xfrm>
        <a:custGeom>
          <a:avLst/>
          <a:gdLst/>
          <a:ahLst/>
          <a:cxnLst/>
          <a:rect l="0" t="0" r="0" b="0"/>
          <a:pathLst>
            <a:path>
              <a:moveTo>
                <a:pt x="3119330" y="0"/>
              </a:moveTo>
              <a:lnTo>
                <a:pt x="3119330" y="1994625"/>
              </a:lnTo>
              <a:lnTo>
                <a:pt x="0" y="1994625"/>
              </a:lnTo>
              <a:lnTo>
                <a:pt x="0" y="20798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B2286-54B6-42CB-94BB-16DD7CC9A2C2}">
      <dsp:nvSpPr>
        <dsp:cNvPr id="0" name=""/>
        <dsp:cNvSpPr/>
      </dsp:nvSpPr>
      <dsp:spPr>
        <a:xfrm>
          <a:off x="3456387" y="188638"/>
          <a:ext cx="1066593" cy="899868"/>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 BURGOND</a:t>
          </a:r>
        </a:p>
        <a:p>
          <a:pPr lvl="0" algn="ctr" defTabSz="400050" rtl="0">
            <a:lnSpc>
              <a:spcPct val="90000"/>
            </a:lnSpc>
            <a:spcBef>
              <a:spcPct val="0"/>
            </a:spcBef>
            <a:spcAft>
              <a:spcPct val="35000"/>
            </a:spcAft>
          </a:pPr>
          <a:r>
            <a:rPr lang="fr-FR" sz="900" kern="1200" baseline="0" dirty="0" smtClean="0">
              <a:latin typeface="Calibri"/>
            </a:rPr>
            <a:t>Gérant propriétaire</a:t>
          </a:r>
          <a:endParaRPr lang="fr-FR" sz="900" kern="1200" baseline="0" dirty="0" smtClean="0">
            <a:latin typeface="Times New Roman"/>
          </a:endParaRPr>
        </a:p>
      </dsp:txBody>
      <dsp:txXfrm>
        <a:off x="3456387" y="188638"/>
        <a:ext cx="1066593" cy="899868"/>
      </dsp:txXfrm>
    </dsp:sp>
    <dsp:sp modelId="{6F088C47-BFEC-4358-9FBF-C5EAB89992EA}">
      <dsp:nvSpPr>
        <dsp:cNvPr id="0" name=""/>
        <dsp:cNvSpPr/>
      </dsp:nvSpPr>
      <dsp:spPr>
        <a:xfrm>
          <a:off x="337056" y="3168352"/>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dirty="0" smtClean="0"/>
            <a:t>Mme METZ</a:t>
          </a:r>
          <a:br>
            <a:rPr lang="fr-FR" sz="900" b="1" kern="1200" dirty="0" smtClean="0"/>
          </a:br>
          <a:r>
            <a:rPr lang="fr-FR" sz="900" kern="1200" dirty="0" smtClean="0"/>
            <a:t>Ressources humaines</a:t>
          </a:r>
          <a:endParaRPr lang="fr-FR" sz="900" kern="1200" baseline="0" dirty="0" smtClean="0">
            <a:latin typeface="Times New Roman"/>
          </a:endParaRPr>
        </a:p>
      </dsp:txBody>
      <dsp:txXfrm>
        <a:off x="337056" y="3168352"/>
        <a:ext cx="1066593" cy="697590"/>
      </dsp:txXfrm>
    </dsp:sp>
    <dsp:sp modelId="{945C23FE-8718-4BDE-B1E2-D0B7A851EAFD}">
      <dsp:nvSpPr>
        <dsp:cNvPr id="0" name=""/>
        <dsp:cNvSpPr/>
      </dsp:nvSpPr>
      <dsp:spPr>
        <a:xfrm>
          <a:off x="1907703" y="3168352"/>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Mme KHATIB</a:t>
          </a:r>
        </a:p>
        <a:p>
          <a:pPr marR="0" lvl="0" algn="ctr" defTabSz="400050" rtl="0">
            <a:lnSpc>
              <a:spcPct val="90000"/>
            </a:lnSpc>
            <a:spcBef>
              <a:spcPct val="0"/>
            </a:spcBef>
            <a:spcAft>
              <a:spcPct val="35000"/>
            </a:spcAft>
          </a:pPr>
          <a:r>
            <a:rPr lang="fr-FR" sz="900" kern="1200" baseline="0" dirty="0" smtClean="0">
              <a:latin typeface="Calibri"/>
            </a:rPr>
            <a:t>Responsable Finance Comptabilité Contrôle</a:t>
          </a:r>
          <a:endParaRPr lang="fr-FR" sz="900" kern="1200" baseline="0" dirty="0" smtClean="0">
            <a:latin typeface="Times New Roman"/>
          </a:endParaRPr>
        </a:p>
      </dsp:txBody>
      <dsp:txXfrm>
        <a:off x="1907703" y="3168352"/>
        <a:ext cx="1066593" cy="697590"/>
      </dsp:txXfrm>
    </dsp:sp>
    <dsp:sp modelId="{4997C9AF-BE6D-4C13-8A7B-4F0C05E3A9D0}">
      <dsp:nvSpPr>
        <dsp:cNvPr id="0" name=""/>
        <dsp:cNvSpPr/>
      </dsp:nvSpPr>
      <dsp:spPr>
        <a:xfrm>
          <a:off x="4427987" y="2088234"/>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Mme COULMY</a:t>
          </a:r>
        </a:p>
        <a:p>
          <a:pPr marR="0" lvl="0" algn="ctr" defTabSz="400050" rtl="0">
            <a:lnSpc>
              <a:spcPct val="90000"/>
            </a:lnSpc>
            <a:spcBef>
              <a:spcPct val="0"/>
            </a:spcBef>
            <a:spcAft>
              <a:spcPct val="35000"/>
            </a:spcAft>
          </a:pPr>
          <a:r>
            <a:rPr lang="fr-FR" sz="900" kern="1200" baseline="0" dirty="0" smtClean="0">
              <a:latin typeface="Calibri"/>
            </a:rPr>
            <a:t>Assistante</a:t>
          </a:r>
          <a:endParaRPr lang="fr-FR" sz="900" kern="1200" dirty="0" smtClean="0"/>
        </a:p>
      </dsp:txBody>
      <dsp:txXfrm>
        <a:off x="4427987" y="2088234"/>
        <a:ext cx="1066593" cy="697590"/>
      </dsp:txXfrm>
    </dsp:sp>
    <dsp:sp modelId="{D2A498A6-49C0-467A-9599-CABEA64C4C84}">
      <dsp:nvSpPr>
        <dsp:cNvPr id="0" name=""/>
        <dsp:cNvSpPr/>
      </dsp:nvSpPr>
      <dsp:spPr>
        <a:xfrm>
          <a:off x="3457767" y="3168352"/>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 SCHINDLER</a:t>
          </a:r>
          <a:endParaRPr lang="fr-FR" sz="900" b="1" kern="1200" baseline="0" dirty="0" smtClean="0">
            <a:latin typeface="Times New Roman"/>
          </a:endParaRPr>
        </a:p>
        <a:p>
          <a:pPr marR="0" lvl="0" algn="ctr" defTabSz="400050" rtl="0">
            <a:lnSpc>
              <a:spcPct val="90000"/>
            </a:lnSpc>
            <a:spcBef>
              <a:spcPct val="0"/>
            </a:spcBef>
            <a:spcAft>
              <a:spcPct val="35000"/>
            </a:spcAft>
          </a:pPr>
          <a:r>
            <a:rPr lang="fr-FR" sz="900" kern="1200" baseline="0" dirty="0" smtClean="0">
              <a:latin typeface="Calibri"/>
            </a:rPr>
            <a:t>Responsable des équipes techniques</a:t>
          </a:r>
          <a:endParaRPr lang="fr-FR" sz="900" kern="1200" dirty="0" smtClean="0"/>
        </a:p>
      </dsp:txBody>
      <dsp:txXfrm>
        <a:off x="3457767" y="3168352"/>
        <a:ext cx="1066593" cy="697590"/>
      </dsp:txXfrm>
    </dsp:sp>
    <dsp:sp modelId="{F1FE7EE6-09E0-431D-957A-238E148130DF}">
      <dsp:nvSpPr>
        <dsp:cNvPr id="0" name=""/>
        <dsp:cNvSpPr/>
      </dsp:nvSpPr>
      <dsp:spPr>
        <a:xfrm>
          <a:off x="5076056" y="3168352"/>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Mme BILLON</a:t>
          </a:r>
          <a:endParaRPr lang="fr-FR" sz="900" b="1" kern="1200" baseline="0" dirty="0" smtClean="0">
            <a:latin typeface="Times New Roman"/>
          </a:endParaRPr>
        </a:p>
        <a:p>
          <a:pPr marR="0" lvl="0" algn="ctr" defTabSz="400050" rtl="0">
            <a:lnSpc>
              <a:spcPct val="90000"/>
            </a:lnSpc>
            <a:spcBef>
              <a:spcPct val="0"/>
            </a:spcBef>
            <a:spcAft>
              <a:spcPct val="35000"/>
            </a:spcAft>
          </a:pPr>
          <a:r>
            <a:rPr lang="fr-FR" sz="900" kern="1200" baseline="0" dirty="0" smtClean="0">
              <a:latin typeface="Calibri"/>
            </a:rPr>
            <a:t>Responsable des équipes de vente</a:t>
          </a:r>
          <a:endParaRPr lang="fr-FR" sz="900" kern="1200" dirty="0" smtClean="0"/>
        </a:p>
      </dsp:txBody>
      <dsp:txXfrm>
        <a:off x="5076056" y="3168352"/>
        <a:ext cx="1066593" cy="697590"/>
      </dsp:txXfrm>
    </dsp:sp>
    <dsp:sp modelId="{98547BCA-A285-4E10-89A1-EEB87942CF86}">
      <dsp:nvSpPr>
        <dsp:cNvPr id="0" name=""/>
        <dsp:cNvSpPr/>
      </dsp:nvSpPr>
      <dsp:spPr>
        <a:xfrm>
          <a:off x="5076056" y="4176464"/>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Mme FULTON</a:t>
          </a:r>
        </a:p>
        <a:p>
          <a:pPr marR="0" lvl="0" algn="ctr" defTabSz="400050" rtl="0">
            <a:lnSpc>
              <a:spcPct val="90000"/>
            </a:lnSpc>
            <a:spcBef>
              <a:spcPct val="0"/>
            </a:spcBef>
            <a:spcAft>
              <a:spcPct val="35000"/>
            </a:spcAft>
          </a:pPr>
          <a:r>
            <a:rPr lang="fr-FR" sz="900" kern="1200" baseline="0" dirty="0" smtClean="0">
              <a:latin typeface="Calibri"/>
            </a:rPr>
            <a:t>Préparatrice de commande e-commerce</a:t>
          </a:r>
          <a:endParaRPr lang="fr-FR" sz="900" kern="1200" dirty="0" smtClean="0"/>
        </a:p>
      </dsp:txBody>
      <dsp:txXfrm>
        <a:off x="5076056" y="4176464"/>
        <a:ext cx="1066593" cy="697590"/>
      </dsp:txXfrm>
    </dsp:sp>
    <dsp:sp modelId="{A1D0F2A4-B0A2-473A-93E9-61858256BE86}">
      <dsp:nvSpPr>
        <dsp:cNvPr id="0" name=""/>
        <dsp:cNvSpPr/>
      </dsp:nvSpPr>
      <dsp:spPr>
        <a:xfrm>
          <a:off x="2520280" y="2088234"/>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 ALBRECHT</a:t>
          </a:r>
          <a:endParaRPr lang="fr-FR" sz="900" b="1" kern="1200" baseline="0" dirty="0" smtClean="0">
            <a:latin typeface="Times New Roman"/>
          </a:endParaRPr>
        </a:p>
        <a:p>
          <a:pPr marR="0" lvl="0" algn="ctr" defTabSz="400050" rtl="0">
            <a:lnSpc>
              <a:spcPct val="90000"/>
            </a:lnSpc>
            <a:spcBef>
              <a:spcPct val="0"/>
            </a:spcBef>
            <a:spcAft>
              <a:spcPct val="35000"/>
            </a:spcAft>
          </a:pPr>
          <a:r>
            <a:rPr lang="fr-FR" sz="900" kern="1200" baseline="0" dirty="0" smtClean="0">
              <a:latin typeface="Calibri"/>
            </a:rPr>
            <a:t>Responsable des approvisionnements</a:t>
          </a:r>
          <a:endParaRPr lang="fr-FR" sz="900" kern="1200" dirty="0" smtClean="0"/>
        </a:p>
      </dsp:txBody>
      <dsp:txXfrm>
        <a:off x="2520280" y="2088234"/>
        <a:ext cx="1066593" cy="697590"/>
      </dsp:txXfrm>
    </dsp:sp>
    <dsp:sp modelId="{030F57EE-F2D2-4884-A3DF-0879242B3695}">
      <dsp:nvSpPr>
        <dsp:cNvPr id="0" name=""/>
        <dsp:cNvSpPr/>
      </dsp:nvSpPr>
      <dsp:spPr>
        <a:xfrm>
          <a:off x="6673763" y="3168352"/>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Mme RIVAUX</a:t>
          </a:r>
        </a:p>
        <a:p>
          <a:pPr marR="0" lvl="0" algn="ctr" defTabSz="400050" rtl="0">
            <a:lnSpc>
              <a:spcPct val="90000"/>
            </a:lnSpc>
            <a:spcBef>
              <a:spcPct val="0"/>
            </a:spcBef>
            <a:spcAft>
              <a:spcPct val="35000"/>
            </a:spcAft>
          </a:pPr>
          <a:r>
            <a:rPr lang="fr-FR" sz="900" kern="1200" baseline="0" dirty="0" smtClean="0">
              <a:latin typeface="Calibri"/>
            </a:rPr>
            <a:t>Responsable du Système d'Information</a:t>
          </a:r>
          <a:endParaRPr lang="fr-FR" sz="900" kern="1200" dirty="0" smtClean="0"/>
        </a:p>
      </dsp:txBody>
      <dsp:txXfrm>
        <a:off x="6673763" y="3168352"/>
        <a:ext cx="1066593" cy="697590"/>
      </dsp:txXfrm>
    </dsp:sp>
    <dsp:sp modelId="{F0FAC352-E31C-4056-AFEF-B3202004425F}">
      <dsp:nvSpPr>
        <dsp:cNvPr id="0" name=""/>
        <dsp:cNvSpPr/>
      </dsp:nvSpPr>
      <dsp:spPr>
        <a:xfrm>
          <a:off x="6673763" y="4176464"/>
          <a:ext cx="1066593" cy="697590"/>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a:lnSpc>
              <a:spcPct val="90000"/>
            </a:lnSpc>
            <a:spcBef>
              <a:spcPct val="0"/>
            </a:spcBef>
            <a:spcAft>
              <a:spcPct val="35000"/>
            </a:spcAft>
          </a:pPr>
          <a:r>
            <a:rPr lang="fr-FR" sz="900" b="1" kern="1200" baseline="0" dirty="0" smtClean="0">
              <a:latin typeface="Calibri"/>
            </a:rPr>
            <a:t>M. GROSS</a:t>
          </a:r>
        </a:p>
        <a:p>
          <a:pPr marR="0" lvl="0" algn="ctr" defTabSz="400050" rtl="0">
            <a:lnSpc>
              <a:spcPct val="90000"/>
            </a:lnSpc>
            <a:spcBef>
              <a:spcPct val="0"/>
            </a:spcBef>
            <a:spcAft>
              <a:spcPct val="35000"/>
            </a:spcAft>
          </a:pPr>
          <a:r>
            <a:rPr lang="fr-FR" sz="900" kern="1200" baseline="0" dirty="0" smtClean="0">
              <a:latin typeface="Calibri"/>
            </a:rPr>
            <a:t>Technicien Services Informatiques</a:t>
          </a:r>
          <a:endParaRPr lang="fr-FR" sz="900" kern="1200" dirty="0" smtClean="0"/>
        </a:p>
      </dsp:txBody>
      <dsp:txXfrm>
        <a:off x="6673763" y="4176464"/>
        <a:ext cx="1066593" cy="697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2CC26-8B00-4145-A744-26AC5DEC6C6B}">
      <dsp:nvSpPr>
        <dsp:cNvPr id="0" name=""/>
        <dsp:cNvSpPr/>
      </dsp:nvSpPr>
      <dsp:spPr>
        <a:xfrm>
          <a:off x="2880320" y="909835"/>
          <a:ext cx="1097629" cy="380995"/>
        </a:xfrm>
        <a:custGeom>
          <a:avLst/>
          <a:gdLst/>
          <a:ahLst/>
          <a:cxnLst/>
          <a:rect l="0" t="0" r="0" b="0"/>
          <a:pathLst>
            <a:path>
              <a:moveTo>
                <a:pt x="0" y="0"/>
              </a:moveTo>
              <a:lnTo>
                <a:pt x="0" y="190497"/>
              </a:lnTo>
              <a:lnTo>
                <a:pt x="1097629" y="190497"/>
              </a:lnTo>
              <a:lnTo>
                <a:pt x="1097629" y="380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F2F06-DB98-4BAC-A249-4C572AD431FE}">
      <dsp:nvSpPr>
        <dsp:cNvPr id="0" name=""/>
        <dsp:cNvSpPr/>
      </dsp:nvSpPr>
      <dsp:spPr>
        <a:xfrm>
          <a:off x="1736970" y="2197963"/>
          <a:ext cx="91440" cy="380995"/>
        </a:xfrm>
        <a:custGeom>
          <a:avLst/>
          <a:gdLst/>
          <a:ahLst/>
          <a:cxnLst/>
          <a:rect l="0" t="0" r="0" b="0"/>
          <a:pathLst>
            <a:path>
              <a:moveTo>
                <a:pt x="45720" y="0"/>
              </a:moveTo>
              <a:lnTo>
                <a:pt x="45720" y="38099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46853D-3504-4A64-92F0-1B8F6E369B8E}">
      <dsp:nvSpPr>
        <dsp:cNvPr id="0" name=""/>
        <dsp:cNvSpPr/>
      </dsp:nvSpPr>
      <dsp:spPr>
        <a:xfrm>
          <a:off x="1782690" y="909835"/>
          <a:ext cx="1097629" cy="380995"/>
        </a:xfrm>
        <a:custGeom>
          <a:avLst/>
          <a:gdLst/>
          <a:ahLst/>
          <a:cxnLst/>
          <a:rect l="0" t="0" r="0" b="0"/>
          <a:pathLst>
            <a:path>
              <a:moveTo>
                <a:pt x="1097629" y="0"/>
              </a:moveTo>
              <a:lnTo>
                <a:pt x="1097629" y="190497"/>
              </a:lnTo>
              <a:lnTo>
                <a:pt x="0" y="190497"/>
              </a:lnTo>
              <a:lnTo>
                <a:pt x="0" y="3809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F05CE-C6DD-41AA-A173-074468CE5EC4}">
      <dsp:nvSpPr>
        <dsp:cNvPr id="0" name=""/>
        <dsp:cNvSpPr/>
      </dsp:nvSpPr>
      <dsp:spPr>
        <a:xfrm>
          <a:off x="1973187" y="2703"/>
          <a:ext cx="1814264" cy="907132"/>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R="0" lvl="0" algn="ctr" defTabSz="933450" rtl="0">
            <a:lnSpc>
              <a:spcPct val="90000"/>
            </a:lnSpc>
            <a:spcBef>
              <a:spcPct val="0"/>
            </a:spcBef>
            <a:spcAft>
              <a:spcPct val="35000"/>
            </a:spcAft>
          </a:pPr>
          <a:r>
            <a:rPr lang="fr-FR" sz="2100" kern="1200" baseline="0" smtClean="0">
              <a:latin typeface="Calibri"/>
            </a:rPr>
            <a:t>Responsable de magasin</a:t>
          </a:r>
          <a:endParaRPr lang="fr-FR" sz="2100" kern="1200" smtClean="0"/>
        </a:p>
      </dsp:txBody>
      <dsp:txXfrm>
        <a:off x="1973187" y="2703"/>
        <a:ext cx="1814264" cy="907132"/>
      </dsp:txXfrm>
    </dsp:sp>
    <dsp:sp modelId="{F8B67605-1863-4DD4-8540-58386C4EE7D2}">
      <dsp:nvSpPr>
        <dsp:cNvPr id="0" name=""/>
        <dsp:cNvSpPr/>
      </dsp:nvSpPr>
      <dsp:spPr>
        <a:xfrm>
          <a:off x="875558" y="1290830"/>
          <a:ext cx="1814264" cy="907132"/>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R="0" lvl="0" algn="ctr" defTabSz="933450" rtl="0">
            <a:lnSpc>
              <a:spcPct val="90000"/>
            </a:lnSpc>
            <a:spcBef>
              <a:spcPct val="0"/>
            </a:spcBef>
            <a:spcAft>
              <a:spcPct val="35000"/>
            </a:spcAft>
          </a:pPr>
          <a:r>
            <a:rPr lang="fr-FR" sz="2100" kern="1200" baseline="0" smtClean="0">
              <a:latin typeface="Calibri"/>
            </a:rPr>
            <a:t>Chef d’atelier</a:t>
          </a:r>
          <a:endParaRPr lang="fr-FR" sz="2100" kern="1200" smtClean="0"/>
        </a:p>
      </dsp:txBody>
      <dsp:txXfrm>
        <a:off x="875558" y="1290830"/>
        <a:ext cx="1814264" cy="907132"/>
      </dsp:txXfrm>
    </dsp:sp>
    <dsp:sp modelId="{E1E40024-3810-4E83-9C97-AE8B85E6E826}">
      <dsp:nvSpPr>
        <dsp:cNvPr id="0" name=""/>
        <dsp:cNvSpPr/>
      </dsp:nvSpPr>
      <dsp:spPr>
        <a:xfrm>
          <a:off x="875558" y="2578958"/>
          <a:ext cx="1814264" cy="907132"/>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R="0" lvl="0" algn="ctr" defTabSz="933450" rtl="0">
            <a:lnSpc>
              <a:spcPct val="90000"/>
            </a:lnSpc>
            <a:spcBef>
              <a:spcPct val="0"/>
            </a:spcBef>
            <a:spcAft>
              <a:spcPct val="35000"/>
            </a:spcAft>
          </a:pPr>
          <a:r>
            <a:rPr lang="fr-FR" sz="2100" kern="1200" baseline="0" smtClean="0">
              <a:latin typeface="Calibri"/>
            </a:rPr>
            <a:t>Préparateur technique - Mécanicien</a:t>
          </a:r>
          <a:endParaRPr lang="fr-FR" sz="2100" kern="1200" smtClean="0"/>
        </a:p>
      </dsp:txBody>
      <dsp:txXfrm>
        <a:off x="875558" y="2578958"/>
        <a:ext cx="1814264" cy="907132"/>
      </dsp:txXfrm>
    </dsp:sp>
    <dsp:sp modelId="{A073781C-2F9F-4EAF-9FD5-578F0BC08C68}">
      <dsp:nvSpPr>
        <dsp:cNvPr id="0" name=""/>
        <dsp:cNvSpPr/>
      </dsp:nvSpPr>
      <dsp:spPr>
        <a:xfrm>
          <a:off x="3070817" y="1290830"/>
          <a:ext cx="1814264" cy="907132"/>
        </a:xfrm>
        <a:prstGeom prst="rect">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R="0" lvl="0" algn="ctr" defTabSz="933450" rtl="0">
            <a:lnSpc>
              <a:spcPct val="90000"/>
            </a:lnSpc>
            <a:spcBef>
              <a:spcPct val="0"/>
            </a:spcBef>
            <a:spcAft>
              <a:spcPct val="35000"/>
            </a:spcAft>
          </a:pPr>
          <a:r>
            <a:rPr lang="fr-FR" sz="2100" kern="1200" baseline="0" dirty="0" smtClean="0">
              <a:latin typeface="Calibri"/>
            </a:rPr>
            <a:t>Vendeur</a:t>
          </a:r>
          <a:endParaRPr lang="fr-FR" sz="2100" kern="1200" dirty="0" smtClean="0"/>
        </a:p>
      </dsp:txBody>
      <dsp:txXfrm>
        <a:off x="3070817" y="1290830"/>
        <a:ext cx="1814264" cy="90713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3076575" cy="512763"/>
          </a:xfrm>
          <a:prstGeom prst="rect">
            <a:avLst/>
          </a:prstGeom>
          <a:noFill/>
          <a:ln w="9525">
            <a:noFill/>
            <a:miter lim="800000"/>
            <a:headEnd/>
            <a:tailEnd/>
          </a:ln>
        </p:spPr>
        <p:txBody>
          <a:bodyPr vert="horz" wrap="square" lIns="94768" tIns="47384" rIns="94768" bIns="47384" numCol="1" anchor="t" anchorCtr="0" compatLnSpc="1">
            <a:prstTxWarp prst="textNoShape">
              <a:avLst/>
            </a:prstTxWarp>
          </a:bodyPr>
          <a:lstStyle>
            <a:lvl1pPr defTabSz="947738">
              <a:defRPr sz="1200"/>
            </a:lvl1pPr>
          </a:lstStyle>
          <a:p>
            <a:pPr>
              <a:defRPr/>
            </a:pPr>
            <a:endParaRPr lang="fr-FR"/>
          </a:p>
        </p:txBody>
      </p:sp>
      <p:sp>
        <p:nvSpPr>
          <p:cNvPr id="398339"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p:spPr>
        <p:txBody>
          <a:bodyPr vert="horz" wrap="square" lIns="94768" tIns="47384" rIns="94768" bIns="47384" numCol="1" anchor="t" anchorCtr="0" compatLnSpc="1">
            <a:prstTxWarp prst="textNoShape">
              <a:avLst/>
            </a:prstTxWarp>
          </a:bodyPr>
          <a:lstStyle>
            <a:lvl1pPr algn="r" defTabSz="947738">
              <a:defRPr sz="1200"/>
            </a:lvl1pPr>
          </a:lstStyle>
          <a:p>
            <a:pPr>
              <a:defRPr/>
            </a:pPr>
            <a:fld id="{FC7B33ED-7C4D-4BF1-A0C9-3159376A6DB3}" type="datetimeFigureOut">
              <a:rPr lang="fr-FR"/>
              <a:pPr>
                <a:defRPr/>
              </a:pPr>
              <a:t>11/07/2012</a:t>
            </a:fld>
            <a:endParaRPr lang="fr-FR"/>
          </a:p>
        </p:txBody>
      </p:sp>
      <p:sp>
        <p:nvSpPr>
          <p:cNvPr id="398340"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p:spPr>
        <p:txBody>
          <a:bodyPr vert="horz" wrap="square" lIns="94768" tIns="47384" rIns="94768" bIns="47384" numCol="1" anchor="b" anchorCtr="0" compatLnSpc="1">
            <a:prstTxWarp prst="textNoShape">
              <a:avLst/>
            </a:prstTxWarp>
          </a:bodyPr>
          <a:lstStyle>
            <a:lvl1pPr defTabSz="947738">
              <a:defRPr sz="1200"/>
            </a:lvl1pPr>
          </a:lstStyle>
          <a:p>
            <a:pPr>
              <a:defRPr/>
            </a:pPr>
            <a:endParaRPr lang="fr-FR"/>
          </a:p>
        </p:txBody>
      </p:sp>
      <p:sp>
        <p:nvSpPr>
          <p:cNvPr id="398341"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p:spPr>
        <p:txBody>
          <a:bodyPr vert="horz" wrap="square" lIns="94768" tIns="47384" rIns="94768" bIns="47384" numCol="1" anchor="b" anchorCtr="0" compatLnSpc="1">
            <a:prstTxWarp prst="textNoShape">
              <a:avLst/>
            </a:prstTxWarp>
          </a:bodyPr>
          <a:lstStyle>
            <a:lvl1pPr algn="r" defTabSz="947738">
              <a:defRPr sz="1200"/>
            </a:lvl1pPr>
          </a:lstStyle>
          <a:p>
            <a:pPr>
              <a:defRPr/>
            </a:pPr>
            <a:fld id="{32111B08-4ED4-48DA-B5FB-A83DE4028B61}" type="slidenum">
              <a:rPr lang="fr-FR"/>
              <a:pPr>
                <a:defRPr/>
              </a:pPr>
              <a:t>‹N°›</a:t>
            </a:fld>
            <a:endParaRPr lang="fr-FR"/>
          </a:p>
        </p:txBody>
      </p:sp>
    </p:spTree>
    <p:extLst>
      <p:ext uri="{BB962C8B-B14F-4D97-AF65-F5344CB8AC3E}">
        <p14:creationId xmlns:p14="http://schemas.microsoft.com/office/powerpoint/2010/main" val="24202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2763"/>
          </a:xfrm>
          <a:prstGeom prst="rect">
            <a:avLst/>
          </a:prstGeom>
          <a:noFill/>
          <a:ln w="9525">
            <a:noFill/>
            <a:miter lim="800000"/>
            <a:headEnd/>
            <a:tailEnd/>
          </a:ln>
        </p:spPr>
        <p:txBody>
          <a:bodyPr vert="horz" wrap="square" lIns="94768" tIns="47384" rIns="94768" bIns="47384" numCol="1" anchor="t" anchorCtr="0" compatLnSpc="1">
            <a:prstTxWarp prst="textNoShape">
              <a:avLst/>
            </a:prstTxWarp>
          </a:bodyPr>
          <a:lstStyle>
            <a:lvl1pPr defTabSz="947738">
              <a:defRPr sz="1200">
                <a:latin typeface="Calibri" pitchFamily="34" charset="0"/>
              </a:defRPr>
            </a:lvl1pPr>
          </a:lstStyle>
          <a:p>
            <a:pPr>
              <a:defRPr/>
            </a:pPr>
            <a:endParaRPr lang="fr-FR"/>
          </a:p>
        </p:txBody>
      </p:sp>
      <p:sp>
        <p:nvSpPr>
          <p:cNvPr id="3" name="Espace réservé de la date 2"/>
          <p:cNvSpPr>
            <a:spLocks noGrp="1"/>
          </p:cNvSpPr>
          <p:nvPr>
            <p:ph type="dt" idx="1"/>
          </p:nvPr>
        </p:nvSpPr>
        <p:spPr bwMode="auto">
          <a:xfrm>
            <a:off x="4021138" y="0"/>
            <a:ext cx="3076575" cy="512763"/>
          </a:xfrm>
          <a:prstGeom prst="rect">
            <a:avLst/>
          </a:prstGeom>
          <a:noFill/>
          <a:ln w="9525">
            <a:noFill/>
            <a:miter lim="800000"/>
            <a:headEnd/>
            <a:tailEnd/>
          </a:ln>
        </p:spPr>
        <p:txBody>
          <a:bodyPr vert="horz" wrap="square" lIns="94768" tIns="47384" rIns="94768" bIns="47384" numCol="1" anchor="t" anchorCtr="0" compatLnSpc="1">
            <a:prstTxWarp prst="textNoShape">
              <a:avLst/>
            </a:prstTxWarp>
          </a:bodyPr>
          <a:lstStyle>
            <a:lvl1pPr algn="r" defTabSz="947738">
              <a:defRPr sz="1200">
                <a:latin typeface="Calibri" pitchFamily="34" charset="0"/>
              </a:defRPr>
            </a:lvl1pPr>
          </a:lstStyle>
          <a:p>
            <a:pPr>
              <a:defRPr/>
            </a:pPr>
            <a:fld id="{4E1C910F-8762-4735-A7CB-1BCBE5EB2598}" type="datetimeFigureOut">
              <a:rPr lang="fr-FR"/>
              <a:pPr>
                <a:defRPr/>
              </a:pPr>
              <a:t>11/07/2012</a:t>
            </a:fld>
            <a:endParaRPr lang="fr-FR"/>
          </a:p>
        </p:txBody>
      </p:sp>
      <p:sp>
        <p:nvSpPr>
          <p:cNvPr id="4" name="Espace réservé de l'image des diapositives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4768" tIns="47384" rIns="94768" bIns="47384"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bwMode="auto">
          <a:xfrm>
            <a:off x="0" y="9720263"/>
            <a:ext cx="3076575" cy="512762"/>
          </a:xfrm>
          <a:prstGeom prst="rect">
            <a:avLst/>
          </a:prstGeom>
          <a:noFill/>
          <a:ln w="9525">
            <a:noFill/>
            <a:miter lim="800000"/>
            <a:headEnd/>
            <a:tailEnd/>
          </a:ln>
        </p:spPr>
        <p:txBody>
          <a:bodyPr vert="horz" wrap="square" lIns="94768" tIns="47384" rIns="94768" bIns="47384" numCol="1" anchor="b" anchorCtr="0" compatLnSpc="1">
            <a:prstTxWarp prst="textNoShape">
              <a:avLst/>
            </a:prstTxWarp>
          </a:bodyPr>
          <a:lstStyle>
            <a:lvl1pPr defTabSz="947738">
              <a:defRPr sz="1200">
                <a:latin typeface="Calibri" pitchFamily="34" charset="0"/>
              </a:defRPr>
            </a:lvl1pPr>
          </a:lstStyle>
          <a:p>
            <a:pPr>
              <a:defRPr/>
            </a:pPr>
            <a:endParaRPr lang="fr-FR"/>
          </a:p>
        </p:txBody>
      </p:sp>
      <p:sp>
        <p:nvSpPr>
          <p:cNvPr id="7" name="Espace réservé du numéro de diapositive 6"/>
          <p:cNvSpPr>
            <a:spLocks noGrp="1"/>
          </p:cNvSpPr>
          <p:nvPr>
            <p:ph type="sldNum" sz="quarter" idx="5"/>
          </p:nvPr>
        </p:nvSpPr>
        <p:spPr bwMode="auto">
          <a:xfrm>
            <a:off x="4021138" y="9720263"/>
            <a:ext cx="3076575" cy="512762"/>
          </a:xfrm>
          <a:prstGeom prst="rect">
            <a:avLst/>
          </a:prstGeom>
          <a:noFill/>
          <a:ln w="9525">
            <a:noFill/>
            <a:miter lim="800000"/>
            <a:headEnd/>
            <a:tailEnd/>
          </a:ln>
        </p:spPr>
        <p:txBody>
          <a:bodyPr vert="horz" wrap="square" lIns="94768" tIns="47384" rIns="94768" bIns="47384" numCol="1" anchor="b" anchorCtr="0" compatLnSpc="1">
            <a:prstTxWarp prst="textNoShape">
              <a:avLst/>
            </a:prstTxWarp>
          </a:bodyPr>
          <a:lstStyle>
            <a:lvl1pPr algn="r" defTabSz="947738">
              <a:defRPr sz="1200">
                <a:latin typeface="Calibri" pitchFamily="34" charset="0"/>
              </a:defRPr>
            </a:lvl1pPr>
          </a:lstStyle>
          <a:p>
            <a:pPr>
              <a:defRPr/>
            </a:pPr>
            <a:fld id="{FA98FA09-EAF3-4E4A-AB5E-4CC520DD72E8}" type="slidenum">
              <a:rPr lang="fr-FR"/>
              <a:pPr>
                <a:defRPr/>
              </a:pPr>
              <a:t>‹N°›</a:t>
            </a:fld>
            <a:endParaRPr lang="fr-FR"/>
          </a:p>
        </p:txBody>
      </p:sp>
    </p:spTree>
    <p:extLst>
      <p:ext uri="{BB962C8B-B14F-4D97-AF65-F5344CB8AC3E}">
        <p14:creationId xmlns:p14="http://schemas.microsoft.com/office/powerpoint/2010/main" val="911966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Bonjour à tous, nous allons consacrer cette matinée/après-midi au traitement</a:t>
            </a:r>
            <a:r>
              <a:rPr lang="fr-FR" baseline="0" dirty="0" smtClean="0"/>
              <a:t> de la question de gestion "Les systèmes d’information façonnent-ils l’organisation du travail au sein des organisations ou s'y adaptent-ils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baseline="0" dirty="0" smtClean="0"/>
              <a:t>Ensuite dans le thème 3.3 on aborde les critères d'évaluation. Dans le thème 3.4 on revient sur la fiabilité, mais cette fois du SI. Son importance est réellement mise en avant. On montre son implication forte dans la performance de l'organisation.</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10</a:t>
            </a:fld>
            <a:endParaRPr lang="fr-FR"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Vient</a:t>
            </a:r>
            <a:r>
              <a:rPr lang="fr-FR" baseline="0" dirty="0" smtClean="0"/>
              <a:t> ensuite les transversalités avec le Droit. Avec le thème 4 on traite du droit au respect de la vie privée. On peut donc parler de la loi informatique et liberté du 6 janvier 1978 et l'obligation de déclarer les fichiers concernant des données à caractère personnel.</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11</a:t>
            </a:fld>
            <a:endParaRPr lang="fr-FR"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Avec le thème 5</a:t>
            </a:r>
            <a:r>
              <a:rPr lang="fr-FR" baseline="0" dirty="0" smtClean="0"/>
              <a:t> on pourra aborder le contrat de vente électronique encadré par la procédure du double clic, l'accès aux conditions de vente...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12</a:t>
            </a:fld>
            <a:endParaRPr lang="fr-FR"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Avec</a:t>
            </a:r>
            <a:r>
              <a:rPr lang="fr-FR" baseline="0" dirty="0" smtClean="0"/>
              <a:t> le thème 7 et le contrat de travail, on pourra traiter des recrutements (sur le fait que les informations recueillies doivent être justifiées par l’emploi à pourvoir. Que le candidat est informé de cette collecte et peut avoir connaissance de son dossier. Qu'une fois le candidat recruté, des informations le concernant vont être intégrées dans les fichiers de l’organisation. Qu'elles doivent être loyalement collectées, traitées et respecter les critères de non-discrimination). </a:t>
            </a:r>
          </a:p>
          <a:p>
            <a:pPr marL="0" indent="0">
              <a:buFont typeface="Arial" pitchFamily="34" charset="0"/>
              <a:buNone/>
            </a:pPr>
            <a:endParaRPr lang="fr-FR" baseline="0" dirty="0" smtClean="0"/>
          </a:p>
          <a:p>
            <a:pPr marL="0" indent="0">
              <a:buFont typeface="Arial" pitchFamily="34" charset="0"/>
              <a:buNone/>
            </a:pPr>
            <a:r>
              <a:rPr lang="fr-FR" baseline="0" dirty="0" smtClean="0"/>
              <a:t>On pourra également aborder la </a:t>
            </a:r>
            <a:r>
              <a:rPr lang="fr-FR" baseline="0" dirty="0" err="1" smtClean="0"/>
              <a:t>cybersuveillance</a:t>
            </a:r>
            <a:r>
              <a:rPr lang="fr-FR" baseline="0" dirty="0" smtClean="0"/>
              <a:t>, sur les moyens techniques de contrôles sur les personnes liés aux réseaux numériques : enregistrement d’événements ou messages (vidéo, téléphone, intranet, messagerie électronique, </a:t>
            </a:r>
            <a:r>
              <a:rPr lang="fr-FR" baseline="0" dirty="0" err="1" smtClean="0"/>
              <a:t>badgeage</a:t>
            </a:r>
            <a:r>
              <a:rPr lang="fr-FR" baseline="0" dirty="0" smtClean="0"/>
              <a:t>…).</a:t>
            </a:r>
          </a:p>
          <a:p>
            <a:pPr marL="0" indent="0">
              <a:buFont typeface="Arial" pitchFamily="34" charset="0"/>
              <a:buNone/>
            </a:pPr>
            <a:endParaRPr lang="fr-FR" baseline="0" dirty="0" smtClean="0"/>
          </a:p>
          <a:p>
            <a:pPr marL="0" indent="0">
              <a:buFont typeface="Arial" pitchFamily="34" charset="0"/>
              <a:buNone/>
            </a:pPr>
            <a:r>
              <a:rPr lang="fr-FR" dirty="0" smtClean="0"/>
              <a:t>Dans</a:t>
            </a:r>
            <a:r>
              <a:rPr lang="fr-FR" baseline="0" dirty="0" smtClean="0"/>
              <a:t> ce même thème on pourra traiter de la règlementation du télétravail et de l'accord interprofessionnel du 19 juillet 2005. Voir que le télétravailleur dispose des mêmes droits légaux ou conventionnels que le salarié qui travaille dans les locaux de l’entreprise : droits individuels et collectifs.</a:t>
            </a:r>
          </a:p>
          <a:p>
            <a:pPr marL="0" indent="0">
              <a:buFont typeface="Arial" pitchFamily="34" charset="0"/>
              <a:buNone/>
            </a:pPr>
            <a:endParaRPr lang="fr-FR" baseline="0" dirty="0" smtClean="0"/>
          </a:p>
          <a:p>
            <a:pPr marL="0" indent="0">
              <a:buFont typeface="Arial" pitchFamily="34" charset="0"/>
              <a:buNone/>
            </a:pPr>
            <a:r>
              <a:rPr lang="fr-FR" baseline="0" dirty="0" smtClean="0"/>
              <a:t>Toujours sur le télétravail pour aborder certaines spécificités comme le respect de la vie privée avec la fixation de plages horaires de contacts ou encore sur le fait que l'équipement du domicile son entretien doit être fait par l'employeur.</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13</a:t>
            </a:fld>
            <a:endParaRPr lang="fr-FR"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En terminale GF, avec</a:t>
            </a:r>
            <a:r>
              <a:rPr lang="fr-FR" baseline="0" dirty="0" smtClean="0"/>
              <a:t> la question de gestion sur l'apport technologique au traitement de l'information financière on retravaille avec le PGI vu en classe de première en allant cette plus loin. On le voit dans le programme : "Enrichissement de la base de données", "Analyse des événements comptables"…</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14</a:t>
            </a:fld>
            <a:endParaRPr lang="fr-FR"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En terminale "Mercatique" le système d'information</a:t>
            </a:r>
            <a:r>
              <a:rPr lang="fr-FR" baseline="0" dirty="0" smtClean="0"/>
              <a:t> est abordé dans une vision mercatique. L'élève doit être capable de repérer la contribution du SIM à la connaissance du consommateur.</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15</a:t>
            </a:fld>
            <a:endParaRPr lang="fr-FR"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En terminale "RH et Communication" on aborde le télétravail et l'intérêt des TIC dans la communication</a:t>
            </a:r>
            <a:r>
              <a:rPr lang="fr-FR" baseline="0" dirty="0" smtClean="0"/>
              <a:t> interne d'un organisation.</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16</a:t>
            </a:fld>
            <a:endParaRPr lang="fr-FR"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Et enfin en terminale</a:t>
            </a:r>
            <a:r>
              <a:rPr lang="fr-FR" baseline="0" dirty="0" smtClean="0"/>
              <a:t> SIG, on aborde la question de la qualité du SI et de l'enjeu que cela représente pour l'organisation.</a:t>
            </a:r>
          </a:p>
          <a:p>
            <a:pPr marL="0" indent="0">
              <a:buFont typeface="Arial" pitchFamily="34" charset="0"/>
              <a:buNone/>
            </a:pPr>
            <a:endParaRPr lang="fr-FR" baseline="0" dirty="0" smtClean="0"/>
          </a:p>
          <a:p>
            <a:pPr marL="0" indent="0">
              <a:buFont typeface="Arial" pitchFamily="34" charset="0"/>
              <a:buNone/>
            </a:pPr>
            <a:r>
              <a:rPr lang="fr-FR" baseline="0" dirty="0" smtClean="0"/>
              <a:t>Comme on vient de le voir, comme c'est le cas en terminale STG, en terminale STMG les 4 spécialités requièrent des notions acquises en première.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17</a:t>
            </a:fld>
            <a:endParaRPr lang="fr-FR"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18</a:t>
            </a:fld>
            <a:endParaRPr lang="fr-FR"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Le concept de PGI n’est pas nouveau.</a:t>
            </a:r>
            <a:r>
              <a:rPr lang="fr-FR" baseline="0" dirty="0" smtClean="0"/>
              <a:t> Il a vu le jour dans les année 70 afin d’améliorer les processus de gestion et de planification industrielle.</a:t>
            </a:r>
            <a:endParaRPr lang="fr-FR" dirty="0" smtClean="0"/>
          </a:p>
          <a:p>
            <a:pPr marL="0" indent="0">
              <a:buFont typeface="Arial" pitchFamily="34" charset="0"/>
              <a:buNone/>
            </a:pPr>
            <a:r>
              <a:rPr lang="fr-FR" dirty="0" smtClean="0"/>
              <a:t>Améliorer la productivité et la compétitivité de l’entreprise en s’appuyant sur les processus métiers pour le paramétrer.</a:t>
            </a:r>
          </a:p>
          <a:p>
            <a:pPr marL="0" indent="0">
              <a:buFont typeface="Arial" pitchFamily="34" charset="0"/>
              <a:buNone/>
            </a:pPr>
            <a:r>
              <a:rPr lang="fr-FR" dirty="0" smtClean="0"/>
              <a:t>Impact organisationnel : Nécessite de préparer une conduite du changement important</a:t>
            </a:r>
            <a:r>
              <a:rPr lang="fr-FR" baseline="0" dirty="0" smtClean="0"/>
              <a:t> (risque de résistance ou de refus des utilisateurs).</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19</a:t>
            </a:fld>
            <a:endParaRPr lang="fr-FR"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aseline="0" dirty="0" smtClean="0"/>
              <a:t>Personnellement je pense que c'est une très bonne question car elle a sans cesse été posée depuis l'existence même des systèmes d'information, et plus encore depuis l'informatisation des systèmes d'information. Si on observe les évolutions de ces 4 dernières décennies, on peut voir qu'au fil des différentes révolutions technologiques, il y a eu des alternances régulières :</a:t>
            </a:r>
          </a:p>
          <a:p>
            <a:r>
              <a:rPr lang="fr-FR" baseline="0" dirty="0" smtClean="0"/>
              <a:t> - Dans les années 70, les traitements sont centralisés. La gestion des tâches est l'affaire d'informaticiens… Les utilisateurs devront être formés pour intervenir sur des systèmes complexes et repoussants en lignes de commandes.</a:t>
            </a:r>
          </a:p>
          <a:p>
            <a:r>
              <a:rPr lang="fr-FR" baseline="0" dirty="0" smtClean="0"/>
              <a:t> - Le début des années 80 voit apparaître les premières Interface Homme-Machine (IHM) réalisées après des recherches en psychologie cognitive (naissance du "bureau"). Guère après, Steve Jobs lance le premier Macintosh. Les outils bureautiques débarquent en entreprise. On voit arriver l'approche par processus, la naissance des </a:t>
            </a:r>
            <a:r>
              <a:rPr lang="fr-FR" baseline="0" dirty="0" err="1" smtClean="0"/>
              <a:t>workflows</a:t>
            </a:r>
            <a:r>
              <a:rPr lang="fr-FR" baseline="0" dirty="0" smtClean="0"/>
              <a:t> : Cette fois-ci, c'est encore clairement le SI qui façonne l'organisation du travail.</a:t>
            </a:r>
          </a:p>
          <a:p>
            <a:r>
              <a:rPr lang="fr-FR" baseline="0" dirty="0" smtClean="0"/>
              <a:t> - Dans les années 90, une volonté de gérer encore plus finement les processus voit la demande de création de SI "sur mesure" exploser. Les PGI voient le jour, offrant aux dirigeants des outils décisionnels et de pilotage en temps réel. On parle alors de système d'informations "agiles". La tendance est à la dématérialisation et à l'informatique communicante. On ne veut plus de papier, tout en ayant une gestion de flux de travail (ces fameux </a:t>
            </a:r>
            <a:r>
              <a:rPr lang="fr-FR" baseline="0" dirty="0" err="1" smtClean="0"/>
              <a:t>workflows</a:t>
            </a:r>
            <a:r>
              <a:rPr lang="fr-FR" baseline="0" dirty="0" smtClean="0"/>
              <a:t>) beaucoup plus poussées. C'est fois-ci c'est bien aux SI de s'adapter.</a:t>
            </a:r>
            <a:endParaRPr lang="fr-FR" baseline="0" dirty="0" smtClean="0">
              <a:sym typeface="Wingdings" pitchFamily="2" charset="2"/>
            </a:endParaRPr>
          </a:p>
          <a:p>
            <a:r>
              <a:rPr lang="fr-FR" baseline="0" dirty="0" smtClean="0">
                <a:sym typeface="Wingdings" pitchFamily="2" charset="2"/>
              </a:rPr>
              <a:t> - Les années 2000 voient exploser l'utilisation d'internet et l'arrivée du Web 2.0. Les premiers services collaboratifs se créent (les forums, les wikis, les sites de partages…). Les applications deviennent "</a:t>
            </a:r>
            <a:r>
              <a:rPr lang="fr-FR" baseline="0" dirty="0" err="1" smtClean="0">
                <a:sym typeface="Wingdings" pitchFamily="2" charset="2"/>
              </a:rPr>
              <a:t>webisées</a:t>
            </a:r>
            <a:r>
              <a:rPr lang="fr-FR" baseline="0" dirty="0" smtClean="0">
                <a:sym typeface="Wingdings" pitchFamily="2" charset="2"/>
              </a:rPr>
              <a:t>" et les utilisateurs utilisent de plus en plus leurs navigateurs pour travailler. De nouveau c'est au SI de s'adapter à ces nouveaux usages.</a:t>
            </a:r>
          </a:p>
          <a:p>
            <a:r>
              <a:rPr lang="fr-FR" baseline="0" dirty="0" smtClean="0">
                <a:sym typeface="Wingdings" pitchFamily="2" charset="2"/>
              </a:rPr>
              <a:t> - En 2006, Amazon, déjà inventeur du e-commerce, propose la première offre de "Cloud </a:t>
            </a:r>
            <a:r>
              <a:rPr lang="fr-FR" baseline="0" dirty="0" err="1" smtClean="0">
                <a:sym typeface="Wingdings" pitchFamily="2" charset="2"/>
              </a:rPr>
              <a:t>Computing</a:t>
            </a:r>
            <a:r>
              <a:rPr lang="fr-FR" baseline="0" dirty="0" smtClean="0">
                <a:sym typeface="Wingdings" pitchFamily="2" charset="2"/>
              </a:rPr>
              <a:t>". De nouvelles tendances émergent dans les Directions des Systèmes d'Information (DSI) : Après le zéro papier, on déclare l'ère du zéro informatique. L'objectif est clair, on ne veut plus d'informatique dans l'entreprise, tout doit être dans externalisé. On parle alors de "</a:t>
            </a:r>
            <a:r>
              <a:rPr lang="en-US" baseline="0" noProof="0" dirty="0" smtClean="0">
                <a:sym typeface="Wingdings" pitchFamily="2" charset="2"/>
              </a:rPr>
              <a:t>outsourcing</a:t>
            </a:r>
            <a:r>
              <a:rPr lang="fr-FR" baseline="0" dirty="0" smtClean="0">
                <a:sym typeface="Wingdings" pitchFamily="2" charset="2"/>
              </a:rPr>
              <a:t>", d'"</a:t>
            </a:r>
            <a:r>
              <a:rPr lang="en-US" baseline="0" noProof="0" dirty="0" smtClean="0">
                <a:sym typeface="Wingdings" pitchFamily="2" charset="2"/>
              </a:rPr>
              <a:t>offshoring</a:t>
            </a:r>
            <a:r>
              <a:rPr lang="fr-FR" baseline="0" dirty="0" smtClean="0">
                <a:sym typeface="Wingdings" pitchFamily="2" charset="2"/>
              </a:rPr>
              <a:t>", de "</a:t>
            </a:r>
            <a:r>
              <a:rPr lang="en-US" baseline="0" noProof="0" dirty="0" err="1" smtClean="0">
                <a:sym typeface="Wingdings" pitchFamily="2" charset="2"/>
              </a:rPr>
              <a:t>nearshoring</a:t>
            </a:r>
            <a:r>
              <a:rPr lang="fr-FR" baseline="0" dirty="0" smtClean="0">
                <a:sym typeface="Wingdings" pitchFamily="2" charset="2"/>
              </a:rPr>
              <a:t>" : Ici donc, toujours la même tendance, c'est au SI de s'adapter.</a:t>
            </a:r>
          </a:p>
          <a:p>
            <a:r>
              <a:rPr lang="fr-FR" baseline="0" dirty="0" smtClean="0">
                <a:sym typeface="Wingdings" pitchFamily="2" charset="2"/>
              </a:rPr>
              <a:t> - En 2011, c'est l'explosion du "Cloud </a:t>
            </a:r>
            <a:r>
              <a:rPr lang="fr-FR" baseline="0" dirty="0" err="1" smtClean="0">
                <a:sym typeface="Wingdings" pitchFamily="2" charset="2"/>
              </a:rPr>
              <a:t>Computing</a:t>
            </a:r>
            <a:r>
              <a:rPr lang="fr-FR" baseline="0" dirty="0" smtClean="0">
                <a:sym typeface="Wingdings" pitchFamily="2" charset="2"/>
              </a:rPr>
              <a:t>". La tendance est à l'agilité, on ne veut même plus parler d'informatique. On ne sous-traite plus l'informatique, on l'arrête carrément pour privilégier de la location de services. C'est l'</a:t>
            </a:r>
            <a:r>
              <a:rPr lang="fr-FR" baseline="0" dirty="0" err="1" smtClean="0">
                <a:sym typeface="Wingdings" pitchFamily="2" charset="2"/>
              </a:rPr>
              <a:t>essort</a:t>
            </a:r>
            <a:r>
              <a:rPr lang="fr-FR" baseline="0" dirty="0" smtClean="0">
                <a:sym typeface="Wingdings" pitchFamily="2" charset="2"/>
              </a:rPr>
              <a:t> du "</a:t>
            </a:r>
            <a:r>
              <a:rPr lang="fr-FR" baseline="0" dirty="0" err="1" smtClean="0">
                <a:sym typeface="Wingdings" pitchFamily="2" charset="2"/>
              </a:rPr>
              <a:t>aaS</a:t>
            </a:r>
            <a:r>
              <a:rPr lang="fr-FR" baseline="0" dirty="0" smtClean="0">
                <a:sym typeface="Wingdings" pitchFamily="2" charset="2"/>
              </a:rPr>
              <a:t>", l'offre "as a Service" qui consiste à louer l'accès à un service, plutôt que de l'acheter, un peu comme la location longue durée de véhicules (pour ce dernier point, j'y reviendrais dans la présentation des nouveautés didactiques) : La tendance ne s'inverse plus.</a:t>
            </a:r>
          </a:p>
          <a:p>
            <a:r>
              <a:rPr lang="fr-FR" baseline="0" dirty="0" smtClean="0">
                <a:sym typeface="Wingdings" pitchFamily="2" charset="2"/>
              </a:rPr>
              <a:t> - Et enfin ce début de l'année (2012) a vu exploser le nombre de téléchargement d'applications pour mobiles (on a dépassé le milliard la première semaine) ce qui fait que les entreprises se tournent de plus en plus vers des processus orientés mobilité. On commence à trouver de plus en plus d'entreprises qui proposent des plateformes de type "App-Store" ou "</a:t>
            </a:r>
            <a:r>
              <a:rPr lang="fr-FR" baseline="0" dirty="0" err="1" smtClean="0">
                <a:sym typeface="Wingdings" pitchFamily="2" charset="2"/>
              </a:rPr>
              <a:t>Android</a:t>
            </a:r>
            <a:r>
              <a:rPr lang="fr-FR" baseline="0" dirty="0" smtClean="0">
                <a:sym typeface="Wingdings" pitchFamily="2" charset="2"/>
              </a:rPr>
              <a:t> </a:t>
            </a:r>
            <a:r>
              <a:rPr lang="fr-FR" baseline="0" dirty="0" err="1" smtClean="0">
                <a:sym typeface="Wingdings" pitchFamily="2" charset="2"/>
              </a:rPr>
              <a:t>Market</a:t>
            </a:r>
            <a:r>
              <a:rPr lang="fr-FR" baseline="0" dirty="0" smtClean="0">
                <a:sym typeface="Wingdings" pitchFamily="2" charset="2"/>
              </a:rPr>
              <a:t>" à leurs employés.</a:t>
            </a:r>
          </a:p>
          <a:p>
            <a:endParaRPr lang="fr-FR" dirty="0" smtClean="0"/>
          </a:p>
          <a:p>
            <a:r>
              <a:rPr lang="fr-FR" dirty="0" smtClean="0"/>
              <a:t>Comme je</a:t>
            </a:r>
            <a:r>
              <a:rPr lang="fr-FR" baseline="0" dirty="0" smtClean="0"/>
              <a:t> viens d'essayer de vous le démontrer, on a pu voir qu'après quelques années où c'est le SI qui a façonné l'organisation du travail, on a eu par la suite beaucoup plus l'occasions de voir que ce même SI a ensuite dû s'adapter à une nouvelle organisation du travail. Personnellement je pense qu'il n'y a pas vraiment de réponse à cette question puisque l'on est incapable de dire c'est le SI qui façonne l'organisation du travail ou si c'est l'organisation du travail qui contraint le SI à s'adapter. Et dans ce dernier cas, on cherche à ce que le SI s'adapte à quoi ? A une nouvelle organisation du travail que le SI offre ? C'est peu l'histoire de "l'œuf et la poule", ce qui rend selon moi cette question de gestion d'autant plus intéressante !</a:t>
            </a:r>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baseline="0" dirty="0" smtClean="0"/>
              <a:t>Nous allons maintenant voir les différents domaines qui sont le plus souvent couverts par les PGI. J’ai pris ici l’exemple d’</a:t>
            </a:r>
            <a:r>
              <a:rPr lang="fr-FR" baseline="0" dirty="0" err="1" smtClean="0"/>
              <a:t>OpenERP</a:t>
            </a:r>
            <a:r>
              <a:rPr lang="fr-FR" baseline="0" dirty="0" smtClean="0"/>
              <a:t> qui est rappelons-le PGI recommandé pour la 1</a:t>
            </a:r>
            <a:r>
              <a:rPr lang="fr-FR" baseline="30000" dirty="0" smtClean="0"/>
              <a:t>ère</a:t>
            </a:r>
            <a:r>
              <a:rPr lang="fr-FR" baseline="0" dirty="0" smtClean="0"/>
              <a:t> STMG.</a:t>
            </a:r>
          </a:p>
          <a:p>
            <a:pPr marL="0" indent="0">
              <a:buFont typeface="Arial" pitchFamily="34" charset="0"/>
              <a:buNone/>
            </a:pPr>
            <a:endParaRPr lang="fr-FR" baseline="0" dirty="0" smtClean="0"/>
          </a:p>
          <a:p>
            <a:pPr marL="0" indent="0">
              <a:buFont typeface="Arial" pitchFamily="34" charset="0"/>
              <a:buNone/>
            </a:pPr>
            <a:r>
              <a:rPr lang="fr-FR" baseline="0" dirty="0" smtClean="0"/>
              <a:t>1- GRH (HRM) : </a:t>
            </a:r>
            <a:r>
              <a:rPr lang="fr-FR" baseline="0" dirty="0" err="1" smtClean="0"/>
              <a:t>Human</a:t>
            </a:r>
            <a:r>
              <a:rPr lang="fr-FR" baseline="0" dirty="0" smtClean="0"/>
              <a:t> Resource Management</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Annuaire des employés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Pointage des horaires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Processus de recrutement</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Congés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Évaluation des employés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Notes de frais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kumimoji="0" lang="fr-FR" sz="1200" b="0" i="0" u="none" strike="noStrike" kern="1200" cap="none" spc="0" normalizeH="0" baseline="0" noProof="0" dirty="0" smtClean="0">
                <a:ln>
                  <a:noFill/>
                </a:ln>
                <a:solidFill>
                  <a:prstClr val="black"/>
                </a:solidFill>
                <a:effectLst/>
                <a:uLnTx/>
                <a:uFillTx/>
                <a:latin typeface="+mn-lt"/>
                <a:ea typeface="+mn-ea"/>
                <a:cs typeface="+mn-cs"/>
              </a:rPr>
              <a:t>Paie</a:t>
            </a:r>
          </a:p>
          <a:p>
            <a:pPr marL="0" indent="0">
              <a:buFont typeface="Arial" pitchFamily="34" charset="0"/>
              <a:buNone/>
            </a:pPr>
            <a:r>
              <a:rPr lang="fr-FR" dirty="0" smtClean="0"/>
              <a:t>2- Gestion</a:t>
            </a:r>
            <a:r>
              <a:rPr lang="fr-FR" baseline="0" dirty="0" smtClean="0"/>
              <a:t> de projet (PSA) : Professional Service Automation</a:t>
            </a:r>
          </a:p>
          <a:p>
            <a:pPr marL="457200" lvl="1" indent="0">
              <a:buFont typeface="Arial" pitchFamily="34" charset="0"/>
              <a:buNone/>
            </a:pPr>
            <a:r>
              <a:rPr lang="fr-FR" baseline="0" dirty="0" smtClean="0">
                <a:sym typeface="Wingdings" pitchFamily="2" charset="2"/>
              </a:rPr>
              <a:t> Qui contient des outils d’ordonnancement et de planification de tâches</a:t>
            </a:r>
            <a:endParaRPr lang="fr-FR" baseline="0" dirty="0" smtClean="0"/>
          </a:p>
          <a:p>
            <a:pPr marL="0" indent="0">
              <a:buFont typeface="Arial" pitchFamily="34" charset="0"/>
              <a:buNone/>
            </a:pPr>
            <a:r>
              <a:rPr lang="fr-FR" baseline="0" dirty="0" smtClean="0"/>
              <a:t>3- Gestion de la Relation Fournisseur (SRM) : Supplier Relationship Management</a:t>
            </a:r>
          </a:p>
          <a:p>
            <a:pPr marL="0" indent="0">
              <a:buFont typeface="Arial" pitchFamily="34" charset="0"/>
              <a:buNone/>
            </a:pPr>
            <a:r>
              <a:rPr lang="fr-FR" dirty="0" smtClean="0"/>
              <a:t>4- Gestion de la Relation</a:t>
            </a:r>
            <a:r>
              <a:rPr lang="fr-FR" baseline="0" dirty="0" smtClean="0"/>
              <a:t> </a:t>
            </a:r>
            <a:r>
              <a:rPr lang="fr-FR" dirty="0" smtClean="0"/>
              <a:t>Client (CRM) : Customer</a:t>
            </a:r>
            <a:r>
              <a:rPr lang="fr-FR" baseline="0" dirty="0" smtClean="0"/>
              <a:t> Relationship Management</a:t>
            </a:r>
            <a:endParaRPr lang="fr-FR" dirty="0" smtClean="0"/>
          </a:p>
          <a:p>
            <a:pPr marL="0" indent="0">
              <a:buFont typeface="Arial" pitchFamily="34" charset="0"/>
              <a:buNone/>
            </a:pPr>
            <a:r>
              <a:rPr lang="fr-FR" dirty="0" smtClean="0"/>
              <a:t>5- Gestion des ventes (SM) : Sales Management</a:t>
            </a:r>
          </a:p>
          <a:p>
            <a:pPr marL="0" indent="0">
              <a:buFont typeface="Arial" pitchFamily="34" charset="0"/>
              <a:buNone/>
            </a:pPr>
            <a:r>
              <a:rPr lang="fr-FR" dirty="0" smtClean="0"/>
              <a:t>6- GCF (FRM) : Finance</a:t>
            </a:r>
            <a:r>
              <a:rPr lang="fr-FR" baseline="0" dirty="0" smtClean="0"/>
              <a:t> Resource Management</a:t>
            </a:r>
          </a:p>
          <a:p>
            <a:pPr marL="457200" lvl="1" indent="0">
              <a:buFont typeface="Arial" pitchFamily="34" charset="0"/>
              <a:buNone/>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lang="fr-FR" baseline="0" dirty="0" smtClean="0"/>
              <a:t>Comptabilité et finances</a:t>
            </a:r>
          </a:p>
          <a:p>
            <a:pPr marL="457200" lvl="1" indent="0">
              <a:buFont typeface="Arial" pitchFamily="34" charset="0"/>
              <a:buNone/>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lang="fr-FR" baseline="0" dirty="0" smtClean="0"/>
              <a:t>Facturation électronique et paiements</a:t>
            </a:r>
          </a:p>
          <a:p>
            <a:pPr marL="457200" lvl="1" indent="0">
              <a:buFont typeface="Arial" pitchFamily="34" charset="0"/>
              <a:buNone/>
            </a:pPr>
            <a:r>
              <a:rPr kumimoji="0" lang="fr-FR" sz="1200" b="0" i="0" u="none" strike="noStrike" kern="1200" cap="none" spc="0" normalizeH="0" baseline="0" noProof="0" dirty="0" smtClean="0">
                <a:ln>
                  <a:noFill/>
                </a:ln>
                <a:solidFill>
                  <a:prstClr val="black"/>
                </a:solidFill>
                <a:effectLst/>
                <a:uLnTx/>
                <a:uFillTx/>
                <a:latin typeface="+mn-lt"/>
                <a:ea typeface="+mn-ea"/>
                <a:cs typeface="+mn-cs"/>
                <a:sym typeface="Wingdings" pitchFamily="2" charset="2"/>
              </a:rPr>
              <a:t> </a:t>
            </a:r>
            <a:r>
              <a:rPr lang="fr-FR" baseline="0" dirty="0" smtClean="0"/>
              <a:t>Gestion des actifs</a:t>
            </a:r>
          </a:p>
          <a:p>
            <a:pPr marL="0" indent="0">
              <a:buFont typeface="Arial" pitchFamily="34" charset="0"/>
              <a:buNone/>
            </a:pPr>
            <a:r>
              <a:rPr lang="fr-FR" baseline="0" dirty="0" smtClean="0"/>
              <a:t>7- Gestion des stocks / Gestion des inventaires (WM/IM) : </a:t>
            </a:r>
            <a:r>
              <a:rPr lang="fr-FR" baseline="0" dirty="0" err="1" smtClean="0"/>
              <a:t>Warehouse</a:t>
            </a:r>
            <a:r>
              <a:rPr lang="fr-FR" baseline="0" dirty="0" smtClean="0"/>
              <a:t> Management / </a:t>
            </a:r>
            <a:r>
              <a:rPr lang="fr-FR" baseline="0" dirty="0" err="1" smtClean="0"/>
              <a:t>Inventory</a:t>
            </a:r>
            <a:r>
              <a:rPr lang="fr-FR" baseline="0" dirty="0" smtClean="0"/>
              <a:t> Management</a:t>
            </a:r>
          </a:p>
          <a:p>
            <a:pPr marL="0" indent="0">
              <a:buFont typeface="Arial" pitchFamily="34" charset="0"/>
              <a:buNone/>
            </a:pPr>
            <a:r>
              <a:rPr lang="fr-FR" baseline="0" dirty="0" smtClean="0"/>
              <a:t>8- Gestion des points de ventes (POSM) : Point-Of-Sale Management</a:t>
            </a:r>
          </a:p>
          <a:p>
            <a:pPr marL="0" indent="0">
              <a:buFont typeface="Arial" pitchFamily="34" charset="0"/>
              <a:buNone/>
            </a:pPr>
            <a:r>
              <a:rPr lang="fr-FR" baseline="0" dirty="0" smtClean="0"/>
              <a:t>9- Gestion de la Production Assistée par Ordinateur (CAM) : Computer-</a:t>
            </a:r>
            <a:r>
              <a:rPr lang="fr-FR" baseline="0" dirty="0" err="1" smtClean="0"/>
              <a:t>Aided</a:t>
            </a:r>
            <a:r>
              <a:rPr lang="fr-FR" baseline="0" dirty="0" smtClean="0"/>
              <a:t> </a:t>
            </a:r>
            <a:r>
              <a:rPr lang="fr-FR" baseline="0" dirty="0" err="1" smtClean="0"/>
              <a:t>Manufacturing</a:t>
            </a:r>
            <a:endParaRPr lang="fr-FR" baseline="0" dirty="0" smtClean="0"/>
          </a:p>
          <a:p>
            <a:pPr marL="0" indent="0">
              <a:buFont typeface="Arial" pitchFamily="34" charset="0"/>
              <a:buNone/>
            </a:pPr>
            <a:endParaRPr lang="fr-FR" dirty="0" smtClean="0"/>
          </a:p>
          <a:p>
            <a:pPr marL="0" indent="0">
              <a:buFont typeface="Arial" pitchFamily="34" charset="0"/>
              <a:buNone/>
            </a:pPr>
            <a:r>
              <a:rPr lang="fr-FR" dirty="0" smtClean="0"/>
              <a:t>Chaque module</a:t>
            </a:r>
            <a:r>
              <a:rPr lang="fr-FR" baseline="0" dirty="0" smtClean="0"/>
              <a:t> pointant sur la même information, permettant ainsi une véritable synchronisation en temps réel ! Et s’il y a bien une chose qu’il faut retenir de cette diapo, c’est bien celle-là ! Pas d’import/export à faire entre les modules comme vous avez pu être amenés à le faire avec certaines suites logiciels que l’on ne nommera pas ici.</a:t>
            </a:r>
            <a:endParaRPr lang="fr-FR" dirty="0" smtClean="0"/>
          </a:p>
          <a:p>
            <a:pPr marL="0" indent="0">
              <a:buFont typeface="Arial" pitchFamily="34" charset="0"/>
              <a:buNone/>
            </a:pPr>
            <a:endParaRPr lang="fr-FR" dirty="0" smtClean="0"/>
          </a:p>
          <a:p>
            <a:pPr marL="0" indent="0">
              <a:buFont typeface="Arial" pitchFamily="34" charset="0"/>
              <a:buNone/>
            </a:pPr>
            <a:r>
              <a:rPr lang="fr-FR" dirty="0" smtClean="0"/>
              <a:t>Comme je vous</a:t>
            </a:r>
            <a:r>
              <a:rPr lang="fr-FR" baseline="0" dirty="0" smtClean="0"/>
              <a:t> l’ai dit, j’ai pris appuie sur </a:t>
            </a:r>
            <a:r>
              <a:rPr lang="fr-FR" baseline="0" dirty="0" err="1" smtClean="0"/>
              <a:t>OpenERP</a:t>
            </a:r>
            <a:r>
              <a:rPr lang="fr-FR" baseline="0" dirty="0" smtClean="0"/>
              <a:t> pour créer ce schéma, mais il faut savoir que chez certains gros éditeurs, b</a:t>
            </a:r>
            <a:r>
              <a:rPr lang="fr-FR" dirty="0" smtClean="0"/>
              <a:t>ien d’autres modules</a:t>
            </a:r>
            <a:r>
              <a:rPr lang="fr-FR" baseline="0" dirty="0" smtClean="0"/>
              <a:t> existent, par exemple</a:t>
            </a:r>
            <a:r>
              <a:rPr lang="fr-FR" dirty="0" smtClean="0"/>
              <a:t> : </a:t>
            </a:r>
          </a:p>
          <a:p>
            <a:pPr marL="0" indent="0">
              <a:buFontTx/>
              <a:buNone/>
            </a:pPr>
            <a:r>
              <a:rPr lang="fr-FR" dirty="0" smtClean="0"/>
              <a:t>- Gestion de la chaîne logistique (SCM) : </a:t>
            </a:r>
            <a:r>
              <a:rPr lang="fr-FR" dirty="0" err="1" smtClean="0"/>
              <a:t>Supply</a:t>
            </a:r>
            <a:r>
              <a:rPr lang="fr-FR" dirty="0" smtClean="0"/>
              <a:t> Chain Management</a:t>
            </a:r>
          </a:p>
          <a:p>
            <a:pPr marL="0" indent="0">
              <a:buFontTx/>
              <a:buNone/>
            </a:pPr>
            <a:r>
              <a:rPr lang="fr-FR" dirty="0" smtClean="0"/>
              <a:t>- Aide</a:t>
            </a:r>
            <a:r>
              <a:rPr lang="fr-FR" baseline="0" dirty="0" smtClean="0"/>
              <a:t> à la décision (BI) : Business Intelligence</a:t>
            </a:r>
          </a:p>
          <a:p>
            <a:pPr marL="0" indent="0">
              <a:buFontTx/>
              <a:buNone/>
            </a:pPr>
            <a:r>
              <a:rPr lang="fr-FR" dirty="0" smtClean="0"/>
              <a:t>- Gestion Électronique de Documents (EDM) : </a:t>
            </a:r>
            <a:r>
              <a:rPr lang="fr-FR" dirty="0" err="1" smtClean="0"/>
              <a:t>Electronic</a:t>
            </a:r>
            <a:r>
              <a:rPr lang="fr-FR" dirty="0" smtClean="0"/>
              <a:t> Document Management</a:t>
            </a:r>
          </a:p>
          <a:p>
            <a:pPr marL="0" indent="0">
              <a:buFontTx/>
              <a:buNone/>
            </a:pPr>
            <a:r>
              <a:rPr lang="fr-FR" dirty="0" smtClean="0"/>
              <a:t>- Gestion de la Maintenance</a:t>
            </a:r>
            <a:r>
              <a:rPr lang="fr-FR" baseline="0" dirty="0" smtClean="0"/>
              <a:t> Assistée par Ordinateur (CMMS) : </a:t>
            </a:r>
            <a:r>
              <a:rPr lang="fr-FR" baseline="0" dirty="0" err="1" smtClean="0"/>
              <a:t>Computerized</a:t>
            </a:r>
            <a:r>
              <a:rPr lang="fr-FR" baseline="0" dirty="0" smtClean="0"/>
              <a:t> Maintenance Management System</a:t>
            </a:r>
          </a:p>
          <a:p>
            <a:pPr marL="0" indent="0">
              <a:buFontTx/>
              <a:buNone/>
            </a:pPr>
            <a:r>
              <a:rPr lang="fr-FR" dirty="0" smtClean="0"/>
              <a:t>- Gestion des Besoin en Matières (MRP) : </a:t>
            </a:r>
            <a:r>
              <a:rPr lang="fr-FR" dirty="0" err="1" smtClean="0"/>
              <a:t>Matérial</a:t>
            </a:r>
            <a:r>
              <a:rPr lang="fr-FR" dirty="0" smtClean="0"/>
              <a:t> </a:t>
            </a:r>
            <a:r>
              <a:rPr lang="fr-FR" dirty="0" err="1" smtClean="0"/>
              <a:t>Requirement</a:t>
            </a:r>
            <a:r>
              <a:rPr lang="fr-FR" dirty="0" smtClean="0"/>
              <a:t> Planning</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20</a:t>
            </a:fld>
            <a:endParaRPr lang="fr-FR"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vous présenter ici l’architecture</a:t>
            </a:r>
            <a:r>
              <a:rPr lang="fr-FR" baseline="0" dirty="0" smtClean="0"/>
              <a:t> fonctionnelle d’un </a:t>
            </a:r>
            <a:r>
              <a:rPr lang="fr-FR" dirty="0" smtClean="0"/>
              <a:t>PGI pour que tout le monde comprenne bien ce qui se cache derrière</a:t>
            </a:r>
            <a:r>
              <a:rPr lang="fr-FR" baseline="0" dirty="0" smtClean="0"/>
              <a:t> ce concept métier de Progiciel de Gestion Intégré.</a:t>
            </a:r>
          </a:p>
          <a:p>
            <a:pPr marL="0" indent="0">
              <a:buFont typeface="Arial" pitchFamily="34" charset="0"/>
              <a:buNone/>
            </a:pPr>
            <a:endParaRPr lang="fr-FR" baseline="0" dirty="0" smtClean="0"/>
          </a:p>
          <a:p>
            <a:pPr marL="0" indent="0">
              <a:buFont typeface="Arial" pitchFamily="34" charset="0"/>
              <a:buNone/>
            </a:pPr>
            <a:r>
              <a:rPr lang="fr-FR" dirty="0" smtClean="0"/>
              <a:t>Pour commencer voici</a:t>
            </a:r>
            <a:r>
              <a:rPr lang="fr-FR" baseline="0" dirty="0" smtClean="0"/>
              <a:t> donc une architecture 3-tier courante, avec des clients, qui communiquent via un applicatif métier vers le serveur d’application qui contient le PGI. Ce serveur communique ensuite en SQL avec un SGBDR.</a:t>
            </a:r>
          </a:p>
          <a:p>
            <a:pPr marL="0" indent="0">
              <a:buFont typeface="Arial" pitchFamily="34" charset="0"/>
              <a:buNone/>
            </a:pPr>
            <a:endParaRPr lang="fr-FR" baseline="0" dirty="0" smtClean="0"/>
          </a:p>
          <a:p>
            <a:pPr marL="0" indent="0">
              <a:buFont typeface="Arial" pitchFamily="34" charset="0"/>
              <a:buNone/>
            </a:pPr>
            <a:r>
              <a:rPr lang="fr-FR" baseline="0" dirty="0" smtClean="0"/>
              <a:t>Les PGI actuels offrent la possibilité d’utiliser un navigateur comme client "léger" pour accéder à une version "</a:t>
            </a:r>
            <a:r>
              <a:rPr lang="fr-FR" baseline="0" dirty="0" err="1" smtClean="0"/>
              <a:t>webizée</a:t>
            </a:r>
            <a:r>
              <a:rPr lang="fr-FR" baseline="0" dirty="0" smtClean="0"/>
              <a:t>" du PGI. Comme vous pouvez le voir, cet accès nécessite un brique logiciel supplémentaire avec l’utilisation d’un serveur web. On se retrouve ici avec une architecture 4-tier. Dans la réalité, vous verrez que l’on a de plus en plus de briques. On nomme alors ces architectures des architectures "n-</a:t>
            </a:r>
            <a:r>
              <a:rPr lang="fr-FR" baseline="0" dirty="0" err="1" smtClean="0"/>
              <a:t>tier</a:t>
            </a:r>
            <a:r>
              <a:rPr lang="fr-FR" baseline="0" dirty="0" smtClean="0"/>
              <a:t>".</a:t>
            </a:r>
          </a:p>
          <a:p>
            <a:pPr marL="0" indent="0">
              <a:buFont typeface="Arial" pitchFamily="34" charset="0"/>
              <a:buNone/>
            </a:pPr>
            <a:endParaRPr lang="fr-FR" baseline="0" dirty="0" smtClean="0"/>
          </a:p>
          <a:p>
            <a:pPr marL="0" indent="0">
              <a:buFont typeface="Arial" pitchFamily="34" charset="0"/>
              <a:buNone/>
            </a:pPr>
            <a:r>
              <a:rPr lang="fr-FR" baseline="0" dirty="0" smtClean="0"/>
              <a:t>La situation que l’on retrouve le plus fréquemment en entreprise, et le regroupement de toutes ces briques logiciels au sein d’un même serveur. C’est pour cette raison que vous entendrez souvent parler du serveur PGI, mais ce qu’il faudra tout de même garder à l’esprit, c’est que derrière ce serveur unique, se cache bien plusieurs</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21</a:t>
            </a:fld>
            <a:endParaRPr lang="fr-FR"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Jetons à présent un coup d’œil à une architecture plus</a:t>
            </a:r>
            <a:r>
              <a:rPr lang="fr-FR" baseline="0" dirty="0" smtClean="0"/>
              <a:t> orienté "connexions".</a:t>
            </a:r>
            <a:endParaRPr lang="fr-FR" dirty="0" smtClean="0"/>
          </a:p>
          <a:p>
            <a:pPr marL="0" indent="0">
              <a:buFont typeface="Arial" pitchFamily="34" charset="0"/>
              <a:buNone/>
            </a:pPr>
            <a:endParaRPr lang="fr-FR" dirty="0" smtClean="0"/>
          </a:p>
          <a:p>
            <a:pPr marL="0" indent="0">
              <a:buFont typeface="Arial" pitchFamily="34" charset="0"/>
              <a:buNone/>
            </a:pPr>
            <a:r>
              <a:rPr lang="fr-FR" dirty="0" smtClean="0"/>
              <a:t>-</a:t>
            </a:r>
            <a:r>
              <a:rPr lang="fr-FR" baseline="0" dirty="0" smtClean="0"/>
              <a:t> </a:t>
            </a:r>
            <a:r>
              <a:rPr lang="fr-FR" dirty="0" smtClean="0"/>
              <a:t>Il y</a:t>
            </a:r>
            <a:r>
              <a:rPr lang="fr-FR" baseline="0" dirty="0" smtClean="0"/>
              <a:t> a donc d</a:t>
            </a:r>
            <a:r>
              <a:rPr lang="fr-FR" dirty="0" smtClean="0"/>
              <a:t>es accès depuis l’intranet qui se font en direct.</a:t>
            </a:r>
          </a:p>
          <a:p>
            <a:pPr marL="0" indent="0">
              <a:buFont typeface="Arial" pitchFamily="34" charset="0"/>
              <a:buNone/>
            </a:pPr>
            <a:r>
              <a:rPr lang="fr-FR" dirty="0" smtClean="0"/>
              <a:t>- Viens</a:t>
            </a:r>
            <a:r>
              <a:rPr lang="fr-FR" baseline="0" dirty="0" smtClean="0"/>
              <a:t> ensuite les accès toujours par des employés mais depuis l’extérieur cette fois-ci (dans le cadre par exemple du télétravail, ou pour des agents en déplacement). On voit ici que la connexion passe par internet avant de venir sur notre serveur.</a:t>
            </a:r>
          </a:p>
          <a:p>
            <a:pPr marL="0" indent="0">
              <a:buFont typeface="Arial" pitchFamily="34" charset="0"/>
              <a:buNone/>
            </a:pPr>
            <a:r>
              <a:rPr lang="fr-FR" dirty="0" smtClean="0"/>
              <a:t>- Il y a ensuite les connexions réalisées sur le</a:t>
            </a:r>
            <a:r>
              <a:rPr lang="fr-FR" baseline="0" dirty="0" smtClean="0"/>
              <a:t> site de commerce en ligne. Ici il faut bien entendu avoir un serveur web sur internet (attention à ne pas le confondre avec le serveur web que je vous ai présenté sur la diapo précédente. Ici c’est pour faire de l’achat, les utilisateurs ne sont pas directement connectés au PGI, ce sont bien deux accès distincts).</a:t>
            </a:r>
          </a:p>
          <a:p>
            <a:pPr marL="0" indent="0">
              <a:buFont typeface="Arial" pitchFamily="34" charset="0"/>
              <a:buNone/>
            </a:pPr>
            <a:r>
              <a:rPr lang="fr-FR" dirty="0" smtClean="0"/>
              <a:t>- Ensuite,</a:t>
            </a:r>
            <a:r>
              <a:rPr lang="fr-FR" baseline="0" dirty="0" smtClean="0"/>
              <a:t> la connexion depuis les sites distants : Entrepôts, bureaux décentralisés, points de ventes…</a:t>
            </a:r>
          </a:p>
          <a:p>
            <a:pPr marL="0" indent="0">
              <a:buFont typeface="Arial" pitchFamily="34" charset="0"/>
              <a:buNone/>
            </a:pPr>
            <a:r>
              <a:rPr lang="fr-FR" dirty="0" smtClean="0"/>
              <a:t>- Et enfin,</a:t>
            </a:r>
            <a:r>
              <a:rPr lang="fr-FR" baseline="0" dirty="0" smtClean="0"/>
              <a:t> la connexion avec les partenaires : Partenaires qui peuvent être des fournisseurs, des clients "pro", des sous-traitants, et pourquoi pas des actionnaires…</a:t>
            </a:r>
          </a:p>
          <a:p>
            <a:pPr marL="0" indent="0">
              <a:buFont typeface="Arial" pitchFamily="34" charset="0"/>
              <a:buNone/>
            </a:pPr>
            <a:endParaRPr lang="fr-FR" dirty="0" smtClean="0"/>
          </a:p>
          <a:p>
            <a:pPr marL="0" indent="0">
              <a:buFont typeface="Arial" pitchFamily="34" charset="0"/>
              <a:buNone/>
            </a:pPr>
            <a:r>
              <a:rPr lang="fr-FR" dirty="0" smtClean="0"/>
              <a:t>Je reviens une minute</a:t>
            </a:r>
            <a:r>
              <a:rPr lang="fr-FR" baseline="0" dirty="0" smtClean="0"/>
              <a:t> sur ce dernier point : </a:t>
            </a:r>
            <a:r>
              <a:rPr lang="fr-FR" dirty="0" smtClean="0"/>
              <a:t>Dans vos enseignements</a:t>
            </a:r>
            <a:r>
              <a:rPr lang="fr-FR" baseline="0" dirty="0" smtClean="0"/>
              <a:t> vous avez surement déjà été confronté au concept d’EDI (Échange de Données Informatisé / </a:t>
            </a:r>
            <a:r>
              <a:rPr lang="fr-FR" baseline="0" dirty="0" err="1" smtClean="0"/>
              <a:t>Electronic</a:t>
            </a:r>
            <a:r>
              <a:rPr lang="fr-FR" baseline="0" dirty="0" smtClean="0"/>
              <a:t> Data </a:t>
            </a:r>
            <a:r>
              <a:rPr lang="fr-FR" baseline="0" dirty="0" err="1" smtClean="0"/>
              <a:t>Interchange</a:t>
            </a:r>
            <a:r>
              <a:rPr lang="fr-FR" baseline="0" dirty="0" smtClean="0"/>
              <a:t>). C’est le même principe, sauf qu’ici ce ne sont plus seulement des logiciels qui communiquent ensemble, mais bien une ouverture du système d’information vers l’extérieur. Attention, il est question ici d’Extranet (Accès au SI par des personnes externes à l’organisation mais habilitées), il ne s’agit pas d’Open-Data (SI librement consultable et accessible à tous) comme vous pourriez le trouver sur www.data.gouv.fr.</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22</a:t>
            </a:fld>
            <a:endParaRPr lang="fr-FR"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Comme on l'a</a:t>
            </a:r>
            <a:r>
              <a:rPr lang="fr-FR" baseline="0" dirty="0" smtClean="0"/>
              <a:t> vu dans l'introduction, les </a:t>
            </a:r>
            <a:r>
              <a:rPr lang="fr-FR" baseline="0" dirty="0" err="1" smtClean="0"/>
              <a:t>workflows</a:t>
            </a:r>
            <a:r>
              <a:rPr lang="fr-FR" baseline="0" dirty="0" smtClean="0"/>
              <a:t> datent du début des années 80 avec une forte impulsion dans les années 90 avec l'arrivée des PGI. </a:t>
            </a:r>
          </a:p>
          <a:p>
            <a:pPr marL="0" indent="0">
              <a:buFont typeface="Arial" pitchFamily="34" charset="0"/>
              <a:buNone/>
            </a:pPr>
            <a:endParaRPr lang="fr-FR" baseline="0" dirty="0" smtClean="0"/>
          </a:p>
          <a:p>
            <a:pPr marL="0" indent="0">
              <a:buFont typeface="Arial" pitchFamily="34" charset="0"/>
              <a:buNone/>
            </a:pPr>
            <a:r>
              <a:rPr lang="fr-FR" dirty="0" smtClean="0"/>
              <a:t>- Apports : Le workflow décrit le circuit de validation, les tâches à répartir entre les différents acteurs d’un processus, les délais, les modes de validation</a:t>
            </a:r>
          </a:p>
          <a:p>
            <a:pPr marL="0" indent="0">
              <a:buFont typeface="Arial" pitchFamily="34" charset="0"/>
              <a:buNone/>
            </a:pPr>
            <a:r>
              <a:rPr lang="fr-FR" dirty="0" smtClean="0">
                <a:sym typeface="Wingdings" pitchFamily="2" charset="2"/>
              </a:rPr>
              <a:t> Par</a:t>
            </a:r>
            <a:r>
              <a:rPr lang="fr-FR" baseline="0" dirty="0" smtClean="0">
                <a:sym typeface="Wingdings" pitchFamily="2" charset="2"/>
              </a:rPr>
              <a:t> exemple ici, lorsqu'un enseignant veut publier un article dans le journal du lycée, il doit le soumettre au son chef de travaux, qui stocke les articles de tous les enseignants. 2 jours avant la date d'envoi à l'imprimeur, il relit et analyse les articles avant de les faire à son tour valider par le proviseur, qui le transmet ensuite au documentaliste afin que ce dernier puisse le transmettre à l'imprimeur</a:t>
            </a:r>
            <a:endParaRPr lang="fr-FR" dirty="0" smtClean="0"/>
          </a:p>
          <a:p>
            <a:pPr marL="0" indent="0">
              <a:buFont typeface="Arial" pitchFamily="34" charset="0"/>
              <a:buNone/>
            </a:pPr>
            <a:endParaRPr lang="fr-FR" dirty="0" smtClean="0"/>
          </a:p>
          <a:p>
            <a:pPr marL="0" indent="0">
              <a:buFont typeface="Arial" pitchFamily="34" charset="0"/>
              <a:buNone/>
            </a:pPr>
            <a:r>
              <a:rPr lang="fr-FR" dirty="0" smtClean="0"/>
              <a:t>- Objectifs : Modéliser les processus pour identifier les éventuels problèmes  dans l’organisation et pouvoir apporter des solutions ou des améliorations en modifiant ces </a:t>
            </a:r>
            <a:r>
              <a:rPr lang="fr-FR" dirty="0" err="1" smtClean="0"/>
              <a:t>workflows</a:t>
            </a:r>
            <a:r>
              <a:rPr lang="fr-FR" dirty="0" smtClean="0"/>
              <a:t>.</a:t>
            </a:r>
          </a:p>
          <a:p>
            <a:pPr marL="0" indent="0">
              <a:buFont typeface="Arial" pitchFamily="34" charset="0"/>
              <a:buNone/>
            </a:pPr>
            <a:r>
              <a:rPr lang="fr-FR" dirty="0" smtClean="0">
                <a:sym typeface="Wingdings" pitchFamily="2" charset="2"/>
              </a:rPr>
              <a:t> Le proviseur, déjà assez sollicité comme ça,</a:t>
            </a:r>
            <a:r>
              <a:rPr lang="fr-FR" baseline="0" dirty="0" smtClean="0">
                <a:sym typeface="Wingdings" pitchFamily="2" charset="2"/>
              </a:rPr>
              <a:t> délègue la validation des articles au chef de travaux. On revoit donc le flux de travail pour éviter de solliciter le proviseur.</a:t>
            </a:r>
          </a:p>
          <a:p>
            <a:pPr marL="0" indent="0">
              <a:buFont typeface="Arial" pitchFamily="34" charset="0"/>
              <a:buNone/>
            </a:pPr>
            <a:endParaRPr lang="fr-FR" dirty="0" smtClean="0"/>
          </a:p>
          <a:p>
            <a:pPr marL="0" indent="0">
              <a:buFont typeface="Arial" pitchFamily="34" charset="0"/>
              <a:buNone/>
            </a:pPr>
            <a:r>
              <a:rPr lang="fr-FR" dirty="0" smtClean="0"/>
              <a:t>Les </a:t>
            </a:r>
            <a:r>
              <a:rPr lang="fr-FR" dirty="0" err="1" smtClean="0"/>
              <a:t>workflows</a:t>
            </a:r>
            <a:r>
              <a:rPr lang="fr-FR" dirty="0" smtClean="0"/>
              <a:t> sont là pour aider l'organisation</a:t>
            </a:r>
            <a:r>
              <a:rPr lang="fr-FR" baseline="0" dirty="0" smtClean="0"/>
              <a:t> à avoir une structure stable et cohérente. Cet outils graphique permet de mettre en œuvre des optimisation assez simplement.</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23</a:t>
            </a:fld>
            <a:endParaRPr lang="fr-FR"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Autre nouveauté</a:t>
            </a:r>
            <a:r>
              <a:rPr lang="fr-FR" baseline="0" dirty="0" smtClean="0"/>
              <a:t> didactique (pour les professeurs de communication) : La représentation des processus de gestion.</a:t>
            </a:r>
          </a:p>
          <a:p>
            <a:pPr marL="0" indent="0">
              <a:buFont typeface="Arial" pitchFamily="34" charset="0"/>
              <a:buNone/>
            </a:pPr>
            <a:endParaRPr lang="fr-FR" baseline="0" dirty="0" smtClean="0"/>
          </a:p>
          <a:p>
            <a:pPr marL="0" indent="0">
              <a:buFont typeface="Arial" pitchFamily="34" charset="0"/>
              <a:buNone/>
            </a:pPr>
            <a:r>
              <a:rPr lang="fr-FR" baseline="0" dirty="0" smtClean="0"/>
              <a:t>On a vu que les </a:t>
            </a:r>
            <a:r>
              <a:rPr lang="fr-FR" baseline="0" dirty="0" err="1" smtClean="0"/>
              <a:t>workflows</a:t>
            </a:r>
            <a:r>
              <a:rPr lang="fr-FR" baseline="0" dirty="0" smtClean="0"/>
              <a:t> assurent le suivi des états. Nous allons voir que la représentation des processus assurent d'avoir une vision du système d'information d'un point de vue des traitements. Cette représentation va nous permettre de décrire le cœur même d'une activité.</a:t>
            </a:r>
          </a:p>
          <a:p>
            <a:pPr marL="0" indent="0">
              <a:buFont typeface="Arial" pitchFamily="34" charset="0"/>
              <a:buNone/>
            </a:pPr>
            <a:endParaRPr lang="fr-FR" baseline="0" dirty="0" smtClean="0"/>
          </a:p>
          <a:p>
            <a:pPr marL="0" indent="0">
              <a:buFont typeface="Arial" pitchFamily="34" charset="0"/>
              <a:buNone/>
            </a:pPr>
            <a:r>
              <a:rPr lang="fr-FR" baseline="0" dirty="0" smtClean="0"/>
              <a:t>Si on reprend l'exemple précédent, on voit donc que lorsqu'un enseignant transmet un article à valider au chef de travaux, celui-ci n'y touche pas avant un événement temporel précis (2 jours avant la date d'envoi à l'imprimeur). Ensuite, une fois déclenchée, la validation aboutie sur deux résultats. Soit l'article est à modifier, soit il est validé et est transmis au documentaliste qui à son tour attends le jour d'envoi pour envoyer les articles à imprimer.</a:t>
            </a:r>
          </a:p>
          <a:p>
            <a:pPr marL="0" indent="0">
              <a:buFont typeface="Arial" pitchFamily="34" charset="0"/>
              <a:buNone/>
            </a:pPr>
            <a:endParaRPr lang="fr-FR" baseline="0" dirty="0" smtClean="0"/>
          </a:p>
          <a:p>
            <a:pPr marL="0" indent="0">
              <a:buFont typeface="Arial" pitchFamily="34" charset="0"/>
              <a:buNone/>
            </a:pPr>
            <a:r>
              <a:rPr lang="fr-FR" dirty="0" smtClean="0"/>
              <a:t>Cette schématisation doit être précise et communicable afin de pouvoir au besoin, dégager des axes d'amélioration :</a:t>
            </a:r>
          </a:p>
          <a:p>
            <a:pPr marL="0" indent="0">
              <a:buFont typeface="Arial" pitchFamily="34" charset="0"/>
              <a:buNone/>
            </a:pPr>
            <a:r>
              <a:rPr lang="fr-FR" dirty="0" smtClean="0"/>
              <a:t> - Par exemple ici, il serait intéressant d'ajouter un nouvel événement</a:t>
            </a:r>
            <a:r>
              <a:rPr lang="fr-FR" baseline="0" dirty="0" smtClean="0"/>
              <a:t> : "article modifié". Par contre ici, cet événement n'aura pas à attendre puisque l'événement temporel aura déjà été atteint.</a:t>
            </a:r>
          </a:p>
          <a:p>
            <a:pPr marL="0" indent="0">
              <a:buFont typeface="Arial" pitchFamily="34" charset="0"/>
              <a:buNone/>
            </a:pPr>
            <a:endParaRPr lang="fr-FR" baseline="0" dirty="0" smtClean="0"/>
          </a:p>
          <a:p>
            <a:pPr marL="0" indent="0">
              <a:buFont typeface="Arial" pitchFamily="34" charset="0"/>
              <a:buNone/>
            </a:pPr>
            <a:r>
              <a:rPr lang="fr-FR" baseline="0" dirty="0" smtClean="0"/>
              <a:t>On peut également imaginer que l'augmentation du nombre d'enseignants volontaires ne permette plus au chef de travaux de valider la totalité des articles 2 jours avant la date d'envoi à l'imprimeur. Dans ce cas, il suffit de modifier notre schéma.</a:t>
            </a:r>
          </a:p>
          <a:p>
            <a:pPr marL="0" indent="0">
              <a:buFont typeface="Arial" pitchFamily="34" charset="0"/>
              <a:buNone/>
            </a:pPr>
            <a:endParaRPr lang="fr-FR" baseline="0" dirty="0" smtClean="0"/>
          </a:p>
          <a:p>
            <a:pPr marL="0" indent="0">
              <a:buFont typeface="Arial" pitchFamily="34" charset="0"/>
              <a:buNone/>
            </a:pPr>
            <a:r>
              <a:rPr lang="fr-FR" dirty="0" smtClean="0"/>
              <a:t>Je termine avec un peu de vocabulaire :</a:t>
            </a:r>
          </a:p>
          <a:p>
            <a:pPr marL="0" indent="0">
              <a:buFont typeface="Arial" pitchFamily="34" charset="0"/>
              <a:buNone/>
            </a:pPr>
            <a:r>
              <a:rPr lang="fr-FR" baseline="0" dirty="0" smtClean="0"/>
              <a:t> - On a donc l'événement déclencheur, suivi de l'équation de synchronisation.</a:t>
            </a:r>
          </a:p>
          <a:p>
            <a:pPr marL="0" indent="0">
              <a:buFont typeface="Arial" pitchFamily="34" charset="0"/>
              <a:buNone/>
            </a:pPr>
            <a:r>
              <a:rPr lang="fr-FR" baseline="0" dirty="0" smtClean="0"/>
              <a:t> - On a ensuite l'opération, qui une fois déclenchée est </a:t>
            </a:r>
            <a:r>
              <a:rPr lang="fr-FR" baseline="0" dirty="0" err="1" smtClean="0"/>
              <a:t>ininterruptible</a:t>
            </a:r>
            <a:r>
              <a:rPr lang="fr-FR" baseline="0" dirty="0" smtClean="0"/>
              <a:t>, c’est-à-dire que toutes les tâches qui l'a composent sont réalisées sans exception.</a:t>
            </a:r>
          </a:p>
          <a:p>
            <a:pPr marL="0" indent="0">
              <a:buFont typeface="Arial" pitchFamily="34" charset="0"/>
              <a:buNone/>
            </a:pPr>
            <a:r>
              <a:rPr lang="fr-FR" baseline="0" dirty="0" smtClean="0"/>
              <a:t> - On a ensuite les conditions d'émissions</a:t>
            </a:r>
          </a:p>
          <a:p>
            <a:pPr marL="0" indent="0">
              <a:buFont typeface="Arial" pitchFamily="34" charset="0"/>
              <a:buNone/>
            </a:pPr>
            <a:r>
              <a:rPr lang="fr-FR" baseline="0" dirty="0" smtClean="0"/>
              <a:t> - Et enfin un événement résultat.</a:t>
            </a:r>
          </a:p>
          <a:p>
            <a:pPr marL="0" indent="0">
              <a:buFont typeface="Arial" pitchFamily="34" charset="0"/>
              <a:buNone/>
            </a:pPr>
            <a:endParaRPr lang="fr-FR" baseline="0" dirty="0" smtClean="0"/>
          </a:p>
          <a:p>
            <a:pPr marL="0" indent="0">
              <a:buFont typeface="Arial" pitchFamily="34" charset="0"/>
              <a:buNone/>
            </a:pPr>
            <a:r>
              <a:rPr lang="fr-FR" baseline="0" dirty="0" smtClean="0"/>
              <a:t>Et comme on l'a vu, un événement résultat peut redevenir un événement déclencheur dès lors qu'il est réutilisé pour déclencher une opération.</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24</a:t>
            </a:fld>
            <a:endParaRPr lang="fr-FR"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La GED est un processus de gestion qui vise à organiser numériquement les documents d'une</a:t>
            </a:r>
            <a:r>
              <a:rPr lang="fr-FR" baseline="0" dirty="0" smtClean="0"/>
              <a:t> organisation. Numériquement implique une phase de numérisation. Soit le document existe déjà sous une forme numérique, soit il doit être scanné et analysé par un logiciel de reconnaissance de caractères. Les documents sont ensuite référencés dans une base de données ce qui implique que chaque document possède un identifiant unique.</a:t>
            </a:r>
          </a:p>
          <a:p>
            <a:pPr marL="0" indent="0">
              <a:buFont typeface="Arial" pitchFamily="34" charset="0"/>
              <a:buNone/>
            </a:pPr>
            <a:endParaRPr lang="fr-FR" baseline="0" dirty="0" smtClean="0"/>
          </a:p>
          <a:p>
            <a:pPr marL="0" indent="0">
              <a:buFont typeface="Arial" pitchFamily="34" charset="0"/>
              <a:buNone/>
            </a:pPr>
            <a:r>
              <a:rPr lang="fr-FR" baseline="0" dirty="0" smtClean="0"/>
              <a:t>Les collaborateurs doivent ensuite pouvoir accéder aux documents à l'aide d'un moteur de recherche ou d'un éditeur de document. Pour ce dernier cas, la gestion électronique de document doit intégrer également un </a:t>
            </a:r>
            <a:r>
              <a:rPr lang="en-US" baseline="0" noProof="0" dirty="0" smtClean="0"/>
              <a:t>workflow</a:t>
            </a:r>
            <a:r>
              <a:rPr lang="fr-FR" baseline="0" dirty="0" smtClean="0"/>
              <a:t> permettant de mémoriser les évolutions apportées (états) au document d'origine.</a:t>
            </a:r>
          </a:p>
          <a:p>
            <a:pPr marL="0" indent="0">
              <a:buFont typeface="Arial" pitchFamily="34" charset="0"/>
              <a:buNone/>
            </a:pPr>
            <a:endParaRPr lang="fr-FR" baseline="0" dirty="0" smtClean="0"/>
          </a:p>
          <a:p>
            <a:pPr marL="0" indent="0">
              <a:buFont typeface="Arial" pitchFamily="34" charset="0"/>
              <a:buNone/>
            </a:pPr>
            <a:r>
              <a:rPr lang="fr-FR" dirty="0" smtClean="0"/>
              <a:t>Dans</a:t>
            </a:r>
            <a:r>
              <a:rPr lang="fr-FR" baseline="0" dirty="0" smtClean="0"/>
              <a:t> une GED on regroupe souvent les documents par familles. Quelques exemples :</a:t>
            </a:r>
          </a:p>
          <a:p>
            <a:pPr marL="0" indent="0">
              <a:buFont typeface="Arial" pitchFamily="34" charset="0"/>
              <a:buNone/>
            </a:pPr>
            <a:endParaRPr lang="fr-FR" baseline="0" dirty="0" smtClean="0"/>
          </a:p>
          <a:p>
            <a:pPr marL="0" indent="0">
              <a:buFont typeface="Arial" pitchFamily="34" charset="0"/>
              <a:buNone/>
            </a:pPr>
            <a:r>
              <a:rPr lang="fr-FR" baseline="0" dirty="0" smtClean="0"/>
              <a:t>Les documents officiels : Factures, déclaration de TVA, les différents CERFA…</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FR" dirty="0" smtClean="0"/>
              <a:t>Les documents internes : Note de service, rapports, documents CHSCT,</a:t>
            </a:r>
            <a:r>
              <a:rPr lang="fr-FR" baseline="0" dirty="0" smtClean="0"/>
              <a:t> mode d'emploi…</a:t>
            </a:r>
            <a:endParaRPr lang="fr-FR" dirty="0" smtClean="0"/>
          </a:p>
          <a:p>
            <a:pPr marL="0" indent="0">
              <a:buFont typeface="Arial" pitchFamily="34" charset="0"/>
              <a:buNone/>
            </a:pPr>
            <a:r>
              <a:rPr lang="fr-FR" dirty="0" smtClean="0"/>
              <a:t>Le</a:t>
            </a:r>
            <a:r>
              <a:rPr lang="fr-FR" baseline="0" dirty="0" smtClean="0"/>
              <a:t>s documents contractuels : Relevé bancaire, fiche de paie, certification…</a:t>
            </a:r>
          </a:p>
          <a:p>
            <a:pPr marL="0" indent="0">
              <a:buFont typeface="Arial" pitchFamily="34" charset="0"/>
              <a:buNone/>
            </a:pPr>
            <a:r>
              <a:rPr lang="fr-FR" baseline="0" dirty="0" smtClean="0"/>
              <a:t>Les documents patrimoniaux : Catalogues, dictionnaire, création artistique…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25</a:t>
            </a:fld>
            <a:endParaRPr lang="fr-FR"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Inventé par Jeff </a:t>
            </a:r>
            <a:r>
              <a:rPr lang="fr-FR" dirty="0" err="1" smtClean="0"/>
              <a:t>Bezos</a:t>
            </a:r>
            <a:r>
              <a:rPr lang="fr-FR" dirty="0" smtClean="0"/>
              <a:t>,</a:t>
            </a:r>
            <a:r>
              <a:rPr lang="fr-FR" baseline="0" dirty="0" smtClean="0"/>
              <a:t> fondateur d’</a:t>
            </a:r>
            <a:r>
              <a:rPr lang="fr-FR" dirty="0" smtClean="0"/>
              <a:t>Amazon.com, encore</a:t>
            </a:r>
            <a:r>
              <a:rPr lang="fr-FR" baseline="0" dirty="0" smtClean="0"/>
              <a:t> </a:t>
            </a:r>
            <a:r>
              <a:rPr lang="fr-FR" dirty="0" smtClean="0"/>
              <a:t>leader</a:t>
            </a:r>
            <a:r>
              <a:rPr lang="fr-FR" baseline="0" dirty="0" smtClean="0"/>
              <a:t> du </a:t>
            </a:r>
            <a:r>
              <a:rPr lang="fr-FR" dirty="0" smtClean="0"/>
              <a:t>e-commerce à l’heure actuelle. Le but était d’utiliser internet pour développer</a:t>
            </a:r>
            <a:r>
              <a:rPr lang="fr-FR" baseline="0" dirty="0" smtClean="0"/>
              <a:t> les réseaux de vente à distance.</a:t>
            </a:r>
          </a:p>
          <a:p>
            <a:pPr marL="0" indent="0">
              <a:buFont typeface="Arial" pitchFamily="34" charset="0"/>
              <a:buNone/>
            </a:pPr>
            <a:endParaRPr lang="fr-FR" baseline="0" dirty="0" smtClean="0"/>
          </a:p>
          <a:p>
            <a:pPr marL="0" indent="0">
              <a:buFont typeface="Arial" pitchFamily="34" charset="0"/>
              <a:buNone/>
            </a:pPr>
            <a:r>
              <a:rPr lang="fr-FR" baseline="0" dirty="0" smtClean="0"/>
              <a:t>Pour cela il existe plusieurs type de sites :</a:t>
            </a:r>
          </a:p>
          <a:p>
            <a:pPr marL="0" indent="0">
              <a:buFont typeface="Arial" pitchFamily="34" charset="0"/>
              <a:buNone/>
            </a:pPr>
            <a:r>
              <a:rPr lang="fr-FR" baseline="0" dirty="0" smtClean="0"/>
              <a:t>- Le site vitrine qui a vocation à présenter l’activité d’une entreprise ou d’une organisation. On y trouve souvent un catalogue avec les gammes de produits ou de services.</a:t>
            </a:r>
          </a:p>
          <a:p>
            <a:pPr marL="0" indent="0">
              <a:buFont typeface="Arial" pitchFamily="34" charset="0"/>
              <a:buNone/>
            </a:pPr>
            <a:r>
              <a:rPr lang="fr-FR" dirty="0" smtClean="0"/>
              <a:t>- Le site événementiel est là pour gérer le cycle</a:t>
            </a:r>
            <a:r>
              <a:rPr lang="fr-FR" baseline="0" dirty="0" smtClean="0"/>
              <a:t> d’un événement (un séminaire, un salon, un festival…). Il permet de gérer les inscriptions, la logistique, les comptes rendus…</a:t>
            </a:r>
            <a:endParaRPr lang="fr-FR" dirty="0" smtClean="0"/>
          </a:p>
          <a:p>
            <a:pPr marL="0" indent="0">
              <a:buFont typeface="Arial" pitchFamily="34" charset="0"/>
              <a:buNone/>
            </a:pPr>
            <a:r>
              <a:rPr lang="fr-FR" dirty="0" smtClean="0"/>
              <a:t>- Et</a:t>
            </a:r>
            <a:r>
              <a:rPr lang="fr-FR" baseline="0" dirty="0" smtClean="0"/>
              <a:t> enfin le s</a:t>
            </a:r>
            <a:r>
              <a:rPr lang="fr-FR" dirty="0" smtClean="0"/>
              <a:t>ite marchand qui</a:t>
            </a:r>
            <a:r>
              <a:rPr lang="fr-FR" baseline="0" dirty="0" smtClean="0"/>
              <a:t> est à l’origine du e-commerce. Il est là pour permettre la vente de produits directement en ligne avec la gestion d’un panier virtuel et une possibilité de paiement sécurisé. Sa vocation est de permettre à n’importe quel internaute de passer une commande sur le site.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26</a:t>
            </a:fld>
            <a:endParaRPr lang="fr-FR"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Pour</a:t>
            </a:r>
            <a:r>
              <a:rPr lang="fr-FR" baseline="0" dirty="0" smtClean="0"/>
              <a:t> décrire le e-commerce on peut également parler de "types" de commerce, de catégorie ou de domaine de négociation.</a:t>
            </a:r>
          </a:p>
          <a:p>
            <a:pPr marL="0" indent="0">
              <a:buFont typeface="Arial" pitchFamily="34" charset="0"/>
              <a:buNone/>
            </a:pPr>
            <a:r>
              <a:rPr lang="fr-FR" baseline="0" dirty="0" smtClean="0"/>
              <a:t>- Entre deux entreprise (B2B) : Business to Business (Contrat spécifiques entreprise : "SFR Pro", "</a:t>
            </a:r>
            <a:r>
              <a:rPr lang="fr-FR" baseline="0" dirty="0" err="1" smtClean="0"/>
              <a:t>Livebox</a:t>
            </a:r>
            <a:r>
              <a:rPr lang="fr-FR" baseline="0" dirty="0" smtClean="0"/>
              <a:t> Pro"…)</a:t>
            </a:r>
          </a:p>
          <a:p>
            <a:pPr marL="0" indent="0">
              <a:buFont typeface="Arial" pitchFamily="34" charset="0"/>
              <a:buNone/>
            </a:pPr>
            <a:r>
              <a:rPr lang="fr-FR" dirty="0" smtClean="0"/>
              <a:t>- Entre une entreprise et un particulier (B2C) : Business to Consumer (Vente en ligne</a:t>
            </a:r>
            <a:r>
              <a:rPr lang="fr-FR" baseline="0" dirty="0" smtClean="0"/>
              <a:t> "Amazon", "Darty", …)</a:t>
            </a:r>
            <a:endParaRPr lang="fr-FR" dirty="0" smtClean="0"/>
          </a:p>
          <a:p>
            <a:pPr marL="0" indent="0">
              <a:buFont typeface="Arial" pitchFamily="34" charset="0"/>
              <a:buNone/>
            </a:pPr>
            <a:r>
              <a:rPr lang="fr-FR" dirty="0" smtClean="0"/>
              <a:t>- Entre une</a:t>
            </a:r>
            <a:r>
              <a:rPr lang="fr-FR" baseline="0" dirty="0" smtClean="0"/>
              <a:t> entreprise et ses employés (B2E) : Business to </a:t>
            </a:r>
            <a:r>
              <a:rPr lang="fr-FR" baseline="0" dirty="0" err="1" smtClean="0"/>
              <a:t>Employee</a:t>
            </a:r>
            <a:r>
              <a:rPr lang="fr-FR" baseline="0" dirty="0" smtClean="0"/>
              <a:t> (Application de gestion RH, Demande de dépannage…)</a:t>
            </a:r>
          </a:p>
          <a:p>
            <a:pPr marL="0" indent="0">
              <a:buFont typeface="Arial" pitchFamily="34" charset="0"/>
              <a:buNone/>
            </a:pPr>
            <a:r>
              <a:rPr lang="fr-FR" dirty="0" smtClean="0"/>
              <a:t>- Entre une entreprise</a:t>
            </a:r>
            <a:r>
              <a:rPr lang="fr-FR" baseline="0" dirty="0" smtClean="0"/>
              <a:t> et l’État (B2G/B2A) : Business to </a:t>
            </a:r>
            <a:r>
              <a:rPr lang="fr-FR" baseline="0" dirty="0" err="1" smtClean="0"/>
              <a:t>Governement</a:t>
            </a:r>
            <a:r>
              <a:rPr lang="fr-FR" baseline="0" dirty="0" smtClean="0"/>
              <a:t> / Business to Administration (Contrat téléphonique FT, Générale des eaux…)</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FR" baseline="0" dirty="0" smtClean="0"/>
              <a:t>- Entre deux particulier (C2C) : </a:t>
            </a:r>
            <a:r>
              <a:rPr lang="fr-FR" dirty="0" smtClean="0"/>
              <a:t>Consumer to Consumer (Annonces en lignes "</a:t>
            </a:r>
            <a:r>
              <a:rPr lang="fr-FR" dirty="0" err="1" smtClean="0"/>
              <a:t>leboncoin</a:t>
            </a:r>
            <a:r>
              <a:rPr lang="fr-FR" dirty="0" smtClean="0"/>
              <a:t>"</a:t>
            </a:r>
            <a:r>
              <a:rPr lang="fr-FR" baseline="0" dirty="0" smtClean="0"/>
              <a:t> ou "</a:t>
            </a:r>
            <a:r>
              <a:rPr lang="fr-FR" baseline="0" dirty="0" err="1" smtClean="0"/>
              <a:t>vivatreet</a:t>
            </a:r>
            <a:r>
              <a:rPr lang="fr-FR" baseline="0" dirty="0" smtClean="0"/>
              <a:t>")</a:t>
            </a:r>
            <a:endParaRPr lang="fr-FR"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FR" dirty="0" smtClean="0"/>
              <a:t>- Entre un particulier</a:t>
            </a:r>
            <a:r>
              <a:rPr lang="fr-FR" baseline="0" dirty="0" smtClean="0"/>
              <a:t> et une entreprise (C2B) : </a:t>
            </a:r>
            <a:r>
              <a:rPr lang="fr-FR" dirty="0" smtClean="0"/>
              <a:t>Consumer to Business (Comparaison de prix </a:t>
            </a:r>
            <a:r>
              <a:rPr lang="fr-FR" dirty="0" err="1" smtClean="0"/>
              <a:t>Kelkoo</a:t>
            </a:r>
            <a:r>
              <a:rPr lang="fr-FR" dirty="0" smtClean="0"/>
              <a:t>,</a:t>
            </a:r>
            <a:r>
              <a:rPr lang="fr-FR" baseline="0" dirty="0" smtClean="0"/>
              <a:t> Régies publicitaires Google </a:t>
            </a:r>
            <a:r>
              <a:rPr lang="fr-FR" baseline="0" dirty="0" err="1" smtClean="0"/>
              <a:t>Adsense</a:t>
            </a:r>
            <a:r>
              <a:rPr lang="fr-FR" baseline="0" dirty="0" smtClean="0"/>
              <a:t>, Paneliste Carrefour…)</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fr-FR" dirty="0" smtClean="0"/>
              <a:t>- Enfin</a:t>
            </a:r>
            <a:r>
              <a:rPr lang="fr-FR" baseline="0" dirty="0" smtClean="0"/>
              <a:t> pour le dernier entre un particulier et l’État, il s’agit plus d’administration électronique, que de commerce électronique (Impôts en ligne, Paiement des PV…)</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27</a:t>
            </a:fld>
            <a:endParaRPr lang="fr-FR"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Comme on l'a vu tout à l'heure,</a:t>
            </a:r>
            <a:r>
              <a:rPr lang="fr-FR" baseline="0" dirty="0" smtClean="0"/>
              <a:t> le programme de sciences de gestion demande de partir du contexte, pour aller vers la question de gestion. De là, on met en place des capacités grâce à des réponses que sont amenés à fournir les élèves. Pour finir par l'acquisition de notions.</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28</a:t>
            </a:fld>
            <a:endParaRPr lang="fr-FR"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La préparation de nos cours implique une recherche documentaire importante</a:t>
            </a:r>
            <a:r>
              <a:rPr lang="fr-FR" baseline="0" dirty="0" smtClean="0"/>
              <a:t> car il faut que les élèves travaillent sur des documents divers et variés. Des articles de presse, des vidéos, des émissions de radio…</a:t>
            </a:r>
            <a:endParaRPr lang="fr-FR" dirty="0" smtClean="0"/>
          </a:p>
          <a:p>
            <a:pPr marL="0" indent="0">
              <a:buFont typeface="Arial" pitchFamily="34" charset="0"/>
              <a:buNone/>
            </a:pPr>
            <a:endParaRPr lang="fr-FR" dirty="0" smtClean="0"/>
          </a:p>
          <a:p>
            <a:pPr marL="0" indent="0">
              <a:buFont typeface="Arial" pitchFamily="34" charset="0"/>
              <a:buNone/>
            </a:pPr>
            <a:r>
              <a:rPr lang="fr-FR" dirty="0" smtClean="0"/>
              <a:t>Une fois les ressources trouvés, il vous faut</a:t>
            </a:r>
            <a:r>
              <a:rPr lang="fr-FR" baseline="0" dirty="0" smtClean="0"/>
              <a:t> se les approprier et les adapter pour que leurs contenus correspondent exactement à ce que l'on souhaite. Reste ensuite le plus fastidieux, la création du contexte pédagogique, c’est-à-dire la mise en place d'une situation d'apprentissage où l'élève va être immergé au point d'y prendre part en tant que partie prenante.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29</a:t>
            </a:fld>
            <a:endParaRPr lang="fr-FR"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Cette matinée/après-midi va se décomposer en 5 étapes :</a:t>
            </a:r>
          </a:p>
          <a:p>
            <a:pPr marL="171450" indent="-171450">
              <a:buFont typeface="Arial" pitchFamily="34" charset="0"/>
              <a:buChar char="•"/>
            </a:pPr>
            <a:r>
              <a:rPr lang="fr-FR" dirty="0" smtClean="0"/>
              <a:t>Je commencerai par une rapide lecture du programme avec un double objectif</a:t>
            </a:r>
            <a:r>
              <a:rPr lang="fr-FR" baseline="0" dirty="0" smtClean="0"/>
              <a:t> :</a:t>
            </a:r>
          </a:p>
          <a:p>
            <a:pPr marL="628650" lvl="1" indent="-171450">
              <a:buFont typeface="Arial" pitchFamily="34" charset="0"/>
              <a:buChar char="•"/>
            </a:pPr>
            <a:r>
              <a:rPr lang="fr-FR" baseline="0" dirty="0" smtClean="0"/>
              <a:t>Bien situer la place qu’occupe notre problématique</a:t>
            </a:r>
          </a:p>
          <a:p>
            <a:pPr marL="628650" lvl="1" indent="-171450">
              <a:buFont typeface="Arial" pitchFamily="34" charset="0"/>
              <a:buChar char="•"/>
            </a:pPr>
            <a:r>
              <a:rPr lang="fr-FR" baseline="0" dirty="0" smtClean="0"/>
              <a:t>Comprendre comment lire ce nouveau programme</a:t>
            </a:r>
          </a:p>
          <a:p>
            <a:pPr marL="171450" lvl="0" indent="-171450">
              <a:buFont typeface="Arial" pitchFamily="34" charset="0"/>
              <a:buChar char="•"/>
            </a:pPr>
            <a:r>
              <a:rPr lang="fr-FR" baseline="0" dirty="0" smtClean="0"/>
              <a:t>J’aborderai ensuite les transversalités avec les autres disciplines, telles que le Droit et le Management en première ainsi que dans les enseignements de spécialité en classe de terminale.</a:t>
            </a:r>
          </a:p>
          <a:p>
            <a:pPr marL="171450" lvl="0" indent="-171450">
              <a:buFont typeface="Arial" pitchFamily="34" charset="0"/>
              <a:buChar char="•"/>
            </a:pPr>
            <a:r>
              <a:rPr lang="fr-FR" baseline="0" dirty="0" smtClean="0"/>
              <a:t>Dans un troisième temps nous découvrirons ou redécouvrirons pour certains, les nouveautés didactiques induites dans ce nouveau programme et en particulier dans la problématique qui nous intéresse. En tâchant d’aller au plus simple, j’essaierai de vous présenter en quelques mots des notions que beaucoup d’entre vous connaissent bien, telles que le travail collaboratif, le PGI, les </a:t>
            </a:r>
            <a:r>
              <a:rPr lang="fr-FR" baseline="0" dirty="0" err="1" smtClean="0"/>
              <a:t>workflows</a:t>
            </a:r>
            <a:r>
              <a:rPr lang="fr-FR" baseline="0" dirty="0" smtClean="0"/>
              <a:t>, la représentation des processus, la GED ou encore le e-commerce.</a:t>
            </a:r>
          </a:p>
          <a:p>
            <a:pPr marL="171450" lvl="0" indent="-171450">
              <a:buFont typeface="Arial" pitchFamily="34" charset="0"/>
              <a:buChar char="•"/>
            </a:pPr>
            <a:r>
              <a:rPr lang="fr-FR" baseline="0" dirty="0" smtClean="0"/>
              <a:t>Dans l’avant dernière partie de notre matinée/après-midi je vous présenterai tout d’abord l’organisation type de travail à avoir pour traiter notre problématique. Et ensuite je vous proposerai un exemple de plan de séance sur lequel mes collègues et moi-même avons travaillé. Dans cette proposition nous prenons appuie sur un contexte créé par le Réseau CERTA et téléchargeable sur leurs site.</a:t>
            </a:r>
          </a:p>
          <a:p>
            <a:pPr marL="171450" lvl="0" indent="-171450">
              <a:buFont typeface="Arial" pitchFamily="34" charset="0"/>
              <a:buChar char="•"/>
            </a:pPr>
            <a:r>
              <a:rPr lang="fr-FR" dirty="0" smtClean="0"/>
              <a:t>Et</a:t>
            </a:r>
            <a:r>
              <a:rPr lang="fr-FR" baseline="0" dirty="0" smtClean="0"/>
              <a:t> enfin je conclurai mon intervention en vous présentant diverses sources documentaires vous permettant de travailler sereinement sur ce nouveau programme.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a:t>
            </a:fld>
            <a:endParaRPr lang="fr-FR"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30</a:t>
            </a:fld>
            <a:endParaRPr lang="fr-FR"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31</a:t>
            </a:fld>
            <a:endParaRPr lang="fr-FR"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32</a:t>
            </a:fld>
            <a:endParaRPr lang="fr-FR"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33</a:t>
            </a:fld>
            <a:endParaRPr lang="fr-FR"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34</a:t>
            </a:fld>
            <a:endParaRPr lang="fr-FR" smtClean="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35</a:t>
            </a:fld>
            <a:endParaRPr lang="fr-FR"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36</a:t>
            </a:fld>
            <a:endParaRPr lang="fr-FR"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37</a:t>
            </a:fld>
            <a:endParaRPr lang="fr-FR" smtClean="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38</a:t>
            </a:fld>
            <a:endParaRPr lang="fr-FR"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39</a:t>
            </a:fld>
            <a:endParaRPr lang="fr-F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fr-FR" sz="1800" dirty="0" smtClean="0"/>
              <a:t>Dernière question du thème 3 : "</a:t>
            </a:r>
            <a:r>
              <a:rPr lang="fr-FR" sz="1800" i="1" dirty="0" smtClean="0"/>
              <a:t>Information et intelligence collective</a:t>
            </a:r>
            <a:r>
              <a:rPr lang="fr-FR" sz="1800" i="0" dirty="0" smtClean="0"/>
              <a:t>"</a:t>
            </a:r>
            <a:endParaRPr lang="fr-FR" sz="1800" dirty="0" smtClean="0"/>
          </a:p>
          <a:p>
            <a:pPr lvl="0"/>
            <a:r>
              <a:rPr lang="fr-FR" sz="1800" dirty="0" smtClean="0"/>
              <a:t>Les 2 autres questions situées avant sont des prérequis.</a:t>
            </a:r>
          </a:p>
          <a:p>
            <a:pPr lvl="0"/>
            <a:endParaRPr lang="fr-FR" sz="1800" dirty="0" smtClean="0"/>
          </a:p>
          <a:p>
            <a:pPr lvl="0"/>
            <a:r>
              <a:rPr lang="fr-FR" sz="1800" dirty="0" smtClean="0"/>
              <a:t>Dans la première question l'élève</a:t>
            </a:r>
            <a:r>
              <a:rPr lang="fr-FR" sz="1800" baseline="0" dirty="0" smtClean="0"/>
              <a:t> découvre les fondements du système d'information et dans la seconde il va voir la mise en œuvre les TIC dans les organisations. Pour finir avec notre question de gestion qui va l'amener à comprendre la contribution du SI à la mise en forme de l'organisation.</a:t>
            </a:r>
            <a:endParaRPr lang="fr-FR" sz="1800"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a:t>
            </a:fld>
            <a:endParaRPr lang="fr-FR"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40</a:t>
            </a:fld>
            <a:endParaRPr lang="fr-FR" smtClean="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41</a:t>
            </a:fld>
            <a:endParaRPr lang="fr-FR" smtClean="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42</a:t>
            </a:fld>
            <a:endParaRPr lang="fr-FR"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Je vais maintenant vous présenter un exemple</a:t>
            </a:r>
            <a:r>
              <a:rPr lang="fr-FR" baseline="0" dirty="0" smtClean="0"/>
              <a:t> de plan de séance qui s'appuie sur un contexte réalisé par le réseau CERTA. </a:t>
            </a:r>
          </a:p>
          <a:p>
            <a:pPr marL="0" indent="0">
              <a:buFont typeface="Arial" pitchFamily="34" charset="0"/>
              <a:buNone/>
            </a:pPr>
            <a:r>
              <a:rPr lang="fr-FR" baseline="0" dirty="0" smtClean="0"/>
              <a:t>Le contexte se situe dans l'entreprise </a:t>
            </a:r>
            <a:r>
              <a:rPr lang="fr-FR" dirty="0" smtClean="0"/>
              <a:t>Specibike qui au départ était un magasin unique à Dijon et qui est devenu un réseau de quelques 70 magasins de cycles, indépendants et répartis sur l’ensemble du territoire français. </a:t>
            </a:r>
          </a:p>
          <a:p>
            <a:pPr marL="0" indent="0">
              <a:buFont typeface="Arial" pitchFamily="34" charset="0"/>
              <a:buNone/>
            </a:pPr>
            <a:r>
              <a:rPr lang="fr-FR" dirty="0" smtClean="0"/>
              <a:t>Les magasins Specibike proposent toutes les grandes marques du marché. Mais aussi des ateliers de réparation et d’entretien qualifiés. </a:t>
            </a:r>
          </a:p>
          <a:p>
            <a:pPr marL="0" indent="0">
              <a:buFont typeface="Arial" pitchFamily="34" charset="0"/>
              <a:buNone/>
            </a:pPr>
            <a:r>
              <a:rPr lang="fr-FR" dirty="0" smtClean="0"/>
              <a:t>Specibike ne fabrique pas de vélos, la société achète les vélos auprès de grandes marques et les revend en apportant différents services au client : un catalogue très complet de vélos et d’accessoires, les conseils de techniciens spécialisés, un service de réparation efficace.</a:t>
            </a:r>
          </a:p>
          <a:p>
            <a:pPr marL="0" indent="0">
              <a:buFont typeface="Arial" pitchFamily="34" charset="0"/>
              <a:buNone/>
            </a:pPr>
            <a:r>
              <a:rPr lang="fr-FR" dirty="0" smtClean="0"/>
              <a:t>Le siège social situé à Dijon est le magasin d’origine crée par M. </a:t>
            </a:r>
            <a:r>
              <a:rPr lang="fr-FR" dirty="0" err="1" smtClean="0"/>
              <a:t>Burgond</a:t>
            </a:r>
            <a:r>
              <a:rPr lang="fr-FR" dirty="0" smtClean="0"/>
              <a:t>, réalisant le plus gros volume d’affaires.</a:t>
            </a:r>
          </a:p>
          <a:p>
            <a:pPr marL="0" indent="0">
              <a:buFont typeface="Arial" pitchFamily="34" charset="0"/>
              <a:buNone/>
            </a:pPr>
            <a:r>
              <a:rPr lang="fr-FR" dirty="0" smtClean="0"/>
              <a:t>Les autres magasins sont des lieux de distribution qui dispose d’une organisation propre.</a:t>
            </a:r>
          </a:p>
          <a:p>
            <a:pPr marL="0" indent="0">
              <a:buFont typeface="Arial" pitchFamily="34" charset="0"/>
              <a:buNone/>
            </a:pPr>
            <a:r>
              <a:rPr lang="fr-FR" dirty="0" smtClean="0"/>
              <a:t>L’entreprise dispose également d’un site marchand « </a:t>
            </a:r>
            <a:r>
              <a:rPr lang="fr-FR" dirty="0" err="1" smtClean="0"/>
              <a:t>Oxabike</a:t>
            </a:r>
            <a:r>
              <a:rPr lang="fr-FR" dirty="0" smtClean="0"/>
              <a:t> » proposant à la vente ses produits, ainsi que des pièces de rechange et des accessoires. La logistique liée aux commandes en ligne est située à Dijon. </a:t>
            </a:r>
          </a:p>
          <a:p>
            <a:pPr marL="0" indent="0">
              <a:buFont typeface="Arial" pitchFamily="34" charset="0"/>
              <a:buNone/>
            </a:pPr>
            <a:r>
              <a:rPr lang="fr-FR" dirty="0" smtClean="0"/>
              <a:t>Voilà pour la présentation</a:t>
            </a:r>
            <a:r>
              <a:rPr lang="fr-FR" baseline="0" dirty="0" smtClean="0"/>
              <a:t> générale.</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43</a:t>
            </a:fld>
            <a:endParaRPr lang="fr-FR" smtClean="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44</a:t>
            </a:fld>
            <a:endParaRPr lang="fr-FR" smtClean="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45</a:t>
            </a:fld>
            <a:endParaRPr lang="fr-FR"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46</a:t>
            </a:fld>
            <a:endParaRPr lang="fr-FR"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47</a:t>
            </a:fld>
            <a:endParaRPr lang="fr-FR" smtClean="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48</a:t>
            </a:fld>
            <a:endParaRPr lang="fr-FR"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49</a:t>
            </a:fld>
            <a:endParaRPr lang="fr-F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t>En s’appuyant sur des cas</a:t>
            </a:r>
            <a:r>
              <a:rPr lang="fr-FR" baseline="0" dirty="0" smtClean="0"/>
              <a:t> concrets, on doit mettre en situation l’élève en lui faisant exploiter un outil logiciel qui l’amène à réfléchir sur la question de gestion. Attention ici, l’élève ne doit pas se contenter d’observer. Il doit jouer un rôle et être réellement partie prenante dans le contexte étudié.</a:t>
            </a:r>
          </a:p>
          <a:p>
            <a:endParaRPr lang="fr-FR" baseline="0" dirty="0" smtClean="0"/>
          </a:p>
          <a:p>
            <a:r>
              <a:rPr lang="fr-FR" baseline="0" dirty="0" smtClean="0"/>
              <a:t>La combinaison des activités réalisées et de sa réflexion doit ensuite amener l’élève à développer les 2 capacités suivantes : </a:t>
            </a:r>
          </a:p>
          <a:p>
            <a:pPr marL="171450" indent="-171450">
              <a:buFont typeface="Arial" pitchFamily="34" charset="0"/>
              <a:buChar char="•"/>
            </a:pPr>
            <a:r>
              <a:rPr lang="fr-FR" dirty="0" smtClean="0"/>
              <a:t>"</a:t>
            </a:r>
            <a:r>
              <a:rPr lang="fr-FR" i="1" dirty="0" smtClean="0"/>
              <a:t>identifier les différentes étapes d’un processus de gestion et d’en schématiser l’enchaînement</a:t>
            </a:r>
            <a:r>
              <a:rPr lang="fr-FR" dirty="0" smtClean="0"/>
              <a:t>" ;</a:t>
            </a:r>
          </a:p>
          <a:p>
            <a:pPr marL="171450" indent="-171450">
              <a:buFont typeface="Arial" pitchFamily="34" charset="0"/>
              <a:buChar char="•"/>
            </a:pPr>
            <a:r>
              <a:rPr lang="fr-FR" dirty="0" smtClean="0"/>
              <a:t>"</a:t>
            </a:r>
            <a:r>
              <a:rPr lang="fr-FR" i="1" dirty="0" smtClean="0"/>
              <a:t>repérer les effets de l’automatisation des activités de gestion sur la circulation de l’information, l’organisation du travail et le rôle des acteurs</a:t>
            </a:r>
            <a:r>
              <a:rPr lang="fr-FR" dirty="0" smtClean="0"/>
              <a:t>".</a:t>
            </a:r>
          </a:p>
          <a:p>
            <a:pPr marL="0" indent="0">
              <a:buFont typeface="Arial" pitchFamily="34" charset="0"/>
              <a:buNone/>
            </a:pPr>
            <a:endParaRPr lang="fr-FR" dirty="0" smtClean="0"/>
          </a:p>
          <a:p>
            <a:pPr marL="0" indent="0">
              <a:buFont typeface="Arial" pitchFamily="34" charset="0"/>
              <a:buNone/>
            </a:pPr>
            <a:r>
              <a:rPr lang="fr-FR" dirty="0" smtClean="0"/>
              <a:t>L’aboutissement des analyses et des manipulations, étant bien entendu,</a:t>
            </a:r>
            <a:r>
              <a:rPr lang="fr-FR" baseline="0" dirty="0" smtClean="0"/>
              <a:t> l’acquisition d’un certains nombre de notions, dont :</a:t>
            </a:r>
          </a:p>
          <a:p>
            <a:pPr marL="171450" indent="-171450">
              <a:buFont typeface="Arial" pitchFamily="34" charset="0"/>
              <a:buChar char="•"/>
            </a:pPr>
            <a:r>
              <a:rPr lang="fr-FR" dirty="0" smtClean="0"/>
              <a:t>La représentation des processus et la compréhension de leurs nature ;</a:t>
            </a:r>
          </a:p>
          <a:p>
            <a:pPr marL="171450" indent="-171450">
              <a:buFont typeface="Arial" pitchFamily="34" charset="0"/>
              <a:buChar char="•"/>
            </a:pPr>
            <a:r>
              <a:rPr lang="fr-FR" dirty="0" smtClean="0"/>
              <a:t>Les progiciels de gestion dans les métiers de l’organisation, d’un point de vue fonctionnel, managérial et métier (avec</a:t>
            </a:r>
            <a:r>
              <a:rPr lang="fr-FR" baseline="0" dirty="0" smtClean="0"/>
              <a:t> les </a:t>
            </a:r>
            <a:r>
              <a:rPr lang="fr-FR" dirty="0" err="1" smtClean="0"/>
              <a:t>workflows</a:t>
            </a:r>
            <a:r>
              <a:rPr lang="fr-FR" dirty="0" smtClean="0"/>
              <a:t>) ;</a:t>
            </a:r>
          </a:p>
          <a:p>
            <a:pPr marL="171450" indent="-171450">
              <a:buFont typeface="Arial" pitchFamily="34" charset="0"/>
              <a:buChar char="•"/>
            </a:pPr>
            <a:r>
              <a:rPr lang="fr-FR" dirty="0" smtClean="0"/>
              <a:t>Le e-commerce ;</a:t>
            </a:r>
          </a:p>
          <a:p>
            <a:pPr marL="171450" indent="-171450">
              <a:buFont typeface="Arial" pitchFamily="34" charset="0"/>
              <a:buChar char="•"/>
            </a:pPr>
            <a:r>
              <a:rPr lang="fr-FR" dirty="0" smtClean="0"/>
              <a:t>Et le travail à distance.</a:t>
            </a:r>
          </a:p>
          <a:p>
            <a:pPr marL="0" indent="0">
              <a:buFont typeface="Arial" pitchFamily="34" charset="0"/>
              <a:buNone/>
            </a:pPr>
            <a:endParaRPr lang="fr-FR" dirty="0" smtClean="0"/>
          </a:p>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a:t>
            </a:fld>
            <a:endParaRPr lang="fr-FR"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50</a:t>
            </a:fld>
            <a:endParaRPr lang="fr-FR" smtClean="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51</a:t>
            </a:fld>
            <a:endParaRPr lang="fr-FR" smtClean="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52</a:t>
            </a:fld>
            <a:endParaRPr lang="fr-FR" smtClean="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53</a:t>
            </a:fld>
            <a:endParaRPr lang="fr-FR" smtClean="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54</a:t>
            </a:fld>
            <a:endParaRPr lang="fr-FR" smtClean="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55</a:t>
            </a:fld>
            <a:endParaRPr lang="fr-FR" smtClean="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56</a:t>
            </a:fld>
            <a:endParaRPr lang="fr-FR" smtClean="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57</a:t>
            </a:fld>
            <a:endParaRPr lang="fr-FR" smtClean="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58</a:t>
            </a:fld>
            <a:endParaRPr lang="fr-FR" smtClean="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Une des activités proposées par le CERTA est ensuite l'étude d'un processus de gestion, la demande</a:t>
            </a:r>
            <a:r>
              <a:rPr lang="fr-FR" baseline="0" dirty="0" smtClean="0"/>
              <a:t> de congés.</a:t>
            </a:r>
          </a:p>
          <a:p>
            <a:pPr marL="0" indent="0">
              <a:buFont typeface="Arial" pitchFamily="34" charset="0"/>
              <a:buNone/>
            </a:pPr>
            <a:endParaRPr lang="fr-FR" baseline="0" dirty="0" smtClean="0"/>
          </a:p>
          <a:p>
            <a:pPr marL="0" indent="0">
              <a:buFont typeface="Arial" pitchFamily="34" charset="0"/>
              <a:buNone/>
            </a:pPr>
            <a:r>
              <a:rPr lang="fr-FR" baseline="0" dirty="0" smtClean="0"/>
              <a:t>Dans le contexte on nous explique que Mme FULTON, qui est la préparatrice des commandes du e-commerce revient d'un séminaire consacré au PGI et que du coup elle éprouve un grand besoin de partir en vacances </a:t>
            </a:r>
            <a:r>
              <a:rPr lang="fr-FR" baseline="0" dirty="0" smtClean="0">
                <a:sym typeface="Wingdings" pitchFamily="2" charset="2"/>
              </a:rPr>
              <a:t></a:t>
            </a:r>
          </a:p>
          <a:p>
            <a:pPr marL="0" indent="0">
              <a:buFont typeface="Arial" pitchFamily="34" charset="0"/>
              <a:buNone/>
            </a:pPr>
            <a:endParaRPr lang="fr-FR" baseline="0" dirty="0" smtClean="0">
              <a:sym typeface="Wingdings" pitchFamily="2" charset="2"/>
            </a:endParaRPr>
          </a:p>
          <a:p>
            <a:pPr marL="0" indent="0">
              <a:buFont typeface="Arial" pitchFamily="34" charset="0"/>
              <a:buNone/>
            </a:pPr>
            <a:r>
              <a:rPr lang="fr-FR" dirty="0" smtClean="0"/>
              <a:t>Après avoir fournit une définition</a:t>
            </a:r>
            <a:r>
              <a:rPr lang="fr-FR" baseline="0" dirty="0" smtClean="0"/>
              <a:t> formelle de "workflow" aux élèves, le document leurs donne la procédure de dépôt d'un congé :</a:t>
            </a:r>
          </a:p>
          <a:p>
            <a:pPr marL="0" indent="0">
              <a:buFont typeface="Arial" pitchFamily="34" charset="0"/>
              <a:buNone/>
            </a:pPr>
            <a:r>
              <a:rPr lang="fr-FR" baseline="0" dirty="0" smtClean="0"/>
              <a:t>1- La demande de congé doit être saisie et enregistrée dans le module "gestion des RH" du PGI en précisant les dates de début et de fin. A ce stade la demande est à l'état de "brouillon").</a:t>
            </a:r>
          </a:p>
          <a:p>
            <a:pPr marL="0" indent="0">
              <a:buFont typeface="Arial" pitchFamily="34" charset="0"/>
              <a:buNone/>
            </a:pPr>
            <a:r>
              <a:rPr lang="fr-FR" baseline="0" dirty="0" smtClean="0"/>
              <a:t>2- Le collaborateur doit ensuite confirmé sa demande pour qu'elle soit vue par son supérieur hiérarchique. A ce stade, la demande est à l'état "en attente d'approbation"</a:t>
            </a:r>
          </a:p>
          <a:p>
            <a:pPr marL="0" indent="0">
              <a:buFont typeface="Arial" pitchFamily="34" charset="0"/>
              <a:buNone/>
            </a:pPr>
            <a:r>
              <a:rPr lang="fr-FR" dirty="0" smtClean="0"/>
              <a:t>3- Le supérieur hiérarchique peut alors ensuite soit refuser la demande, soit </a:t>
            </a:r>
            <a:r>
              <a:rPr lang="fr-FR" smtClean="0"/>
              <a:t>l'approuver. Dans ce dernier</a:t>
            </a:r>
            <a:r>
              <a:rPr lang="fr-FR" baseline="0" smtClean="0"/>
              <a:t> cas, l'appropation</a:t>
            </a:r>
            <a:endParaRPr lang="fr-FR" dirty="0" smtClean="0"/>
          </a:p>
          <a:p>
            <a:pPr marL="171450" indent="-171450">
              <a:buFont typeface="Wingdings"/>
              <a:buChar char="è"/>
            </a:pPr>
            <a:r>
              <a:rPr lang="fr-FR" dirty="0" smtClean="0">
                <a:sym typeface="Wingdings" pitchFamily="2" charset="2"/>
              </a:rPr>
              <a:t>Une demande de congés approuvée est ensuite réputée</a:t>
            </a:r>
            <a:r>
              <a:rPr lang="fr-FR" baseline="0" dirty="0" smtClean="0">
                <a:sym typeface="Wingdings" pitchFamily="2" charset="2"/>
              </a:rPr>
              <a:t> accordée et ne peut plus être refusée par la suite (les pointillés indiquent que la transition est réalisée automatiquement par le moteur de workflow).</a:t>
            </a:r>
          </a:p>
          <a:p>
            <a:pPr marL="171450" indent="-171450">
              <a:buFont typeface="Wingdings"/>
              <a:buChar char="è"/>
            </a:pPr>
            <a:endParaRPr lang="fr-FR" baseline="0" dirty="0" smtClean="0">
              <a:sym typeface="Wingdings" pitchFamily="2" charset="2"/>
            </a:endParaRPr>
          </a:p>
          <a:p>
            <a:pPr marL="0" indent="0">
              <a:buFont typeface="Wingdings"/>
              <a:buNone/>
            </a:pPr>
            <a:r>
              <a:rPr lang="fr-FR" baseline="0" dirty="0" smtClean="0">
                <a:sym typeface="Wingdings" pitchFamily="2" charset="2"/>
              </a:rPr>
              <a:t>Allons voir comment ça se passe en réalité sur le PGI.</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59</a:t>
            </a:fld>
            <a:endParaRPr lang="fr-F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Exemples d’apports du SI : rationalisation, accès à l’information, flexibilité, innovation…</a:t>
            </a:r>
          </a:p>
          <a:p>
            <a:pPr marL="0" indent="0">
              <a:buFont typeface="Arial" pitchFamily="34" charset="0"/>
              <a:buNone/>
            </a:pPr>
            <a:r>
              <a:rPr lang="fr-FR" dirty="0" smtClean="0"/>
              <a:t>Exemples de limites du SI : matériel, sécurité, contraintes, connaissances tacites…</a:t>
            </a:r>
          </a:p>
          <a:p>
            <a:pPr marL="0" indent="0">
              <a:buFont typeface="Arial" pitchFamily="34" charset="0"/>
              <a:buNone/>
            </a:pPr>
            <a:r>
              <a:rPr lang="fr-FR" dirty="0" smtClean="0"/>
              <a:t>Exemples de de nouvelles organisation du travail : télétravail</a:t>
            </a:r>
          </a:p>
          <a:p>
            <a:pPr marL="0" indent="0">
              <a:buFont typeface="Arial" pitchFamily="34" charset="0"/>
              <a:buNone/>
            </a:pPr>
            <a:r>
              <a:rPr lang="fr-FR" dirty="0" smtClean="0"/>
              <a:t>Exemples de modifications du rôle des acteurs : innovation, coopération, entreprise réseau…</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a:t>
            </a:fld>
            <a:endParaRPr lang="fr-FR"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Si on revient à notre cas, </a:t>
            </a:r>
            <a:r>
              <a:rPr lang="fr-FR" baseline="0" dirty="0" smtClean="0"/>
              <a:t>on nous indique que par mégarde (mais peut-être aussi parce qu'elle est pressé de partir en vacances </a:t>
            </a:r>
            <a:r>
              <a:rPr lang="fr-FR" baseline="0" dirty="0" smtClean="0">
                <a:sym typeface="Wingdings" pitchFamily="2" charset="2"/>
              </a:rPr>
              <a:t> ), Mme Fulton a pu approuver elle-même sa demande, sans que son supérieur ait eu à intervenir.</a:t>
            </a:r>
          </a:p>
          <a:p>
            <a:pPr marL="0" indent="0">
              <a:buFont typeface="Arial" pitchFamily="34" charset="0"/>
              <a:buNone/>
            </a:pPr>
            <a:endParaRPr lang="fr-FR" baseline="0" dirty="0" smtClean="0">
              <a:sym typeface="Wingdings" pitchFamily="2" charset="2"/>
            </a:endParaRPr>
          </a:p>
          <a:p>
            <a:pPr marL="0" indent="0">
              <a:buFont typeface="Arial" pitchFamily="34" charset="0"/>
              <a:buNone/>
            </a:pPr>
            <a:r>
              <a:rPr lang="fr-FR" baseline="0" dirty="0" smtClean="0">
                <a:sym typeface="Wingdings" pitchFamily="2" charset="2"/>
              </a:rPr>
              <a:t>On va voir comment elle a fait.</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60</a:t>
            </a:fld>
            <a:endParaRPr lang="fr-FR" smtClean="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Suite</a:t>
            </a:r>
            <a:r>
              <a:rPr lang="fr-FR" baseline="0" dirty="0" smtClean="0"/>
              <a:t> à cette "malencontreuse" manipulation </a:t>
            </a:r>
            <a:r>
              <a:rPr lang="fr-FR" baseline="0" dirty="0" smtClean="0">
                <a:sym typeface="Wingdings" pitchFamily="2" charset="2"/>
              </a:rPr>
              <a:t> Mme Fulton prévient sa supérieure Mme Billon, qui a son tour prévient la responsable du SI qui va donc faire </a:t>
            </a:r>
            <a:r>
              <a:rPr lang="fr-FR" baseline="0" dirty="0" err="1" smtClean="0">
                <a:sym typeface="Wingdings" pitchFamily="2" charset="2"/>
              </a:rPr>
              <a:t>reparamétrer</a:t>
            </a:r>
            <a:r>
              <a:rPr lang="fr-FR" baseline="0" dirty="0" smtClean="0">
                <a:sym typeface="Wingdings" pitchFamily="2" charset="2"/>
              </a:rPr>
              <a:t> le PGI pour corriger le circuit de validation de façon à le faire correspondre au fonctionnement de l'entreprise.</a:t>
            </a:r>
          </a:p>
          <a:p>
            <a:pPr marL="0" indent="0">
              <a:buFont typeface="Arial" pitchFamily="34" charset="0"/>
              <a:buNone/>
            </a:pPr>
            <a:endParaRPr lang="fr-FR" baseline="0" dirty="0" smtClean="0">
              <a:sym typeface="Wingdings" pitchFamily="2" charset="2"/>
            </a:endParaRPr>
          </a:p>
          <a:p>
            <a:pPr marL="0" indent="0">
              <a:buFont typeface="Arial" pitchFamily="34" charset="0"/>
              <a:buNone/>
            </a:pPr>
            <a:r>
              <a:rPr lang="fr-FR" baseline="0" dirty="0" smtClean="0">
                <a:sym typeface="Wingdings" pitchFamily="2" charset="2"/>
              </a:rPr>
              <a:t>On va voir comment on fait. Au passage, on va vérifier si les autres règles sont respectées !</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61</a:t>
            </a:fld>
            <a:endParaRPr lang="fr-FR" smtClean="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Une autre activité proposée par le CERTA concerne</a:t>
            </a:r>
            <a:r>
              <a:rPr lang="fr-FR" baseline="0" dirty="0" smtClean="0"/>
              <a:t> la représentation des processus.</a:t>
            </a:r>
          </a:p>
          <a:p>
            <a:pPr marL="0" indent="0">
              <a:buFont typeface="Arial" pitchFamily="34" charset="0"/>
              <a:buNone/>
            </a:pPr>
            <a:endParaRPr lang="fr-FR" baseline="0" dirty="0" smtClean="0"/>
          </a:p>
          <a:p>
            <a:pPr marL="0" indent="0">
              <a:buFont typeface="Arial" pitchFamily="34" charset="0"/>
              <a:buNone/>
            </a:pPr>
            <a:r>
              <a:rPr lang="fr-FR" baseline="0" dirty="0" smtClean="0"/>
              <a:t>Par une série de question l'élève est amené à comprendre la modélisation du processus de gestion des commandes en ligne, avant de passer sur le formalisme utilisé par </a:t>
            </a:r>
            <a:r>
              <a:rPr lang="fr-FR" baseline="0" dirty="0" err="1" smtClean="0"/>
              <a:t>OpenERP</a:t>
            </a:r>
            <a:r>
              <a:rPr lang="fr-FR" baseline="0" dirty="0" smtClean="0"/>
              <a:t> où une autre série de question attends l'élève.</a:t>
            </a:r>
          </a:p>
          <a:p>
            <a:pPr marL="0" indent="0">
              <a:buFont typeface="Arial" pitchFamily="34" charset="0"/>
              <a:buNone/>
            </a:pPr>
            <a:endParaRPr lang="fr-FR" baseline="0" dirty="0" smtClean="0"/>
          </a:p>
          <a:p>
            <a:pPr marL="0" indent="0">
              <a:buFont typeface="Arial" pitchFamily="34" charset="0"/>
              <a:buNone/>
            </a:pPr>
            <a:r>
              <a:rPr lang="fr-FR" baseline="0" dirty="0" smtClean="0"/>
              <a:t>Le but n'étant pas de faire concevoir à l'élève des diagrammes, mais bien que l'élève arrive à les lire, à les comprendre, pour ensuite pourquoi pas, les optimiser</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62</a:t>
            </a:fld>
            <a:endParaRPr lang="fr-FR" smtClean="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baseline="0" dirty="0" smtClean="0"/>
              <a:t>Comme vous l'a indiqué Monsieur </a:t>
            </a:r>
            <a:r>
              <a:rPr lang="fr-FR" baseline="0" dirty="0" err="1" smtClean="0"/>
              <a:t>Haussaire</a:t>
            </a:r>
            <a:r>
              <a:rPr lang="fr-FR" baseline="0" dirty="0" smtClean="0"/>
              <a:t> par le mail le 16 juin, toutes les ressources présentées pendant ces journées de formations seront mises en ligne sur le Internet Éco-Gestion de l'académie de Nice.</a:t>
            </a:r>
          </a:p>
          <a:p>
            <a:pPr marL="0" indent="0">
              <a:buFont typeface="Arial" pitchFamily="34" charset="0"/>
              <a:buNone/>
            </a:pPr>
            <a:endParaRPr lang="fr-FR" baseline="0" dirty="0" smtClean="0"/>
          </a:p>
          <a:p>
            <a:pPr marL="0" indent="0">
              <a:buFont typeface="Arial" pitchFamily="34" charset="0"/>
              <a:buNone/>
            </a:pPr>
            <a:r>
              <a:rPr lang="fr-FR" baseline="0" dirty="0" smtClean="0"/>
              <a:t>Je profite également de cette diapo pour solliciter des volontaires pour créer et mettre en ligne des ressources pour les collègues de l'académie. Pour l'instant seuls les formateurs ont été amenés à créer des documents, mais toutes les bonnes volontés sont les bienvenus pour aider à mettre en œuvre une politique académique d'intelligence collective </a:t>
            </a:r>
            <a:r>
              <a:rPr lang="fr-FR" baseline="0" dirty="0" smtClean="0">
                <a:sym typeface="Wingdings" pitchFamily="2" charset="2"/>
              </a:rPr>
              <a:t></a:t>
            </a:r>
            <a:endParaRPr lang="fr-FR" baseline="0"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63</a:t>
            </a:fld>
            <a:endParaRPr lang="fr-FR" smtClean="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baseline="0" dirty="0" smtClean="0"/>
              <a:t>Le réseau CERTA va régulièrement mettre en ligne des ressources pour la STMG comme il l'avait pour la STG. C'est d'ailleurs sur ce site que vous pourrez télécharger le contexte que je vous ai présenté ainsi que tous les outils nécessaires à son utilisation.</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64</a:t>
            </a:fld>
            <a:endParaRPr lang="fr-FR" smtClean="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baseline="0" dirty="0" smtClean="0"/>
              <a:t>01 Business et Technologies</a:t>
            </a:r>
          </a:p>
          <a:p>
            <a:pPr marL="0" indent="0">
              <a:buFont typeface="Arial" pitchFamily="34" charset="0"/>
              <a:buNone/>
            </a:pPr>
            <a:r>
              <a:rPr lang="fr-FR" baseline="0" dirty="0" smtClean="0"/>
              <a:t>Economie et Management</a:t>
            </a:r>
          </a:p>
          <a:p>
            <a:pPr marL="0" indent="0">
              <a:buFont typeface="Arial" pitchFamily="34" charset="0"/>
              <a:buNone/>
            </a:pPr>
            <a:r>
              <a:rPr lang="fr-FR" baseline="0" dirty="0" smtClean="0"/>
              <a:t>…</a:t>
            </a: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65</a:t>
            </a:fld>
            <a:endParaRPr lang="fr-FR" smtClean="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fr-FR" baseline="0"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66</a:t>
            </a:fld>
            <a:endParaRPr lang="fr-FR"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Passons</a:t>
            </a:r>
            <a:r>
              <a:rPr lang="fr-FR" baseline="0" dirty="0" smtClean="0"/>
              <a:t> à présent aux transversalités. Tout d'abord avec la classe de première et le Management.</a:t>
            </a:r>
          </a:p>
          <a:p>
            <a:pPr marL="0" indent="0">
              <a:buFont typeface="Arial" pitchFamily="34" charset="0"/>
              <a:buNone/>
            </a:pPr>
            <a:endParaRPr lang="fr-FR" baseline="0" dirty="0" smtClean="0"/>
          </a:p>
          <a:p>
            <a:pPr marL="0" indent="0">
              <a:buFont typeface="Arial" pitchFamily="34" charset="0"/>
              <a:buNone/>
            </a:pPr>
            <a:r>
              <a:rPr lang="fr-FR" baseline="0" dirty="0" smtClean="0"/>
              <a:t>Dans le thème 1.2 "Qu’apporte le management à la gestion des organisations ?" il est question de démontrer que la structure d'une entreprise dépend de son environnement. La technologie est ici abordée sous forme de contrainte de stabilité.</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7</a:t>
            </a:fld>
            <a:endParaRPr lang="fr-F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Ensuite dans le thème</a:t>
            </a:r>
            <a:r>
              <a:rPr lang="fr-FR" baseline="0" dirty="0" smtClean="0"/>
              <a:t> 3 "Management stratégique" il est question de démontrer "qu'un pilotage stratégique efficace d’une organisation impose l’existence d’un système d’information fiable" et de repérer le rôle du SI dans le processus décisionnel.</a:t>
            </a:r>
          </a:p>
          <a:p>
            <a:pPr marL="0" indent="0">
              <a:buFont typeface="Arial" pitchFamily="34" charset="0"/>
              <a:buNone/>
            </a:pP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8</a:t>
            </a:fld>
            <a:endParaRPr lang="fr-FR"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fr-FR" dirty="0" smtClean="0"/>
              <a:t>Pour cela dans</a:t>
            </a:r>
            <a:r>
              <a:rPr lang="fr-FR" baseline="0" dirty="0" smtClean="0"/>
              <a:t> le thème 3.2 un lien est fait entre "prise de décision" et "fiabilité de l'information".</a:t>
            </a:r>
            <a:endParaRPr lang="fr-FR" dirty="0" smtClean="0"/>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defTabSz="947738" eaLnBrk="0" fontAlgn="base" hangingPunct="0">
              <a:spcBef>
                <a:spcPct val="0"/>
              </a:spcBef>
              <a:spcAft>
                <a:spcPct val="0"/>
              </a:spcAft>
              <a:defRPr>
                <a:solidFill>
                  <a:schemeClr val="tx1"/>
                </a:solidFill>
                <a:latin typeface="Arial" charset="0"/>
              </a:defRPr>
            </a:lvl6pPr>
            <a:lvl7pPr marL="2971800" indent="-228600" defTabSz="947738" eaLnBrk="0" fontAlgn="base" hangingPunct="0">
              <a:spcBef>
                <a:spcPct val="0"/>
              </a:spcBef>
              <a:spcAft>
                <a:spcPct val="0"/>
              </a:spcAft>
              <a:defRPr>
                <a:solidFill>
                  <a:schemeClr val="tx1"/>
                </a:solidFill>
                <a:latin typeface="Arial" charset="0"/>
              </a:defRPr>
            </a:lvl7pPr>
            <a:lvl8pPr marL="3429000" indent="-228600" defTabSz="947738" eaLnBrk="0" fontAlgn="base" hangingPunct="0">
              <a:spcBef>
                <a:spcPct val="0"/>
              </a:spcBef>
              <a:spcAft>
                <a:spcPct val="0"/>
              </a:spcAft>
              <a:defRPr>
                <a:solidFill>
                  <a:schemeClr val="tx1"/>
                </a:solidFill>
                <a:latin typeface="Arial" charset="0"/>
              </a:defRPr>
            </a:lvl8pPr>
            <a:lvl9pPr marL="3886200" indent="-228600" defTabSz="947738" eaLnBrk="0" fontAlgn="base" hangingPunct="0">
              <a:spcBef>
                <a:spcPct val="0"/>
              </a:spcBef>
              <a:spcAft>
                <a:spcPct val="0"/>
              </a:spcAft>
              <a:defRPr>
                <a:solidFill>
                  <a:schemeClr val="tx1"/>
                </a:solidFill>
                <a:latin typeface="Arial" charset="0"/>
              </a:defRPr>
            </a:lvl9pPr>
          </a:lstStyle>
          <a:p>
            <a:pPr eaLnBrk="1" hangingPunct="1"/>
            <a:fld id="{E4C71BC7-2F38-49E2-B92F-E14CADBF1232}" type="slidenum">
              <a:rPr lang="fr-FR" smtClean="0">
                <a:latin typeface="Calibri" pitchFamily="34" charset="0"/>
              </a:rPr>
              <a:pPr eaLnBrk="1" hangingPunct="1"/>
              <a:t>9</a:t>
            </a:fld>
            <a:endParaRPr lang="fr-FR"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4800">
                <a:ln>
                  <a:noFill/>
                </a:ln>
                <a:solidFill>
                  <a:schemeClr val="tx2"/>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3A814E0-BCDE-4023-B609-EDAA33B62CE0}"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Date Placeholder 3"/>
          <p:cNvSpPr>
            <a:spLocks noGrp="1"/>
          </p:cNvSpPr>
          <p:nvPr>
            <p:ph type="dt" sz="half" idx="12"/>
          </p:nvPr>
        </p:nvSpPr>
        <p:spPr/>
        <p:txBody>
          <a:bodyPr/>
          <a:lstStyle>
            <a:lvl1pPr>
              <a:defRPr/>
            </a:lvl1pPr>
          </a:lstStyle>
          <a:p>
            <a:pPr>
              <a:defRPr/>
            </a:pPr>
            <a:fld id="{027A6718-E0F4-4DE9-98F2-2CB1BB3E72E3}" type="datetime1">
              <a:rPr lang="fr-FR"/>
              <a:pPr>
                <a:defRPr/>
              </a:pPr>
              <a:t>11/07/2012</a:t>
            </a:fld>
            <a:endParaRPr lang="fr-FR"/>
          </a:p>
        </p:txBody>
      </p:sp>
    </p:spTree>
    <p:extLst>
      <p:ext uri="{BB962C8B-B14F-4D97-AF65-F5344CB8AC3E}">
        <p14:creationId xmlns:p14="http://schemas.microsoft.com/office/powerpoint/2010/main" val="1509953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C00000"/>
                </a:solidFill>
              </a:defRPr>
            </a:lvl1pPr>
          </a:lstStyle>
          <a:p>
            <a:r>
              <a:rPr lang="fr-FR" dirty="0"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82A83BC-5872-4F8B-B301-505C1A75C11A}"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Date Placeholder 3"/>
          <p:cNvSpPr>
            <a:spLocks noGrp="1"/>
          </p:cNvSpPr>
          <p:nvPr>
            <p:ph type="dt" sz="half" idx="12"/>
          </p:nvPr>
        </p:nvSpPr>
        <p:spPr/>
        <p:txBody>
          <a:bodyPr/>
          <a:lstStyle>
            <a:lvl1pPr>
              <a:defRPr/>
            </a:lvl1pPr>
          </a:lstStyle>
          <a:p>
            <a:pPr>
              <a:defRPr/>
            </a:pPr>
            <a:fld id="{D2D10172-38DD-41CC-B543-01A7F8C7D951}" type="datetime1">
              <a:rPr lang="fr-FR"/>
              <a:pPr>
                <a:defRPr/>
              </a:pPr>
              <a:t>11/07/2012</a:t>
            </a:fld>
            <a:endParaRPr lang="fr-FR"/>
          </a:p>
        </p:txBody>
      </p:sp>
    </p:spTree>
    <p:extLst>
      <p:ext uri="{BB962C8B-B14F-4D97-AF65-F5344CB8AC3E}">
        <p14:creationId xmlns:p14="http://schemas.microsoft.com/office/powerpoint/2010/main" val="84633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lvl1pPr>
              <a:defRPr sz="3600">
                <a:solidFill>
                  <a:srgbClr val="C00000"/>
                </a:solidFill>
              </a:defRPr>
            </a:lvl1pPr>
          </a:lstStyle>
          <a:p>
            <a:r>
              <a:rPr lang="fr-FR" dirty="0"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B03AD20-A4E4-49DC-89EB-9E10947D373D}"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Date Placeholder 3"/>
          <p:cNvSpPr>
            <a:spLocks noGrp="1"/>
          </p:cNvSpPr>
          <p:nvPr>
            <p:ph type="dt" sz="half" idx="12"/>
          </p:nvPr>
        </p:nvSpPr>
        <p:spPr/>
        <p:txBody>
          <a:bodyPr/>
          <a:lstStyle>
            <a:lvl1pPr>
              <a:defRPr/>
            </a:lvl1pPr>
          </a:lstStyle>
          <a:p>
            <a:pPr>
              <a:defRPr/>
            </a:pPr>
            <a:fld id="{3F3333BD-5C6F-4E13-AF48-4F948AAC0D82}" type="datetime1">
              <a:rPr lang="fr-FR"/>
              <a:pPr>
                <a:defRPr/>
              </a:pPr>
              <a:t>11/07/2012</a:t>
            </a:fld>
            <a:endParaRPr lang="fr-FR"/>
          </a:p>
        </p:txBody>
      </p:sp>
    </p:spTree>
    <p:extLst>
      <p:ext uri="{BB962C8B-B14F-4D97-AF65-F5344CB8AC3E}">
        <p14:creationId xmlns:p14="http://schemas.microsoft.com/office/powerpoint/2010/main" val="256721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0"/>
            <a:ext cx="7620000" cy="4800600"/>
          </a:xfrm>
        </p:spPr>
        <p:txBody>
          <a:bodyPr/>
          <a:lstStyle/>
          <a:p>
            <a:pPr lvl="0"/>
            <a:endParaRPr lang="fr-FR" noProof="0"/>
          </a:p>
        </p:txBody>
      </p:sp>
      <p:sp>
        <p:nvSpPr>
          <p:cNvPr id="4" name="Slide Number Placeholder 5"/>
          <p:cNvSpPr>
            <a:spLocks noGrp="1"/>
          </p:cNvSpPr>
          <p:nvPr>
            <p:ph type="sldNum" sz="quarter" idx="10"/>
          </p:nvPr>
        </p:nvSpPr>
        <p:spPr>
          <a:ln/>
        </p:spPr>
        <p:txBody>
          <a:bodyPr/>
          <a:lstStyle>
            <a:lvl1pPr>
              <a:defRPr/>
            </a:lvl1pPr>
          </a:lstStyle>
          <a:p>
            <a:pPr>
              <a:defRPr/>
            </a:pPr>
            <a:fld id="{8BFCC00C-FAFB-45FA-98D0-3C01451A3B5F}"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Date Placeholder 3"/>
          <p:cNvSpPr>
            <a:spLocks noGrp="1"/>
          </p:cNvSpPr>
          <p:nvPr>
            <p:ph type="dt" sz="half" idx="12"/>
          </p:nvPr>
        </p:nvSpPr>
        <p:spPr/>
        <p:txBody>
          <a:bodyPr/>
          <a:lstStyle>
            <a:lvl1pPr>
              <a:defRPr/>
            </a:lvl1pPr>
          </a:lstStyle>
          <a:p>
            <a:pPr>
              <a:defRPr/>
            </a:pPr>
            <a:fld id="{1D6BE370-C3CF-4655-969F-46F160DC2BD3}" type="datetime1">
              <a:rPr lang="fr-FR"/>
              <a:pPr>
                <a:defRPr/>
              </a:pPr>
              <a:t>11/07/2012</a:t>
            </a:fld>
            <a:endParaRPr lang="fr-FR"/>
          </a:p>
        </p:txBody>
      </p:sp>
    </p:spTree>
    <p:extLst>
      <p:ext uri="{BB962C8B-B14F-4D97-AF65-F5344CB8AC3E}">
        <p14:creationId xmlns:p14="http://schemas.microsoft.com/office/powerpoint/2010/main" val="186775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7609656" cy="1143000"/>
          </a:xfrm>
        </p:spPr>
        <p:txBody>
          <a:bodyPr/>
          <a:lstStyle>
            <a:lvl1pPr>
              <a:defRPr sz="3600">
                <a:solidFill>
                  <a:srgbClr val="C00000"/>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3E523375-B5B8-423E-A17E-E2AB0A5D6223}"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Date Placeholder 3"/>
          <p:cNvSpPr>
            <a:spLocks noGrp="1"/>
          </p:cNvSpPr>
          <p:nvPr>
            <p:ph type="dt" sz="half" idx="12"/>
          </p:nvPr>
        </p:nvSpPr>
        <p:spPr/>
        <p:txBody>
          <a:bodyPr/>
          <a:lstStyle>
            <a:lvl1pPr>
              <a:defRPr/>
            </a:lvl1pPr>
          </a:lstStyle>
          <a:p>
            <a:pPr>
              <a:defRPr/>
            </a:pPr>
            <a:fld id="{3ADCD343-0562-4256-8B42-50C8FD42992C}" type="datetime1">
              <a:rPr lang="fr-FR"/>
              <a:pPr>
                <a:defRPr/>
              </a:pPr>
              <a:t>11/07/2012</a:t>
            </a:fld>
            <a:endParaRPr lang="fr-FR"/>
          </a:p>
        </p:txBody>
      </p:sp>
    </p:spTree>
    <p:extLst>
      <p:ext uri="{BB962C8B-B14F-4D97-AF65-F5344CB8AC3E}">
        <p14:creationId xmlns:p14="http://schemas.microsoft.com/office/powerpoint/2010/main" val="429399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none" baseline="0">
                <a:solidFill>
                  <a:srgbClr val="C00000"/>
                </a:solidFill>
              </a:defRPr>
            </a:lvl1pPr>
          </a:lstStyle>
          <a:p>
            <a:r>
              <a:rPr lang="fr-FR" dirty="0"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Slide Number Placeholder 5"/>
          <p:cNvSpPr>
            <a:spLocks noGrp="1"/>
          </p:cNvSpPr>
          <p:nvPr>
            <p:ph type="sldNum" sz="quarter" idx="10"/>
          </p:nvPr>
        </p:nvSpPr>
        <p:spPr>
          <a:ln/>
        </p:spPr>
        <p:txBody>
          <a:bodyPr/>
          <a:lstStyle>
            <a:lvl1pPr>
              <a:defRPr/>
            </a:lvl1pPr>
          </a:lstStyle>
          <a:p>
            <a:pPr>
              <a:defRPr/>
            </a:pPr>
            <a:fld id="{AFA4BDB8-3FD3-4F6A-9D1E-355D73685F88}" type="slidenum">
              <a:rPr lang="fr-FR"/>
              <a:pPr>
                <a:defRPr/>
              </a:pPr>
              <a:t>‹N°›</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Date Placeholder 3"/>
          <p:cNvSpPr>
            <a:spLocks noGrp="1"/>
          </p:cNvSpPr>
          <p:nvPr>
            <p:ph type="dt" sz="half" idx="12"/>
          </p:nvPr>
        </p:nvSpPr>
        <p:spPr/>
        <p:txBody>
          <a:bodyPr/>
          <a:lstStyle>
            <a:lvl1pPr>
              <a:defRPr/>
            </a:lvl1pPr>
          </a:lstStyle>
          <a:p>
            <a:pPr>
              <a:defRPr/>
            </a:pPr>
            <a:fld id="{040E9CCD-6E62-4EF7-8B9C-526B3B937F2F}" type="datetime1">
              <a:rPr lang="fr-FR"/>
              <a:pPr>
                <a:defRPr/>
              </a:pPr>
              <a:t>11/07/2012</a:t>
            </a:fld>
            <a:endParaRPr lang="fr-FR"/>
          </a:p>
        </p:txBody>
      </p:sp>
    </p:spTree>
    <p:extLst>
      <p:ext uri="{BB962C8B-B14F-4D97-AF65-F5344CB8AC3E}">
        <p14:creationId xmlns:p14="http://schemas.microsoft.com/office/powerpoint/2010/main" val="155010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C00000"/>
                </a:solidFill>
              </a:defRPr>
            </a:lvl1pPr>
          </a:lstStyle>
          <a:p>
            <a:r>
              <a:rPr lang="fr-FR" dirty="0" smtClean="0"/>
              <a:t>Modifiez le style du titre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1E8F128A-EAD2-4F4E-9773-31850EBAD98C}" type="slidenum">
              <a:rPr lang="fr-FR"/>
              <a:pPr>
                <a:defRPr/>
              </a:pPr>
              <a:t>‹N°›</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Date Placeholder 3"/>
          <p:cNvSpPr>
            <a:spLocks noGrp="1"/>
          </p:cNvSpPr>
          <p:nvPr>
            <p:ph type="dt" sz="half" idx="12"/>
          </p:nvPr>
        </p:nvSpPr>
        <p:spPr/>
        <p:txBody>
          <a:bodyPr/>
          <a:lstStyle>
            <a:lvl1pPr>
              <a:defRPr/>
            </a:lvl1pPr>
          </a:lstStyle>
          <a:p>
            <a:pPr>
              <a:defRPr/>
            </a:pPr>
            <a:fld id="{3AEC5D87-92F7-4A6F-B155-BC0D04A6E5B2}" type="datetime1">
              <a:rPr lang="fr-FR"/>
              <a:pPr>
                <a:defRPr/>
              </a:pPr>
              <a:t>11/07/2012</a:t>
            </a:fld>
            <a:endParaRPr lang="fr-FR"/>
          </a:p>
        </p:txBody>
      </p:sp>
    </p:spTree>
    <p:extLst>
      <p:ext uri="{BB962C8B-B14F-4D97-AF65-F5344CB8AC3E}">
        <p14:creationId xmlns:p14="http://schemas.microsoft.com/office/powerpoint/2010/main" val="92886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C00000"/>
                </a:solidFill>
              </a:defRPr>
            </a:lvl1pPr>
          </a:lstStyle>
          <a:p>
            <a:r>
              <a:rPr lang="fr-FR" dirty="0" smtClean="0"/>
              <a:t>Modifiez le style du titre</a:t>
            </a:r>
            <a:endParaRPr lang="en-US" dirty="0"/>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D26DB131-0978-4BFB-A98C-8A1A7604D6F9}" type="slidenum">
              <a:rPr lang="fr-FR"/>
              <a:pPr>
                <a:defRPr/>
              </a:pPr>
              <a:t>‹N°›</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Date Placeholder 3"/>
          <p:cNvSpPr>
            <a:spLocks noGrp="1"/>
          </p:cNvSpPr>
          <p:nvPr>
            <p:ph type="dt" sz="half" idx="12"/>
          </p:nvPr>
        </p:nvSpPr>
        <p:spPr/>
        <p:txBody>
          <a:bodyPr/>
          <a:lstStyle>
            <a:lvl1pPr>
              <a:defRPr/>
            </a:lvl1pPr>
          </a:lstStyle>
          <a:p>
            <a:pPr>
              <a:defRPr/>
            </a:pPr>
            <a:fld id="{9C1EFBCC-0C7E-4E15-9C22-9D51B938BB86}" type="datetime1">
              <a:rPr lang="fr-FR"/>
              <a:pPr>
                <a:defRPr/>
              </a:pPr>
              <a:t>11/07/2012</a:t>
            </a:fld>
            <a:endParaRPr lang="fr-FR"/>
          </a:p>
        </p:txBody>
      </p:sp>
    </p:spTree>
    <p:extLst>
      <p:ext uri="{BB962C8B-B14F-4D97-AF65-F5344CB8AC3E}">
        <p14:creationId xmlns:p14="http://schemas.microsoft.com/office/powerpoint/2010/main" val="50447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C00000"/>
                </a:solidFill>
              </a:defRPr>
            </a:lvl1pPr>
          </a:lstStyle>
          <a:p>
            <a:r>
              <a:rPr lang="fr-FR" dirty="0" smtClean="0"/>
              <a:t>Modifiez le style du titre</a:t>
            </a:r>
            <a:endParaRPr lang="en-US" dirty="0"/>
          </a:p>
        </p:txBody>
      </p:sp>
      <p:sp>
        <p:nvSpPr>
          <p:cNvPr id="3" name="Slide Number Placeholder 5"/>
          <p:cNvSpPr>
            <a:spLocks noGrp="1"/>
          </p:cNvSpPr>
          <p:nvPr>
            <p:ph type="sldNum" sz="quarter" idx="10"/>
          </p:nvPr>
        </p:nvSpPr>
        <p:spPr>
          <a:ln/>
        </p:spPr>
        <p:txBody>
          <a:bodyPr/>
          <a:lstStyle>
            <a:lvl1pPr>
              <a:defRPr/>
            </a:lvl1pPr>
          </a:lstStyle>
          <a:p>
            <a:pPr>
              <a:defRPr/>
            </a:pPr>
            <a:fld id="{ED862B8E-885B-43C8-9436-0BD870C71BF3}" type="slidenum">
              <a:rPr lang="fr-FR"/>
              <a:pPr>
                <a:defRPr/>
              </a:pPr>
              <a:t>‹N°›</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Date Placeholder 3"/>
          <p:cNvSpPr>
            <a:spLocks noGrp="1"/>
          </p:cNvSpPr>
          <p:nvPr>
            <p:ph type="dt" sz="half" idx="12"/>
          </p:nvPr>
        </p:nvSpPr>
        <p:spPr/>
        <p:txBody>
          <a:bodyPr/>
          <a:lstStyle>
            <a:lvl1pPr>
              <a:defRPr/>
            </a:lvl1pPr>
          </a:lstStyle>
          <a:p>
            <a:pPr>
              <a:defRPr/>
            </a:pPr>
            <a:fld id="{7ADB2AF7-5A44-40F3-A8CD-C3E83323B048}" type="datetime1">
              <a:rPr lang="fr-FR"/>
              <a:pPr>
                <a:defRPr/>
              </a:pPr>
              <a:t>11/07/2012</a:t>
            </a:fld>
            <a:endParaRPr lang="fr-FR"/>
          </a:p>
        </p:txBody>
      </p:sp>
    </p:spTree>
    <p:extLst>
      <p:ext uri="{BB962C8B-B14F-4D97-AF65-F5344CB8AC3E}">
        <p14:creationId xmlns:p14="http://schemas.microsoft.com/office/powerpoint/2010/main" val="86874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BB5A6B0-8635-4AA2-9C5E-6C9ECF3C0597}" type="slidenum">
              <a:rPr lang="fr-FR"/>
              <a:pPr>
                <a:defRPr/>
              </a:pPr>
              <a:t>‹N°›</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Date Placeholder 3"/>
          <p:cNvSpPr>
            <a:spLocks noGrp="1"/>
          </p:cNvSpPr>
          <p:nvPr>
            <p:ph type="dt" sz="half" idx="12"/>
          </p:nvPr>
        </p:nvSpPr>
        <p:spPr/>
        <p:txBody>
          <a:bodyPr/>
          <a:lstStyle>
            <a:lvl1pPr>
              <a:defRPr/>
            </a:lvl1pPr>
          </a:lstStyle>
          <a:p>
            <a:pPr>
              <a:defRPr/>
            </a:pPr>
            <a:fld id="{CCDCEB3C-EC0C-4F66-B475-EC410CC5DE1F}" type="datetime1">
              <a:rPr lang="fr-FR"/>
              <a:pPr>
                <a:defRPr/>
              </a:pPr>
              <a:t>11/07/2012</a:t>
            </a:fld>
            <a:endParaRPr lang="fr-FR"/>
          </a:p>
        </p:txBody>
      </p:sp>
    </p:spTree>
    <p:extLst>
      <p:ext uri="{BB962C8B-B14F-4D97-AF65-F5344CB8AC3E}">
        <p14:creationId xmlns:p14="http://schemas.microsoft.com/office/powerpoint/2010/main" val="211195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0BC1F894-3A7E-4C98-B4BC-AB8E19D7E8F4}" type="slidenum">
              <a:rPr lang="fr-FR"/>
              <a:pPr>
                <a:defRPr/>
              </a:pPr>
              <a:t>‹N°›</a:t>
            </a:fld>
            <a:endParaRPr lang="fr-FR"/>
          </a:p>
        </p:txBody>
      </p:sp>
      <p:sp>
        <p:nvSpPr>
          <p:cNvPr id="6" name="Footer Placeholder 4"/>
          <p:cNvSpPr>
            <a:spLocks noGrp="1"/>
          </p:cNvSpPr>
          <p:nvPr>
            <p:ph type="ftr" sz="quarter" idx="15"/>
          </p:nvPr>
        </p:nvSpPr>
        <p:spPr/>
        <p:txBody>
          <a:bodyPr/>
          <a:lstStyle>
            <a:lvl1pPr>
              <a:defRPr/>
            </a:lvl1pPr>
          </a:lstStyle>
          <a:p>
            <a:pPr>
              <a:defRPr/>
            </a:pPr>
            <a:endParaRPr lang="fr-FR"/>
          </a:p>
        </p:txBody>
      </p:sp>
      <p:sp>
        <p:nvSpPr>
          <p:cNvPr id="7" name="Date Placeholder 3"/>
          <p:cNvSpPr>
            <a:spLocks noGrp="1"/>
          </p:cNvSpPr>
          <p:nvPr>
            <p:ph type="dt" sz="half" idx="16"/>
          </p:nvPr>
        </p:nvSpPr>
        <p:spPr/>
        <p:txBody>
          <a:bodyPr/>
          <a:lstStyle>
            <a:lvl1pPr>
              <a:defRPr/>
            </a:lvl1pPr>
          </a:lstStyle>
          <a:p>
            <a:pPr>
              <a:defRPr/>
            </a:pPr>
            <a:fld id="{75DBF498-0F14-4683-A9D6-F8234523C4A0}" type="datetime1">
              <a:rPr lang="fr-FR"/>
              <a:pPr>
                <a:defRPr/>
              </a:pPr>
              <a:t>11/07/2012</a:t>
            </a:fld>
            <a:endParaRPr lang="fr-FR"/>
          </a:p>
        </p:txBody>
      </p:sp>
    </p:spTree>
    <p:extLst>
      <p:ext uri="{BB962C8B-B14F-4D97-AF65-F5344CB8AC3E}">
        <p14:creationId xmlns:p14="http://schemas.microsoft.com/office/powerpoint/2010/main" val="101985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5"/>
          <p:cNvSpPr>
            <a:spLocks noGrp="1"/>
          </p:cNvSpPr>
          <p:nvPr>
            <p:ph type="sldNum" sz="quarter" idx="10"/>
          </p:nvPr>
        </p:nvSpPr>
        <p:spPr>
          <a:ln/>
        </p:spPr>
        <p:txBody>
          <a:bodyPr/>
          <a:lstStyle>
            <a:lvl1pPr>
              <a:defRPr/>
            </a:lvl1pPr>
          </a:lstStyle>
          <a:p>
            <a:pPr>
              <a:defRPr/>
            </a:pPr>
            <a:fld id="{4DE62B24-40E7-4FA8-A728-82D30CEF8BC0}" type="slidenum">
              <a:rPr lang="fr-FR"/>
              <a:pPr>
                <a:defRPr/>
              </a:pPr>
              <a:t>‹N°›</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Date Placeholder 3"/>
          <p:cNvSpPr>
            <a:spLocks noGrp="1"/>
          </p:cNvSpPr>
          <p:nvPr>
            <p:ph type="dt" sz="half" idx="12"/>
          </p:nvPr>
        </p:nvSpPr>
        <p:spPr/>
        <p:txBody>
          <a:bodyPr/>
          <a:lstStyle>
            <a:lvl1pPr>
              <a:defRPr/>
            </a:lvl1pPr>
          </a:lstStyle>
          <a:p>
            <a:pPr>
              <a:defRPr/>
            </a:pPr>
            <a:fld id="{6EB1E2C6-1A8D-4DD6-8368-6B50D4B5369C}" type="datetime1">
              <a:rPr lang="fr-FR"/>
              <a:pPr>
                <a:defRPr/>
              </a:pPr>
              <a:t>11/07/2012</a:t>
            </a:fld>
            <a:endParaRPr lang="fr-FR"/>
          </a:p>
        </p:txBody>
      </p:sp>
    </p:spTree>
    <p:extLst>
      <p:ext uri="{BB962C8B-B14F-4D97-AF65-F5344CB8AC3E}">
        <p14:creationId xmlns:p14="http://schemas.microsoft.com/office/powerpoint/2010/main" val="150160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0F4D3D87-BED7-4548-888C-4AEBD49B84EC}" type="slidenum">
              <a:rPr lang="fr-FR"/>
              <a:pPr>
                <a:defRPr/>
              </a:pPr>
              <a:t>‹N°›</a:t>
            </a:fld>
            <a:endParaRPr lang="fr-FR"/>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2"/>
                </a:solidFill>
                <a:latin typeface="Calibri" pitchFamily="34" charset="0"/>
              </a:defRPr>
            </a:lvl1pPr>
          </a:lstStyle>
          <a:p>
            <a:pPr>
              <a:defRPr/>
            </a:pPr>
            <a:endParaRPr lang="fr-F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8D135BCF-C360-487F-9D5B-936BA36E3012}" type="datetime1">
              <a:rPr lang="fr-FR"/>
              <a:pPr>
                <a:defRPr/>
              </a:pPr>
              <a:t>11/07/2012</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5.gif"/><Relationship Id="rId21" Type="http://schemas.openxmlformats.org/officeDocument/2006/relationships/diagramQuickStyle" Target="../diagrams/quickStyle3.xml"/><Relationship Id="rId7" Type="http://schemas.openxmlformats.org/officeDocument/2006/relationships/image" Target="../media/image9.jpe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diagramQuickStyle" Target="../diagrams/quickStyle2.xml"/><Relationship Id="rId20"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diagramQuickStyle" Target="../diagrams/quickStyle1.xml"/><Relationship Id="rId5" Type="http://schemas.openxmlformats.org/officeDocument/2006/relationships/image" Target="../media/image7.jpeg"/><Relationship Id="rId15" Type="http://schemas.openxmlformats.org/officeDocument/2006/relationships/diagramLayout" Target="../diagrams/layout2.xml"/><Relationship Id="rId23" Type="http://schemas.microsoft.com/office/2007/relationships/diagramDrawing" Target="../diagrams/drawing3.xml"/><Relationship Id="rId10" Type="http://schemas.openxmlformats.org/officeDocument/2006/relationships/diagramLayout" Target="../diagrams/layout1.xml"/><Relationship Id="rId19" Type="http://schemas.openxmlformats.org/officeDocument/2006/relationships/diagramData" Target="../diagrams/data3.xml"/><Relationship Id="rId4" Type="http://schemas.openxmlformats.org/officeDocument/2006/relationships/image" Target="../media/image6.gif"/><Relationship Id="rId9" Type="http://schemas.openxmlformats.org/officeDocument/2006/relationships/diagramData" Target="../diagrams/data1.xml"/><Relationship Id="rId14" Type="http://schemas.openxmlformats.org/officeDocument/2006/relationships/diagramData" Target="../diagrams/data2.xml"/><Relationship Id="rId22" Type="http://schemas.openxmlformats.org/officeDocument/2006/relationships/diagramColors" Target="../diagrams/colors3.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20.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7.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5.jpe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4.jpeg"/><Relationship Id="rId4" Type="http://schemas.openxmlformats.org/officeDocument/2006/relationships/image" Target="../media/image39.png"/><Relationship Id="rId9" Type="http://schemas.openxmlformats.org/officeDocument/2006/relationships/image" Target="../media/image18.pn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1.png"/><Relationship Id="rId7" Type="http://schemas.openxmlformats.org/officeDocument/2006/relationships/image" Target="../media/image53.png"/><Relationship Id="rId12" Type="http://schemas.openxmlformats.org/officeDocument/2006/relationships/image" Target="../media/image43.jpeg"/><Relationship Id="rId17" Type="http://schemas.openxmlformats.org/officeDocument/2006/relationships/image" Target="../media/image59.png"/><Relationship Id="rId2" Type="http://schemas.openxmlformats.org/officeDocument/2006/relationships/notesSlide" Target="../notesSlides/notesSlide22.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42.png"/><Relationship Id="rId5" Type="http://schemas.openxmlformats.org/officeDocument/2006/relationships/image" Target="../media/image51.png"/><Relationship Id="rId15" Type="http://schemas.openxmlformats.org/officeDocument/2006/relationships/image" Target="../media/image57.jpeg"/><Relationship Id="rId10" Type="http://schemas.openxmlformats.org/officeDocument/2006/relationships/image" Target="../media/image18.png"/><Relationship Id="rId4" Type="http://schemas.openxmlformats.org/officeDocument/2006/relationships/image" Target="../media/image50.png"/><Relationship Id="rId9" Type="http://schemas.openxmlformats.org/officeDocument/2006/relationships/image" Target="../media/image40.png"/><Relationship Id="rId14" Type="http://schemas.openxmlformats.org/officeDocument/2006/relationships/image" Target="../media/image5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jpeg"/><Relationship Id="rId18" Type="http://schemas.openxmlformats.org/officeDocument/2006/relationships/image" Target="../media/image75.jpeg"/><Relationship Id="rId3" Type="http://schemas.openxmlformats.org/officeDocument/2006/relationships/image" Target="../media/image40.png"/><Relationship Id="rId7" Type="http://schemas.openxmlformats.org/officeDocument/2006/relationships/image" Target="../media/image64.gif"/><Relationship Id="rId12" Type="http://schemas.openxmlformats.org/officeDocument/2006/relationships/image" Target="../media/image69.jpeg"/><Relationship Id="rId17" Type="http://schemas.openxmlformats.org/officeDocument/2006/relationships/image" Target="../media/image74.jpeg"/><Relationship Id="rId2" Type="http://schemas.openxmlformats.org/officeDocument/2006/relationships/notesSlide" Target="../notesSlides/notesSlide25.xml"/><Relationship Id="rId16"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jpeg"/><Relationship Id="rId15" Type="http://schemas.openxmlformats.org/officeDocument/2006/relationships/image" Target="../media/image72.jpeg"/><Relationship Id="rId10" Type="http://schemas.openxmlformats.org/officeDocument/2006/relationships/image" Target="../media/image67.jpeg"/><Relationship Id="rId4" Type="http://schemas.openxmlformats.org/officeDocument/2006/relationships/image" Target="../media/image61.png"/><Relationship Id="rId9" Type="http://schemas.openxmlformats.org/officeDocument/2006/relationships/image" Target="../media/image66.jpeg"/><Relationship Id="rId14" Type="http://schemas.openxmlformats.org/officeDocument/2006/relationships/image" Target="../media/image71.jpe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64.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hyperlink" Target="Les%20syst&#232;mes%20d'information%20fa&#231;onnent-ils%20l'organisation%20du%20travail%20au%204.pptx"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04.jpg"/><Relationship Id="rId4" Type="http://schemas.openxmlformats.org/officeDocument/2006/relationships/hyperlink" Target="acaht%20en%20lign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127.0.0.1:8080/"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6bonus.fr/videos-_missions-4/videos-100_mag-2260/emission_du_02_11_2011/video-tendance_ils_travaillent_sans_aller_au_bureau_-93620.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127.0.0.1:8080/openerp/menu?active=3"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hyperlink" Target="http://127.0.0.1:8080/"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ac-nice.fr/stm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www.reseaucerta.org/stm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6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Mes Documents\$ 0 - COURS\$ 2010-2012 - TOULON - BONAPARTE\$ 2011-2012\STMG\co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954" y="5312262"/>
            <a:ext cx="1548000" cy="11764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0"/>
          </p:nvPr>
        </p:nvSpPr>
        <p:spPr/>
        <p:txBody>
          <a:bodyPr/>
          <a:lstStyle/>
          <a:p>
            <a:pPr>
              <a:defRPr/>
            </a:pPr>
            <a:fld id="{442A5E20-4428-4132-869C-D8561BD8F3E0}" type="slidenum">
              <a:rPr lang="fr-FR"/>
              <a:pPr>
                <a:defRPr/>
              </a:pPr>
              <a:t>1</a:t>
            </a:fld>
            <a:endParaRPr lang="fr-FR"/>
          </a:p>
        </p:txBody>
      </p:sp>
      <p:sp>
        <p:nvSpPr>
          <p:cNvPr id="2" name="Titre 1"/>
          <p:cNvSpPr>
            <a:spLocks noGrp="1"/>
          </p:cNvSpPr>
          <p:nvPr>
            <p:ph type="ctrTitle" idx="4294967295"/>
          </p:nvPr>
        </p:nvSpPr>
        <p:spPr bwMode="auto">
          <a:xfrm>
            <a:off x="685800" y="1905001"/>
            <a:ext cx="7543800" cy="1379984"/>
          </a:xfrm>
        </p:spPr>
        <p:txBody>
          <a:bodyPr wrap="square" numCol="1" anchor="b" anchorCtr="0" compatLnSpc="1">
            <a:prstTxWarp prst="textNoShape">
              <a:avLst/>
            </a:prstTxWarp>
          </a:bodyPr>
          <a:lstStyle/>
          <a:p>
            <a:pPr eaLnBrk="1" hangingPunct="1">
              <a:defRPr/>
            </a:pPr>
            <a:r>
              <a:rPr lang="fr-FR" sz="4800" dirty="0" smtClean="0"/>
              <a:t>Rénovation STMG</a:t>
            </a:r>
          </a:p>
        </p:txBody>
      </p:sp>
      <p:sp>
        <p:nvSpPr>
          <p:cNvPr id="3076" name="Sous-titre 2"/>
          <p:cNvSpPr>
            <a:spLocks noGrp="1"/>
          </p:cNvSpPr>
          <p:nvPr>
            <p:ph type="subTitle" idx="4294967295"/>
          </p:nvPr>
        </p:nvSpPr>
        <p:spPr>
          <a:xfrm>
            <a:off x="685800" y="3212976"/>
            <a:ext cx="6461125" cy="1512168"/>
          </a:xfrm>
        </p:spPr>
        <p:txBody>
          <a:bodyPr>
            <a:noAutofit/>
          </a:bodyPr>
          <a:lstStyle/>
          <a:p>
            <a:pPr marL="0" indent="0" eaLnBrk="1" hangingPunct="1">
              <a:buFont typeface="Arial" charset="0"/>
              <a:buNone/>
            </a:pPr>
            <a:r>
              <a:rPr lang="fr-FR" sz="2000" dirty="0" smtClean="0">
                <a:solidFill>
                  <a:srgbClr val="898989"/>
                </a:solidFill>
              </a:rPr>
              <a:t>Enseignement de sciences de gestion</a:t>
            </a:r>
          </a:p>
          <a:p>
            <a:pPr marL="0" indent="0" eaLnBrk="1" hangingPunct="1">
              <a:buFont typeface="Arial" charset="0"/>
              <a:buNone/>
            </a:pPr>
            <a:endParaRPr lang="fr-FR" sz="2000" dirty="0">
              <a:solidFill>
                <a:srgbClr val="898989"/>
              </a:solidFill>
            </a:endParaRPr>
          </a:p>
          <a:p>
            <a:pPr marL="0" indent="0" eaLnBrk="1" hangingPunct="1">
              <a:buNone/>
            </a:pPr>
            <a:r>
              <a:rPr lang="fr-FR" sz="2000" i="1" dirty="0" smtClean="0">
                <a:solidFill>
                  <a:srgbClr val="CC3300"/>
                </a:solidFill>
              </a:rPr>
              <a:t>« Les systèmes d’information façonnent-ils l’organisation du travail au sein des organisations ou s'y adaptent-ils ? »</a:t>
            </a:r>
          </a:p>
        </p:txBody>
      </p:sp>
      <p:pic>
        <p:nvPicPr>
          <p:cNvPr id="3077"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476250"/>
            <a:ext cx="84597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txBox="1">
            <a:spLocks/>
          </p:cNvSpPr>
          <p:nvPr/>
        </p:nvSpPr>
        <p:spPr bwMode="auto">
          <a:xfrm>
            <a:off x="1588" y="6381328"/>
            <a:ext cx="8459787" cy="4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eaLnBrk="1" hangingPunct="1">
              <a:buNone/>
            </a:pPr>
            <a:endParaRPr lang="fr-FR" sz="1000" i="1" dirty="0" smtClean="0">
              <a:solidFill>
                <a:srgbClr val="898989"/>
              </a:solidFill>
            </a:endParaRPr>
          </a:p>
          <a:p>
            <a:pPr marL="0" indent="0" algn="ctr" eaLnBrk="1" hangingPunct="1">
              <a:buNone/>
            </a:pPr>
            <a:r>
              <a:rPr lang="fr-FR" sz="1200" i="1" dirty="0" smtClean="0">
                <a:solidFill>
                  <a:srgbClr val="898989"/>
                </a:solidFill>
              </a:rPr>
              <a:t>Murielle Aillaud – Anne Capo  – Sylvie Fontana –  José Gil – Estelle Régis</a:t>
            </a:r>
            <a:endParaRPr lang="fr-FR" sz="1200" i="1" dirty="0" smtClean="0">
              <a:solidFill>
                <a:srgbClr val="FF0000"/>
              </a:solidFill>
            </a:endParaRPr>
          </a:p>
        </p:txBody>
      </p:sp>
      <p:pic>
        <p:nvPicPr>
          <p:cNvPr id="1027" name="Picture 3" descr="E:\Mes Documents\$ 0 - COURS\$ 2010-2012 - TOULON - BONAPARTE\$ 2011-2012\STMG\logo-academie-n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5373216"/>
            <a:ext cx="1800000" cy="1062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10</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Management (partie 4/4)</a:t>
            </a:r>
          </a:p>
        </p:txBody>
      </p:sp>
      <p:graphicFrame>
        <p:nvGraphicFramePr>
          <p:cNvPr id="5" name="Tableau 4"/>
          <p:cNvGraphicFramePr>
            <a:graphicFrameLocks noGrp="1"/>
          </p:cNvGraphicFramePr>
          <p:nvPr>
            <p:extLst>
              <p:ext uri="{D42A27DB-BD31-4B8C-83A1-F6EECF244321}">
                <p14:modId xmlns:p14="http://schemas.microsoft.com/office/powerpoint/2010/main" val="4219664040"/>
              </p:ext>
            </p:extLst>
          </p:nvPr>
        </p:nvGraphicFramePr>
        <p:xfrm>
          <a:off x="107505" y="2517079"/>
          <a:ext cx="8208912" cy="4224288"/>
        </p:xfrm>
        <a:graphic>
          <a:graphicData uri="http://schemas.openxmlformats.org/drawingml/2006/table">
            <a:tbl>
              <a:tblPr firstRow="1" bandRow="1">
                <a:tableStyleId>{5C22544A-7EE6-4342-B048-85BDC9FD1C3A}</a:tableStyleId>
              </a:tblPr>
              <a:tblGrid>
                <a:gridCol w="1656183"/>
                <a:gridCol w="2160240"/>
                <a:gridCol w="4392489"/>
              </a:tblGrid>
              <a:tr h="341891">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898242">
                <a:tc>
                  <a:txBody>
                    <a:bodyPr/>
                    <a:lstStyle/>
                    <a:p>
                      <a:r>
                        <a:rPr lang="fr-FR" sz="1300" b="1" dirty="0" smtClean="0"/>
                        <a:t>3.3 Un contrôle stratégique s’impose-t-il ?</a:t>
                      </a:r>
                    </a:p>
                  </a:txBody>
                  <a:tcPr>
                    <a:solidFill>
                      <a:srgbClr val="D1D1DA"/>
                    </a:solidFill>
                  </a:tcPr>
                </a:tc>
                <a:tc>
                  <a:txBody>
                    <a:bodyPr/>
                    <a:lstStyle/>
                    <a:p>
                      <a:r>
                        <a:rPr lang="fr-FR" sz="1300" dirty="0" smtClean="0"/>
                        <a:t>- Contrôle stratégique</a:t>
                      </a:r>
                    </a:p>
                    <a:p>
                      <a:r>
                        <a:rPr lang="fr-FR" sz="1300" dirty="0" smtClean="0"/>
                        <a:t>- Critères quantitatifs et qualitatifs d’évaluation</a:t>
                      </a:r>
                      <a:endParaRPr lang="fr-FR" sz="1300" dirty="0"/>
                    </a:p>
                  </a:txBody>
                  <a:tcPr>
                    <a:solidFill>
                      <a:srgbClr val="D1D1DA"/>
                    </a:solidFill>
                  </a:tcPr>
                </a:tc>
                <a:tc>
                  <a:txBody>
                    <a:bodyPr/>
                    <a:lstStyle/>
                    <a:p>
                      <a:pPr algn="just"/>
                      <a:r>
                        <a:rPr lang="fr-FR" sz="1300" b="0" dirty="0" smtClean="0"/>
                        <a:t>Tout au long de la mise en œuvre des décisions</a:t>
                      </a:r>
                      <a:br>
                        <a:rPr lang="fr-FR" sz="1300" b="0" dirty="0" smtClean="0"/>
                      </a:br>
                      <a:r>
                        <a:rPr lang="fr-FR" sz="1300" b="0" dirty="0" smtClean="0"/>
                        <a:t>stratégiques, la fonction de pilotage doit prendre en compte</a:t>
                      </a:r>
                      <a:br>
                        <a:rPr lang="fr-FR" sz="1300" b="0" dirty="0" smtClean="0"/>
                      </a:br>
                      <a:r>
                        <a:rPr lang="fr-FR" sz="1300" b="0" dirty="0" smtClean="0"/>
                        <a:t>le niveau de réalisation des objectifs, ce qui suppose le</a:t>
                      </a:r>
                      <a:br>
                        <a:rPr lang="fr-FR" sz="1300" b="0" dirty="0" smtClean="0"/>
                      </a:br>
                      <a:r>
                        <a:rPr lang="fr-FR" sz="1300" b="0" dirty="0" smtClean="0"/>
                        <a:t>choix de critères d’évaluation.</a:t>
                      </a:r>
                      <a:endParaRPr lang="fr-FR" sz="1300" b="0" dirty="0"/>
                    </a:p>
                  </a:txBody>
                  <a:tcPr>
                    <a:solidFill>
                      <a:srgbClr val="D1D1DA"/>
                    </a:solidFill>
                  </a:tcPr>
                </a:tc>
              </a:tr>
              <a:tr h="2984155">
                <a:tc>
                  <a:txBody>
                    <a:bodyPr/>
                    <a:lstStyle/>
                    <a:p>
                      <a:r>
                        <a:rPr lang="fr-FR" sz="1300" b="1" dirty="0" smtClean="0"/>
                        <a:t>3.4 Le système d’information contribue-t-il à l’efficacité de la prise de décision ?</a:t>
                      </a:r>
                      <a:endParaRPr lang="fr-FR" sz="1300" b="1" dirty="0"/>
                    </a:p>
                  </a:txBody>
                  <a:tcPr>
                    <a:solidFill>
                      <a:srgbClr val="D1D1DA"/>
                    </a:solidFill>
                  </a:tcPr>
                </a:tc>
                <a:tc>
                  <a:txBody>
                    <a:bodyPr/>
                    <a:lstStyle/>
                    <a:p>
                      <a:r>
                        <a:rPr lang="fr-FR" sz="1300" dirty="0" smtClean="0"/>
                        <a:t>- Système d’information</a:t>
                      </a:r>
                    </a:p>
                    <a:p>
                      <a:r>
                        <a:rPr lang="fr-FR" sz="1300" dirty="0" smtClean="0"/>
                        <a:t>- Qualités du système d’information </a:t>
                      </a:r>
                    </a:p>
                    <a:p>
                      <a:r>
                        <a:rPr lang="fr-FR" sz="1300" dirty="0" smtClean="0"/>
                        <a:t>- Aide à la décision</a:t>
                      </a:r>
                      <a:endParaRPr lang="fr-FR" sz="1300" dirty="0"/>
                    </a:p>
                  </a:txBody>
                  <a:tcPr>
                    <a:solidFill>
                      <a:srgbClr val="D1D1DA"/>
                    </a:solidFill>
                  </a:tcPr>
                </a:tc>
                <a:tc>
                  <a:txBody>
                    <a:bodyPr/>
                    <a:lstStyle/>
                    <a:p>
                      <a:pPr algn="just"/>
                      <a:r>
                        <a:rPr lang="fr-FR" sz="1300" b="0" dirty="0" smtClean="0"/>
                        <a:t>La prise de décision et le contrôle stratégique supposent la mise en place d’un système d’information (SI) fiable. Dans un environnement instable, ce système d’information constitue une aide à la décision pour les dirigeants et permet de diminuer le niveau d’incertitude.  </a:t>
                      </a:r>
                    </a:p>
                    <a:p>
                      <a:pPr algn="just"/>
                      <a:r>
                        <a:rPr lang="fr-FR" sz="1300" b="0" dirty="0" smtClean="0"/>
                        <a:t>La qualité du SI participe à la qualité de la prise de décision et ainsi à la performance de l’organisation. Il permet aussi à l’organisation d’adresser des informations à son environnement.  </a:t>
                      </a:r>
                    </a:p>
                    <a:p>
                      <a:pPr algn="just"/>
                      <a:r>
                        <a:rPr lang="fr-FR" sz="1300" b="0" dirty="0" smtClean="0"/>
                        <a:t>Le SI n'est plus un simple instrument d'assistance au bon fonctionnement de l’organisation, mais un véritable levier de l'avantage concurrentiel.</a:t>
                      </a:r>
                      <a:endParaRPr lang="fr-FR" sz="1300" b="0" dirty="0"/>
                    </a:p>
                  </a:txBody>
                  <a:tcPr>
                    <a:solidFill>
                      <a:srgbClr val="D1D1DA"/>
                    </a:solidFill>
                  </a:tcPr>
                </a:tc>
              </a:tr>
            </a:tbl>
          </a:graphicData>
        </a:graphic>
      </p:graphicFrame>
      <p:sp>
        <p:nvSpPr>
          <p:cNvPr id="3" name="Rectangle 2"/>
          <p:cNvSpPr/>
          <p:nvPr/>
        </p:nvSpPr>
        <p:spPr>
          <a:xfrm>
            <a:off x="190736" y="3789040"/>
            <a:ext cx="1008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3.4 Le système</a:t>
            </a:r>
            <a:endParaRPr lang="fr-FR" dirty="0"/>
          </a:p>
        </p:txBody>
      </p:sp>
      <p:sp>
        <p:nvSpPr>
          <p:cNvPr id="13" name="Rectangle 12"/>
          <p:cNvSpPr/>
          <p:nvPr/>
        </p:nvSpPr>
        <p:spPr>
          <a:xfrm>
            <a:off x="4020606" y="3501008"/>
            <a:ext cx="2016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choix de critères d’évaluation.</a:t>
            </a:r>
            <a:endParaRPr lang="fr-FR" dirty="0"/>
          </a:p>
        </p:txBody>
      </p:sp>
      <p:sp>
        <p:nvSpPr>
          <p:cNvPr id="16" name="Rectangle 15"/>
          <p:cNvSpPr/>
          <p:nvPr/>
        </p:nvSpPr>
        <p:spPr>
          <a:xfrm>
            <a:off x="190736" y="4001621"/>
            <a:ext cx="972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d’information</a:t>
            </a:r>
            <a:endParaRPr lang="fr-FR" dirty="0"/>
          </a:p>
        </p:txBody>
      </p:sp>
      <p:sp>
        <p:nvSpPr>
          <p:cNvPr id="17" name="Rectangle 16"/>
          <p:cNvSpPr/>
          <p:nvPr/>
        </p:nvSpPr>
        <p:spPr>
          <a:xfrm>
            <a:off x="191231" y="4201976"/>
            <a:ext cx="1044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contribue-t-il à</a:t>
            </a:r>
            <a:endParaRPr lang="fr-FR" dirty="0"/>
          </a:p>
        </p:txBody>
      </p:sp>
      <p:sp>
        <p:nvSpPr>
          <p:cNvPr id="18" name="Rectangle 17"/>
          <p:cNvSpPr/>
          <p:nvPr/>
        </p:nvSpPr>
        <p:spPr>
          <a:xfrm>
            <a:off x="191230" y="4392031"/>
            <a:ext cx="1476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l’efficacité de </a:t>
            </a:r>
            <a:r>
              <a:rPr lang="fr-FR" sz="1300" b="1" dirty="0" smtClean="0">
                <a:solidFill>
                  <a:prstClr val="black"/>
                </a:solidFill>
                <a:latin typeface="Calibri"/>
              </a:rPr>
              <a:t>la </a:t>
            </a:r>
            <a:r>
              <a:rPr lang="fr-FR" sz="1300" b="1" dirty="0">
                <a:solidFill>
                  <a:prstClr val="black"/>
                </a:solidFill>
                <a:latin typeface="Calibri"/>
              </a:rPr>
              <a:t>prise </a:t>
            </a:r>
            <a:endParaRPr lang="fr-FR" dirty="0"/>
          </a:p>
        </p:txBody>
      </p:sp>
      <p:sp>
        <p:nvSpPr>
          <p:cNvPr id="19" name="Rectangle 18"/>
          <p:cNvSpPr/>
          <p:nvPr/>
        </p:nvSpPr>
        <p:spPr>
          <a:xfrm>
            <a:off x="203757" y="4605159"/>
            <a:ext cx="900000" cy="200055"/>
          </a:xfrm>
          <a:prstGeom prst="rect">
            <a:avLst/>
          </a:prstGeom>
          <a:solidFill>
            <a:srgbClr val="FFFF99"/>
          </a:solidFill>
        </p:spPr>
        <p:txBody>
          <a:bodyPr wrap="square" lIns="0" tIns="0" rIns="0" bIns="0">
            <a:spAutoFit/>
          </a:bodyPr>
          <a:lstStyle/>
          <a:p>
            <a:r>
              <a:rPr lang="fr-FR" sz="1300" b="1" dirty="0" smtClean="0">
                <a:solidFill>
                  <a:prstClr val="black"/>
                </a:solidFill>
                <a:latin typeface="Calibri"/>
              </a:rPr>
              <a:t>de </a:t>
            </a:r>
            <a:r>
              <a:rPr lang="fr-FR" sz="1300" b="1" dirty="0">
                <a:solidFill>
                  <a:prstClr val="black"/>
                </a:solidFill>
                <a:latin typeface="Calibri"/>
              </a:rPr>
              <a:t>décision ?</a:t>
            </a:r>
            <a:endParaRPr lang="fr-FR" dirty="0"/>
          </a:p>
        </p:txBody>
      </p:sp>
      <p:sp>
        <p:nvSpPr>
          <p:cNvPr id="20" name="Rectangle 19"/>
          <p:cNvSpPr/>
          <p:nvPr/>
        </p:nvSpPr>
        <p:spPr>
          <a:xfrm>
            <a:off x="1853216" y="3812659"/>
            <a:ext cx="1620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dirty="0">
                <a:solidFill>
                  <a:prstClr val="black"/>
                </a:solidFill>
                <a:latin typeface="Calibri"/>
              </a:rPr>
              <a:t>- Système d’information</a:t>
            </a:r>
          </a:p>
        </p:txBody>
      </p:sp>
      <p:sp>
        <p:nvSpPr>
          <p:cNvPr id="21" name="Rectangle 20"/>
          <p:cNvSpPr/>
          <p:nvPr/>
        </p:nvSpPr>
        <p:spPr>
          <a:xfrm>
            <a:off x="1853216" y="4014147"/>
            <a:ext cx="1476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dirty="0">
                <a:solidFill>
                  <a:prstClr val="black"/>
                </a:solidFill>
                <a:latin typeface="Calibri"/>
              </a:rPr>
              <a:t>- Qualités du système</a:t>
            </a:r>
          </a:p>
        </p:txBody>
      </p:sp>
      <p:sp>
        <p:nvSpPr>
          <p:cNvPr id="22" name="Rectangle 21"/>
          <p:cNvSpPr/>
          <p:nvPr/>
        </p:nvSpPr>
        <p:spPr>
          <a:xfrm>
            <a:off x="1853216" y="4202327"/>
            <a:ext cx="936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dirty="0">
                <a:solidFill>
                  <a:prstClr val="black"/>
                </a:solidFill>
                <a:latin typeface="Calibri"/>
              </a:rPr>
              <a:t>d’information</a:t>
            </a:r>
          </a:p>
        </p:txBody>
      </p:sp>
      <p:sp>
        <p:nvSpPr>
          <p:cNvPr id="24" name="Rectangle 23"/>
          <p:cNvSpPr/>
          <p:nvPr/>
        </p:nvSpPr>
        <p:spPr>
          <a:xfrm>
            <a:off x="1853216" y="4408048"/>
            <a:ext cx="1260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dirty="0">
                <a:solidFill>
                  <a:prstClr val="black"/>
                </a:solidFill>
                <a:latin typeface="Calibri"/>
              </a:rPr>
              <a:t>- Aide à la décision</a:t>
            </a:r>
          </a:p>
        </p:txBody>
      </p:sp>
      <p:sp>
        <p:nvSpPr>
          <p:cNvPr id="25" name="Rectangle 24"/>
          <p:cNvSpPr/>
          <p:nvPr/>
        </p:nvSpPr>
        <p:spPr>
          <a:xfrm>
            <a:off x="4017432" y="3804915"/>
            <a:ext cx="4226976"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La </a:t>
            </a:r>
            <a:r>
              <a:rPr lang="fr-FR" sz="1300" dirty="0" smtClean="0">
                <a:solidFill>
                  <a:prstClr val="black"/>
                </a:solidFill>
                <a:latin typeface="Calibri"/>
              </a:rPr>
              <a:t> prise de  décision  et  le </a:t>
            </a:r>
            <a:r>
              <a:rPr lang="fr-FR" sz="1300" dirty="0">
                <a:solidFill>
                  <a:prstClr val="black"/>
                </a:solidFill>
                <a:latin typeface="Calibri"/>
              </a:rPr>
              <a:t>contrôle </a:t>
            </a:r>
            <a:r>
              <a:rPr lang="fr-FR" sz="1300" dirty="0" smtClean="0">
                <a:solidFill>
                  <a:prstClr val="black"/>
                </a:solidFill>
                <a:latin typeface="Calibri"/>
              </a:rPr>
              <a:t> stratégique  supposent  la</a:t>
            </a:r>
            <a:endParaRPr lang="fr-FR" sz="1300" dirty="0">
              <a:solidFill>
                <a:prstClr val="black"/>
              </a:solidFill>
              <a:latin typeface="Calibri"/>
            </a:endParaRPr>
          </a:p>
        </p:txBody>
      </p:sp>
      <p:sp>
        <p:nvSpPr>
          <p:cNvPr id="26" name="Rectangle 25"/>
          <p:cNvSpPr/>
          <p:nvPr/>
        </p:nvSpPr>
        <p:spPr>
          <a:xfrm>
            <a:off x="4014256" y="3999539"/>
            <a:ext cx="4230151"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mise en </a:t>
            </a:r>
            <a:r>
              <a:rPr lang="fr-FR" sz="1300" dirty="0" smtClean="0">
                <a:solidFill>
                  <a:prstClr val="black"/>
                </a:solidFill>
                <a:latin typeface="Calibri"/>
              </a:rPr>
              <a:t> place </a:t>
            </a:r>
            <a:r>
              <a:rPr lang="fr-FR" sz="1300" dirty="0">
                <a:solidFill>
                  <a:prstClr val="black"/>
                </a:solidFill>
                <a:latin typeface="Calibri"/>
              </a:rPr>
              <a:t>d’un </a:t>
            </a:r>
            <a:r>
              <a:rPr lang="fr-FR" sz="1300" dirty="0" smtClean="0">
                <a:solidFill>
                  <a:prstClr val="black"/>
                </a:solidFill>
                <a:latin typeface="Calibri"/>
              </a:rPr>
              <a:t>système  d’information </a:t>
            </a:r>
            <a:r>
              <a:rPr lang="fr-FR" sz="1300" dirty="0">
                <a:solidFill>
                  <a:prstClr val="black"/>
                </a:solidFill>
                <a:latin typeface="Calibri"/>
              </a:rPr>
              <a:t>(SI) </a:t>
            </a:r>
            <a:r>
              <a:rPr lang="fr-FR" sz="1300" dirty="0" smtClean="0">
                <a:solidFill>
                  <a:prstClr val="black"/>
                </a:solidFill>
                <a:latin typeface="Calibri"/>
              </a:rPr>
              <a:t>fiable.  Dans </a:t>
            </a:r>
            <a:r>
              <a:rPr lang="fr-FR" sz="1300" dirty="0">
                <a:solidFill>
                  <a:prstClr val="black"/>
                </a:solidFill>
                <a:latin typeface="Calibri"/>
              </a:rPr>
              <a:t>un</a:t>
            </a:r>
          </a:p>
        </p:txBody>
      </p:sp>
      <p:sp>
        <p:nvSpPr>
          <p:cNvPr id="27" name="Rectangle 26"/>
          <p:cNvSpPr/>
          <p:nvPr/>
        </p:nvSpPr>
        <p:spPr>
          <a:xfrm>
            <a:off x="4020606" y="4197149"/>
            <a:ext cx="4223802"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environnement </a:t>
            </a:r>
            <a:r>
              <a:rPr lang="fr-FR" sz="1300" dirty="0" smtClean="0">
                <a:solidFill>
                  <a:prstClr val="black"/>
                </a:solidFill>
                <a:latin typeface="Calibri"/>
              </a:rPr>
              <a:t> instable</a:t>
            </a:r>
            <a:r>
              <a:rPr lang="fr-FR" sz="1300" dirty="0">
                <a:solidFill>
                  <a:prstClr val="black"/>
                </a:solidFill>
                <a:latin typeface="Calibri"/>
              </a:rPr>
              <a:t>, ce </a:t>
            </a:r>
            <a:r>
              <a:rPr lang="fr-FR" sz="1300" dirty="0" smtClean="0">
                <a:solidFill>
                  <a:prstClr val="black"/>
                </a:solidFill>
                <a:latin typeface="Calibri"/>
              </a:rPr>
              <a:t> système  d’information  constitue</a:t>
            </a:r>
            <a:endParaRPr lang="fr-FR" sz="1300" dirty="0">
              <a:solidFill>
                <a:prstClr val="black"/>
              </a:solidFill>
              <a:latin typeface="Calibri"/>
            </a:endParaRPr>
          </a:p>
        </p:txBody>
      </p:sp>
      <p:sp>
        <p:nvSpPr>
          <p:cNvPr id="28" name="Rectangle 27"/>
          <p:cNvSpPr/>
          <p:nvPr/>
        </p:nvSpPr>
        <p:spPr>
          <a:xfrm>
            <a:off x="4014257" y="4398697"/>
            <a:ext cx="4230150"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une </a:t>
            </a:r>
            <a:r>
              <a:rPr lang="fr-FR" sz="1300" dirty="0" smtClean="0">
                <a:solidFill>
                  <a:prstClr val="black"/>
                </a:solidFill>
                <a:latin typeface="Calibri"/>
              </a:rPr>
              <a:t> aide   à   la  décision  pour   les  dirigeants   et  permet   de</a:t>
            </a:r>
            <a:endParaRPr lang="fr-FR" sz="1300" dirty="0">
              <a:solidFill>
                <a:prstClr val="black"/>
              </a:solidFill>
              <a:latin typeface="Calibri"/>
            </a:endParaRPr>
          </a:p>
        </p:txBody>
      </p:sp>
      <p:sp>
        <p:nvSpPr>
          <p:cNvPr id="29" name="Rectangle 28"/>
          <p:cNvSpPr/>
          <p:nvPr/>
        </p:nvSpPr>
        <p:spPr>
          <a:xfrm>
            <a:off x="4016596" y="4595261"/>
            <a:ext cx="2232000"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diminuer le niveau d’incertitude.</a:t>
            </a:r>
          </a:p>
        </p:txBody>
      </p:sp>
      <p:sp>
        <p:nvSpPr>
          <p:cNvPr id="31" name="Rectangle 30"/>
          <p:cNvSpPr/>
          <p:nvPr/>
        </p:nvSpPr>
        <p:spPr>
          <a:xfrm>
            <a:off x="4016596" y="4793513"/>
            <a:ext cx="4227812"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La qualité du SI </a:t>
            </a:r>
            <a:r>
              <a:rPr lang="fr-FR" sz="1300" dirty="0" smtClean="0">
                <a:solidFill>
                  <a:prstClr val="black"/>
                </a:solidFill>
                <a:latin typeface="Calibri"/>
              </a:rPr>
              <a:t> participe </a:t>
            </a:r>
            <a:r>
              <a:rPr lang="fr-FR" sz="1300" dirty="0">
                <a:solidFill>
                  <a:prstClr val="black"/>
                </a:solidFill>
                <a:latin typeface="Calibri"/>
              </a:rPr>
              <a:t>à la qualité de la prise de </a:t>
            </a:r>
            <a:r>
              <a:rPr lang="fr-FR" sz="1300" dirty="0" smtClean="0">
                <a:solidFill>
                  <a:prstClr val="black"/>
                </a:solidFill>
                <a:latin typeface="Calibri"/>
              </a:rPr>
              <a:t> décision </a:t>
            </a:r>
            <a:r>
              <a:rPr lang="fr-FR" sz="1300" dirty="0">
                <a:solidFill>
                  <a:prstClr val="black"/>
                </a:solidFill>
                <a:latin typeface="Calibri"/>
              </a:rPr>
              <a:t>et</a:t>
            </a:r>
          </a:p>
        </p:txBody>
      </p:sp>
      <p:sp>
        <p:nvSpPr>
          <p:cNvPr id="32" name="Rectangle 31"/>
          <p:cNvSpPr/>
          <p:nvPr/>
        </p:nvSpPr>
        <p:spPr>
          <a:xfrm>
            <a:off x="4015525" y="4989742"/>
            <a:ext cx="4228881"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smtClean="0">
                <a:solidFill>
                  <a:prstClr val="black"/>
                </a:solidFill>
                <a:latin typeface="Calibri"/>
              </a:rPr>
              <a:t>ainsi  </a:t>
            </a:r>
            <a:r>
              <a:rPr lang="fr-FR" sz="1300" dirty="0">
                <a:solidFill>
                  <a:prstClr val="black"/>
                </a:solidFill>
                <a:latin typeface="Calibri"/>
              </a:rPr>
              <a:t>à </a:t>
            </a:r>
            <a:r>
              <a:rPr lang="fr-FR" sz="1300" dirty="0" smtClean="0">
                <a:solidFill>
                  <a:prstClr val="black"/>
                </a:solidFill>
                <a:latin typeface="Calibri"/>
              </a:rPr>
              <a:t> la  performance  de  l’organisation</a:t>
            </a:r>
            <a:r>
              <a:rPr lang="fr-FR" sz="1300" dirty="0">
                <a:solidFill>
                  <a:prstClr val="black"/>
                </a:solidFill>
                <a:latin typeface="Calibri"/>
              </a:rPr>
              <a:t>. </a:t>
            </a:r>
            <a:r>
              <a:rPr lang="fr-FR" sz="1300" dirty="0" smtClean="0">
                <a:solidFill>
                  <a:prstClr val="black"/>
                </a:solidFill>
                <a:latin typeface="Calibri"/>
              </a:rPr>
              <a:t> Il  permet   aussi </a:t>
            </a:r>
            <a:r>
              <a:rPr lang="fr-FR" sz="1300" dirty="0">
                <a:solidFill>
                  <a:prstClr val="black"/>
                </a:solidFill>
                <a:latin typeface="Calibri"/>
              </a:rPr>
              <a:t>à</a:t>
            </a:r>
          </a:p>
        </p:txBody>
      </p:sp>
      <p:sp>
        <p:nvSpPr>
          <p:cNvPr id="33" name="Rectangle 32"/>
          <p:cNvSpPr/>
          <p:nvPr/>
        </p:nvSpPr>
        <p:spPr>
          <a:xfrm>
            <a:off x="4017432" y="5186622"/>
            <a:ext cx="4226976"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l’organisation </a:t>
            </a:r>
            <a:r>
              <a:rPr lang="fr-FR" sz="1300" dirty="0" smtClean="0">
                <a:solidFill>
                  <a:prstClr val="black"/>
                </a:solidFill>
                <a:latin typeface="Calibri"/>
              </a:rPr>
              <a:t>     d’adresser       des      informations      à       son</a:t>
            </a:r>
            <a:endParaRPr lang="fr-FR" sz="1300" dirty="0">
              <a:solidFill>
                <a:prstClr val="black"/>
              </a:solidFill>
              <a:latin typeface="Calibri"/>
            </a:endParaRPr>
          </a:p>
        </p:txBody>
      </p:sp>
      <p:sp>
        <p:nvSpPr>
          <p:cNvPr id="34" name="Rectangle 33"/>
          <p:cNvSpPr/>
          <p:nvPr/>
        </p:nvSpPr>
        <p:spPr>
          <a:xfrm>
            <a:off x="4016596" y="5387328"/>
            <a:ext cx="1080000"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environnement.</a:t>
            </a:r>
          </a:p>
        </p:txBody>
      </p:sp>
      <p:sp>
        <p:nvSpPr>
          <p:cNvPr id="35" name="Rectangle 34"/>
          <p:cNvSpPr/>
          <p:nvPr/>
        </p:nvSpPr>
        <p:spPr>
          <a:xfrm>
            <a:off x="4016596" y="5585310"/>
            <a:ext cx="4227810"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Le </a:t>
            </a:r>
            <a:r>
              <a:rPr lang="fr-FR" sz="1300" dirty="0" smtClean="0">
                <a:solidFill>
                  <a:prstClr val="black"/>
                </a:solidFill>
                <a:latin typeface="Calibri"/>
              </a:rPr>
              <a:t> SI  n'est  plus   un  simple  instrument  d'assistance  au  bon</a:t>
            </a:r>
            <a:endParaRPr lang="fr-FR" sz="1300" dirty="0">
              <a:solidFill>
                <a:prstClr val="black"/>
              </a:solidFill>
              <a:latin typeface="Calibri"/>
            </a:endParaRPr>
          </a:p>
        </p:txBody>
      </p:sp>
      <p:sp>
        <p:nvSpPr>
          <p:cNvPr id="36" name="Rectangle 35"/>
          <p:cNvSpPr/>
          <p:nvPr/>
        </p:nvSpPr>
        <p:spPr>
          <a:xfrm>
            <a:off x="4019770" y="5785365"/>
            <a:ext cx="4224637"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fonctionnement de </a:t>
            </a:r>
            <a:r>
              <a:rPr lang="fr-FR" sz="1300" dirty="0" smtClean="0">
                <a:solidFill>
                  <a:prstClr val="black"/>
                </a:solidFill>
                <a:latin typeface="Calibri"/>
              </a:rPr>
              <a:t> l’organisation</a:t>
            </a:r>
            <a:r>
              <a:rPr lang="fr-FR" sz="1300" dirty="0">
                <a:solidFill>
                  <a:prstClr val="black"/>
                </a:solidFill>
                <a:latin typeface="Calibri"/>
              </a:rPr>
              <a:t>, mais un </a:t>
            </a:r>
            <a:r>
              <a:rPr lang="fr-FR" sz="1300" dirty="0" smtClean="0">
                <a:solidFill>
                  <a:prstClr val="black"/>
                </a:solidFill>
                <a:latin typeface="Calibri"/>
              </a:rPr>
              <a:t> véritable  levier </a:t>
            </a:r>
            <a:r>
              <a:rPr lang="fr-FR" sz="1300" dirty="0">
                <a:solidFill>
                  <a:prstClr val="black"/>
                </a:solidFill>
                <a:latin typeface="Calibri"/>
              </a:rPr>
              <a:t>de</a:t>
            </a:r>
          </a:p>
        </p:txBody>
      </p:sp>
      <p:sp>
        <p:nvSpPr>
          <p:cNvPr id="37" name="Rectangle 36"/>
          <p:cNvSpPr/>
          <p:nvPr/>
        </p:nvSpPr>
        <p:spPr>
          <a:xfrm>
            <a:off x="4017281" y="5981768"/>
            <a:ext cx="1656000" cy="200055"/>
          </a:xfrm>
          <a:prstGeom prst="rect">
            <a:avLst/>
          </a:prstGeom>
          <a:solidFill>
            <a:srgbClr val="FFFF99"/>
          </a:solidFill>
          <a:ln>
            <a:noFill/>
          </a:ln>
        </p:spPr>
        <p:txBody>
          <a:bodyPr wrap="square" lIns="0" tIns="0" rIns="0" bIns="0">
            <a:spAutoFit/>
          </a:bodyPr>
          <a:lstStyle/>
          <a:p>
            <a:pPr lvl="0" fontAlgn="auto">
              <a:spcBef>
                <a:spcPts val="0"/>
              </a:spcBef>
              <a:spcAft>
                <a:spcPts val="0"/>
              </a:spcAft>
            </a:pPr>
            <a:r>
              <a:rPr lang="fr-FR" sz="1300" dirty="0">
                <a:solidFill>
                  <a:prstClr val="black"/>
                </a:solidFill>
                <a:latin typeface="Calibri"/>
              </a:rPr>
              <a:t>l'avantage concurrentiel.</a:t>
            </a:r>
          </a:p>
        </p:txBody>
      </p:sp>
    </p:spTree>
    <p:extLst>
      <p:ext uri="{BB962C8B-B14F-4D97-AF65-F5344CB8AC3E}">
        <p14:creationId xmlns:p14="http://schemas.microsoft.com/office/powerpoint/2010/main" val="11597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50"/>
                                        <p:tgtEl>
                                          <p:spTgt spid="16"/>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50"/>
                                        <p:tgtEl>
                                          <p:spTgt spid="1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250"/>
                                        <p:tgtEl>
                                          <p:spTgt spid="18"/>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50"/>
                                        <p:tgtEl>
                                          <p:spTgt spid="1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250"/>
                                        <p:tgtEl>
                                          <p:spTgt spid="20"/>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250"/>
                                        <p:tgtEl>
                                          <p:spTgt spid="21"/>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250"/>
                                        <p:tgtEl>
                                          <p:spTgt spid="22"/>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250"/>
                                        <p:tgtEl>
                                          <p:spTgt spid="2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250"/>
                                        <p:tgtEl>
                                          <p:spTgt spid="25"/>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250"/>
                                        <p:tgtEl>
                                          <p:spTgt spid="26"/>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250"/>
                                        <p:tgtEl>
                                          <p:spTgt spid="27"/>
                                        </p:tgtEl>
                                      </p:cBhvr>
                                    </p:animEffect>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250"/>
                                        <p:tgtEl>
                                          <p:spTgt spid="28"/>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250"/>
                                        <p:tgtEl>
                                          <p:spTgt spid="29"/>
                                        </p:tgtEl>
                                      </p:cBhvr>
                                    </p:animEffect>
                                  </p:childTnLst>
                                </p:cTn>
                              </p:par>
                            </p:childTnLst>
                          </p:cTn>
                        </p:par>
                        <p:par>
                          <p:cTn id="64" fill="hold">
                            <p:stCondLst>
                              <p:cond delay="3750"/>
                            </p:stCondLst>
                            <p:childTnLst>
                              <p:par>
                                <p:cTn id="65" presetID="2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250"/>
                                        <p:tgtEl>
                                          <p:spTgt spid="31"/>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250"/>
                                        <p:tgtEl>
                                          <p:spTgt spid="32"/>
                                        </p:tgtEl>
                                      </p:cBhvr>
                                    </p:animEffect>
                                  </p:childTnLst>
                                </p:cTn>
                              </p:par>
                            </p:childTnLst>
                          </p:cTn>
                        </p:par>
                        <p:par>
                          <p:cTn id="72" fill="hold">
                            <p:stCondLst>
                              <p:cond delay="4250"/>
                            </p:stCondLst>
                            <p:childTnLst>
                              <p:par>
                                <p:cTn id="73" presetID="22" presetClass="entr" presetSubtype="8"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250"/>
                                        <p:tgtEl>
                                          <p:spTgt spid="33"/>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250"/>
                                        <p:tgtEl>
                                          <p:spTgt spid="34"/>
                                        </p:tgtEl>
                                      </p:cBhvr>
                                    </p:animEffect>
                                  </p:childTnLst>
                                </p:cTn>
                              </p:par>
                            </p:childTnLst>
                          </p:cTn>
                        </p:par>
                        <p:par>
                          <p:cTn id="80" fill="hold">
                            <p:stCondLst>
                              <p:cond delay="4750"/>
                            </p:stCondLst>
                            <p:childTnLst>
                              <p:par>
                                <p:cTn id="81" presetID="22" presetClass="entr" presetSubtype="8"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250"/>
                                        <p:tgtEl>
                                          <p:spTgt spid="35"/>
                                        </p:tgtEl>
                                      </p:cBhvr>
                                    </p:animEffect>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250"/>
                                        <p:tgtEl>
                                          <p:spTgt spid="36"/>
                                        </p:tgtEl>
                                      </p:cBhvr>
                                    </p:animEffect>
                                  </p:childTnLst>
                                </p:cTn>
                              </p:par>
                            </p:childTnLst>
                          </p:cTn>
                        </p:par>
                        <p:par>
                          <p:cTn id="88" fill="hold">
                            <p:stCondLst>
                              <p:cond delay="5250"/>
                            </p:stCondLst>
                            <p:childTnLst>
                              <p:par>
                                <p:cTn id="89" presetID="22" presetClass="entr" presetSubtype="8"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left)">
                                      <p:cBhvr>
                                        <p:cTn id="91"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11</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Droit</a:t>
            </a:r>
          </a:p>
        </p:txBody>
      </p:sp>
      <p:graphicFrame>
        <p:nvGraphicFramePr>
          <p:cNvPr id="5" name="Tableau 4"/>
          <p:cNvGraphicFramePr>
            <a:graphicFrameLocks noGrp="1"/>
          </p:cNvGraphicFramePr>
          <p:nvPr>
            <p:extLst>
              <p:ext uri="{D42A27DB-BD31-4B8C-83A1-F6EECF244321}">
                <p14:modId xmlns:p14="http://schemas.microsoft.com/office/powerpoint/2010/main" val="1087462065"/>
              </p:ext>
            </p:extLst>
          </p:nvPr>
        </p:nvGraphicFramePr>
        <p:xfrm>
          <a:off x="107505" y="2517079"/>
          <a:ext cx="8208912" cy="4224288"/>
        </p:xfrm>
        <a:graphic>
          <a:graphicData uri="http://schemas.openxmlformats.org/drawingml/2006/table">
            <a:tbl>
              <a:tblPr firstRow="1" bandRow="1">
                <a:tableStyleId>{5C22544A-7EE6-4342-B048-85BDC9FD1C3A}</a:tableStyleId>
              </a:tblPr>
              <a:tblGrid>
                <a:gridCol w="1512167"/>
                <a:gridCol w="1800200"/>
                <a:gridCol w="4896545"/>
              </a:tblGrid>
              <a:tr h="341891">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82397">
                <a:tc>
                  <a:txBody>
                    <a:bodyPr/>
                    <a:lstStyle/>
                    <a:p>
                      <a:r>
                        <a:rPr lang="fr-FR" sz="1300" b="1" i="1" dirty="0" smtClean="0"/>
                        <a:t>4.  Quels sont les droits reconnus aux personnes ? </a:t>
                      </a:r>
                    </a:p>
                  </a:txBody>
                  <a:tcPr>
                    <a:solidFill>
                      <a:srgbClr val="D1D1DA"/>
                    </a:solidFill>
                  </a:tcPr>
                </a:tc>
                <a:tc>
                  <a:txBody>
                    <a:bodyPr/>
                    <a:lstStyle/>
                    <a:p>
                      <a:endParaRPr lang="fr-FR" sz="1300" dirty="0" smtClean="0"/>
                    </a:p>
                    <a:p>
                      <a:endParaRPr lang="fr-FR" sz="1300" dirty="0" smtClean="0"/>
                    </a:p>
                    <a:p>
                      <a:endParaRPr lang="fr-FR" sz="1300" dirty="0" smtClean="0"/>
                    </a:p>
                    <a:p>
                      <a:endParaRPr lang="fr-FR" sz="1300" dirty="0" smtClean="0"/>
                    </a:p>
                    <a:p>
                      <a:endParaRPr lang="fr-FR" sz="1300" dirty="0" smtClean="0"/>
                    </a:p>
                    <a:p>
                      <a:endParaRPr lang="fr-FR" sz="1300" dirty="0" smtClean="0"/>
                    </a:p>
                    <a:p>
                      <a:endParaRPr lang="fr-FR" sz="1300" dirty="0" smtClean="0"/>
                    </a:p>
                    <a:p>
                      <a:endParaRPr lang="fr-FR" sz="1300" dirty="0" smtClean="0"/>
                    </a:p>
                    <a:p>
                      <a:endParaRPr lang="fr-FR" sz="1300" dirty="0" smtClean="0"/>
                    </a:p>
                    <a:p>
                      <a:endParaRPr lang="fr-FR" sz="1300" dirty="0" smtClean="0"/>
                    </a:p>
                    <a:p>
                      <a:r>
                        <a:rPr lang="fr-FR" sz="1300" b="1" dirty="0" smtClean="0"/>
                        <a:t>Les droits de la</a:t>
                      </a:r>
                      <a:br>
                        <a:rPr lang="fr-FR" sz="1300" b="1" dirty="0" smtClean="0"/>
                      </a:br>
                      <a:r>
                        <a:rPr lang="fr-FR" sz="1300" b="1" dirty="0" smtClean="0"/>
                        <a:t>personne </a:t>
                      </a:r>
                    </a:p>
                    <a:p>
                      <a:endParaRPr lang="fr-FR" sz="1300" b="1" dirty="0" smtClean="0"/>
                    </a:p>
                    <a:p>
                      <a:endParaRPr lang="fr-FR" sz="1300" b="1" dirty="0" smtClean="0"/>
                    </a:p>
                    <a:p>
                      <a:endParaRPr lang="fr-FR" sz="1300" b="1" dirty="0" smtClean="0"/>
                    </a:p>
                    <a:p>
                      <a:r>
                        <a:rPr lang="fr-FR" sz="1300" b="1" dirty="0" smtClean="0"/>
                        <a:t>Les droits sur les</a:t>
                      </a:r>
                      <a:br>
                        <a:rPr lang="fr-FR" sz="1300" b="1" dirty="0" smtClean="0"/>
                      </a:br>
                      <a:r>
                        <a:rPr lang="fr-FR" sz="1300" b="1" dirty="0" smtClean="0"/>
                        <a:t>biens : le droit de propriété </a:t>
                      </a:r>
                    </a:p>
                  </a:txBody>
                  <a:tcPr>
                    <a:solidFill>
                      <a:srgbClr val="D1D1DA"/>
                    </a:solidFill>
                  </a:tcPr>
                </a:tc>
                <a:tc>
                  <a:txBody>
                    <a:bodyPr/>
                    <a:lstStyle/>
                    <a:p>
                      <a:pPr algn="just"/>
                      <a:r>
                        <a:rPr lang="fr-FR" sz="1300" b="1" i="1" dirty="0" smtClean="0"/>
                        <a:t>Le droit reconnaît aux personnes des prérogatives</a:t>
                      </a:r>
                      <a:br>
                        <a:rPr lang="fr-FR" sz="1300" b="1" i="1" dirty="0" smtClean="0"/>
                      </a:br>
                      <a:r>
                        <a:rPr lang="fr-FR" sz="1300" b="1" i="1" dirty="0" smtClean="0"/>
                        <a:t>individuelles, les droits subjectifs, qui leur permettent d'agir en société et d'être protégées. Certains de ces droits, les droits extrapatrimoniaux, sont exclusivement attachés à la</a:t>
                      </a:r>
                      <a:br>
                        <a:rPr lang="fr-FR" sz="1300" b="1" i="1" dirty="0" smtClean="0"/>
                      </a:br>
                      <a:r>
                        <a:rPr lang="fr-FR" sz="1300" b="1" i="1" dirty="0" smtClean="0"/>
                        <a:t>personne. Les autres, les droits patrimoniaux, font partie de</a:t>
                      </a:r>
                      <a:br>
                        <a:rPr lang="fr-FR" sz="1300" b="1" i="1" dirty="0" smtClean="0"/>
                      </a:br>
                      <a:r>
                        <a:rPr lang="fr-FR" sz="1300" b="1" i="1" dirty="0" smtClean="0"/>
                        <a:t>son patrimoine. Parmi les droits portant sur les biens qui</a:t>
                      </a:r>
                      <a:br>
                        <a:rPr lang="fr-FR" sz="1300" b="1" i="1" dirty="0" smtClean="0"/>
                      </a:br>
                      <a:r>
                        <a:rPr lang="fr-FR" sz="1300" b="1" i="1" dirty="0" smtClean="0"/>
                        <a:t>constituent le patrimoine de la personne, le droit de propriété</a:t>
                      </a:r>
                      <a:br>
                        <a:rPr lang="fr-FR" sz="1300" b="1" i="1" dirty="0" smtClean="0"/>
                      </a:br>
                      <a:r>
                        <a:rPr lang="fr-FR" sz="1300" b="1" i="1" dirty="0" smtClean="0"/>
                        <a:t>qui se confond avec la chose sur laquelle il porte, revêt une importance économique et juridique particulière. </a:t>
                      </a:r>
                    </a:p>
                    <a:p>
                      <a:pPr algn="just"/>
                      <a:endParaRPr lang="fr-FR" sz="1300" b="0" dirty="0" smtClean="0"/>
                    </a:p>
                    <a:p>
                      <a:pPr algn="just"/>
                      <a:r>
                        <a:rPr lang="fr-FR" sz="1300" b="0" dirty="0" smtClean="0"/>
                        <a:t>Le droit confère à la personne, par le seul fait de son existence,</a:t>
                      </a:r>
                      <a:br>
                        <a:rPr lang="fr-FR" sz="1300" b="0" dirty="0" smtClean="0"/>
                      </a:br>
                      <a:r>
                        <a:rPr lang="fr-FR" sz="1300" b="0" dirty="0" smtClean="0"/>
                        <a:t>des droits inaliénables, insaisissables et imprescriptibles. Pour illustrer les caractères et la protection des droits extrapatrimoniaux, on étudie le droit au respect de la vie privée. </a:t>
                      </a:r>
                    </a:p>
                    <a:p>
                      <a:pPr algn="just"/>
                      <a:endParaRPr lang="fr-FR" sz="1300" b="0" dirty="0" smtClean="0"/>
                    </a:p>
                    <a:p>
                      <a:pPr algn="just"/>
                      <a:r>
                        <a:rPr lang="fr-FR" sz="1300" b="0" dirty="0" smtClean="0"/>
                        <a:t>Parmi les droits patrimoniaux, le droit de propriété est caractéristique du pouvoir juridique le plus complet qu’une personne peut exercer directement sur une chose.</a:t>
                      </a:r>
                    </a:p>
                    <a:p>
                      <a:pPr algn="just"/>
                      <a:r>
                        <a:rPr lang="fr-FR" sz="1300" b="0" dirty="0" smtClean="0"/>
                        <a:t>…</a:t>
                      </a:r>
                      <a:endParaRPr lang="fr-FR" sz="1300" b="0" dirty="0"/>
                    </a:p>
                  </a:txBody>
                  <a:tcPr>
                    <a:solidFill>
                      <a:srgbClr val="D1D1DA"/>
                    </a:solidFill>
                  </a:tcPr>
                </a:tc>
              </a:tr>
            </a:tbl>
          </a:graphicData>
        </a:graphic>
      </p:graphicFrame>
      <p:sp>
        <p:nvSpPr>
          <p:cNvPr id="6" name="Rectangle 5"/>
          <p:cNvSpPr/>
          <p:nvPr/>
        </p:nvSpPr>
        <p:spPr>
          <a:xfrm>
            <a:off x="4215588" y="5477318"/>
            <a:ext cx="2304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dirty="0">
                <a:solidFill>
                  <a:prstClr val="black"/>
                </a:solidFill>
                <a:latin typeface="Calibri"/>
              </a:rPr>
              <a:t>le droit au respect de la vie privée</a:t>
            </a:r>
            <a:endParaRPr lang="fr-FR" sz="1300" b="1" dirty="0">
              <a:solidFill>
                <a:prstClr val="black"/>
              </a:solidFill>
              <a:latin typeface="Calibri"/>
            </a:endParaRPr>
          </a:p>
        </p:txBody>
      </p:sp>
    </p:spTree>
    <p:extLst>
      <p:ext uri="{BB962C8B-B14F-4D97-AF65-F5344CB8AC3E}">
        <p14:creationId xmlns:p14="http://schemas.microsoft.com/office/powerpoint/2010/main" val="3476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12</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Droit</a:t>
            </a:r>
          </a:p>
        </p:txBody>
      </p:sp>
      <p:graphicFrame>
        <p:nvGraphicFramePr>
          <p:cNvPr id="5" name="Tableau 4"/>
          <p:cNvGraphicFramePr>
            <a:graphicFrameLocks noGrp="1"/>
          </p:cNvGraphicFramePr>
          <p:nvPr>
            <p:extLst>
              <p:ext uri="{D42A27DB-BD31-4B8C-83A1-F6EECF244321}">
                <p14:modId xmlns:p14="http://schemas.microsoft.com/office/powerpoint/2010/main" val="3273797766"/>
              </p:ext>
            </p:extLst>
          </p:nvPr>
        </p:nvGraphicFramePr>
        <p:xfrm>
          <a:off x="107505" y="2517079"/>
          <a:ext cx="8208912" cy="4224288"/>
        </p:xfrm>
        <a:graphic>
          <a:graphicData uri="http://schemas.openxmlformats.org/drawingml/2006/table">
            <a:tbl>
              <a:tblPr firstRow="1" bandRow="1">
                <a:tableStyleId>{5C22544A-7EE6-4342-B048-85BDC9FD1C3A}</a:tableStyleId>
              </a:tblPr>
              <a:tblGrid>
                <a:gridCol w="1512167"/>
                <a:gridCol w="1800200"/>
                <a:gridCol w="4896545"/>
              </a:tblGrid>
              <a:tr h="341891">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82397">
                <a:tc>
                  <a:txBody>
                    <a:bodyPr/>
                    <a:lstStyle/>
                    <a:p>
                      <a:r>
                        <a:rPr lang="fr-FR" sz="1300" b="1" i="1" dirty="0" smtClean="0"/>
                        <a:t>5.  Quels est le rôle du contrat ? </a:t>
                      </a:r>
                    </a:p>
                  </a:txBody>
                  <a:tcPr>
                    <a:solidFill>
                      <a:srgbClr val="D1D1DA"/>
                    </a:solidFill>
                  </a:tcPr>
                </a:tc>
                <a:tc>
                  <a:txBody>
                    <a:bodyPr/>
                    <a:lstStyle/>
                    <a:p>
                      <a:endParaRPr lang="fr-FR" sz="1300" b="1" dirty="0" smtClean="0"/>
                    </a:p>
                  </a:txBody>
                  <a:tcPr>
                    <a:solidFill>
                      <a:srgbClr val="D1D1DA"/>
                    </a:solidFill>
                  </a:tcPr>
                </a:tc>
                <a:tc>
                  <a:txBody>
                    <a:bodyPr/>
                    <a:lstStyle/>
                    <a:p>
                      <a:pPr algn="just"/>
                      <a:r>
                        <a:rPr lang="fr-FR" sz="1300" b="1" i="1" dirty="0" smtClean="0"/>
                        <a:t>Le contrat constitue un instrument fondamental</a:t>
                      </a:r>
                      <a:br>
                        <a:rPr lang="fr-FR" sz="1300" b="1" i="1" dirty="0" smtClean="0"/>
                      </a:br>
                      <a:r>
                        <a:rPr lang="fr-FR" sz="1300" b="1" i="1" dirty="0" smtClean="0"/>
                        <a:t>d’organisation de la vie économique et sociale. Il crée un lien</a:t>
                      </a:r>
                      <a:br>
                        <a:rPr lang="fr-FR" sz="1300" b="1" i="1" dirty="0" smtClean="0"/>
                      </a:br>
                      <a:r>
                        <a:rPr lang="fr-FR" sz="1300" b="1" i="1" dirty="0" smtClean="0"/>
                        <a:t>de droit voulu entre deux personnes en vertu duquel l'une</a:t>
                      </a:r>
                      <a:br>
                        <a:rPr lang="fr-FR" sz="1300" b="1" i="1" dirty="0" smtClean="0"/>
                      </a:br>
                      <a:r>
                        <a:rPr lang="fr-FR" sz="1300" b="1" i="1" dirty="0" smtClean="0"/>
                        <a:t>peut exiger de l'autre une prestation ou une abstention.</a:t>
                      </a:r>
                    </a:p>
                    <a:p>
                      <a:pPr algn="just"/>
                      <a:r>
                        <a:rPr lang="fr-FR" sz="1300" b="1" i="1" dirty="0" smtClean="0"/>
                        <a:t>Le développement du contrat de consommation est un</a:t>
                      </a:r>
                      <a:br>
                        <a:rPr lang="fr-FR" sz="1300" b="1" i="1" dirty="0" smtClean="0"/>
                      </a:br>
                      <a:r>
                        <a:rPr lang="fr-FR" sz="1300" b="1" i="1" dirty="0" smtClean="0"/>
                        <a:t>phénomène majeur de la seconde moitié du XXe siècle. Son</a:t>
                      </a:r>
                      <a:br>
                        <a:rPr lang="fr-FR" sz="1300" b="1" i="1" dirty="0" smtClean="0"/>
                      </a:br>
                      <a:r>
                        <a:rPr lang="fr-FR" sz="1300" b="1" i="1" dirty="0" smtClean="0"/>
                        <a:t>étude est choisie, en ce qu'il interfère avec le droit civil des</a:t>
                      </a:r>
                      <a:br>
                        <a:rPr lang="fr-FR" sz="1300" b="1" i="1" dirty="0" smtClean="0"/>
                      </a:br>
                      <a:r>
                        <a:rPr lang="fr-FR" sz="1300" b="1" i="1" dirty="0" smtClean="0"/>
                        <a:t>contrats mais aussi pour ses particularités dans la mesure</a:t>
                      </a:r>
                      <a:br>
                        <a:rPr lang="fr-FR" sz="1300" b="1" i="1" dirty="0" smtClean="0"/>
                      </a:br>
                      <a:r>
                        <a:rPr lang="fr-FR" sz="1300" b="1" i="1" dirty="0" smtClean="0"/>
                        <a:t>où il est centré sur la protection du consommateur.</a:t>
                      </a:r>
                    </a:p>
                    <a:p>
                      <a:pPr algn="just"/>
                      <a:endParaRPr lang="fr-FR" sz="1300" b="0" dirty="0" smtClean="0"/>
                    </a:p>
                    <a:p>
                      <a:pPr algn="just"/>
                      <a:r>
                        <a:rPr lang="fr-FR" sz="1300" b="0" dirty="0" smtClean="0"/>
                        <a:t>…</a:t>
                      </a:r>
                      <a:endParaRPr lang="fr-FR" sz="1300" b="0" dirty="0"/>
                    </a:p>
                  </a:txBody>
                  <a:tcPr>
                    <a:solidFill>
                      <a:srgbClr val="D1D1DA"/>
                    </a:solidFill>
                  </a:tcPr>
                </a:tc>
              </a:tr>
            </a:tbl>
          </a:graphicData>
        </a:graphic>
      </p:graphicFrame>
      <p:sp>
        <p:nvSpPr>
          <p:cNvPr id="6" name="Rectangle 5"/>
          <p:cNvSpPr/>
          <p:nvPr/>
        </p:nvSpPr>
        <p:spPr>
          <a:xfrm>
            <a:off x="399728" y="2897730"/>
            <a:ext cx="1116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b="1" i="1" dirty="0">
                <a:solidFill>
                  <a:prstClr val="black"/>
                </a:solidFill>
                <a:latin typeface="Calibri"/>
              </a:rPr>
              <a:t>Quels est le rôle</a:t>
            </a:r>
            <a:endParaRPr lang="fr-FR" sz="1300" b="1" dirty="0">
              <a:solidFill>
                <a:prstClr val="black"/>
              </a:solidFill>
              <a:latin typeface="Calibri"/>
            </a:endParaRPr>
          </a:p>
        </p:txBody>
      </p:sp>
      <p:sp>
        <p:nvSpPr>
          <p:cNvPr id="7" name="Rectangle 6"/>
          <p:cNvSpPr/>
          <p:nvPr/>
        </p:nvSpPr>
        <p:spPr>
          <a:xfrm>
            <a:off x="204912" y="3092546"/>
            <a:ext cx="864000"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b="1" i="1" dirty="0">
                <a:solidFill>
                  <a:prstClr val="black"/>
                </a:solidFill>
                <a:latin typeface="Calibri"/>
              </a:rPr>
              <a:t>du contrat ? </a:t>
            </a:r>
            <a:endParaRPr lang="fr-FR" sz="1300" b="1" dirty="0">
              <a:solidFill>
                <a:prstClr val="black"/>
              </a:solidFill>
              <a:latin typeface="Calibri"/>
            </a:endParaRPr>
          </a:p>
        </p:txBody>
      </p:sp>
    </p:spTree>
    <p:extLst>
      <p:ext uri="{BB962C8B-B14F-4D97-AF65-F5344CB8AC3E}">
        <p14:creationId xmlns:p14="http://schemas.microsoft.com/office/powerpoint/2010/main" val="41846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13</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Droit</a:t>
            </a:r>
          </a:p>
        </p:txBody>
      </p:sp>
      <p:graphicFrame>
        <p:nvGraphicFramePr>
          <p:cNvPr id="5" name="Tableau 4"/>
          <p:cNvGraphicFramePr>
            <a:graphicFrameLocks noGrp="1"/>
          </p:cNvGraphicFramePr>
          <p:nvPr>
            <p:extLst>
              <p:ext uri="{D42A27DB-BD31-4B8C-83A1-F6EECF244321}">
                <p14:modId xmlns:p14="http://schemas.microsoft.com/office/powerpoint/2010/main" val="1444445265"/>
              </p:ext>
            </p:extLst>
          </p:nvPr>
        </p:nvGraphicFramePr>
        <p:xfrm>
          <a:off x="107505" y="2517079"/>
          <a:ext cx="8208912" cy="4224288"/>
        </p:xfrm>
        <a:graphic>
          <a:graphicData uri="http://schemas.openxmlformats.org/drawingml/2006/table">
            <a:tbl>
              <a:tblPr firstRow="1" bandRow="1">
                <a:tableStyleId>{5C22544A-7EE6-4342-B048-85BDC9FD1C3A}</a:tableStyleId>
              </a:tblPr>
              <a:tblGrid>
                <a:gridCol w="1512167"/>
                <a:gridCol w="1800200"/>
                <a:gridCol w="4896545"/>
              </a:tblGrid>
              <a:tr h="341891">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82397">
                <a:tc>
                  <a:txBody>
                    <a:bodyPr/>
                    <a:lstStyle/>
                    <a:p>
                      <a:r>
                        <a:rPr lang="fr-FR" sz="1300" b="1" i="1" dirty="0" smtClean="0"/>
                        <a:t>7. Comment le droit encadre-t-il</a:t>
                      </a:r>
                      <a:br>
                        <a:rPr lang="fr-FR" sz="1300" b="1" i="1" dirty="0" smtClean="0"/>
                      </a:br>
                      <a:r>
                        <a:rPr lang="fr-FR" sz="1300" b="1" i="1" dirty="0" smtClean="0"/>
                        <a:t>le travail salarié ?</a:t>
                      </a:r>
                    </a:p>
                  </a:txBody>
                  <a:tcPr>
                    <a:solidFill>
                      <a:srgbClr val="D1D1DA"/>
                    </a:solidFill>
                  </a:tcPr>
                </a:tc>
                <a:tc>
                  <a:txBody>
                    <a:bodyPr/>
                    <a:lstStyle/>
                    <a:p>
                      <a:endParaRPr lang="fr-FR" sz="1300" b="1" dirty="0" smtClean="0"/>
                    </a:p>
                    <a:p>
                      <a:endParaRPr lang="fr-FR" sz="1300" b="1" dirty="0" smtClean="0"/>
                    </a:p>
                    <a:p>
                      <a:endParaRPr lang="fr-FR" sz="1300" b="1" dirty="0" smtClean="0"/>
                    </a:p>
                    <a:p>
                      <a:endParaRPr lang="fr-FR" sz="1300" b="1" dirty="0" smtClean="0"/>
                    </a:p>
                    <a:p>
                      <a:endParaRPr lang="fr-FR" sz="1300" b="1" dirty="0" smtClean="0"/>
                    </a:p>
                    <a:p>
                      <a:r>
                        <a:rPr lang="fr-FR" sz="1300" b="1" dirty="0" smtClean="0"/>
                        <a:t>Le contrat de travail</a:t>
                      </a:r>
                    </a:p>
                  </a:txBody>
                  <a:tcPr>
                    <a:solidFill>
                      <a:srgbClr val="D1D1DA"/>
                    </a:solidFill>
                  </a:tcPr>
                </a:tc>
                <a:tc>
                  <a:txBody>
                    <a:bodyPr/>
                    <a:lstStyle/>
                    <a:p>
                      <a:pPr algn="just"/>
                      <a:r>
                        <a:rPr lang="fr-FR" sz="1300" b="1" i="1" dirty="0" smtClean="0"/>
                        <a:t>Le droit du travail organise la relation de travail. Il joue un rôle d’arbitrage entre les intérêts des parties en présence. </a:t>
                      </a:r>
                    </a:p>
                    <a:p>
                      <a:pPr algn="just"/>
                      <a:r>
                        <a:rPr lang="fr-FR" sz="1300" b="1" i="1" dirty="0" smtClean="0"/>
                        <a:t>Le contrat de travail établit un lien de subordination juridique entre l’employeur et le salarié.</a:t>
                      </a:r>
                    </a:p>
                    <a:p>
                      <a:pPr algn="just"/>
                      <a:endParaRPr lang="fr-FR" sz="1300" b="0" dirty="0" smtClean="0"/>
                    </a:p>
                    <a:p>
                      <a:pPr algn="just"/>
                      <a:r>
                        <a:rPr lang="fr-FR" sz="1300" b="0" dirty="0" smtClean="0"/>
                        <a:t>Il s'agit de montrer que c'est la présence d'un lien de subordination juridique qui fonde l'existence d'un contrat de travail et l’application des règles du droit du travail (en excluant les dispositions relatives au travail indépendant). </a:t>
                      </a:r>
                    </a:p>
                    <a:p>
                      <a:pPr algn="just"/>
                      <a:r>
                        <a:rPr lang="fr-FR" sz="1300" b="0" dirty="0" smtClean="0"/>
                        <a:t>Le contrat de travail place le salarié sous l’autorité de l’employeur : pouvoirs de direction, réglementaire et disciplinaire. </a:t>
                      </a:r>
                    </a:p>
                    <a:p>
                      <a:pPr algn="just"/>
                      <a:endParaRPr lang="fr-FR" sz="1300" b="0" dirty="0" smtClean="0"/>
                    </a:p>
                    <a:p>
                      <a:pPr algn="just"/>
                      <a:r>
                        <a:rPr lang="fr-FR" sz="1300" b="0" dirty="0" smtClean="0"/>
                        <a:t>Le contrat à durée indéterminée constitue le droit commun du contrat de travail. Le contrat fixe les modalités du travail : emploi, lieu, durée, rémunération. </a:t>
                      </a:r>
                    </a:p>
                    <a:p>
                      <a:pPr algn="just"/>
                      <a:endParaRPr lang="fr-FR" sz="1300" b="0" dirty="0" smtClean="0"/>
                    </a:p>
                    <a:p>
                      <a:pPr algn="just"/>
                      <a:r>
                        <a:rPr lang="fr-FR" sz="1300" b="0" dirty="0" smtClean="0"/>
                        <a:t>…</a:t>
                      </a:r>
                    </a:p>
                  </a:txBody>
                  <a:tcPr>
                    <a:solidFill>
                      <a:srgbClr val="D1D1DA"/>
                    </a:solidFill>
                  </a:tcPr>
                </a:tc>
              </a:tr>
            </a:tbl>
          </a:graphicData>
        </a:graphic>
      </p:graphicFrame>
      <p:sp>
        <p:nvSpPr>
          <p:cNvPr id="6" name="Rectangle 5"/>
          <p:cNvSpPr/>
          <p:nvPr/>
        </p:nvSpPr>
        <p:spPr>
          <a:xfrm>
            <a:off x="1717080" y="3894956"/>
            <a:ext cx="1368152" cy="200055"/>
          </a:xfrm>
          <a:prstGeom prst="rect">
            <a:avLst/>
          </a:prstGeom>
          <a:solidFill>
            <a:srgbClr val="FFFF99"/>
          </a:solidFill>
        </p:spPr>
        <p:txBody>
          <a:bodyPr wrap="square" lIns="0" tIns="0" rIns="0" bIns="0">
            <a:spAutoFit/>
          </a:bodyPr>
          <a:lstStyle/>
          <a:p>
            <a:pPr lvl="0" fontAlgn="auto">
              <a:spcBef>
                <a:spcPts val="0"/>
              </a:spcBef>
              <a:spcAft>
                <a:spcPts val="0"/>
              </a:spcAft>
            </a:pPr>
            <a:r>
              <a:rPr lang="fr-FR" sz="1300" b="1" dirty="0">
                <a:solidFill>
                  <a:prstClr val="black"/>
                </a:solidFill>
                <a:latin typeface="Calibri"/>
              </a:rPr>
              <a:t>Le contrat de travail</a:t>
            </a:r>
          </a:p>
        </p:txBody>
      </p:sp>
    </p:spTree>
    <p:extLst>
      <p:ext uri="{BB962C8B-B14F-4D97-AF65-F5344CB8AC3E}">
        <p14:creationId xmlns:p14="http://schemas.microsoft.com/office/powerpoint/2010/main" val="26376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14</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terminale</a:t>
            </a:r>
          </a:p>
          <a:p>
            <a:pPr lvl="2"/>
            <a:r>
              <a:rPr lang="fr-FR" sz="1800" dirty="0" smtClean="0"/>
              <a:t>En spécialité "Gestion et Finance"</a:t>
            </a:r>
          </a:p>
        </p:txBody>
      </p:sp>
      <p:graphicFrame>
        <p:nvGraphicFramePr>
          <p:cNvPr id="5" name="Tableau 4"/>
          <p:cNvGraphicFramePr>
            <a:graphicFrameLocks noGrp="1"/>
          </p:cNvGraphicFramePr>
          <p:nvPr>
            <p:extLst>
              <p:ext uri="{D42A27DB-BD31-4B8C-83A1-F6EECF244321}">
                <p14:modId xmlns:p14="http://schemas.microsoft.com/office/powerpoint/2010/main" val="439174983"/>
              </p:ext>
            </p:extLst>
          </p:nvPr>
        </p:nvGraphicFramePr>
        <p:xfrm>
          <a:off x="107505" y="2517078"/>
          <a:ext cx="8208912" cy="4224290"/>
        </p:xfrm>
        <a:graphic>
          <a:graphicData uri="http://schemas.openxmlformats.org/drawingml/2006/table">
            <a:tbl>
              <a:tblPr firstRow="1" bandRow="1">
                <a:tableStyleId>{5C22544A-7EE6-4342-B048-85BDC9FD1C3A}</a:tableStyleId>
              </a:tblPr>
              <a:tblGrid>
                <a:gridCol w="2088231"/>
                <a:gridCol w="2232248"/>
                <a:gridCol w="3888433"/>
              </a:tblGrid>
              <a:tr h="349633">
                <a:tc>
                  <a:txBody>
                    <a:bodyPr/>
                    <a:lstStyle/>
                    <a:p>
                      <a:pPr algn="ctr"/>
                      <a:r>
                        <a:rPr lang="fr-FR" sz="1600" dirty="0" smtClean="0"/>
                        <a:t>Questions de Gestion</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74657">
                <a:tc>
                  <a:txBody>
                    <a:bodyPr/>
                    <a:lstStyle/>
                    <a:p>
                      <a:r>
                        <a:rPr lang="fr-FR" sz="1300" b="1" dirty="0" smtClean="0"/>
                        <a:t>Qu’apporte l'environnement technologique au traitement de l’information financière ?</a:t>
                      </a:r>
                      <a:endParaRPr lang="fr-FR" sz="1300" b="1" dirty="0"/>
                    </a:p>
                  </a:txBody>
                  <a:tcPr>
                    <a:solidFill>
                      <a:srgbClr val="D1D1DA"/>
                    </a:solidFill>
                  </a:tcPr>
                </a:tc>
                <a:tc>
                  <a:txBody>
                    <a:bodyPr/>
                    <a:lstStyle/>
                    <a:p>
                      <a:r>
                        <a:rPr lang="fr-FR" sz="1300" dirty="0" smtClean="0"/>
                        <a:t>Organisation des activités au sein du système d’information comptable</a:t>
                      </a:r>
                    </a:p>
                    <a:p>
                      <a:endParaRPr lang="fr-FR" sz="1300" dirty="0" smtClean="0"/>
                    </a:p>
                    <a:p>
                      <a:endParaRPr lang="fr-FR" sz="1300" dirty="0" smtClean="0"/>
                    </a:p>
                    <a:p>
                      <a:r>
                        <a:rPr lang="fr-FR" sz="1300" dirty="0" smtClean="0"/>
                        <a:t>Progiciel de gestion comptable, progiciel de gestion intégré (PGI) </a:t>
                      </a:r>
                    </a:p>
                    <a:p>
                      <a:endParaRPr lang="fr-FR" sz="1300" dirty="0" smtClean="0"/>
                    </a:p>
                    <a:p>
                      <a:r>
                        <a:rPr lang="fr-FR" sz="1300" dirty="0" smtClean="0"/>
                        <a:t>Sécurité des traitements, techniques de sauvegarde </a:t>
                      </a:r>
                      <a:endParaRPr lang="fr-FR" sz="1300" dirty="0"/>
                    </a:p>
                  </a:txBody>
                  <a:tcPr>
                    <a:solidFill>
                      <a:srgbClr val="D1D1DA"/>
                    </a:solidFill>
                  </a:tcPr>
                </a:tc>
                <a:tc>
                  <a:txBody>
                    <a:bodyPr/>
                    <a:lstStyle/>
                    <a:p>
                      <a:pPr algn="just"/>
                      <a:r>
                        <a:rPr lang="fr-FR" sz="1300" b="0" dirty="0" smtClean="0"/>
                        <a:t>Il s’agit d’appliquer au domaine financier et de</a:t>
                      </a:r>
                      <a:br>
                        <a:rPr lang="fr-FR" sz="1300" b="0" dirty="0" smtClean="0"/>
                      </a:br>
                      <a:r>
                        <a:rPr lang="fr-FR" sz="1300" b="0" dirty="0" smtClean="0"/>
                        <a:t>gestion, les notions étudiées dans le thème</a:t>
                      </a:r>
                      <a:br>
                        <a:rPr lang="fr-FR" sz="1300" b="0" dirty="0" smtClean="0"/>
                      </a:br>
                      <a:r>
                        <a:rPr lang="fr-FR" sz="1300" b="0" dirty="0" smtClean="0"/>
                        <a:t>« information et intelligence collective » du programme de sciences de gestion de première. </a:t>
                      </a:r>
                    </a:p>
                    <a:p>
                      <a:pPr algn="just"/>
                      <a:endParaRPr lang="fr-FR" sz="1300" b="0" dirty="0" smtClean="0"/>
                    </a:p>
                    <a:p>
                      <a:pPr algn="just"/>
                      <a:r>
                        <a:rPr lang="fr-FR" sz="1300" b="0" dirty="0" smtClean="0"/>
                        <a:t>L'étude se limite à des observations et analyses de processus dans diverses entreprises, avec les outils informatiques spécialisés (progiciels spécialisés,</a:t>
                      </a:r>
                      <a:br>
                        <a:rPr lang="fr-FR" sz="1300" b="0" dirty="0" smtClean="0"/>
                      </a:br>
                      <a:r>
                        <a:rPr lang="fr-FR" sz="1300" b="0" dirty="0" smtClean="0"/>
                        <a:t>PGI). Elle porte notamment sur l'enrichissement de</a:t>
                      </a:r>
                      <a:br>
                        <a:rPr lang="fr-FR" sz="1300" b="0" dirty="0" smtClean="0"/>
                      </a:br>
                      <a:r>
                        <a:rPr lang="fr-FR" sz="1300" b="0" dirty="0" smtClean="0"/>
                        <a:t>la base de données, les évènements et les chemins comptables afin de montrer comment le PGI répond au besoin d’automatisation et d’intégration. </a:t>
                      </a:r>
                    </a:p>
                    <a:p>
                      <a:pPr algn="just"/>
                      <a:endParaRPr lang="fr-FR" sz="1300" b="0" dirty="0" smtClean="0"/>
                    </a:p>
                    <a:p>
                      <a:pPr algn="just"/>
                      <a:r>
                        <a:rPr lang="fr-FR" sz="1300" b="0" i="1" dirty="0" smtClean="0"/>
                        <a:t>À partir d’un contexte d’entreprise décrivant une organisation des activités données, l’élève doit être capable : </a:t>
                      </a:r>
                    </a:p>
                    <a:p>
                      <a:pPr algn="just"/>
                      <a:r>
                        <a:rPr lang="fr-FR" sz="1300" b="0" dirty="0" smtClean="0"/>
                        <a:t>- … </a:t>
                      </a:r>
                    </a:p>
                    <a:p>
                      <a:pPr algn="just"/>
                      <a:r>
                        <a:rPr lang="fr-FR" sz="1300" b="0" dirty="0" smtClean="0"/>
                        <a:t>- d’identifier les types de droits d’accès et autorisations ; </a:t>
                      </a:r>
                      <a:endParaRPr lang="fr-FR" sz="1300" b="0" dirty="0"/>
                    </a:p>
                  </a:txBody>
                  <a:tcPr>
                    <a:solidFill>
                      <a:srgbClr val="D1D1DA"/>
                    </a:solidFill>
                  </a:tcPr>
                </a:tc>
              </a:tr>
            </a:tbl>
          </a:graphicData>
        </a:graphic>
      </p:graphicFrame>
      <p:sp>
        <p:nvSpPr>
          <p:cNvPr id="3" name="Rectangle 2"/>
          <p:cNvSpPr/>
          <p:nvPr/>
        </p:nvSpPr>
        <p:spPr>
          <a:xfrm>
            <a:off x="203564" y="2912717"/>
            <a:ext cx="792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Qu’apporte</a:t>
            </a:r>
            <a:endParaRPr lang="fr-FR" dirty="0"/>
          </a:p>
        </p:txBody>
      </p:sp>
      <p:pic>
        <p:nvPicPr>
          <p:cNvPr id="30" name="Espace réservé du contenu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156" y="2079896"/>
            <a:ext cx="18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202726" y="3112772"/>
            <a:ext cx="1152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l'environnement</a:t>
            </a:r>
            <a:endParaRPr lang="fr-FR" dirty="0"/>
          </a:p>
        </p:txBody>
      </p:sp>
      <p:sp>
        <p:nvSpPr>
          <p:cNvPr id="42" name="Rectangle 41"/>
          <p:cNvSpPr/>
          <p:nvPr/>
        </p:nvSpPr>
        <p:spPr>
          <a:xfrm>
            <a:off x="202726" y="3325180"/>
            <a:ext cx="1224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technologique au</a:t>
            </a:r>
            <a:endParaRPr lang="fr-FR" dirty="0"/>
          </a:p>
        </p:txBody>
      </p:sp>
      <p:sp>
        <p:nvSpPr>
          <p:cNvPr id="43" name="Rectangle 42"/>
          <p:cNvSpPr/>
          <p:nvPr/>
        </p:nvSpPr>
        <p:spPr>
          <a:xfrm>
            <a:off x="203564" y="3525235"/>
            <a:ext cx="1908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traitement </a:t>
            </a:r>
            <a:r>
              <a:rPr lang="fr-FR" sz="1300" b="1" dirty="0" smtClean="0">
                <a:solidFill>
                  <a:prstClr val="black"/>
                </a:solidFill>
                <a:latin typeface="Calibri"/>
              </a:rPr>
              <a:t>de l’information</a:t>
            </a:r>
            <a:endParaRPr lang="fr-FR" dirty="0"/>
          </a:p>
        </p:txBody>
      </p:sp>
      <p:sp>
        <p:nvSpPr>
          <p:cNvPr id="45" name="Rectangle 44"/>
          <p:cNvSpPr/>
          <p:nvPr/>
        </p:nvSpPr>
        <p:spPr>
          <a:xfrm>
            <a:off x="203564" y="3716546"/>
            <a:ext cx="828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financière ?</a:t>
            </a:r>
            <a:endParaRPr lang="fr-FR" dirty="0"/>
          </a:p>
        </p:txBody>
      </p:sp>
      <p:sp>
        <p:nvSpPr>
          <p:cNvPr id="46" name="Rectangle 45"/>
          <p:cNvSpPr/>
          <p:nvPr/>
        </p:nvSpPr>
        <p:spPr>
          <a:xfrm>
            <a:off x="3081128" y="4102076"/>
            <a:ext cx="792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progiciel </a:t>
            </a:r>
            <a:r>
              <a:rPr lang="fr-FR" sz="1300" dirty="0" smtClean="0">
                <a:solidFill>
                  <a:prstClr val="black"/>
                </a:solidFill>
                <a:latin typeface="Calibri"/>
              </a:rPr>
              <a:t>de</a:t>
            </a:r>
            <a:endParaRPr lang="fr-FR" dirty="0"/>
          </a:p>
        </p:txBody>
      </p:sp>
      <p:sp>
        <p:nvSpPr>
          <p:cNvPr id="47" name="Rectangle 46"/>
          <p:cNvSpPr/>
          <p:nvPr/>
        </p:nvSpPr>
        <p:spPr>
          <a:xfrm>
            <a:off x="2290228" y="4290006"/>
            <a:ext cx="1404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gestion intégré (PGI</a:t>
            </a:r>
            <a:r>
              <a:rPr lang="fr-FR" sz="1300" dirty="0">
                <a:solidFill>
                  <a:prstClr val="black"/>
                </a:solidFill>
                <a:latin typeface="Calibri"/>
              </a:rPr>
              <a:t>) </a:t>
            </a:r>
            <a:endParaRPr lang="fr-FR" dirty="0"/>
          </a:p>
        </p:txBody>
      </p:sp>
      <p:sp>
        <p:nvSpPr>
          <p:cNvPr id="48" name="Rectangle 47"/>
          <p:cNvSpPr/>
          <p:nvPr/>
        </p:nvSpPr>
        <p:spPr>
          <a:xfrm>
            <a:off x="4510674" y="2915673"/>
            <a:ext cx="3744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Il </a:t>
            </a:r>
            <a:r>
              <a:rPr lang="fr-FR" sz="1300" dirty="0" smtClean="0">
                <a:solidFill>
                  <a:prstClr val="black"/>
                </a:solidFill>
                <a:latin typeface="Calibri"/>
              </a:rPr>
              <a:t>  s’agit    d’appliquer  au    domaine   financier    et   de</a:t>
            </a:r>
            <a:endParaRPr lang="fr-FR" dirty="0"/>
          </a:p>
        </p:txBody>
      </p:sp>
      <p:sp>
        <p:nvSpPr>
          <p:cNvPr id="49" name="Rectangle 48"/>
          <p:cNvSpPr/>
          <p:nvPr/>
        </p:nvSpPr>
        <p:spPr>
          <a:xfrm>
            <a:off x="4523553" y="3099367"/>
            <a:ext cx="3744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gestion,    les     notions     étudiées    dans    le     thème</a:t>
            </a:r>
            <a:endParaRPr lang="fr-FR" dirty="0"/>
          </a:p>
        </p:txBody>
      </p:sp>
      <p:sp>
        <p:nvSpPr>
          <p:cNvPr id="50" name="Rectangle 49"/>
          <p:cNvSpPr/>
          <p:nvPr/>
        </p:nvSpPr>
        <p:spPr>
          <a:xfrm>
            <a:off x="4523553" y="3312827"/>
            <a:ext cx="3744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     information    et    intelligence     collective    »     du</a:t>
            </a:r>
            <a:endParaRPr lang="fr-FR" dirty="0"/>
          </a:p>
        </p:txBody>
      </p:sp>
      <p:sp>
        <p:nvSpPr>
          <p:cNvPr id="51" name="Rectangle 50"/>
          <p:cNvSpPr/>
          <p:nvPr/>
        </p:nvSpPr>
        <p:spPr>
          <a:xfrm>
            <a:off x="4523553" y="3501008"/>
            <a:ext cx="3240000" cy="200055"/>
          </a:xfrm>
          <a:prstGeom prst="rect">
            <a:avLst/>
          </a:prstGeom>
          <a:solidFill>
            <a:srgbClr val="FFFF99"/>
          </a:solidFill>
          <a:ln>
            <a:noFill/>
          </a:ln>
        </p:spPr>
        <p:txBody>
          <a:bodyPr wrap="square" lIns="0" tIns="0" rIns="0" bIns="0">
            <a:spAutoFit/>
          </a:bodyPr>
          <a:lstStyle/>
          <a:p>
            <a:r>
              <a:rPr lang="fr-FR" sz="1300" dirty="0">
                <a:solidFill>
                  <a:prstClr val="black"/>
                </a:solidFill>
                <a:latin typeface="Calibri"/>
              </a:rPr>
              <a:t>programme de sciences de gestion de première.</a:t>
            </a:r>
            <a:endParaRPr lang="fr-FR" dirty="0"/>
          </a:p>
        </p:txBody>
      </p:sp>
      <p:sp>
        <p:nvSpPr>
          <p:cNvPr id="52" name="Rectangle 51"/>
          <p:cNvSpPr/>
          <p:nvPr/>
        </p:nvSpPr>
        <p:spPr>
          <a:xfrm>
            <a:off x="6241063" y="3900398"/>
            <a:ext cx="2016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observations </a:t>
            </a:r>
            <a:r>
              <a:rPr lang="fr-FR" sz="1300" dirty="0" smtClean="0">
                <a:solidFill>
                  <a:prstClr val="black"/>
                </a:solidFill>
                <a:latin typeface="Calibri"/>
              </a:rPr>
              <a:t> et  analyses  de</a:t>
            </a:r>
            <a:endParaRPr lang="fr-FR" dirty="0"/>
          </a:p>
        </p:txBody>
      </p:sp>
      <p:sp>
        <p:nvSpPr>
          <p:cNvPr id="53" name="Rectangle 52"/>
          <p:cNvSpPr/>
          <p:nvPr/>
        </p:nvSpPr>
        <p:spPr>
          <a:xfrm>
            <a:off x="4515795" y="4089951"/>
            <a:ext cx="3708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processus  dans  diverses  entreprises</a:t>
            </a:r>
            <a:r>
              <a:rPr lang="fr-FR" sz="1300" dirty="0">
                <a:solidFill>
                  <a:prstClr val="black"/>
                </a:solidFill>
                <a:latin typeface="Calibri"/>
              </a:rPr>
              <a:t>, </a:t>
            </a:r>
            <a:r>
              <a:rPr lang="fr-FR" sz="1300" dirty="0" smtClean="0">
                <a:solidFill>
                  <a:prstClr val="black"/>
                </a:solidFill>
                <a:latin typeface="Calibri"/>
              </a:rPr>
              <a:t>  avec  les  outils </a:t>
            </a:r>
            <a:endParaRPr lang="fr-FR" dirty="0"/>
          </a:p>
        </p:txBody>
      </p:sp>
      <p:sp>
        <p:nvSpPr>
          <p:cNvPr id="54" name="Rectangle 53"/>
          <p:cNvSpPr/>
          <p:nvPr/>
        </p:nvSpPr>
        <p:spPr>
          <a:xfrm>
            <a:off x="4510674" y="4305975"/>
            <a:ext cx="3744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Informatiques      spécialisés     (progiciels     </a:t>
            </a:r>
            <a:r>
              <a:rPr lang="fr-FR" sz="1300" dirty="0">
                <a:solidFill>
                  <a:prstClr val="black"/>
                </a:solidFill>
                <a:latin typeface="Calibri"/>
              </a:rPr>
              <a:t>spécialisés</a:t>
            </a:r>
            <a:r>
              <a:rPr lang="fr-FR" sz="1300" dirty="0" smtClean="0">
                <a:solidFill>
                  <a:prstClr val="black"/>
                </a:solidFill>
                <a:latin typeface="Calibri"/>
              </a:rPr>
              <a:t>,</a:t>
            </a:r>
            <a:endParaRPr lang="fr-FR" dirty="0"/>
          </a:p>
        </p:txBody>
      </p:sp>
      <p:sp>
        <p:nvSpPr>
          <p:cNvPr id="55" name="Rectangle 54"/>
          <p:cNvSpPr/>
          <p:nvPr/>
        </p:nvSpPr>
        <p:spPr>
          <a:xfrm>
            <a:off x="4520443" y="4499855"/>
            <a:ext cx="3734231"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PGI).  Elle  porte   notamment sur  l'enrichissement   de </a:t>
            </a:r>
            <a:endParaRPr lang="fr-FR" dirty="0"/>
          </a:p>
        </p:txBody>
      </p:sp>
      <p:sp>
        <p:nvSpPr>
          <p:cNvPr id="56" name="Rectangle 55"/>
          <p:cNvSpPr/>
          <p:nvPr/>
        </p:nvSpPr>
        <p:spPr>
          <a:xfrm>
            <a:off x="4510674" y="4690327"/>
            <a:ext cx="370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la </a:t>
            </a:r>
            <a:r>
              <a:rPr lang="fr-FR" sz="1300" dirty="0" smtClean="0">
                <a:solidFill>
                  <a:prstClr val="black"/>
                </a:solidFill>
                <a:latin typeface="Calibri"/>
              </a:rPr>
              <a:t> base  de  données</a:t>
            </a:r>
            <a:r>
              <a:rPr lang="fr-FR" sz="1300" dirty="0">
                <a:solidFill>
                  <a:prstClr val="black"/>
                </a:solidFill>
                <a:latin typeface="Calibri"/>
              </a:rPr>
              <a:t>, </a:t>
            </a:r>
            <a:r>
              <a:rPr lang="fr-FR" sz="1300" dirty="0" smtClean="0">
                <a:solidFill>
                  <a:prstClr val="black"/>
                </a:solidFill>
                <a:latin typeface="Calibri"/>
              </a:rPr>
              <a:t> les  évènements  et  les chemins</a:t>
            </a:r>
            <a:endParaRPr lang="fr-FR" dirty="0"/>
          </a:p>
        </p:txBody>
      </p:sp>
      <p:sp>
        <p:nvSpPr>
          <p:cNvPr id="57" name="Rectangle 56"/>
          <p:cNvSpPr/>
          <p:nvPr/>
        </p:nvSpPr>
        <p:spPr>
          <a:xfrm>
            <a:off x="4522016" y="4890382"/>
            <a:ext cx="370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comptables afin </a:t>
            </a:r>
            <a:r>
              <a:rPr lang="fr-FR" sz="1300" dirty="0" smtClean="0">
                <a:solidFill>
                  <a:prstClr val="black"/>
                </a:solidFill>
                <a:latin typeface="Calibri"/>
              </a:rPr>
              <a:t> de  montrer  comment  le </a:t>
            </a:r>
            <a:r>
              <a:rPr lang="fr-FR" sz="1300" dirty="0">
                <a:solidFill>
                  <a:prstClr val="black"/>
                </a:solidFill>
                <a:latin typeface="Calibri"/>
              </a:rPr>
              <a:t>PGI </a:t>
            </a:r>
            <a:r>
              <a:rPr lang="fr-FR" sz="1300" dirty="0" smtClean="0">
                <a:solidFill>
                  <a:prstClr val="black"/>
                </a:solidFill>
                <a:latin typeface="Calibri"/>
              </a:rPr>
              <a:t> répond</a:t>
            </a:r>
            <a:endParaRPr lang="fr-FR" dirty="0"/>
          </a:p>
        </p:txBody>
      </p:sp>
      <p:sp>
        <p:nvSpPr>
          <p:cNvPr id="58" name="Rectangle 57"/>
          <p:cNvSpPr/>
          <p:nvPr/>
        </p:nvSpPr>
        <p:spPr>
          <a:xfrm>
            <a:off x="4752432" y="6275412"/>
            <a:ext cx="370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d’identifier </a:t>
            </a:r>
            <a:r>
              <a:rPr lang="fr-FR" sz="1300" dirty="0" smtClean="0">
                <a:solidFill>
                  <a:prstClr val="black"/>
                </a:solidFill>
                <a:latin typeface="Calibri"/>
              </a:rPr>
              <a:t>   les     types    de     droits    d’accès     et</a:t>
            </a:r>
            <a:endParaRPr lang="fr-FR" dirty="0"/>
          </a:p>
        </p:txBody>
      </p:sp>
      <p:sp>
        <p:nvSpPr>
          <p:cNvPr id="59" name="Rectangle 58"/>
          <p:cNvSpPr/>
          <p:nvPr/>
        </p:nvSpPr>
        <p:spPr>
          <a:xfrm>
            <a:off x="4516806" y="5085184"/>
            <a:ext cx="298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au besoin d’automatisation et d’intégration.</a:t>
            </a:r>
            <a:endParaRPr lang="fr-FR" dirty="0"/>
          </a:p>
        </p:txBody>
      </p:sp>
      <p:sp>
        <p:nvSpPr>
          <p:cNvPr id="60" name="Rectangle 59"/>
          <p:cNvSpPr/>
          <p:nvPr/>
        </p:nvSpPr>
        <p:spPr>
          <a:xfrm>
            <a:off x="4523663" y="6475467"/>
            <a:ext cx="972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autorisations </a:t>
            </a:r>
            <a:r>
              <a:rPr lang="fr-FR" sz="1300" dirty="0">
                <a:solidFill>
                  <a:prstClr val="black"/>
                </a:solidFill>
                <a:latin typeface="Calibri"/>
              </a:rPr>
              <a:t>;</a:t>
            </a:r>
            <a:endParaRPr lang="fr-FR" dirty="0"/>
          </a:p>
        </p:txBody>
      </p:sp>
    </p:spTree>
    <p:extLst>
      <p:ext uri="{BB962C8B-B14F-4D97-AF65-F5344CB8AC3E}">
        <p14:creationId xmlns:p14="http://schemas.microsoft.com/office/powerpoint/2010/main" val="411406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250"/>
                                        <p:tgtEl>
                                          <p:spTgt spid="42"/>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250"/>
                                        <p:tgtEl>
                                          <p:spTgt spid="4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250"/>
                                        <p:tgtEl>
                                          <p:spTgt spid="45"/>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250"/>
                                        <p:tgtEl>
                                          <p:spTgt spid="4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250"/>
                                        <p:tgtEl>
                                          <p:spTgt spid="47"/>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left)">
                                      <p:cBhvr>
                                        <p:cTn id="35" dur="250"/>
                                        <p:tgtEl>
                                          <p:spTgt spid="4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250"/>
                                        <p:tgtEl>
                                          <p:spTgt spid="49"/>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250"/>
                                        <p:tgtEl>
                                          <p:spTgt spid="5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250"/>
                                        <p:tgtEl>
                                          <p:spTgt spid="51"/>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250"/>
                                        <p:tgtEl>
                                          <p:spTgt spid="52"/>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250"/>
                                        <p:tgtEl>
                                          <p:spTgt spid="53"/>
                                        </p:tgtEl>
                                      </p:cBhvr>
                                    </p:animEffect>
                                  </p:childTnLst>
                                </p:cTn>
                              </p:par>
                            </p:childTnLst>
                          </p:cTn>
                        </p:par>
                        <p:par>
                          <p:cTn id="56" fill="hold">
                            <p:stCondLst>
                              <p:cond delay="3250"/>
                            </p:stCondLst>
                            <p:childTnLst>
                              <p:par>
                                <p:cTn id="57" presetID="2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250"/>
                                        <p:tgtEl>
                                          <p:spTgt spid="54"/>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3750"/>
                            </p:stCondLst>
                            <p:childTnLst>
                              <p:par>
                                <p:cTn id="65" presetID="22" presetClass="entr" presetSubtype="8"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left)">
                                      <p:cBhvr>
                                        <p:cTn id="67" dur="250"/>
                                        <p:tgtEl>
                                          <p:spTgt spid="56"/>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left)">
                                      <p:cBhvr>
                                        <p:cTn id="71" dur="250"/>
                                        <p:tgtEl>
                                          <p:spTgt spid="57"/>
                                        </p:tgtEl>
                                      </p:cBhvr>
                                    </p:animEffect>
                                  </p:childTnLst>
                                </p:cTn>
                              </p:par>
                            </p:childTnLst>
                          </p:cTn>
                        </p:par>
                        <p:par>
                          <p:cTn id="72" fill="hold">
                            <p:stCondLst>
                              <p:cond delay="4250"/>
                            </p:stCondLst>
                            <p:childTnLst>
                              <p:par>
                                <p:cTn id="73" presetID="22" presetClass="entr" presetSubtype="8"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left)">
                                      <p:cBhvr>
                                        <p:cTn id="75" dur="250"/>
                                        <p:tgtEl>
                                          <p:spTgt spid="59"/>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250"/>
                                        <p:tgtEl>
                                          <p:spTgt spid="58"/>
                                        </p:tgtEl>
                                      </p:cBhvr>
                                    </p:animEffect>
                                  </p:childTnLst>
                                </p:cTn>
                              </p:par>
                            </p:childTnLst>
                          </p:cTn>
                        </p:par>
                        <p:par>
                          <p:cTn id="80" fill="hold">
                            <p:stCondLst>
                              <p:cond delay="475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terminale</a:t>
            </a:r>
          </a:p>
          <a:p>
            <a:pPr lvl="2"/>
            <a:r>
              <a:rPr lang="fr-FR" sz="1800" dirty="0" smtClean="0"/>
              <a:t>En spécialité "Mercatique"</a:t>
            </a:r>
          </a:p>
        </p:txBody>
      </p:sp>
      <p:pic>
        <p:nvPicPr>
          <p:cNvPr id="3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449" y="2079896"/>
            <a:ext cx="180000"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15</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968122538"/>
              </p:ext>
            </p:extLst>
          </p:nvPr>
        </p:nvGraphicFramePr>
        <p:xfrm>
          <a:off x="107505" y="2517078"/>
          <a:ext cx="8208912" cy="2712122"/>
        </p:xfrm>
        <a:graphic>
          <a:graphicData uri="http://schemas.openxmlformats.org/drawingml/2006/table">
            <a:tbl>
              <a:tblPr firstRow="1" bandRow="1">
                <a:tableStyleId>{5C22544A-7EE6-4342-B048-85BDC9FD1C3A}</a:tableStyleId>
              </a:tblPr>
              <a:tblGrid>
                <a:gridCol w="1512167"/>
                <a:gridCol w="1584176"/>
                <a:gridCol w="5112569"/>
              </a:tblGrid>
              <a:tr h="347581">
                <a:tc>
                  <a:txBody>
                    <a:bodyPr/>
                    <a:lstStyle/>
                    <a:p>
                      <a:pPr algn="ctr"/>
                      <a:r>
                        <a:rPr lang="fr-FR" sz="1600" dirty="0" smtClean="0"/>
                        <a:t>Question de gestion</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finalités</a:t>
                      </a:r>
                      <a:endParaRPr lang="fr-FR" sz="1600" dirty="0"/>
                    </a:p>
                  </a:txBody>
                  <a:tcPr anchor="ctr"/>
                </a:tc>
              </a:tr>
              <a:tr h="2133002">
                <a:tc>
                  <a:txBody>
                    <a:bodyPr/>
                    <a:lstStyle/>
                    <a:p>
                      <a:r>
                        <a:rPr lang="fr-FR" sz="1300" b="1" dirty="0" smtClean="0"/>
                        <a:t>La Mercatique cherche-t-elle à répondre aux besoin des consommateurs ou</a:t>
                      </a:r>
                      <a:r>
                        <a:rPr lang="fr-FR" sz="1300" b="1" baseline="0" dirty="0" smtClean="0"/>
                        <a:t> à les influencer</a:t>
                      </a:r>
                      <a:r>
                        <a:rPr lang="fr-FR" sz="1300" b="1" dirty="0" smtClean="0"/>
                        <a:t> ?</a:t>
                      </a:r>
                      <a:endParaRPr lang="fr-FR" sz="1300" b="1" dirty="0"/>
                    </a:p>
                  </a:txBody>
                  <a:tcPr>
                    <a:solidFill>
                      <a:srgbClr val="D1D1DA"/>
                    </a:solidFill>
                  </a:tcPr>
                </a:tc>
                <a:tc>
                  <a:txBody>
                    <a:bodyPr/>
                    <a:lstStyle/>
                    <a:p>
                      <a:r>
                        <a:rPr lang="fr-FR" sz="1300" dirty="0" smtClean="0"/>
                        <a:t>Veille mercatique et commerciale, étude documentaire, qualitative et quantitative, système d’information mercatique</a:t>
                      </a:r>
                      <a:endParaRPr lang="fr-FR" sz="1300" dirty="0"/>
                    </a:p>
                  </a:txBody>
                  <a:tcPr>
                    <a:solidFill>
                      <a:srgbClr val="D1D1DA"/>
                    </a:solidFill>
                  </a:tcPr>
                </a:tc>
                <a:tc>
                  <a:txBody>
                    <a:bodyPr/>
                    <a:lstStyle/>
                    <a:p>
                      <a:pPr algn="just"/>
                      <a:r>
                        <a:rPr lang="fr-FR" sz="1300" b="1" dirty="0" smtClean="0"/>
                        <a:t>Pour connaître le consommateur, comprendre et prévoir son comportement, la mercatique a recours à différents outils de recueil et de traitement de l’information. </a:t>
                      </a:r>
                    </a:p>
                    <a:p>
                      <a:pPr algn="just"/>
                      <a:endParaRPr lang="fr-FR" sz="1300" b="1" dirty="0" smtClean="0"/>
                    </a:p>
                    <a:p>
                      <a:pPr algn="just"/>
                      <a:r>
                        <a:rPr lang="fr-FR" sz="1300" b="1" dirty="0" smtClean="0"/>
                        <a:t>L’élève doit être capable : </a:t>
                      </a:r>
                    </a:p>
                    <a:p>
                      <a:pPr marL="450850" lvl="1" indent="-276225" algn="just">
                        <a:buFont typeface="Arial" pitchFamily="34" charset="0"/>
                        <a:buChar char="•"/>
                      </a:pPr>
                      <a:r>
                        <a:rPr lang="fr-FR" sz="1300" b="0" dirty="0" smtClean="0"/>
                        <a:t>D’identifier et de différencier les types d’études mises en œuvre </a:t>
                      </a:r>
                    </a:p>
                    <a:p>
                      <a:pPr marL="450850" lvl="1" indent="-276225" algn="just">
                        <a:buFont typeface="Arial" pitchFamily="34" charset="0"/>
                        <a:buChar char="•"/>
                      </a:pPr>
                      <a:r>
                        <a:rPr lang="fr-FR" sz="1300" b="0" dirty="0" smtClean="0"/>
                        <a:t>De porter un regard critique sur la méthodologie d’une étude et d’en analyser les résultats </a:t>
                      </a:r>
                    </a:p>
                    <a:p>
                      <a:pPr marL="450850" lvl="1" indent="-276225" algn="just">
                        <a:buFont typeface="Arial" pitchFamily="34" charset="0"/>
                        <a:buChar char="•"/>
                      </a:pPr>
                      <a:r>
                        <a:rPr lang="fr-FR" sz="1300" b="0" dirty="0" smtClean="0"/>
                        <a:t>De repérer la contribution du SIM à la connaissance du consommateur </a:t>
                      </a:r>
                      <a:endParaRPr lang="fr-FR" sz="1300" b="0" dirty="0"/>
                    </a:p>
                  </a:txBody>
                  <a:tcPr>
                    <a:solidFill>
                      <a:srgbClr val="D1D1DA"/>
                    </a:solidFill>
                  </a:tcPr>
                </a:tc>
              </a:tr>
            </a:tbl>
          </a:graphicData>
        </a:graphic>
      </p:graphicFrame>
      <p:sp>
        <p:nvSpPr>
          <p:cNvPr id="48" name="Rectangle 47"/>
          <p:cNvSpPr/>
          <p:nvPr/>
        </p:nvSpPr>
        <p:spPr>
          <a:xfrm>
            <a:off x="1720732" y="4136554"/>
            <a:ext cx="576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système</a:t>
            </a:r>
            <a:endParaRPr lang="fr-FR" dirty="0"/>
          </a:p>
        </p:txBody>
      </p:sp>
      <p:sp>
        <p:nvSpPr>
          <p:cNvPr id="29" name="Rectangle 28"/>
          <p:cNvSpPr/>
          <p:nvPr/>
        </p:nvSpPr>
        <p:spPr>
          <a:xfrm>
            <a:off x="3742334" y="4736719"/>
            <a:ext cx="4574082" cy="200055"/>
          </a:xfrm>
          <a:prstGeom prst="rect">
            <a:avLst/>
          </a:prstGeom>
          <a:solidFill>
            <a:srgbClr val="FFFF99"/>
          </a:solidFill>
        </p:spPr>
        <p:txBody>
          <a:bodyPr wrap="square" lIns="0" tIns="0" rIns="0" bIns="0">
            <a:spAutoFit/>
          </a:bodyPr>
          <a:lstStyle/>
          <a:p>
            <a:pPr algn="just"/>
            <a:r>
              <a:rPr lang="fr-FR" sz="1300" dirty="0">
                <a:solidFill>
                  <a:prstClr val="black"/>
                </a:solidFill>
                <a:latin typeface="Calibri"/>
              </a:rPr>
              <a:t>De </a:t>
            </a:r>
            <a:r>
              <a:rPr lang="fr-FR" sz="1300" dirty="0" smtClean="0">
                <a:solidFill>
                  <a:prstClr val="black"/>
                </a:solidFill>
                <a:latin typeface="Calibri"/>
              </a:rPr>
              <a:t>  repérer   la    contribution   du    SIM   à   la   connaissance    du</a:t>
            </a:r>
            <a:endParaRPr lang="fr-FR" dirty="0"/>
          </a:p>
        </p:txBody>
      </p:sp>
      <p:sp>
        <p:nvSpPr>
          <p:cNvPr id="31" name="Rectangle 30"/>
          <p:cNvSpPr/>
          <p:nvPr/>
        </p:nvSpPr>
        <p:spPr>
          <a:xfrm>
            <a:off x="1720732" y="4336609"/>
            <a:ext cx="936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d’information</a:t>
            </a:r>
            <a:endParaRPr lang="fr-FR" dirty="0"/>
          </a:p>
        </p:txBody>
      </p:sp>
      <p:sp>
        <p:nvSpPr>
          <p:cNvPr id="32" name="Rectangle 31"/>
          <p:cNvSpPr/>
          <p:nvPr/>
        </p:nvSpPr>
        <p:spPr>
          <a:xfrm>
            <a:off x="3748430" y="4932948"/>
            <a:ext cx="1044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consommateur</a:t>
            </a:r>
            <a:endParaRPr lang="fr-FR" dirty="0"/>
          </a:p>
        </p:txBody>
      </p:sp>
      <p:sp>
        <p:nvSpPr>
          <p:cNvPr id="35" name="Rectangle 34"/>
          <p:cNvSpPr/>
          <p:nvPr/>
        </p:nvSpPr>
        <p:spPr>
          <a:xfrm>
            <a:off x="1720732" y="4536664"/>
            <a:ext cx="792000" cy="200055"/>
          </a:xfrm>
          <a:prstGeom prst="rect">
            <a:avLst/>
          </a:prstGeom>
          <a:solidFill>
            <a:srgbClr val="FFFF99"/>
          </a:solidFill>
        </p:spPr>
        <p:txBody>
          <a:bodyPr wrap="square" lIns="0" tIns="0" rIns="0" bIns="0">
            <a:spAutoFit/>
          </a:bodyPr>
          <a:lstStyle/>
          <a:p>
            <a:r>
              <a:rPr lang="fr-FR" sz="1300" dirty="0" smtClean="0">
                <a:solidFill>
                  <a:prstClr val="black"/>
                </a:solidFill>
                <a:latin typeface="Calibri"/>
              </a:rPr>
              <a:t>mercatique</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331607695"/>
              </p:ext>
            </p:extLst>
          </p:nvPr>
        </p:nvGraphicFramePr>
        <p:xfrm>
          <a:off x="107504" y="5231011"/>
          <a:ext cx="8208912" cy="1522638"/>
        </p:xfrm>
        <a:graphic>
          <a:graphicData uri="http://schemas.openxmlformats.org/drawingml/2006/table">
            <a:tbl>
              <a:tblPr firstRow="1" bandRow="1">
                <a:tableStyleId>{5C22544A-7EE6-4342-B048-85BDC9FD1C3A}</a:tableStyleId>
              </a:tblPr>
              <a:tblGrid>
                <a:gridCol w="1512167"/>
                <a:gridCol w="3096345"/>
                <a:gridCol w="3600400"/>
              </a:tblGrid>
              <a:tr h="1522638">
                <a:tc>
                  <a:txBody>
                    <a:bodyPr/>
                    <a:lstStyle/>
                    <a:p>
                      <a:pPr marL="0" algn="l" defTabSz="914400" rtl="0" eaLnBrk="1" latinLnBrk="0" hangingPunct="1"/>
                      <a:r>
                        <a:rPr lang="fr-FR" sz="1300" b="1" kern="1200" dirty="0" smtClean="0">
                          <a:solidFill>
                            <a:schemeClr val="dk1"/>
                          </a:solidFill>
                          <a:latin typeface="+mn-lt"/>
                          <a:ea typeface="+mn-ea"/>
                          <a:cs typeface="+mn-cs"/>
                        </a:rPr>
                        <a:t>La grande distribution est-elle incontournable ?</a:t>
                      </a:r>
                      <a:endParaRPr lang="fr-FR" sz="1300" b="1" kern="1200" dirty="0">
                        <a:solidFill>
                          <a:schemeClr val="dk1"/>
                        </a:solidFill>
                        <a:latin typeface="+mn-lt"/>
                        <a:ea typeface="+mn-ea"/>
                        <a:cs typeface="+mn-cs"/>
                      </a:endParaRPr>
                    </a:p>
                  </a:txBody>
                  <a:tcPr>
                    <a:solidFill>
                      <a:srgbClr val="D1D1DA"/>
                    </a:solidFill>
                  </a:tcPr>
                </a:tc>
                <a:tc>
                  <a:txBody>
                    <a:bodyPr/>
                    <a:lstStyle/>
                    <a:p>
                      <a:pPr marL="0" algn="l" defTabSz="914400" rtl="0" eaLnBrk="1" latinLnBrk="0" hangingPunct="1"/>
                      <a:r>
                        <a:rPr lang="fr-FR" sz="1300" b="0" kern="1200" dirty="0" smtClean="0">
                          <a:solidFill>
                            <a:schemeClr val="dk1"/>
                          </a:solidFill>
                          <a:latin typeface="+mn-lt"/>
                          <a:ea typeface="+mn-ea"/>
                          <a:cs typeface="+mn-cs"/>
                        </a:rPr>
                        <a:t>Canal, distribution directe/indirecte, intensive/sélective/exclusive, distribution multicanale, unités commerciales physiques/virtuelles</a:t>
                      </a:r>
                      <a:endParaRPr lang="fr-FR" sz="1300" b="0" kern="1200" dirty="0">
                        <a:solidFill>
                          <a:schemeClr val="dk1"/>
                        </a:solidFill>
                        <a:latin typeface="+mn-lt"/>
                        <a:ea typeface="+mn-ea"/>
                        <a:cs typeface="+mn-cs"/>
                      </a:endParaRPr>
                    </a:p>
                  </a:txBody>
                  <a:tcPr>
                    <a:solidFill>
                      <a:srgbClr val="D1D1DA"/>
                    </a:solidFill>
                  </a:tcPr>
                </a:tc>
                <a:tc>
                  <a:txBody>
                    <a:bodyPr/>
                    <a:lstStyle/>
                    <a:p>
                      <a:pPr marL="0" lvl="0" indent="0" algn="just" defTabSz="914400" rtl="0" eaLnBrk="1" latinLnBrk="0" hangingPunct="1">
                        <a:buFont typeface="Arial" pitchFamily="34" charset="0"/>
                        <a:buNone/>
                      </a:pPr>
                      <a:r>
                        <a:rPr lang="fr-FR" sz="1300" b="1" kern="1200" dirty="0" smtClean="0">
                          <a:solidFill>
                            <a:schemeClr val="dk1"/>
                          </a:solidFill>
                          <a:latin typeface="+mn-lt"/>
                          <a:ea typeface="+mn-ea"/>
                          <a:cs typeface="+mn-cs"/>
                        </a:rPr>
                        <a:t>La définition d’une stratégie de distribution résulte de choix qui tiennent compte tant des objectifs financiers et commerciaux du producteur que des ressources dont il dispose.</a:t>
                      </a:r>
                    </a:p>
                    <a:p>
                      <a:pPr marL="0" lvl="0" indent="0" algn="just" defTabSz="914400" rtl="0" eaLnBrk="1" latinLnBrk="0" hangingPunct="1">
                        <a:buFont typeface="Arial" pitchFamily="34" charset="0"/>
                        <a:buNone/>
                      </a:pPr>
                      <a:endParaRPr lang="fr-FR" sz="1300" b="1" kern="1200" dirty="0" smtClean="0">
                        <a:solidFill>
                          <a:schemeClr val="dk1"/>
                        </a:solidFill>
                        <a:latin typeface="+mn-lt"/>
                        <a:ea typeface="+mn-ea"/>
                        <a:cs typeface="+mn-cs"/>
                      </a:endParaRPr>
                    </a:p>
                    <a:p>
                      <a:pPr marL="0" lvl="0" indent="0" algn="just" defTabSz="914400" rtl="0" eaLnBrk="1" latinLnBrk="0" hangingPunct="1">
                        <a:buFont typeface="Arial" pitchFamily="34" charset="0"/>
                        <a:buNone/>
                      </a:pPr>
                      <a:r>
                        <a:rPr lang="fr-FR" sz="1300" b="0" kern="1200" dirty="0" smtClean="0">
                          <a:solidFill>
                            <a:schemeClr val="dk1"/>
                          </a:solidFill>
                          <a:latin typeface="+mn-lt"/>
                          <a:ea typeface="+mn-ea"/>
                          <a:cs typeface="+mn-cs"/>
                        </a:rPr>
                        <a:t>…</a:t>
                      </a:r>
                      <a:endParaRPr lang="fr-FR" sz="1300" b="0" kern="1200" dirty="0">
                        <a:solidFill>
                          <a:schemeClr val="dk1"/>
                        </a:solidFill>
                        <a:latin typeface="+mn-lt"/>
                        <a:ea typeface="+mn-ea"/>
                        <a:cs typeface="+mn-cs"/>
                      </a:endParaRPr>
                    </a:p>
                  </a:txBody>
                  <a:tcPr>
                    <a:solidFill>
                      <a:srgbClr val="D1D1DA"/>
                    </a:solidFill>
                  </a:tcPr>
                </a:tc>
              </a:tr>
            </a:tbl>
          </a:graphicData>
        </a:graphic>
      </p:graphicFrame>
      <p:sp>
        <p:nvSpPr>
          <p:cNvPr id="33" name="Rectangle 32"/>
          <p:cNvSpPr/>
          <p:nvPr/>
        </p:nvSpPr>
        <p:spPr>
          <a:xfrm>
            <a:off x="2590206" y="5673774"/>
            <a:ext cx="1404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unités commerciales</a:t>
            </a:r>
            <a:endParaRPr lang="fr-FR" dirty="0"/>
          </a:p>
        </p:txBody>
      </p:sp>
      <p:sp>
        <p:nvSpPr>
          <p:cNvPr id="34" name="Rectangle 33"/>
          <p:cNvSpPr/>
          <p:nvPr/>
        </p:nvSpPr>
        <p:spPr>
          <a:xfrm>
            <a:off x="1720732" y="5873829"/>
            <a:ext cx="136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physiques/virtuelles</a:t>
            </a:r>
            <a:endParaRPr lang="fr-FR" dirty="0"/>
          </a:p>
        </p:txBody>
      </p:sp>
    </p:spTree>
    <p:extLst>
      <p:ext uri="{BB962C8B-B14F-4D97-AF65-F5344CB8AC3E}">
        <p14:creationId xmlns:p14="http://schemas.microsoft.com/office/powerpoint/2010/main" val="338643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50"/>
                                        <p:tgtEl>
                                          <p:spTgt spid="48"/>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250"/>
                                        <p:tgtEl>
                                          <p:spTgt spid="3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250"/>
                                        <p:tgtEl>
                                          <p:spTgt spid="35"/>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250"/>
                                        <p:tgtEl>
                                          <p:spTgt spid="2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50"/>
                                        <p:tgtEl>
                                          <p:spTgt spid="32"/>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50"/>
                                        <p:tgtEl>
                                          <p:spTgt spid="33"/>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9" grpId="0" animBg="1"/>
      <p:bldP spid="31" grpId="0" animBg="1"/>
      <p:bldP spid="32" grpId="0" animBg="1"/>
      <p:bldP spid="35"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terminale</a:t>
            </a:r>
          </a:p>
          <a:p>
            <a:pPr lvl="2"/>
            <a:r>
              <a:rPr lang="fr-FR" sz="1800" dirty="0" smtClean="0"/>
              <a:t>En spécialité "Ressources Humaines et Communication"</a:t>
            </a:r>
          </a:p>
        </p:txBody>
      </p:sp>
      <p:pic>
        <p:nvPicPr>
          <p:cNvPr id="3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449" y="2080696"/>
            <a:ext cx="180000" cy="1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16</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912668442"/>
              </p:ext>
            </p:extLst>
          </p:nvPr>
        </p:nvGraphicFramePr>
        <p:xfrm>
          <a:off x="107505" y="2517078"/>
          <a:ext cx="8208912" cy="4218708"/>
        </p:xfrm>
        <a:graphic>
          <a:graphicData uri="http://schemas.openxmlformats.org/drawingml/2006/table">
            <a:tbl>
              <a:tblPr firstRow="1" bandRow="1">
                <a:tableStyleId>{5C22544A-7EE6-4342-B048-85BDC9FD1C3A}</a:tableStyleId>
              </a:tblPr>
              <a:tblGrid>
                <a:gridCol w="2016223"/>
                <a:gridCol w="1800200"/>
                <a:gridCol w="4392489"/>
              </a:tblGrid>
              <a:tr h="342000">
                <a:tc>
                  <a:txBody>
                    <a:bodyPr/>
                    <a:lstStyle/>
                    <a:p>
                      <a:pPr algn="ctr"/>
                      <a:r>
                        <a:rPr lang="fr-FR" sz="1600" dirty="0" smtClean="0"/>
                        <a:t>Questions de Gestion</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s</a:t>
                      </a:r>
                      <a:endParaRPr lang="fr-FR" sz="1600" dirty="0"/>
                    </a:p>
                  </a:txBody>
                  <a:tcPr anchor="ctr"/>
                </a:tc>
              </a:tr>
              <a:tr h="2354070">
                <a:tc>
                  <a:txBody>
                    <a:bodyPr/>
                    <a:lstStyle/>
                    <a:p>
                      <a:r>
                        <a:rPr lang="fr-FR" sz="1300" b="0" i="1" dirty="0" smtClean="0"/>
                        <a:t>Comment faire du cadre juridique du travail, un facteur de motivation ?</a:t>
                      </a:r>
                      <a:endParaRPr lang="fr-FR" sz="1300" b="0" i="1" dirty="0"/>
                    </a:p>
                  </a:txBody>
                  <a:tcPr>
                    <a:solidFill>
                      <a:srgbClr val="D1D1DA"/>
                    </a:solidFill>
                  </a:tcPr>
                </a:tc>
                <a:tc>
                  <a:txBody>
                    <a:bodyPr/>
                    <a:lstStyle/>
                    <a:p>
                      <a:r>
                        <a:rPr lang="fr-FR" sz="1300" dirty="0" smtClean="0"/>
                        <a:t>…</a:t>
                      </a:r>
                    </a:p>
                    <a:p>
                      <a:endParaRPr lang="fr-FR" sz="1300" dirty="0" smtClean="0"/>
                    </a:p>
                    <a:p>
                      <a:r>
                        <a:rPr lang="fr-FR" sz="1300" dirty="0" smtClean="0"/>
                        <a:t>Le cadre de travail : </a:t>
                      </a:r>
                    </a:p>
                    <a:p>
                      <a:r>
                        <a:rPr lang="fr-FR" sz="1300" dirty="0" smtClean="0"/>
                        <a:t>‐ …</a:t>
                      </a:r>
                    </a:p>
                    <a:p>
                      <a:r>
                        <a:rPr lang="fr-FR" sz="1300" dirty="0" smtClean="0"/>
                        <a:t>‐ Aménagement du temps de travail : </a:t>
                      </a:r>
                    </a:p>
                    <a:p>
                      <a:pPr marL="457200" lvl="1" indent="-93663"/>
                      <a:r>
                        <a:rPr lang="fr-FR" sz="1300" dirty="0" smtClean="0"/>
                        <a:t>‐ horaires fixes/variables,</a:t>
                      </a:r>
                    </a:p>
                    <a:p>
                      <a:pPr marL="457200" lvl="1" indent="-93663"/>
                      <a:r>
                        <a:rPr lang="fr-FR" sz="1300" dirty="0" smtClean="0"/>
                        <a:t>‐ annualisation, </a:t>
                      </a:r>
                    </a:p>
                    <a:p>
                      <a:pPr marL="457200" lvl="1" indent="-93663"/>
                      <a:r>
                        <a:rPr lang="fr-FR" sz="1300" dirty="0" smtClean="0"/>
                        <a:t>‐ compte épargne-temps. </a:t>
                      </a:r>
                      <a:endParaRPr lang="fr-FR" sz="1300" dirty="0"/>
                    </a:p>
                  </a:txBody>
                  <a:tcPr>
                    <a:solidFill>
                      <a:srgbClr val="D1D1DA"/>
                    </a:solidFill>
                  </a:tcPr>
                </a:tc>
                <a:tc>
                  <a:txBody>
                    <a:bodyPr/>
                    <a:lstStyle/>
                    <a:p>
                      <a:pPr algn="just"/>
                      <a:r>
                        <a:rPr lang="fr-FR" sz="1300" b="0" dirty="0" smtClean="0"/>
                        <a:t>…</a:t>
                      </a:r>
                    </a:p>
                    <a:p>
                      <a:pPr algn="just"/>
                      <a:endParaRPr lang="fr-FR" sz="1300" b="0" dirty="0" smtClean="0"/>
                    </a:p>
                    <a:p>
                      <a:pPr algn="just"/>
                      <a:r>
                        <a:rPr lang="fr-FR" sz="1300" b="0" dirty="0" smtClean="0"/>
                        <a:t>‐ repérer la variété des aménagements du temps de travail et leur impact sur la vie professionnelle et personnelle du salarié</a:t>
                      </a:r>
                      <a:r>
                        <a:rPr lang="fr-FR" sz="1300" b="0" baseline="0" dirty="0" smtClean="0"/>
                        <a:t> </a:t>
                      </a:r>
                      <a:r>
                        <a:rPr lang="fr-FR" sz="1300" b="0" dirty="0" smtClean="0"/>
                        <a:t> </a:t>
                      </a:r>
                    </a:p>
                    <a:p>
                      <a:pPr algn="just"/>
                      <a:r>
                        <a:rPr lang="fr-FR" sz="1300" b="0" dirty="0" smtClean="0"/>
                        <a:t>‐ calculer des temps de travail en se limitant à des cas simples, avec utilisation d’un tableur </a:t>
                      </a:r>
                    </a:p>
                    <a:p>
                      <a:pPr algn="just"/>
                      <a:r>
                        <a:rPr lang="fr-FR" sz="1300" b="0" dirty="0" smtClean="0"/>
                        <a:t>‐ proposer une ou des solutions, dans une situation-problème donnée, tenant compte de la nécessité d’assurer un équilibre entre vie professionnelle et vie personnelle.</a:t>
                      </a:r>
                    </a:p>
                    <a:p>
                      <a:pPr algn="just"/>
                      <a:endParaRPr lang="fr-FR" sz="1300" b="0" dirty="0" smtClean="0"/>
                    </a:p>
                    <a:p>
                      <a:pPr algn="just"/>
                      <a:r>
                        <a:rPr lang="fr-FR" sz="1300" b="0" dirty="0" smtClean="0"/>
                        <a:t>…</a:t>
                      </a:r>
                      <a:endParaRPr lang="fr-FR" sz="1300" b="0" dirty="0"/>
                    </a:p>
                  </a:txBody>
                  <a:tcPr>
                    <a:solidFill>
                      <a:srgbClr val="D1D1DA"/>
                    </a:solidFill>
                  </a:tcPr>
                </a:tc>
              </a:tr>
              <a:tr h="1522638">
                <a:tc>
                  <a:txBody>
                    <a:bodyPr/>
                    <a:lstStyle/>
                    <a:p>
                      <a:r>
                        <a:rPr lang="fr-FR" sz="1300" b="0" i="1" u="none" dirty="0" smtClean="0"/>
                        <a:t>Communiquer à l’interne suffit-il à mobiliser ?</a:t>
                      </a:r>
                      <a:endParaRPr lang="fr-FR" sz="1300" b="0" i="1" u="none" dirty="0"/>
                    </a:p>
                  </a:txBody>
                  <a:tcPr>
                    <a:solidFill>
                      <a:srgbClr val="D1D1DA"/>
                    </a:solidFill>
                  </a:tcPr>
                </a:tc>
                <a:tc>
                  <a:txBody>
                    <a:bodyPr/>
                    <a:lstStyle/>
                    <a:p>
                      <a:r>
                        <a:rPr lang="fr-FR" sz="1300" dirty="0" smtClean="0"/>
                        <a:t>La communication au service de la mobilisation : </a:t>
                      </a:r>
                    </a:p>
                    <a:p>
                      <a:r>
                        <a:rPr lang="fr-FR" sz="1300" dirty="0" smtClean="0"/>
                        <a:t>‐ Communication interne </a:t>
                      </a:r>
                    </a:p>
                    <a:p>
                      <a:r>
                        <a:rPr lang="fr-FR" sz="1300" dirty="0" smtClean="0"/>
                        <a:t>‐ Animation d’équipes</a:t>
                      </a:r>
                      <a:endParaRPr lang="fr-FR" sz="1300" dirty="0"/>
                    </a:p>
                  </a:txBody>
                  <a:tcPr>
                    <a:solidFill>
                      <a:srgbClr val="D1D1DA"/>
                    </a:solidFill>
                  </a:tcPr>
                </a:tc>
                <a:tc>
                  <a:txBody>
                    <a:bodyPr/>
                    <a:lstStyle/>
                    <a:p>
                      <a:pPr marL="0" lvl="0" indent="0" algn="just">
                        <a:buFont typeface="Arial" pitchFamily="34" charset="0"/>
                        <a:buNone/>
                      </a:pPr>
                      <a:r>
                        <a:rPr lang="fr-FR" sz="1300" b="0" dirty="0" smtClean="0"/>
                        <a:t>…</a:t>
                      </a:r>
                    </a:p>
                    <a:p>
                      <a:pPr marL="0" lvl="0" indent="0" algn="just">
                        <a:buFont typeface="Arial" pitchFamily="34" charset="0"/>
                        <a:buNone/>
                      </a:pPr>
                      <a:endParaRPr lang="fr-FR" sz="1300" b="0" dirty="0" smtClean="0"/>
                    </a:p>
                    <a:p>
                      <a:pPr marL="0" lvl="0" indent="0" algn="just">
                        <a:buFont typeface="Arial" pitchFamily="34" charset="0"/>
                        <a:buNone/>
                      </a:pPr>
                      <a:r>
                        <a:rPr lang="fr-FR" sz="1300" b="0" dirty="0" smtClean="0"/>
                        <a:t>‐ percevoir l’intérêt des TIC en tant que supports de communication interne.</a:t>
                      </a:r>
                      <a:endParaRPr lang="fr-FR" sz="1300" b="0" dirty="0"/>
                    </a:p>
                  </a:txBody>
                  <a:tcPr>
                    <a:solidFill>
                      <a:srgbClr val="D1D1DA"/>
                    </a:solidFill>
                  </a:tcPr>
                </a:tc>
              </a:tr>
            </a:tbl>
          </a:graphicData>
        </a:graphic>
      </p:graphicFrame>
      <p:sp>
        <p:nvSpPr>
          <p:cNvPr id="33" name="Rectangle 32"/>
          <p:cNvSpPr/>
          <p:nvPr/>
        </p:nvSpPr>
        <p:spPr>
          <a:xfrm>
            <a:off x="4025750" y="3300510"/>
            <a:ext cx="4218657"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 repérer la variété </a:t>
            </a:r>
            <a:r>
              <a:rPr lang="fr-FR" sz="1300" dirty="0" smtClean="0">
                <a:solidFill>
                  <a:prstClr val="black"/>
                </a:solidFill>
                <a:latin typeface="Calibri"/>
              </a:rPr>
              <a:t> des </a:t>
            </a:r>
            <a:r>
              <a:rPr lang="fr-FR" sz="1300" dirty="0">
                <a:solidFill>
                  <a:prstClr val="black"/>
                </a:solidFill>
                <a:latin typeface="Calibri"/>
              </a:rPr>
              <a:t>aménagements du temps </a:t>
            </a:r>
            <a:r>
              <a:rPr lang="fr-FR" sz="1300" dirty="0" smtClean="0">
                <a:solidFill>
                  <a:prstClr val="black"/>
                </a:solidFill>
                <a:latin typeface="Calibri"/>
              </a:rPr>
              <a:t> de </a:t>
            </a:r>
            <a:r>
              <a:rPr lang="fr-FR" sz="1300" dirty="0">
                <a:solidFill>
                  <a:prstClr val="black"/>
                </a:solidFill>
                <a:latin typeface="Calibri"/>
              </a:rPr>
              <a:t>travail et</a:t>
            </a:r>
            <a:endParaRPr lang="fr-FR" dirty="0"/>
          </a:p>
        </p:txBody>
      </p:sp>
      <p:sp>
        <p:nvSpPr>
          <p:cNvPr id="15" name="Rectangle 14"/>
          <p:cNvSpPr/>
          <p:nvPr/>
        </p:nvSpPr>
        <p:spPr>
          <a:xfrm>
            <a:off x="4019173" y="3496906"/>
            <a:ext cx="4176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leur impact sur la vie professionnelle et personnelle du salarié</a:t>
            </a:r>
            <a:endParaRPr lang="fr-FR" dirty="0"/>
          </a:p>
        </p:txBody>
      </p:sp>
      <p:sp>
        <p:nvSpPr>
          <p:cNvPr id="16" name="Rectangle 15"/>
          <p:cNvSpPr/>
          <p:nvPr/>
        </p:nvSpPr>
        <p:spPr>
          <a:xfrm>
            <a:off x="4019173" y="4089598"/>
            <a:ext cx="4225234"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 proposer une ou des </a:t>
            </a:r>
            <a:r>
              <a:rPr lang="fr-FR" sz="1300" dirty="0" smtClean="0">
                <a:solidFill>
                  <a:prstClr val="black"/>
                </a:solidFill>
                <a:latin typeface="Calibri"/>
              </a:rPr>
              <a:t> solutions</a:t>
            </a:r>
            <a:r>
              <a:rPr lang="fr-FR" sz="1300" dirty="0">
                <a:solidFill>
                  <a:prstClr val="black"/>
                </a:solidFill>
                <a:latin typeface="Calibri"/>
              </a:rPr>
              <a:t>, dans une situation-problème</a:t>
            </a:r>
            <a:endParaRPr lang="fr-FR" dirty="0"/>
          </a:p>
        </p:txBody>
      </p:sp>
      <p:sp>
        <p:nvSpPr>
          <p:cNvPr id="17" name="Rectangle 16"/>
          <p:cNvSpPr/>
          <p:nvPr/>
        </p:nvSpPr>
        <p:spPr>
          <a:xfrm>
            <a:off x="4020987" y="4297416"/>
            <a:ext cx="4223419"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donnée, tenant compte </a:t>
            </a:r>
            <a:r>
              <a:rPr lang="fr-FR" sz="1300" dirty="0" smtClean="0">
                <a:solidFill>
                  <a:prstClr val="black"/>
                </a:solidFill>
                <a:latin typeface="Calibri"/>
              </a:rPr>
              <a:t> de </a:t>
            </a:r>
            <a:r>
              <a:rPr lang="fr-FR" sz="1300" dirty="0">
                <a:solidFill>
                  <a:prstClr val="black"/>
                </a:solidFill>
                <a:latin typeface="Calibri"/>
              </a:rPr>
              <a:t>la nécessité </a:t>
            </a:r>
            <a:r>
              <a:rPr lang="fr-FR" sz="1300" dirty="0" smtClean="0">
                <a:solidFill>
                  <a:prstClr val="black"/>
                </a:solidFill>
                <a:latin typeface="Calibri"/>
              </a:rPr>
              <a:t> d’assurer </a:t>
            </a:r>
            <a:r>
              <a:rPr lang="fr-FR" sz="1300" dirty="0">
                <a:solidFill>
                  <a:prstClr val="black"/>
                </a:solidFill>
                <a:latin typeface="Calibri"/>
              </a:rPr>
              <a:t>un équilibre</a:t>
            </a:r>
            <a:endParaRPr lang="fr-FR" dirty="0"/>
          </a:p>
        </p:txBody>
      </p:sp>
      <p:sp>
        <p:nvSpPr>
          <p:cNvPr id="18" name="Rectangle 17"/>
          <p:cNvSpPr/>
          <p:nvPr/>
        </p:nvSpPr>
        <p:spPr>
          <a:xfrm>
            <a:off x="4019173" y="4490771"/>
            <a:ext cx="2952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entre vie professionnelle et vie personnelle.</a:t>
            </a:r>
            <a:endParaRPr lang="fr-FR" dirty="0"/>
          </a:p>
        </p:txBody>
      </p:sp>
      <p:sp>
        <p:nvSpPr>
          <p:cNvPr id="19" name="Rectangle 18"/>
          <p:cNvSpPr/>
          <p:nvPr/>
        </p:nvSpPr>
        <p:spPr>
          <a:xfrm>
            <a:off x="4017812" y="5651817"/>
            <a:ext cx="4226593"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 </a:t>
            </a:r>
            <a:r>
              <a:rPr lang="fr-FR" sz="1300" dirty="0" smtClean="0">
                <a:solidFill>
                  <a:prstClr val="black"/>
                </a:solidFill>
                <a:latin typeface="Calibri"/>
              </a:rPr>
              <a:t>  percevoir   l’intérêt    des   TIC   en   tant   que   supports   de</a:t>
            </a:r>
            <a:endParaRPr lang="fr-FR" dirty="0"/>
          </a:p>
        </p:txBody>
      </p:sp>
      <p:sp>
        <p:nvSpPr>
          <p:cNvPr id="20" name="Rectangle 19"/>
          <p:cNvSpPr/>
          <p:nvPr/>
        </p:nvSpPr>
        <p:spPr>
          <a:xfrm>
            <a:off x="4023506" y="5861303"/>
            <a:ext cx="1620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communication interne.</a:t>
            </a:r>
            <a:endParaRPr lang="fr-FR" dirty="0"/>
          </a:p>
        </p:txBody>
      </p:sp>
    </p:spTree>
    <p:extLst>
      <p:ext uri="{BB962C8B-B14F-4D97-AF65-F5344CB8AC3E}">
        <p14:creationId xmlns:p14="http://schemas.microsoft.com/office/powerpoint/2010/main" val="372053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250"/>
                                        <p:tgtEl>
                                          <p:spTgt spid="3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50"/>
                                        <p:tgtEl>
                                          <p:spTgt spid="1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50"/>
                                        <p:tgtEl>
                                          <p:spTgt spid="16"/>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250"/>
                                        <p:tgtEl>
                                          <p:spTgt spid="1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250"/>
                                        <p:tgtEl>
                                          <p:spTgt spid="18"/>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50"/>
                                        <p:tgtEl>
                                          <p:spTgt spid="19"/>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terminale</a:t>
            </a:r>
          </a:p>
          <a:p>
            <a:pPr lvl="2"/>
            <a:r>
              <a:rPr lang="fr-FR" sz="1800" dirty="0" smtClean="0"/>
              <a:t>En spécialité "Systèmes d’Information de Gestion"</a:t>
            </a:r>
          </a:p>
        </p:txBody>
      </p:sp>
      <p:pic>
        <p:nvPicPr>
          <p:cNvPr id="40"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9449" y="2080696"/>
            <a:ext cx="180000" cy="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17</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2533515349"/>
              </p:ext>
            </p:extLst>
          </p:nvPr>
        </p:nvGraphicFramePr>
        <p:xfrm>
          <a:off x="107505" y="3518292"/>
          <a:ext cx="8208912" cy="3227138"/>
        </p:xfrm>
        <a:graphic>
          <a:graphicData uri="http://schemas.openxmlformats.org/drawingml/2006/table">
            <a:tbl>
              <a:tblPr firstRow="1" bandRow="1">
                <a:tableStyleId>{5C22544A-7EE6-4342-B048-85BDC9FD1C3A}</a:tableStyleId>
              </a:tblPr>
              <a:tblGrid>
                <a:gridCol w="1224135"/>
                <a:gridCol w="2088232"/>
                <a:gridCol w="4896545"/>
              </a:tblGrid>
              <a:tr h="524396">
                <a:tc>
                  <a:txBody>
                    <a:bodyPr/>
                    <a:lstStyle/>
                    <a:p>
                      <a:pPr algn="ctr"/>
                      <a:r>
                        <a:rPr lang="fr-FR" sz="1600" dirty="0" smtClean="0"/>
                        <a:t>Questions de gestion</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2648018">
                <a:tc>
                  <a:txBody>
                    <a:bodyPr/>
                    <a:lstStyle/>
                    <a:p>
                      <a:pPr algn="ctr"/>
                      <a:r>
                        <a:rPr lang="fr-FR" sz="1300" b="1" dirty="0" smtClean="0"/>
                        <a:t>Pourquoi la qualité du système d’information est-elle un enjeu pour l’organisation ?</a:t>
                      </a:r>
                      <a:endParaRPr lang="fr-FR" sz="1300" b="1" dirty="0"/>
                    </a:p>
                  </a:txBody>
                  <a:tcPr anchor="ctr">
                    <a:solidFill>
                      <a:srgbClr val="D1D1DA"/>
                    </a:solidFill>
                  </a:tcPr>
                </a:tc>
                <a:tc>
                  <a:txBody>
                    <a:bodyPr/>
                    <a:lstStyle/>
                    <a:p>
                      <a:r>
                        <a:rPr lang="fr-FR" sz="1300" dirty="0" smtClean="0"/>
                        <a:t>Qualités des données et de l’information</a:t>
                      </a:r>
                    </a:p>
                    <a:p>
                      <a:endParaRPr lang="fr-FR" sz="100" dirty="0" smtClean="0"/>
                    </a:p>
                    <a:p>
                      <a:r>
                        <a:rPr lang="fr-FR" sz="1300" dirty="0" smtClean="0"/>
                        <a:t>Processus de gestion, activités, acteurs </a:t>
                      </a:r>
                    </a:p>
                    <a:p>
                      <a:endParaRPr lang="fr-FR" sz="100" dirty="0" smtClean="0"/>
                    </a:p>
                    <a:p>
                      <a:r>
                        <a:rPr lang="fr-FR" sz="1300" dirty="0" smtClean="0"/>
                        <a:t>Système informatique : </a:t>
                      </a:r>
                    </a:p>
                    <a:p>
                      <a:r>
                        <a:rPr lang="fr-FR" sz="1300" dirty="0" smtClean="0"/>
                        <a:t>matériel, logiciel, infrastructure de communication </a:t>
                      </a:r>
                    </a:p>
                    <a:p>
                      <a:endParaRPr lang="fr-FR" sz="100" dirty="0" smtClean="0"/>
                    </a:p>
                    <a:p>
                      <a:r>
                        <a:rPr lang="fr-FR" sz="1300" dirty="0" smtClean="0"/>
                        <a:t>Applications et progiciel de gestion intégré (PGI) </a:t>
                      </a:r>
                    </a:p>
                    <a:p>
                      <a:endParaRPr lang="fr-FR" sz="100" dirty="0" smtClean="0"/>
                    </a:p>
                    <a:p>
                      <a:r>
                        <a:rPr lang="fr-FR" sz="1300" dirty="0" smtClean="0"/>
                        <a:t>Modélisation d’un processus </a:t>
                      </a:r>
                      <a:endParaRPr lang="fr-FR" sz="1300" dirty="0"/>
                    </a:p>
                  </a:txBody>
                  <a:tcPr anchor="ctr">
                    <a:solidFill>
                      <a:srgbClr val="D1D1DA"/>
                    </a:solidFill>
                  </a:tcPr>
                </a:tc>
                <a:tc>
                  <a:txBody>
                    <a:bodyPr/>
                    <a:lstStyle/>
                    <a:p>
                      <a:r>
                        <a:rPr lang="fr-FR" sz="1300" b="0" dirty="0" smtClean="0"/>
                        <a:t>Le   système   d’information   fournit   aux   différents   acteurs   de l’organisation et à ses partenaires des informations dont la qualité conditionne l’efficacité des décisions et constitue un patrimoine qui peut se révéler déterminant pour la survie et le développement de l’organisation.  </a:t>
                      </a:r>
                    </a:p>
                    <a:p>
                      <a:endParaRPr lang="fr-FR" sz="1300" b="0" dirty="0" smtClean="0"/>
                    </a:p>
                    <a:p>
                      <a:r>
                        <a:rPr lang="fr-FR" sz="1300" b="0" dirty="0" smtClean="0"/>
                        <a:t>Le système d’information est structuré en fonction des métiers de l’organisation, des applications et des infrastructures techniques. </a:t>
                      </a:r>
                    </a:p>
                    <a:p>
                      <a:endParaRPr lang="fr-FR" sz="1300" b="0" dirty="0" smtClean="0"/>
                    </a:p>
                    <a:p>
                      <a:r>
                        <a:rPr lang="fr-FR" sz="1300" b="0" dirty="0" smtClean="0"/>
                        <a:t>…</a:t>
                      </a:r>
                      <a:endParaRPr lang="fr-FR" sz="1300" b="0" dirty="0"/>
                    </a:p>
                  </a:txBody>
                  <a:tcPr>
                    <a:solidFill>
                      <a:srgbClr val="D1D1DA"/>
                    </a:solid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1226801700"/>
              </p:ext>
            </p:extLst>
          </p:nvPr>
        </p:nvGraphicFramePr>
        <p:xfrm>
          <a:off x="2267744" y="2780928"/>
          <a:ext cx="3816424" cy="370840"/>
        </p:xfrm>
        <a:graphic>
          <a:graphicData uri="http://schemas.openxmlformats.org/drawingml/2006/table">
            <a:tbl>
              <a:tblPr firstRow="1" bandRow="1">
                <a:tableStyleId>{00A15C55-8517-42AA-B614-E9B94910E393}</a:tableStyleId>
              </a:tblPr>
              <a:tblGrid>
                <a:gridCol w="864096"/>
                <a:gridCol w="2952328"/>
              </a:tblGrid>
              <a:tr h="370840">
                <a:tc>
                  <a:txBody>
                    <a:bodyPr/>
                    <a:lstStyle/>
                    <a:p>
                      <a:pPr algn="l"/>
                      <a:r>
                        <a:rPr lang="fr-FR" dirty="0" smtClean="0"/>
                        <a:t>Thème</a:t>
                      </a:r>
                      <a:endParaRPr lang="fr-FR" dirty="0"/>
                    </a:p>
                  </a:txBody>
                  <a:tcPr>
                    <a:solidFill>
                      <a:srgbClr val="C00000"/>
                    </a:solidFill>
                  </a:tcPr>
                </a:tc>
                <a:tc>
                  <a:txBody>
                    <a:bodyPr/>
                    <a:lstStyle/>
                    <a:p>
                      <a:pPr algn="l"/>
                      <a:r>
                        <a:rPr lang="fr-FR" dirty="0" smtClean="0">
                          <a:solidFill>
                            <a:schemeClr val="tx1"/>
                          </a:solidFill>
                        </a:rPr>
                        <a:t> L’organisation informatisée </a:t>
                      </a:r>
                      <a:endParaRPr lang="fr-FR" dirty="0">
                        <a:solidFill>
                          <a:schemeClr val="tx1"/>
                        </a:solidFill>
                      </a:endParaRPr>
                    </a:p>
                  </a:txBody>
                  <a:tcPr>
                    <a:solidFill>
                      <a:srgbClr val="FF8A65"/>
                    </a:solidFill>
                  </a:tcPr>
                </a:tc>
              </a:tr>
            </a:tbl>
          </a:graphicData>
        </a:graphic>
      </p:graphicFrame>
      <p:sp>
        <p:nvSpPr>
          <p:cNvPr id="33" name="Rectangle 32"/>
          <p:cNvSpPr/>
          <p:nvPr/>
        </p:nvSpPr>
        <p:spPr>
          <a:xfrm>
            <a:off x="323528" y="4725144"/>
            <a:ext cx="792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Pourquoi la</a:t>
            </a:r>
            <a:endParaRPr lang="fr-FR" dirty="0"/>
          </a:p>
        </p:txBody>
      </p:sp>
      <p:sp>
        <p:nvSpPr>
          <p:cNvPr id="22" name="Rectangle 21"/>
          <p:cNvSpPr/>
          <p:nvPr/>
        </p:nvSpPr>
        <p:spPr>
          <a:xfrm>
            <a:off x="365878" y="4927923"/>
            <a:ext cx="720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qualité du</a:t>
            </a:r>
            <a:endParaRPr lang="fr-FR" dirty="0"/>
          </a:p>
        </p:txBody>
      </p:sp>
      <p:sp>
        <p:nvSpPr>
          <p:cNvPr id="23" name="Rectangle 22"/>
          <p:cNvSpPr/>
          <p:nvPr/>
        </p:nvSpPr>
        <p:spPr>
          <a:xfrm>
            <a:off x="439880" y="5121628"/>
            <a:ext cx="559296"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système</a:t>
            </a:r>
            <a:endParaRPr lang="fr-FR" dirty="0"/>
          </a:p>
        </p:txBody>
      </p:sp>
      <p:sp>
        <p:nvSpPr>
          <p:cNvPr id="24" name="Rectangle 23"/>
          <p:cNvSpPr/>
          <p:nvPr/>
        </p:nvSpPr>
        <p:spPr>
          <a:xfrm>
            <a:off x="225908" y="5329303"/>
            <a:ext cx="972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d’information</a:t>
            </a:r>
            <a:endParaRPr lang="fr-FR" dirty="0"/>
          </a:p>
        </p:txBody>
      </p:sp>
      <p:sp>
        <p:nvSpPr>
          <p:cNvPr id="25" name="Rectangle 24"/>
          <p:cNvSpPr/>
          <p:nvPr/>
        </p:nvSpPr>
        <p:spPr>
          <a:xfrm>
            <a:off x="358876" y="5526634"/>
            <a:ext cx="720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est-elle un</a:t>
            </a:r>
            <a:endParaRPr lang="fr-FR" dirty="0"/>
          </a:p>
        </p:txBody>
      </p:sp>
      <p:sp>
        <p:nvSpPr>
          <p:cNvPr id="26" name="Rectangle 25"/>
          <p:cNvSpPr/>
          <p:nvPr/>
        </p:nvSpPr>
        <p:spPr>
          <a:xfrm>
            <a:off x="333908" y="5719069"/>
            <a:ext cx="756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enjeu pour</a:t>
            </a:r>
            <a:endParaRPr lang="fr-FR" dirty="0"/>
          </a:p>
        </p:txBody>
      </p:sp>
      <p:sp>
        <p:nvSpPr>
          <p:cNvPr id="27" name="Rectangle 26"/>
          <p:cNvSpPr/>
          <p:nvPr/>
        </p:nvSpPr>
        <p:spPr>
          <a:xfrm>
            <a:off x="199433" y="5919124"/>
            <a:ext cx="1044000" cy="200055"/>
          </a:xfrm>
          <a:prstGeom prst="rect">
            <a:avLst/>
          </a:prstGeom>
          <a:solidFill>
            <a:srgbClr val="FFFF99"/>
          </a:solidFill>
        </p:spPr>
        <p:txBody>
          <a:bodyPr wrap="square" lIns="0" tIns="0" rIns="0" bIns="0">
            <a:spAutoFit/>
          </a:bodyPr>
          <a:lstStyle/>
          <a:p>
            <a:r>
              <a:rPr lang="fr-FR" sz="1300" b="1" dirty="0">
                <a:solidFill>
                  <a:prstClr val="black"/>
                </a:solidFill>
                <a:latin typeface="Calibri"/>
              </a:rPr>
              <a:t>l’organisation ?</a:t>
            </a:r>
            <a:endParaRPr lang="fr-FR" dirty="0"/>
          </a:p>
        </p:txBody>
      </p:sp>
    </p:spTree>
    <p:extLst>
      <p:ext uri="{BB962C8B-B14F-4D97-AF65-F5344CB8AC3E}">
        <p14:creationId xmlns:p14="http://schemas.microsoft.com/office/powerpoint/2010/main" val="20056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250"/>
                                        <p:tgtEl>
                                          <p:spTgt spid="3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50"/>
                                        <p:tgtEl>
                                          <p:spTgt spid="2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250"/>
                                        <p:tgtEl>
                                          <p:spTgt spid="23"/>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50"/>
                                        <p:tgtEl>
                                          <p:spTgt spid="24"/>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250"/>
                                        <p:tgtEl>
                                          <p:spTgt spid="25"/>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250"/>
                                        <p:tgtEl>
                                          <p:spTgt spid="26"/>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es Documents\$ 0 - COURS\$ 2010-2012 - TOULON - BONAPARTE\images\dossier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790919"/>
            <a:ext cx="2520280" cy="1870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travail collaboratif</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18</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sp>
        <p:nvSpPr>
          <p:cNvPr id="2" name="ZoneTexte 1"/>
          <p:cNvSpPr txBox="1"/>
          <p:nvPr/>
        </p:nvSpPr>
        <p:spPr>
          <a:xfrm>
            <a:off x="1331640" y="2348880"/>
            <a:ext cx="6214227" cy="1815882"/>
          </a:xfrm>
          <a:prstGeom prst="rect">
            <a:avLst/>
          </a:prstGeom>
          <a:noFill/>
        </p:spPr>
        <p:txBody>
          <a:bodyPr wrap="square" rtlCol="0">
            <a:spAutoFit/>
          </a:bodyPr>
          <a:lstStyle/>
          <a:p>
            <a:pPr algn="ctr"/>
            <a:r>
              <a:rPr lang="fr-FR" sz="2800" dirty="0" smtClean="0">
                <a:solidFill>
                  <a:schemeClr val="accent1"/>
                </a:solidFill>
                <a:latin typeface="+mn-lt"/>
              </a:rPr>
              <a:t>Sujet abordé dans la question de gestion :</a:t>
            </a:r>
          </a:p>
          <a:p>
            <a:pPr algn="ctr"/>
            <a:r>
              <a:rPr lang="fr-FR" sz="2800" dirty="0" smtClean="0">
                <a:solidFill>
                  <a:schemeClr val="accent1"/>
                </a:solidFill>
                <a:latin typeface="+mn-lt"/>
              </a:rPr>
              <a:t>"</a:t>
            </a:r>
            <a:r>
              <a:rPr lang="fr-FR" sz="2800" b="1" i="1" dirty="0">
                <a:solidFill>
                  <a:schemeClr val="accent1"/>
                </a:solidFill>
                <a:latin typeface="+mn-lt"/>
              </a:rPr>
              <a:t>Comment le partage de l’information contribue-t-il à l’émergence </a:t>
            </a:r>
            <a:r>
              <a:rPr lang="fr-FR" sz="2800" b="1" i="1" dirty="0" smtClean="0">
                <a:solidFill>
                  <a:schemeClr val="accent1"/>
                </a:solidFill>
                <a:latin typeface="+mn-lt"/>
              </a:rPr>
              <a:t>d’une</a:t>
            </a:r>
            <a:br>
              <a:rPr lang="fr-FR" sz="2800" b="1" i="1" dirty="0" smtClean="0">
                <a:solidFill>
                  <a:schemeClr val="accent1"/>
                </a:solidFill>
                <a:latin typeface="+mn-lt"/>
              </a:rPr>
            </a:br>
            <a:r>
              <a:rPr lang="fr-FR" sz="2800" b="1" i="1" dirty="0" smtClean="0">
                <a:solidFill>
                  <a:schemeClr val="accent1"/>
                </a:solidFill>
                <a:latin typeface="+mn-lt"/>
              </a:rPr>
              <a:t>« </a:t>
            </a:r>
            <a:r>
              <a:rPr lang="fr-FR" sz="2800" b="1" i="1" dirty="0">
                <a:solidFill>
                  <a:schemeClr val="accent1"/>
                </a:solidFill>
                <a:latin typeface="+mn-lt"/>
              </a:rPr>
              <a:t>intelligence collective » </a:t>
            </a:r>
            <a:r>
              <a:rPr lang="fr-FR" sz="2800" b="1" i="1" dirty="0" smtClean="0">
                <a:solidFill>
                  <a:schemeClr val="accent1"/>
                </a:solidFill>
                <a:latin typeface="+mn-lt"/>
              </a:rPr>
              <a:t>?</a:t>
            </a:r>
            <a:r>
              <a:rPr lang="fr-FR" sz="2800" dirty="0" smtClean="0">
                <a:solidFill>
                  <a:schemeClr val="accent1"/>
                </a:solidFill>
                <a:latin typeface="+mn-lt"/>
              </a:rPr>
              <a:t>"</a:t>
            </a:r>
            <a:endParaRPr lang="fr-FR" sz="2800" dirty="0">
              <a:solidFill>
                <a:schemeClr val="accent1"/>
              </a:solidFill>
              <a:latin typeface="+mn-lt"/>
            </a:endParaRPr>
          </a:p>
        </p:txBody>
      </p:sp>
    </p:spTree>
    <p:extLst>
      <p:ext uri="{BB962C8B-B14F-4D97-AF65-F5344CB8AC3E}">
        <p14:creationId xmlns:p14="http://schemas.microsoft.com/office/powerpoint/2010/main" val="383214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p:cNvSpPr>
          <p:nvPr/>
        </p:nvSpPr>
        <p:spPr bwMode="auto">
          <a:xfrm>
            <a:off x="457200" y="1600200"/>
            <a:ext cx="7859216" cy="47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Apports : </a:t>
            </a:r>
          </a:p>
          <a:p>
            <a:pPr lvl="4"/>
            <a:r>
              <a:rPr lang="fr-FR" dirty="0" smtClean="0"/>
              <a:t>Évolution </a:t>
            </a:r>
            <a:r>
              <a:rPr lang="fr-FR" dirty="0"/>
              <a:t>vers un système d'information adapté, performant,</a:t>
            </a:r>
            <a:br>
              <a:rPr lang="fr-FR" dirty="0"/>
            </a:br>
            <a:r>
              <a:rPr lang="fr-FR" dirty="0"/>
              <a:t>homogène et </a:t>
            </a:r>
            <a:r>
              <a:rPr lang="fr-FR" dirty="0" smtClean="0"/>
              <a:t>intégré</a:t>
            </a:r>
          </a:p>
          <a:p>
            <a:pPr lvl="2"/>
            <a:r>
              <a:rPr lang="fr-FR" sz="1800" dirty="0" smtClean="0"/>
              <a:t>Objectifs :</a:t>
            </a:r>
          </a:p>
          <a:p>
            <a:pPr lvl="4"/>
            <a:r>
              <a:rPr lang="fr-FR" dirty="0"/>
              <a:t>Piloter et planifier les ressources de l’entreprise</a:t>
            </a:r>
          </a:p>
          <a:p>
            <a:pPr lvl="4"/>
            <a:r>
              <a:rPr lang="fr-FR" dirty="0"/>
              <a:t>Améliorer la réactivité du Management, la compétitivité</a:t>
            </a:r>
            <a:br>
              <a:rPr lang="fr-FR" dirty="0"/>
            </a:br>
            <a:r>
              <a:rPr lang="fr-FR" dirty="0"/>
              <a:t>et la </a:t>
            </a:r>
            <a:r>
              <a:rPr lang="fr-FR" dirty="0" smtClean="0"/>
              <a:t>productivité</a:t>
            </a:r>
          </a:p>
          <a:p>
            <a:pPr lvl="2"/>
            <a:r>
              <a:rPr lang="fr-FR" sz="1800" dirty="0"/>
              <a:t>Avantages :</a:t>
            </a:r>
          </a:p>
          <a:p>
            <a:pPr lvl="4"/>
            <a:r>
              <a:rPr lang="fr-FR" dirty="0"/>
              <a:t>Indicateurs </a:t>
            </a:r>
            <a:r>
              <a:rPr lang="fr-FR" dirty="0" smtClean="0"/>
              <a:t>mis </a:t>
            </a:r>
            <a:r>
              <a:rPr lang="fr-FR" dirty="0"/>
              <a:t>à jour en temps réel</a:t>
            </a:r>
          </a:p>
          <a:p>
            <a:pPr lvl="4"/>
            <a:r>
              <a:rPr lang="fr-FR" dirty="0" smtClean="0"/>
              <a:t>Intégrité, cohérence, homogénéité et unicité du système d’information</a:t>
            </a:r>
          </a:p>
          <a:p>
            <a:pPr lvl="4"/>
            <a:r>
              <a:rPr lang="fr-FR" dirty="0" smtClean="0"/>
              <a:t>Meilleure coopération entre les acteurs du </a:t>
            </a:r>
            <a:r>
              <a:rPr lang="fr-FR" dirty="0"/>
              <a:t>système </a:t>
            </a:r>
            <a:r>
              <a:rPr lang="fr-FR" dirty="0" smtClean="0"/>
              <a:t>d’information</a:t>
            </a:r>
          </a:p>
          <a:p>
            <a:pPr lvl="2"/>
            <a:r>
              <a:rPr lang="fr-FR" sz="1800" dirty="0"/>
              <a:t>Inconvénients :</a:t>
            </a:r>
          </a:p>
          <a:p>
            <a:pPr lvl="4"/>
            <a:r>
              <a:rPr lang="fr-FR" dirty="0" smtClean="0"/>
              <a:t>Coût (licences, formation des utilisateurs, maintenance)</a:t>
            </a:r>
          </a:p>
          <a:p>
            <a:pPr lvl="4"/>
            <a:r>
              <a:rPr lang="fr-FR" dirty="0" smtClean="0"/>
              <a:t>Dépendance vis-à-vis de l’éditeur</a:t>
            </a:r>
          </a:p>
          <a:p>
            <a:pPr lvl="4"/>
            <a:r>
              <a:rPr lang="fr-FR" dirty="0" smtClean="0"/>
              <a:t>Implantation longue (1 à 3 ans en moyenne)</a:t>
            </a:r>
          </a:p>
          <a:p>
            <a:pPr lvl="4"/>
            <a:r>
              <a:rPr lang="fr-FR" dirty="0" smtClean="0"/>
              <a:t>Impacts organisationnels importants</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19</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sp>
        <p:nvSpPr>
          <p:cNvPr id="5" name="Rectangle 3"/>
          <p:cNvSpPr txBox="1">
            <a:spLocks/>
          </p:cNvSpPr>
          <p:nvPr/>
        </p:nvSpPr>
        <p:spPr bwMode="auto">
          <a:xfrm>
            <a:off x="457200" y="1600200"/>
            <a:ext cx="7859216" cy="13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Apports : </a:t>
            </a:r>
          </a:p>
          <a:p>
            <a:pPr lvl="4"/>
            <a:r>
              <a:rPr lang="fr-FR" dirty="0" smtClean="0"/>
              <a:t>Évolution </a:t>
            </a:r>
            <a:r>
              <a:rPr lang="fr-FR" dirty="0"/>
              <a:t>vers un système d'information adapté, performant,</a:t>
            </a:r>
            <a:br>
              <a:rPr lang="fr-FR" dirty="0"/>
            </a:br>
            <a:r>
              <a:rPr lang="fr-FR" dirty="0"/>
              <a:t>homogène et </a:t>
            </a:r>
            <a:r>
              <a:rPr lang="fr-FR" dirty="0" smtClean="0"/>
              <a:t>intégré</a:t>
            </a:r>
          </a:p>
        </p:txBody>
      </p:sp>
      <p:sp>
        <p:nvSpPr>
          <p:cNvPr id="7" name="Rectangle 3"/>
          <p:cNvSpPr txBox="1">
            <a:spLocks/>
          </p:cNvSpPr>
          <p:nvPr/>
        </p:nvSpPr>
        <p:spPr bwMode="auto">
          <a:xfrm>
            <a:off x="457200" y="1600200"/>
            <a:ext cx="7859216" cy="22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Apports : </a:t>
            </a:r>
          </a:p>
          <a:p>
            <a:pPr lvl="4"/>
            <a:r>
              <a:rPr lang="fr-FR" dirty="0" smtClean="0"/>
              <a:t>Évolution </a:t>
            </a:r>
            <a:r>
              <a:rPr lang="fr-FR" dirty="0"/>
              <a:t>vers un système d'information adapté, performant,</a:t>
            </a:r>
            <a:br>
              <a:rPr lang="fr-FR" dirty="0"/>
            </a:br>
            <a:r>
              <a:rPr lang="fr-FR" dirty="0"/>
              <a:t>homogène et </a:t>
            </a:r>
            <a:r>
              <a:rPr lang="fr-FR" dirty="0" smtClean="0"/>
              <a:t>intégré</a:t>
            </a:r>
          </a:p>
          <a:p>
            <a:pPr lvl="2"/>
            <a:r>
              <a:rPr lang="fr-FR" sz="1800" dirty="0" smtClean="0"/>
              <a:t>Objectifs :</a:t>
            </a:r>
          </a:p>
          <a:p>
            <a:pPr lvl="4"/>
            <a:r>
              <a:rPr lang="fr-FR" dirty="0"/>
              <a:t>Piloter et planifier les ressources de l’entreprise</a:t>
            </a:r>
          </a:p>
          <a:p>
            <a:pPr lvl="4"/>
            <a:r>
              <a:rPr lang="fr-FR" dirty="0"/>
              <a:t>Améliorer la réactivité du Management, la compétitivité</a:t>
            </a:r>
            <a:br>
              <a:rPr lang="fr-FR" dirty="0"/>
            </a:br>
            <a:r>
              <a:rPr lang="fr-FR" dirty="0"/>
              <a:t>et la </a:t>
            </a:r>
            <a:r>
              <a:rPr lang="fr-FR" dirty="0" smtClean="0"/>
              <a:t>productivité</a:t>
            </a:r>
          </a:p>
        </p:txBody>
      </p:sp>
      <p:sp>
        <p:nvSpPr>
          <p:cNvPr id="9" name="Rectangle 3"/>
          <p:cNvSpPr txBox="1">
            <a:spLocks/>
          </p:cNvSpPr>
          <p:nvPr/>
        </p:nvSpPr>
        <p:spPr bwMode="auto">
          <a:xfrm>
            <a:off x="457200" y="1600200"/>
            <a:ext cx="7859216" cy="34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Apports : </a:t>
            </a:r>
          </a:p>
          <a:p>
            <a:pPr lvl="4"/>
            <a:r>
              <a:rPr lang="fr-FR" dirty="0" smtClean="0"/>
              <a:t>Évolution </a:t>
            </a:r>
            <a:r>
              <a:rPr lang="fr-FR" dirty="0"/>
              <a:t>vers un système d'information adapté, performant,</a:t>
            </a:r>
            <a:br>
              <a:rPr lang="fr-FR" dirty="0"/>
            </a:br>
            <a:r>
              <a:rPr lang="fr-FR" dirty="0"/>
              <a:t>homogène et </a:t>
            </a:r>
            <a:r>
              <a:rPr lang="fr-FR" dirty="0" smtClean="0"/>
              <a:t>intégré</a:t>
            </a:r>
          </a:p>
          <a:p>
            <a:pPr lvl="2"/>
            <a:r>
              <a:rPr lang="fr-FR" sz="1800" dirty="0" smtClean="0"/>
              <a:t>Objectifs :</a:t>
            </a:r>
          </a:p>
          <a:p>
            <a:pPr lvl="4"/>
            <a:r>
              <a:rPr lang="fr-FR" dirty="0"/>
              <a:t>Piloter et planifier les ressources de l’entreprise</a:t>
            </a:r>
          </a:p>
          <a:p>
            <a:pPr lvl="4"/>
            <a:r>
              <a:rPr lang="fr-FR" dirty="0"/>
              <a:t>Améliorer la réactivité du Management, la compétitivité</a:t>
            </a:r>
            <a:br>
              <a:rPr lang="fr-FR" dirty="0"/>
            </a:br>
            <a:r>
              <a:rPr lang="fr-FR" dirty="0"/>
              <a:t>et la </a:t>
            </a:r>
            <a:r>
              <a:rPr lang="fr-FR" dirty="0" smtClean="0"/>
              <a:t>productivité</a:t>
            </a:r>
          </a:p>
          <a:p>
            <a:pPr lvl="2"/>
            <a:r>
              <a:rPr lang="fr-FR" sz="1800" dirty="0"/>
              <a:t>Avantages :</a:t>
            </a:r>
          </a:p>
          <a:p>
            <a:pPr lvl="4"/>
            <a:r>
              <a:rPr lang="fr-FR" dirty="0"/>
              <a:t>Indicateurs </a:t>
            </a:r>
            <a:r>
              <a:rPr lang="fr-FR" dirty="0" smtClean="0"/>
              <a:t>mis </a:t>
            </a:r>
            <a:r>
              <a:rPr lang="fr-FR" dirty="0"/>
              <a:t>à jour en temps réel</a:t>
            </a:r>
          </a:p>
          <a:p>
            <a:pPr lvl="4"/>
            <a:r>
              <a:rPr lang="fr-FR" dirty="0" smtClean="0"/>
              <a:t>Intégrité, cohérence, homogénéité et unicité du système d’information</a:t>
            </a:r>
          </a:p>
          <a:p>
            <a:pPr lvl="4"/>
            <a:r>
              <a:rPr lang="fr-FR" dirty="0" smtClean="0"/>
              <a:t>Meilleure coopération entre les acteurs du </a:t>
            </a:r>
            <a:r>
              <a:rPr lang="fr-FR" dirty="0"/>
              <a:t>système </a:t>
            </a:r>
            <a:r>
              <a:rPr lang="fr-FR" dirty="0" smtClean="0"/>
              <a:t>d’information</a:t>
            </a:r>
          </a:p>
        </p:txBody>
      </p:sp>
    </p:spTree>
    <p:extLst>
      <p:ext uri="{BB962C8B-B14F-4D97-AF65-F5344CB8AC3E}">
        <p14:creationId xmlns:p14="http://schemas.microsoft.com/office/powerpoint/2010/main" val="395886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5"/>
                                        </p:tgtEl>
                                      </p:cBhvr>
                                    </p:animEffect>
                                    <p:set>
                                      <p:cBhvr>
                                        <p:cTn id="7" dur="1" fill="hold">
                                          <p:stCondLst>
                                            <p:cond delay="749"/>
                                          </p:stCondLst>
                                        </p:cTn>
                                        <p:tgtEl>
                                          <p:spTgt spid="5"/>
                                        </p:tgtEl>
                                        <p:attrNameLst>
                                          <p:attrName>style.visibility</p:attrName>
                                        </p:attrNameLst>
                                      </p:cBhvr>
                                      <p:to>
                                        <p:strVal val="hidden"/>
                                      </p:to>
                                    </p:se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750"/>
                                        <p:tgtEl>
                                          <p:spTgt spid="7"/>
                                        </p:tgtEl>
                                      </p:cBhvr>
                                    </p:animEffect>
                                    <p:set>
                                      <p:cBhvr>
                                        <p:cTn id="15" dur="1" fill="hold">
                                          <p:stCondLst>
                                            <p:cond delay="749"/>
                                          </p:stCondLst>
                                        </p:cTn>
                                        <p:tgtEl>
                                          <p:spTgt spid="7"/>
                                        </p:tgtEl>
                                        <p:attrNameLst>
                                          <p:attrName>style.visibility</p:attrName>
                                        </p:attrNameLst>
                                      </p:cBhvr>
                                      <p:to>
                                        <p:strVal val="hidden"/>
                                      </p:to>
                                    </p:set>
                                  </p:childTnLst>
                                </p:cTn>
                              </p:par>
                              <p:par>
                                <p:cTn id="16" presetID="10" presetClass="entr" presetSubtype="0" fill="hold" grpId="0"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750"/>
                                        <p:tgtEl>
                                          <p:spTgt spid="9"/>
                                        </p:tgtEl>
                                      </p:cBhvr>
                                    </p:animEffect>
                                    <p:set>
                                      <p:cBhvr>
                                        <p:cTn id="23" dur="1" fill="hold">
                                          <p:stCondLst>
                                            <p:cond delay="749"/>
                                          </p:stCondLst>
                                        </p:cTn>
                                        <p:tgtEl>
                                          <p:spTgt spid="9"/>
                                        </p:tgtEl>
                                        <p:attrNameLst>
                                          <p:attrName>style.visibility</p:attrName>
                                        </p:attrNameLst>
                                      </p:cBhvr>
                                      <p:to>
                                        <p:strVal val="hidden"/>
                                      </p:to>
                                    </p:set>
                                  </p:childTnLst>
                                </p:cTn>
                              </p:par>
                              <p:par>
                                <p:cTn id="24" presetID="10" presetClass="entr" presetSubtype="0" fill="hold" grpId="0" nodeType="with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7" grpId="0"/>
      <p:bldP spid="7"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pPr>
              <a:defRPr/>
            </a:pPr>
            <a:fld id="{442A5E20-4428-4132-869C-D8561BD8F3E0}" type="slidenum">
              <a:rPr lang="fr-FR"/>
              <a:pPr>
                <a:defRPr/>
              </a:pPr>
              <a:t>2</a:t>
            </a:fld>
            <a:endParaRPr lang="fr-FR"/>
          </a:p>
        </p:txBody>
      </p:sp>
      <p:sp>
        <p:nvSpPr>
          <p:cNvPr id="9" name="Rectangle 2"/>
          <p:cNvSpPr txBox="1">
            <a:spLocks/>
          </p:cNvSpPr>
          <p:nvPr/>
        </p:nvSpPr>
        <p:spPr bwMode="auto">
          <a:xfrm>
            <a:off x="1692275" y="404813"/>
            <a:ext cx="6384925" cy="1012825"/>
          </a:xfrm>
          <a:prstGeom prst="rect">
            <a:avLst/>
          </a:prstGeom>
        </p:spPr>
        <p:txBody>
          <a:bodyPr wrap="square" numCol="1" anchorCtr="0" compatLnSpc="1">
            <a:prstTxWarp prst="textNoShape">
              <a:avLst/>
            </a:prstTxWarp>
          </a:bodyP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defRPr/>
            </a:pPr>
            <a:r>
              <a:rPr lang="fr-FR" sz="3200" i="1" dirty="0">
                <a:solidFill>
                  <a:srgbClr val="CC3300"/>
                </a:solidFill>
              </a:rPr>
              <a:t>« Les systèmes d’information façonnent-ils l’organisation du travail au sein des organisations ou s'y adaptent-ils ? »</a:t>
            </a:r>
          </a:p>
          <a:p>
            <a:pPr>
              <a:defRPr/>
            </a:pPr>
            <a:endParaRPr lang="fr-FR" sz="3200" dirty="0" smtClean="0">
              <a:solidFill>
                <a:srgbClr val="CC3300"/>
              </a:solidFill>
            </a:endParaRPr>
          </a:p>
        </p:txBody>
      </p:sp>
      <p:pic>
        <p:nvPicPr>
          <p:cNvPr id="4" name="Picture 4" descr="E:\Mes Documents\$ 0 - COURS\$ 2010-2012 - TOULON - BONAPARTE\$ 2011-2012\STMG\NASA-Computer-Ro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792" y="2642958"/>
            <a:ext cx="4824536" cy="38917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Mes Documents\$ 0 - COURS\$ 2010-2012 - TOULON - BONAPARTE\$ 2011-2012\STMG\xerox-8010-st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792" y="2642958"/>
            <a:ext cx="4924799" cy="38917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es Documents\$ 0 - COURS\$ 2010-2012 - TOULON - BONAPARTE\$ 2011-2012\STMG\3417831-49166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792" y="2670842"/>
            <a:ext cx="5159522" cy="386390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384" y="2670842"/>
            <a:ext cx="5268279" cy="38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E:\Mes Documents\$ 0 - COURS\$ 2010-2012 - TOULON - BONAPARTE\$ 2011-2012\STMG\informatique-013.jpg"/>
          <p:cNvPicPr>
            <a:picLocks noChangeAspect="1" noChangeArrowheads="1"/>
          </p:cNvPicPr>
          <p:nvPr/>
        </p:nvPicPr>
        <p:blipFill rotWithShape="1">
          <a:blip r:embed="rId7">
            <a:extLst>
              <a:ext uri="{28A0092B-C50C-407E-A947-70E740481C1C}">
                <a14:useLocalDpi xmlns:a14="http://schemas.microsoft.com/office/drawing/2010/main" val="0"/>
              </a:ext>
            </a:extLst>
          </a:blip>
          <a:srcRect t="19762" b="15633"/>
          <a:stretch/>
        </p:blipFill>
        <p:spPr bwMode="auto">
          <a:xfrm>
            <a:off x="1873973" y="2642958"/>
            <a:ext cx="4991100" cy="38890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Mes Documents\$ 0 - COURS\$ 2010-2012 - TOULON - BONAPARTE\$ 2011-2012\STMG\app-store-650x4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0566" y="2670842"/>
            <a:ext cx="6191250" cy="381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p:cNvGraphicFramePr/>
          <p:nvPr>
            <p:extLst>
              <p:ext uri="{D42A27DB-BD31-4B8C-83A1-F6EECF244321}">
                <p14:modId xmlns:p14="http://schemas.microsoft.com/office/powerpoint/2010/main" val="3548289130"/>
              </p:ext>
            </p:extLst>
          </p:nvPr>
        </p:nvGraphicFramePr>
        <p:xfrm>
          <a:off x="1321523" y="2570796"/>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angle 7"/>
          <p:cNvSpPr/>
          <p:nvPr/>
        </p:nvSpPr>
        <p:spPr>
          <a:xfrm>
            <a:off x="2195735" y="2564904"/>
            <a:ext cx="4442593" cy="4104456"/>
          </a:xfrm>
          <a:prstGeom prst="rect">
            <a:avLst/>
          </a:prstGeom>
          <a:solidFill>
            <a:schemeClr val="bg1">
              <a:alpha val="50000"/>
            </a:schemeClr>
          </a:soli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0" name="Diagramme 19"/>
          <p:cNvGraphicFramePr/>
          <p:nvPr>
            <p:extLst>
              <p:ext uri="{D42A27DB-BD31-4B8C-83A1-F6EECF244321}">
                <p14:modId xmlns:p14="http://schemas.microsoft.com/office/powerpoint/2010/main" val="3068412439"/>
              </p:ext>
            </p:extLst>
          </p:nvPr>
        </p:nvGraphicFramePr>
        <p:xfrm>
          <a:off x="2339752" y="3155244"/>
          <a:ext cx="4034181" cy="30100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2" name="Rectangle 21"/>
          <p:cNvSpPr/>
          <p:nvPr/>
        </p:nvSpPr>
        <p:spPr>
          <a:xfrm>
            <a:off x="2195735" y="2564904"/>
            <a:ext cx="4442593" cy="4104456"/>
          </a:xfrm>
          <a:prstGeom prst="rect">
            <a:avLst/>
          </a:prstGeom>
          <a:solidFill>
            <a:schemeClr val="bg1">
              <a:alpha val="50000"/>
            </a:schemeClr>
          </a:soli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Diagramme 22"/>
          <p:cNvGraphicFramePr/>
          <p:nvPr>
            <p:extLst>
              <p:ext uri="{D42A27DB-BD31-4B8C-83A1-F6EECF244321}">
                <p14:modId xmlns:p14="http://schemas.microsoft.com/office/powerpoint/2010/main" val="2085216325"/>
              </p:ext>
            </p:extLst>
          </p:nvPr>
        </p:nvGraphicFramePr>
        <p:xfrm>
          <a:off x="3102646" y="3739692"/>
          <a:ext cx="2511896" cy="192155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4" name="Rectangle 23"/>
          <p:cNvSpPr/>
          <p:nvPr/>
        </p:nvSpPr>
        <p:spPr>
          <a:xfrm>
            <a:off x="2195735" y="2564904"/>
            <a:ext cx="4442593" cy="4104456"/>
          </a:xfrm>
          <a:prstGeom prst="rect">
            <a:avLst/>
          </a:prstGeom>
          <a:solidFill>
            <a:schemeClr val="bg1">
              <a:alpha val="50000"/>
            </a:schemeClr>
          </a:soli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3807945" y="4175147"/>
            <a:ext cx="1095354" cy="1101322"/>
            <a:chOff x="965877" y="477"/>
            <a:chExt cx="580140" cy="580140"/>
          </a:xfrm>
          <a:solidFill>
            <a:srgbClr val="FFFF99"/>
          </a:solidFill>
        </p:grpSpPr>
        <p:sp>
          <p:nvSpPr>
            <p:cNvPr id="29" name="Ellipse 28"/>
            <p:cNvSpPr/>
            <p:nvPr/>
          </p:nvSpPr>
          <p:spPr>
            <a:xfrm>
              <a:off x="965877" y="477"/>
              <a:ext cx="580140" cy="580140"/>
            </a:xfrm>
            <a:prstGeom prst="ellipse">
              <a:avLst/>
            </a:prstGeom>
            <a:grp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30" name="Ellipse 4"/>
            <p:cNvSpPr/>
            <p:nvPr/>
          </p:nvSpPr>
          <p:spPr>
            <a:xfrm>
              <a:off x="1050837" y="85437"/>
              <a:ext cx="410220" cy="4102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p:txBody>
        </p:sp>
      </p:grpSp>
      <p:sp>
        <p:nvSpPr>
          <p:cNvPr id="10" name="Rectangle 9"/>
          <p:cNvSpPr/>
          <p:nvPr/>
        </p:nvSpPr>
        <p:spPr>
          <a:xfrm>
            <a:off x="3754643" y="4528593"/>
            <a:ext cx="1227717" cy="523220"/>
          </a:xfrm>
          <a:prstGeom prst="rect">
            <a:avLst/>
          </a:prstGeom>
        </p:spPr>
        <p:txBody>
          <a:bodyPr wrap="square">
            <a:spAutoFit/>
          </a:bodyPr>
          <a:lstStyle/>
          <a:p>
            <a:pPr algn="ctr"/>
            <a:r>
              <a:rPr lang="fr-FR" sz="1400" b="1" dirty="0" smtClean="0">
                <a:solidFill>
                  <a:srgbClr val="CC3300"/>
                </a:solidFill>
                <a:latin typeface="+mn-lt"/>
              </a:rPr>
              <a:t>Évolution</a:t>
            </a:r>
            <a:br>
              <a:rPr lang="fr-FR" sz="1400" b="1" dirty="0" smtClean="0">
                <a:solidFill>
                  <a:srgbClr val="CC3300"/>
                </a:solidFill>
                <a:latin typeface="+mn-lt"/>
              </a:rPr>
            </a:br>
            <a:r>
              <a:rPr lang="fr-FR" sz="1400" b="1" dirty="0" smtClean="0">
                <a:solidFill>
                  <a:srgbClr val="CC3300"/>
                </a:solidFill>
                <a:latin typeface="+mn-lt"/>
              </a:rPr>
              <a:t>du SI</a:t>
            </a:r>
            <a:endParaRPr lang="fr-FR" sz="1400" b="1" dirty="0">
              <a:latin typeface="+mn-lt"/>
            </a:endParaRPr>
          </a:p>
        </p:txBody>
      </p:sp>
    </p:spTree>
    <p:extLst>
      <p:ext uri="{BB962C8B-B14F-4D97-AF65-F5344CB8AC3E}">
        <p14:creationId xmlns:p14="http://schemas.microsoft.com/office/powerpoint/2010/main" val="48265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9"/>
                                        </p:tgtEl>
                                      </p:cBhvr>
                                    </p:animEffect>
                                    <p:set>
                                      <p:cBhvr>
                                        <p:cTn id="20" dur="1" fill="hold">
                                          <p:stCondLst>
                                            <p:cond delay="499"/>
                                          </p:stCondLst>
                                        </p:cTn>
                                        <p:tgtEl>
                                          <p:spTgt spid="102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30"/>
                                        </p:tgtEl>
                                      </p:cBhvr>
                                    </p:animEffect>
                                    <p:set>
                                      <p:cBhvr>
                                        <p:cTn id="28" dur="1" fill="hold">
                                          <p:stCondLst>
                                            <p:cond delay="499"/>
                                          </p:stCondLst>
                                        </p:cTn>
                                        <p:tgtEl>
                                          <p:spTgt spid="103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31"/>
                                        </p:tgtEl>
                                      </p:cBhvr>
                                    </p:animEffect>
                                    <p:set>
                                      <p:cBhvr>
                                        <p:cTn id="36" dur="1" fill="hold">
                                          <p:stCondLst>
                                            <p:cond delay="499"/>
                                          </p:stCondLst>
                                        </p:cTn>
                                        <p:tgtEl>
                                          <p:spTgt spid="1031"/>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fade">
                                      <p:cBhvr>
                                        <p:cTn id="39" dur="500"/>
                                        <p:tgtEl>
                                          <p:spTgt spid="103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33"/>
                                        </p:tgtEl>
                                      </p:cBhvr>
                                    </p:animEffect>
                                    <p:set>
                                      <p:cBhvr>
                                        <p:cTn id="44" dur="1" fill="hold">
                                          <p:stCondLst>
                                            <p:cond delay="499"/>
                                          </p:stCondLst>
                                        </p:cTn>
                                        <p:tgtEl>
                                          <p:spTgt spid="1033"/>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fade">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34"/>
                                        </p:tgtEl>
                                      </p:cBhvr>
                                    </p:animEffect>
                                    <p:set>
                                      <p:cBhvr>
                                        <p:cTn id="52" dur="1" fill="hold">
                                          <p:stCondLst>
                                            <p:cond delay="499"/>
                                          </p:stCondLst>
                                        </p:cTn>
                                        <p:tgtEl>
                                          <p:spTgt spid="103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7">
                                            <p:graphicEl>
                                              <a:dgm id="{ED3896C8-2D58-44A8-AA22-1F1E0D9304C4}"/>
                                            </p:graphicEl>
                                          </p:spTgt>
                                        </p:tgtEl>
                                        <p:attrNameLst>
                                          <p:attrName>style.visibility</p:attrName>
                                        </p:attrNameLst>
                                      </p:cBhvr>
                                      <p:to>
                                        <p:strVal val="visible"/>
                                      </p:to>
                                    </p:set>
                                    <p:animEffect transition="in" filter="fade">
                                      <p:cBhvr>
                                        <p:cTn id="55" dur="500"/>
                                        <p:tgtEl>
                                          <p:spTgt spid="7">
                                            <p:graphicEl>
                                              <a:dgm id="{ED3896C8-2D58-44A8-AA22-1F1E0D9304C4}"/>
                                            </p:graphicEl>
                                          </p:spTgt>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7">
                                            <p:graphicEl>
                                              <a:dgm id="{1856FAD8-A71C-4DB5-9462-A6FA2E285D02}"/>
                                            </p:graphicEl>
                                          </p:spTgt>
                                        </p:tgtEl>
                                        <p:attrNameLst>
                                          <p:attrName>style.visibility</p:attrName>
                                        </p:attrNameLst>
                                      </p:cBhvr>
                                      <p:to>
                                        <p:strVal val="visible"/>
                                      </p:to>
                                    </p:set>
                                    <p:animEffect transition="in" filter="fade">
                                      <p:cBhvr>
                                        <p:cTn id="59" dur="500"/>
                                        <p:tgtEl>
                                          <p:spTgt spid="7">
                                            <p:graphicEl>
                                              <a:dgm id="{1856FAD8-A71C-4DB5-9462-A6FA2E285D02}"/>
                                            </p:graphicEl>
                                          </p:spTgt>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7">
                                            <p:graphicEl>
                                              <a:dgm id="{3D63BDFB-74C0-4EAC-AED1-30E7533DB191}"/>
                                            </p:graphicEl>
                                          </p:spTgt>
                                        </p:tgtEl>
                                        <p:attrNameLst>
                                          <p:attrName>style.visibility</p:attrName>
                                        </p:attrNameLst>
                                      </p:cBhvr>
                                      <p:to>
                                        <p:strVal val="visible"/>
                                      </p:to>
                                    </p:set>
                                    <p:animEffect transition="in" filter="fade">
                                      <p:cBhvr>
                                        <p:cTn id="63" dur="500"/>
                                        <p:tgtEl>
                                          <p:spTgt spid="7">
                                            <p:graphicEl>
                                              <a:dgm id="{3D63BDFB-74C0-4EAC-AED1-30E7533DB191}"/>
                                            </p:graphic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7">
                                            <p:graphicEl>
                                              <a:dgm id="{940BBAB1-19EC-41AA-896B-5108841884BD}"/>
                                            </p:graphicEl>
                                          </p:spTgt>
                                        </p:tgtEl>
                                        <p:attrNameLst>
                                          <p:attrName>style.visibility</p:attrName>
                                        </p:attrNameLst>
                                      </p:cBhvr>
                                      <p:to>
                                        <p:strVal val="visible"/>
                                      </p:to>
                                    </p:set>
                                    <p:animEffect transition="in" filter="fade">
                                      <p:cBhvr>
                                        <p:cTn id="67" dur="500"/>
                                        <p:tgtEl>
                                          <p:spTgt spid="7">
                                            <p:graphicEl>
                                              <a:dgm id="{940BBAB1-19EC-41AA-896B-5108841884BD}"/>
                                            </p:graphicEl>
                                          </p:spTgt>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7">
                                            <p:graphicEl>
                                              <a:dgm id="{363CD85E-A471-4017-8EB0-C011670AD2BB}"/>
                                            </p:graphicEl>
                                          </p:spTgt>
                                        </p:tgtEl>
                                        <p:attrNameLst>
                                          <p:attrName>style.visibility</p:attrName>
                                        </p:attrNameLst>
                                      </p:cBhvr>
                                      <p:to>
                                        <p:strVal val="visible"/>
                                      </p:to>
                                    </p:set>
                                    <p:animEffect transition="in" filter="fade">
                                      <p:cBhvr>
                                        <p:cTn id="71" dur="500"/>
                                        <p:tgtEl>
                                          <p:spTgt spid="7">
                                            <p:graphicEl>
                                              <a:dgm id="{363CD85E-A471-4017-8EB0-C011670AD2BB}"/>
                                            </p:graphicEl>
                                          </p:spTgt>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7">
                                            <p:graphicEl>
                                              <a:dgm id="{B365ED03-3CDA-4920-B15C-F7FE9CE1DCB9}"/>
                                            </p:graphicEl>
                                          </p:spTgt>
                                        </p:tgtEl>
                                        <p:attrNameLst>
                                          <p:attrName>style.visibility</p:attrName>
                                        </p:attrNameLst>
                                      </p:cBhvr>
                                      <p:to>
                                        <p:strVal val="visible"/>
                                      </p:to>
                                    </p:set>
                                    <p:animEffect transition="in" filter="fade">
                                      <p:cBhvr>
                                        <p:cTn id="75" dur="500"/>
                                        <p:tgtEl>
                                          <p:spTgt spid="7">
                                            <p:graphicEl>
                                              <a:dgm id="{B365ED03-3CDA-4920-B15C-F7FE9CE1DCB9}"/>
                                            </p:graphicEl>
                                          </p:spTgt>
                                        </p:tgtEl>
                                      </p:cBhvr>
                                    </p:animEffect>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7">
                                            <p:graphicEl>
                                              <a:dgm id="{DC197D4B-EB1F-4213-8F27-F6D6431EE90B}"/>
                                            </p:graphicEl>
                                          </p:spTgt>
                                        </p:tgtEl>
                                        <p:attrNameLst>
                                          <p:attrName>style.visibility</p:attrName>
                                        </p:attrNameLst>
                                      </p:cBhvr>
                                      <p:to>
                                        <p:strVal val="visible"/>
                                      </p:to>
                                    </p:set>
                                    <p:animEffect transition="in" filter="fade">
                                      <p:cBhvr>
                                        <p:cTn id="79" dur="500"/>
                                        <p:tgtEl>
                                          <p:spTgt spid="7">
                                            <p:graphicEl>
                                              <a:dgm id="{DC197D4B-EB1F-4213-8F27-F6D6431EE90B}"/>
                                            </p:graphicEl>
                                          </p:spTgt>
                                        </p:tgtEl>
                                      </p:cBhvr>
                                    </p:animEffect>
                                  </p:childTnLst>
                                </p:cTn>
                              </p:par>
                            </p:childTnLst>
                          </p:cTn>
                        </p:par>
                        <p:par>
                          <p:cTn id="80" fill="hold">
                            <p:stCondLst>
                              <p:cond delay="3500"/>
                            </p:stCondLst>
                            <p:childTnLst>
                              <p:par>
                                <p:cTn id="81" presetID="10" presetClass="entr" presetSubtype="0" fill="hold" grpId="0" nodeType="afterEffect">
                                  <p:stCondLst>
                                    <p:cond delay="0"/>
                                  </p:stCondLst>
                                  <p:childTnLst>
                                    <p:set>
                                      <p:cBhvr>
                                        <p:cTn id="82" dur="1" fill="hold">
                                          <p:stCondLst>
                                            <p:cond delay="0"/>
                                          </p:stCondLst>
                                        </p:cTn>
                                        <p:tgtEl>
                                          <p:spTgt spid="7">
                                            <p:graphicEl>
                                              <a:dgm id="{F4B6A32C-12B8-478E-981D-4842689D33E0}"/>
                                            </p:graphicEl>
                                          </p:spTgt>
                                        </p:tgtEl>
                                        <p:attrNameLst>
                                          <p:attrName>style.visibility</p:attrName>
                                        </p:attrNameLst>
                                      </p:cBhvr>
                                      <p:to>
                                        <p:strVal val="visible"/>
                                      </p:to>
                                    </p:set>
                                    <p:animEffect transition="in" filter="fade">
                                      <p:cBhvr>
                                        <p:cTn id="83" dur="500"/>
                                        <p:tgtEl>
                                          <p:spTgt spid="7">
                                            <p:graphicEl>
                                              <a:dgm id="{F4B6A32C-12B8-478E-981D-4842689D33E0}"/>
                                            </p:graphicEl>
                                          </p:spTgt>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7">
                                            <p:graphicEl>
                                              <a:dgm id="{74C1DF89-0F1A-4283-A044-89FD4A2FF3D6}"/>
                                            </p:graphicEl>
                                          </p:spTgt>
                                        </p:tgtEl>
                                        <p:attrNameLst>
                                          <p:attrName>style.visibility</p:attrName>
                                        </p:attrNameLst>
                                      </p:cBhvr>
                                      <p:to>
                                        <p:strVal val="visible"/>
                                      </p:to>
                                    </p:set>
                                    <p:animEffect transition="in" filter="fade">
                                      <p:cBhvr>
                                        <p:cTn id="87" dur="500"/>
                                        <p:tgtEl>
                                          <p:spTgt spid="7">
                                            <p:graphicEl>
                                              <a:dgm id="{74C1DF89-0F1A-4283-A044-89FD4A2FF3D6}"/>
                                            </p:graphicEl>
                                          </p:spTgt>
                                        </p:tgtEl>
                                      </p:cBhvr>
                                    </p:animEffect>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7">
                                            <p:graphicEl>
                                              <a:dgm id="{3FBD2863-B25F-4EA3-9B66-983EA4A26538}"/>
                                            </p:graphicEl>
                                          </p:spTgt>
                                        </p:tgtEl>
                                        <p:attrNameLst>
                                          <p:attrName>style.visibility</p:attrName>
                                        </p:attrNameLst>
                                      </p:cBhvr>
                                      <p:to>
                                        <p:strVal val="visible"/>
                                      </p:to>
                                    </p:set>
                                    <p:animEffect transition="in" filter="fade">
                                      <p:cBhvr>
                                        <p:cTn id="91" dur="500"/>
                                        <p:tgtEl>
                                          <p:spTgt spid="7">
                                            <p:graphicEl>
                                              <a:dgm id="{3FBD2863-B25F-4EA3-9B66-983EA4A26538}"/>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0">
                                            <p:graphicEl>
                                              <a:dgm id="{ED3896C8-2D58-44A8-AA22-1F1E0D9304C4}"/>
                                            </p:graphicEl>
                                          </p:spTgt>
                                        </p:tgtEl>
                                        <p:attrNameLst>
                                          <p:attrName>style.visibility</p:attrName>
                                        </p:attrNameLst>
                                      </p:cBhvr>
                                      <p:to>
                                        <p:strVal val="visible"/>
                                      </p:to>
                                    </p:set>
                                    <p:animEffect transition="in" filter="fade">
                                      <p:cBhvr>
                                        <p:cTn id="99" dur="500"/>
                                        <p:tgtEl>
                                          <p:spTgt spid="20">
                                            <p:graphicEl>
                                              <a:dgm id="{ED3896C8-2D58-44A8-AA22-1F1E0D9304C4}"/>
                                            </p:graphicEl>
                                          </p:spTgt>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20">
                                            <p:graphicEl>
                                              <a:dgm id="{1856FAD8-A71C-4DB5-9462-A6FA2E285D02}"/>
                                            </p:graphicEl>
                                          </p:spTgt>
                                        </p:tgtEl>
                                        <p:attrNameLst>
                                          <p:attrName>style.visibility</p:attrName>
                                        </p:attrNameLst>
                                      </p:cBhvr>
                                      <p:to>
                                        <p:strVal val="visible"/>
                                      </p:to>
                                    </p:set>
                                    <p:animEffect transition="in" filter="fade">
                                      <p:cBhvr>
                                        <p:cTn id="103" dur="500"/>
                                        <p:tgtEl>
                                          <p:spTgt spid="20">
                                            <p:graphicEl>
                                              <a:dgm id="{1856FAD8-A71C-4DB5-9462-A6FA2E285D02}"/>
                                            </p:graphicEl>
                                          </p:spTgt>
                                        </p:tgtEl>
                                      </p:cBhvr>
                                    </p:animEffect>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20">
                                            <p:graphicEl>
                                              <a:dgm id="{3D63BDFB-74C0-4EAC-AED1-30E7533DB191}"/>
                                            </p:graphicEl>
                                          </p:spTgt>
                                        </p:tgtEl>
                                        <p:attrNameLst>
                                          <p:attrName>style.visibility</p:attrName>
                                        </p:attrNameLst>
                                      </p:cBhvr>
                                      <p:to>
                                        <p:strVal val="visible"/>
                                      </p:to>
                                    </p:set>
                                    <p:animEffect transition="in" filter="fade">
                                      <p:cBhvr>
                                        <p:cTn id="107" dur="500"/>
                                        <p:tgtEl>
                                          <p:spTgt spid="20">
                                            <p:graphicEl>
                                              <a:dgm id="{3D63BDFB-74C0-4EAC-AED1-30E7533DB191}"/>
                                            </p:graphicEl>
                                          </p:spTgt>
                                        </p:tgtEl>
                                      </p:cBhvr>
                                    </p:animEffect>
                                  </p:childTnLst>
                                </p:cTn>
                              </p:par>
                            </p:childTnLst>
                          </p:cTn>
                        </p:par>
                        <p:par>
                          <p:cTn id="108" fill="hold">
                            <p:stCondLst>
                              <p:cond delay="1500"/>
                            </p:stCondLst>
                            <p:childTnLst>
                              <p:par>
                                <p:cTn id="109" presetID="10" presetClass="entr" presetSubtype="0" fill="hold" grpId="0" nodeType="afterEffect">
                                  <p:stCondLst>
                                    <p:cond delay="0"/>
                                  </p:stCondLst>
                                  <p:childTnLst>
                                    <p:set>
                                      <p:cBhvr>
                                        <p:cTn id="110" dur="1" fill="hold">
                                          <p:stCondLst>
                                            <p:cond delay="0"/>
                                          </p:stCondLst>
                                        </p:cTn>
                                        <p:tgtEl>
                                          <p:spTgt spid="20">
                                            <p:graphicEl>
                                              <a:dgm id="{940BBAB1-19EC-41AA-896B-5108841884BD}"/>
                                            </p:graphicEl>
                                          </p:spTgt>
                                        </p:tgtEl>
                                        <p:attrNameLst>
                                          <p:attrName>style.visibility</p:attrName>
                                        </p:attrNameLst>
                                      </p:cBhvr>
                                      <p:to>
                                        <p:strVal val="visible"/>
                                      </p:to>
                                    </p:set>
                                    <p:animEffect transition="in" filter="fade">
                                      <p:cBhvr>
                                        <p:cTn id="111" dur="500"/>
                                        <p:tgtEl>
                                          <p:spTgt spid="20">
                                            <p:graphicEl>
                                              <a:dgm id="{940BBAB1-19EC-41AA-896B-5108841884BD}"/>
                                            </p:graphicEl>
                                          </p:spTgt>
                                        </p:tgtEl>
                                      </p:cBhvr>
                                    </p:animEffect>
                                  </p:childTnLst>
                                </p:cTn>
                              </p:par>
                            </p:childTnLst>
                          </p:cTn>
                        </p:par>
                        <p:par>
                          <p:cTn id="112" fill="hold">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20">
                                            <p:graphicEl>
                                              <a:dgm id="{363CD85E-A471-4017-8EB0-C011670AD2BB}"/>
                                            </p:graphicEl>
                                          </p:spTgt>
                                        </p:tgtEl>
                                        <p:attrNameLst>
                                          <p:attrName>style.visibility</p:attrName>
                                        </p:attrNameLst>
                                      </p:cBhvr>
                                      <p:to>
                                        <p:strVal val="visible"/>
                                      </p:to>
                                    </p:set>
                                    <p:animEffect transition="in" filter="fade">
                                      <p:cBhvr>
                                        <p:cTn id="115" dur="500"/>
                                        <p:tgtEl>
                                          <p:spTgt spid="20">
                                            <p:graphicEl>
                                              <a:dgm id="{363CD85E-A471-4017-8EB0-C011670AD2BB}"/>
                                            </p:graphicEl>
                                          </p:spTgt>
                                        </p:tgtEl>
                                      </p:cBhvr>
                                    </p:animEffect>
                                  </p:childTnLst>
                                </p:cTn>
                              </p:par>
                            </p:childTnLst>
                          </p:cTn>
                        </p:par>
                        <p:par>
                          <p:cTn id="116" fill="hold">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20">
                                            <p:graphicEl>
                                              <a:dgm id="{B365ED03-3CDA-4920-B15C-F7FE9CE1DCB9}"/>
                                            </p:graphicEl>
                                          </p:spTgt>
                                        </p:tgtEl>
                                        <p:attrNameLst>
                                          <p:attrName>style.visibility</p:attrName>
                                        </p:attrNameLst>
                                      </p:cBhvr>
                                      <p:to>
                                        <p:strVal val="visible"/>
                                      </p:to>
                                    </p:set>
                                    <p:animEffect transition="in" filter="fade">
                                      <p:cBhvr>
                                        <p:cTn id="119" dur="500"/>
                                        <p:tgtEl>
                                          <p:spTgt spid="20">
                                            <p:graphicEl>
                                              <a:dgm id="{B365ED03-3CDA-4920-B15C-F7FE9CE1DCB9}"/>
                                            </p:graphicEl>
                                          </p:spTgt>
                                        </p:tgtEl>
                                      </p:cBhvr>
                                    </p:animEffect>
                                  </p:childTnLst>
                                </p:cTn>
                              </p:par>
                            </p:childTnLst>
                          </p:cTn>
                        </p:par>
                        <p:par>
                          <p:cTn id="120" fill="hold">
                            <p:stCondLst>
                              <p:cond delay="3000"/>
                            </p:stCondLst>
                            <p:childTnLst>
                              <p:par>
                                <p:cTn id="121" presetID="10" presetClass="entr" presetSubtype="0" fill="hold" grpId="0" nodeType="afterEffect">
                                  <p:stCondLst>
                                    <p:cond delay="0"/>
                                  </p:stCondLst>
                                  <p:childTnLst>
                                    <p:set>
                                      <p:cBhvr>
                                        <p:cTn id="122" dur="1" fill="hold">
                                          <p:stCondLst>
                                            <p:cond delay="0"/>
                                          </p:stCondLst>
                                        </p:cTn>
                                        <p:tgtEl>
                                          <p:spTgt spid="20">
                                            <p:graphicEl>
                                              <a:dgm id="{DC197D4B-EB1F-4213-8F27-F6D6431EE90B}"/>
                                            </p:graphicEl>
                                          </p:spTgt>
                                        </p:tgtEl>
                                        <p:attrNameLst>
                                          <p:attrName>style.visibility</p:attrName>
                                        </p:attrNameLst>
                                      </p:cBhvr>
                                      <p:to>
                                        <p:strVal val="visible"/>
                                      </p:to>
                                    </p:set>
                                    <p:animEffect transition="in" filter="fade">
                                      <p:cBhvr>
                                        <p:cTn id="123" dur="500"/>
                                        <p:tgtEl>
                                          <p:spTgt spid="20">
                                            <p:graphicEl>
                                              <a:dgm id="{DC197D4B-EB1F-4213-8F27-F6D6431EE90B}"/>
                                            </p:graphicEl>
                                          </p:spTgt>
                                        </p:tgtEl>
                                      </p:cBhvr>
                                    </p:animEffect>
                                  </p:childTnLst>
                                </p:cTn>
                              </p:par>
                            </p:childTnLst>
                          </p:cTn>
                        </p:par>
                        <p:par>
                          <p:cTn id="124" fill="hold">
                            <p:stCondLst>
                              <p:cond delay="3500"/>
                            </p:stCondLst>
                            <p:childTnLst>
                              <p:par>
                                <p:cTn id="125" presetID="10" presetClass="entr" presetSubtype="0" fill="hold" grpId="0" nodeType="afterEffect">
                                  <p:stCondLst>
                                    <p:cond delay="0"/>
                                  </p:stCondLst>
                                  <p:childTnLst>
                                    <p:set>
                                      <p:cBhvr>
                                        <p:cTn id="126" dur="1" fill="hold">
                                          <p:stCondLst>
                                            <p:cond delay="0"/>
                                          </p:stCondLst>
                                        </p:cTn>
                                        <p:tgtEl>
                                          <p:spTgt spid="20">
                                            <p:graphicEl>
                                              <a:dgm id="{F4B6A32C-12B8-478E-981D-4842689D33E0}"/>
                                            </p:graphicEl>
                                          </p:spTgt>
                                        </p:tgtEl>
                                        <p:attrNameLst>
                                          <p:attrName>style.visibility</p:attrName>
                                        </p:attrNameLst>
                                      </p:cBhvr>
                                      <p:to>
                                        <p:strVal val="visible"/>
                                      </p:to>
                                    </p:set>
                                    <p:animEffect transition="in" filter="fade">
                                      <p:cBhvr>
                                        <p:cTn id="127" dur="500"/>
                                        <p:tgtEl>
                                          <p:spTgt spid="20">
                                            <p:graphicEl>
                                              <a:dgm id="{F4B6A32C-12B8-478E-981D-4842689D33E0}"/>
                                            </p:graphicEl>
                                          </p:spTgt>
                                        </p:tgtEl>
                                      </p:cBhvr>
                                    </p:animEffect>
                                  </p:childTnLst>
                                </p:cTn>
                              </p:par>
                            </p:childTnLst>
                          </p:cTn>
                        </p:par>
                        <p:par>
                          <p:cTn id="128" fill="hold">
                            <p:stCondLst>
                              <p:cond delay="4000"/>
                            </p:stCondLst>
                            <p:childTnLst>
                              <p:par>
                                <p:cTn id="129" presetID="10" presetClass="entr" presetSubtype="0" fill="hold" grpId="0" nodeType="afterEffect">
                                  <p:stCondLst>
                                    <p:cond delay="0"/>
                                  </p:stCondLst>
                                  <p:childTnLst>
                                    <p:set>
                                      <p:cBhvr>
                                        <p:cTn id="130" dur="1" fill="hold">
                                          <p:stCondLst>
                                            <p:cond delay="0"/>
                                          </p:stCondLst>
                                        </p:cTn>
                                        <p:tgtEl>
                                          <p:spTgt spid="20">
                                            <p:graphicEl>
                                              <a:dgm id="{74C1DF89-0F1A-4283-A044-89FD4A2FF3D6}"/>
                                            </p:graphicEl>
                                          </p:spTgt>
                                        </p:tgtEl>
                                        <p:attrNameLst>
                                          <p:attrName>style.visibility</p:attrName>
                                        </p:attrNameLst>
                                      </p:cBhvr>
                                      <p:to>
                                        <p:strVal val="visible"/>
                                      </p:to>
                                    </p:set>
                                    <p:animEffect transition="in" filter="fade">
                                      <p:cBhvr>
                                        <p:cTn id="131" dur="500"/>
                                        <p:tgtEl>
                                          <p:spTgt spid="20">
                                            <p:graphicEl>
                                              <a:dgm id="{74C1DF89-0F1A-4283-A044-89FD4A2FF3D6}"/>
                                            </p:graphicEl>
                                          </p:spTgt>
                                        </p:tgtEl>
                                      </p:cBhvr>
                                    </p:animEffect>
                                  </p:childTnLst>
                                </p:cTn>
                              </p:par>
                            </p:childTnLst>
                          </p:cTn>
                        </p:par>
                        <p:par>
                          <p:cTn id="132" fill="hold">
                            <p:stCondLst>
                              <p:cond delay="4500"/>
                            </p:stCondLst>
                            <p:childTnLst>
                              <p:par>
                                <p:cTn id="133" presetID="10" presetClass="entr" presetSubtype="0" fill="hold" grpId="0" nodeType="afterEffect">
                                  <p:stCondLst>
                                    <p:cond delay="0"/>
                                  </p:stCondLst>
                                  <p:childTnLst>
                                    <p:set>
                                      <p:cBhvr>
                                        <p:cTn id="134" dur="1" fill="hold">
                                          <p:stCondLst>
                                            <p:cond delay="0"/>
                                          </p:stCondLst>
                                        </p:cTn>
                                        <p:tgtEl>
                                          <p:spTgt spid="20">
                                            <p:graphicEl>
                                              <a:dgm id="{3FBD2863-B25F-4EA3-9B66-983EA4A26538}"/>
                                            </p:graphicEl>
                                          </p:spTgt>
                                        </p:tgtEl>
                                        <p:attrNameLst>
                                          <p:attrName>style.visibility</p:attrName>
                                        </p:attrNameLst>
                                      </p:cBhvr>
                                      <p:to>
                                        <p:strVal val="visible"/>
                                      </p:to>
                                    </p:set>
                                    <p:animEffect transition="in" filter="fade">
                                      <p:cBhvr>
                                        <p:cTn id="135" dur="500"/>
                                        <p:tgtEl>
                                          <p:spTgt spid="20">
                                            <p:graphicEl>
                                              <a:dgm id="{3FBD2863-B25F-4EA3-9B66-983EA4A26538}"/>
                                            </p:graphic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3">
                                            <p:graphicEl>
                                              <a:dgm id="{ED3896C8-2D58-44A8-AA22-1F1E0D9304C4}"/>
                                            </p:graphicEl>
                                          </p:spTgt>
                                        </p:tgtEl>
                                        <p:attrNameLst>
                                          <p:attrName>style.visibility</p:attrName>
                                        </p:attrNameLst>
                                      </p:cBhvr>
                                      <p:to>
                                        <p:strVal val="visible"/>
                                      </p:to>
                                    </p:set>
                                    <p:animEffect transition="in" filter="fade">
                                      <p:cBhvr>
                                        <p:cTn id="143" dur="500"/>
                                        <p:tgtEl>
                                          <p:spTgt spid="23">
                                            <p:graphicEl>
                                              <a:dgm id="{ED3896C8-2D58-44A8-AA22-1F1E0D9304C4}"/>
                                            </p:graphicEl>
                                          </p:spTgt>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23">
                                            <p:graphicEl>
                                              <a:dgm id="{1856FAD8-A71C-4DB5-9462-A6FA2E285D02}"/>
                                            </p:graphicEl>
                                          </p:spTgt>
                                        </p:tgtEl>
                                        <p:attrNameLst>
                                          <p:attrName>style.visibility</p:attrName>
                                        </p:attrNameLst>
                                      </p:cBhvr>
                                      <p:to>
                                        <p:strVal val="visible"/>
                                      </p:to>
                                    </p:set>
                                    <p:animEffect transition="in" filter="fade">
                                      <p:cBhvr>
                                        <p:cTn id="147" dur="500"/>
                                        <p:tgtEl>
                                          <p:spTgt spid="23">
                                            <p:graphicEl>
                                              <a:dgm id="{1856FAD8-A71C-4DB5-9462-A6FA2E285D02}"/>
                                            </p:graphicEl>
                                          </p:spTgt>
                                        </p:tgtEl>
                                      </p:cBhvr>
                                    </p:animEffec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23">
                                            <p:graphicEl>
                                              <a:dgm id="{3D63BDFB-74C0-4EAC-AED1-30E7533DB191}"/>
                                            </p:graphicEl>
                                          </p:spTgt>
                                        </p:tgtEl>
                                        <p:attrNameLst>
                                          <p:attrName>style.visibility</p:attrName>
                                        </p:attrNameLst>
                                      </p:cBhvr>
                                      <p:to>
                                        <p:strVal val="visible"/>
                                      </p:to>
                                    </p:set>
                                    <p:animEffect transition="in" filter="fade">
                                      <p:cBhvr>
                                        <p:cTn id="151" dur="500"/>
                                        <p:tgtEl>
                                          <p:spTgt spid="23">
                                            <p:graphicEl>
                                              <a:dgm id="{3D63BDFB-74C0-4EAC-AED1-30E7533DB191}"/>
                                            </p:graphicEl>
                                          </p:spTgt>
                                        </p:tgtEl>
                                      </p:cBhvr>
                                    </p:animEffect>
                                  </p:childTnLst>
                                </p:cTn>
                              </p:par>
                            </p:childTnLst>
                          </p:cTn>
                        </p:par>
                        <p:par>
                          <p:cTn id="152" fill="hold">
                            <p:stCondLst>
                              <p:cond delay="1500"/>
                            </p:stCondLst>
                            <p:childTnLst>
                              <p:par>
                                <p:cTn id="153" presetID="10" presetClass="entr" presetSubtype="0" fill="hold" grpId="0" nodeType="afterEffect">
                                  <p:stCondLst>
                                    <p:cond delay="0"/>
                                  </p:stCondLst>
                                  <p:childTnLst>
                                    <p:set>
                                      <p:cBhvr>
                                        <p:cTn id="154" dur="1" fill="hold">
                                          <p:stCondLst>
                                            <p:cond delay="0"/>
                                          </p:stCondLst>
                                        </p:cTn>
                                        <p:tgtEl>
                                          <p:spTgt spid="23">
                                            <p:graphicEl>
                                              <a:dgm id="{940BBAB1-19EC-41AA-896B-5108841884BD}"/>
                                            </p:graphicEl>
                                          </p:spTgt>
                                        </p:tgtEl>
                                        <p:attrNameLst>
                                          <p:attrName>style.visibility</p:attrName>
                                        </p:attrNameLst>
                                      </p:cBhvr>
                                      <p:to>
                                        <p:strVal val="visible"/>
                                      </p:to>
                                    </p:set>
                                    <p:animEffect transition="in" filter="fade">
                                      <p:cBhvr>
                                        <p:cTn id="155" dur="500"/>
                                        <p:tgtEl>
                                          <p:spTgt spid="23">
                                            <p:graphicEl>
                                              <a:dgm id="{940BBAB1-19EC-41AA-896B-5108841884BD}"/>
                                            </p:graphicEl>
                                          </p:spTgt>
                                        </p:tgtEl>
                                      </p:cBhvr>
                                    </p:animEffect>
                                  </p:childTnLst>
                                </p:cTn>
                              </p:par>
                            </p:childTnLst>
                          </p:cTn>
                        </p:par>
                        <p:par>
                          <p:cTn id="156" fill="hold">
                            <p:stCondLst>
                              <p:cond delay="2000"/>
                            </p:stCondLst>
                            <p:childTnLst>
                              <p:par>
                                <p:cTn id="157" presetID="10" presetClass="entr" presetSubtype="0" fill="hold" grpId="0" nodeType="afterEffect">
                                  <p:stCondLst>
                                    <p:cond delay="0"/>
                                  </p:stCondLst>
                                  <p:childTnLst>
                                    <p:set>
                                      <p:cBhvr>
                                        <p:cTn id="158" dur="1" fill="hold">
                                          <p:stCondLst>
                                            <p:cond delay="0"/>
                                          </p:stCondLst>
                                        </p:cTn>
                                        <p:tgtEl>
                                          <p:spTgt spid="23">
                                            <p:graphicEl>
                                              <a:dgm id="{363CD85E-A471-4017-8EB0-C011670AD2BB}"/>
                                            </p:graphicEl>
                                          </p:spTgt>
                                        </p:tgtEl>
                                        <p:attrNameLst>
                                          <p:attrName>style.visibility</p:attrName>
                                        </p:attrNameLst>
                                      </p:cBhvr>
                                      <p:to>
                                        <p:strVal val="visible"/>
                                      </p:to>
                                    </p:set>
                                    <p:animEffect transition="in" filter="fade">
                                      <p:cBhvr>
                                        <p:cTn id="159" dur="500"/>
                                        <p:tgtEl>
                                          <p:spTgt spid="23">
                                            <p:graphicEl>
                                              <a:dgm id="{363CD85E-A471-4017-8EB0-C011670AD2BB}"/>
                                            </p:graphicEl>
                                          </p:spTgt>
                                        </p:tgtEl>
                                      </p:cBhvr>
                                    </p:animEffect>
                                  </p:childTnLst>
                                </p:cTn>
                              </p:par>
                            </p:childTnLst>
                          </p:cTn>
                        </p:par>
                        <p:par>
                          <p:cTn id="160" fill="hold">
                            <p:stCondLst>
                              <p:cond delay="2500"/>
                            </p:stCondLst>
                            <p:childTnLst>
                              <p:par>
                                <p:cTn id="161" presetID="10" presetClass="entr" presetSubtype="0" fill="hold" grpId="0" nodeType="afterEffect">
                                  <p:stCondLst>
                                    <p:cond delay="0"/>
                                  </p:stCondLst>
                                  <p:childTnLst>
                                    <p:set>
                                      <p:cBhvr>
                                        <p:cTn id="162" dur="1" fill="hold">
                                          <p:stCondLst>
                                            <p:cond delay="0"/>
                                          </p:stCondLst>
                                        </p:cTn>
                                        <p:tgtEl>
                                          <p:spTgt spid="23">
                                            <p:graphicEl>
                                              <a:dgm id="{B365ED03-3CDA-4920-B15C-F7FE9CE1DCB9}"/>
                                            </p:graphicEl>
                                          </p:spTgt>
                                        </p:tgtEl>
                                        <p:attrNameLst>
                                          <p:attrName>style.visibility</p:attrName>
                                        </p:attrNameLst>
                                      </p:cBhvr>
                                      <p:to>
                                        <p:strVal val="visible"/>
                                      </p:to>
                                    </p:set>
                                    <p:animEffect transition="in" filter="fade">
                                      <p:cBhvr>
                                        <p:cTn id="163" dur="500"/>
                                        <p:tgtEl>
                                          <p:spTgt spid="23">
                                            <p:graphicEl>
                                              <a:dgm id="{B365ED03-3CDA-4920-B15C-F7FE9CE1DCB9}"/>
                                            </p:graphicEl>
                                          </p:spTgt>
                                        </p:tgtEl>
                                      </p:cBhvr>
                                    </p:animEffect>
                                  </p:childTnLst>
                                </p:cTn>
                              </p:par>
                            </p:childTnLst>
                          </p:cTn>
                        </p:par>
                        <p:par>
                          <p:cTn id="164" fill="hold">
                            <p:stCondLst>
                              <p:cond delay="3000"/>
                            </p:stCondLst>
                            <p:childTnLst>
                              <p:par>
                                <p:cTn id="165" presetID="10" presetClass="entr" presetSubtype="0" fill="hold" grpId="0" nodeType="afterEffect">
                                  <p:stCondLst>
                                    <p:cond delay="0"/>
                                  </p:stCondLst>
                                  <p:childTnLst>
                                    <p:set>
                                      <p:cBhvr>
                                        <p:cTn id="166" dur="1" fill="hold">
                                          <p:stCondLst>
                                            <p:cond delay="0"/>
                                          </p:stCondLst>
                                        </p:cTn>
                                        <p:tgtEl>
                                          <p:spTgt spid="23">
                                            <p:graphicEl>
                                              <a:dgm id="{DC197D4B-EB1F-4213-8F27-F6D6431EE90B}"/>
                                            </p:graphicEl>
                                          </p:spTgt>
                                        </p:tgtEl>
                                        <p:attrNameLst>
                                          <p:attrName>style.visibility</p:attrName>
                                        </p:attrNameLst>
                                      </p:cBhvr>
                                      <p:to>
                                        <p:strVal val="visible"/>
                                      </p:to>
                                    </p:set>
                                    <p:animEffect transition="in" filter="fade">
                                      <p:cBhvr>
                                        <p:cTn id="167" dur="500"/>
                                        <p:tgtEl>
                                          <p:spTgt spid="23">
                                            <p:graphicEl>
                                              <a:dgm id="{DC197D4B-EB1F-4213-8F27-F6D6431EE90B}"/>
                                            </p:graphicEl>
                                          </p:spTgt>
                                        </p:tgtEl>
                                      </p:cBhvr>
                                    </p:animEffect>
                                  </p:childTnLst>
                                </p:cTn>
                              </p:par>
                            </p:childTnLst>
                          </p:cTn>
                        </p:par>
                        <p:par>
                          <p:cTn id="168" fill="hold">
                            <p:stCondLst>
                              <p:cond delay="3500"/>
                            </p:stCondLst>
                            <p:childTnLst>
                              <p:par>
                                <p:cTn id="169" presetID="10" presetClass="entr" presetSubtype="0" fill="hold" grpId="0" nodeType="afterEffect">
                                  <p:stCondLst>
                                    <p:cond delay="0"/>
                                  </p:stCondLst>
                                  <p:childTnLst>
                                    <p:set>
                                      <p:cBhvr>
                                        <p:cTn id="170" dur="1" fill="hold">
                                          <p:stCondLst>
                                            <p:cond delay="0"/>
                                          </p:stCondLst>
                                        </p:cTn>
                                        <p:tgtEl>
                                          <p:spTgt spid="23">
                                            <p:graphicEl>
                                              <a:dgm id="{F4B6A32C-12B8-478E-981D-4842689D33E0}"/>
                                            </p:graphicEl>
                                          </p:spTgt>
                                        </p:tgtEl>
                                        <p:attrNameLst>
                                          <p:attrName>style.visibility</p:attrName>
                                        </p:attrNameLst>
                                      </p:cBhvr>
                                      <p:to>
                                        <p:strVal val="visible"/>
                                      </p:to>
                                    </p:set>
                                    <p:animEffect transition="in" filter="fade">
                                      <p:cBhvr>
                                        <p:cTn id="171" dur="500"/>
                                        <p:tgtEl>
                                          <p:spTgt spid="23">
                                            <p:graphicEl>
                                              <a:dgm id="{F4B6A32C-12B8-478E-981D-4842689D33E0}"/>
                                            </p:graphicEl>
                                          </p:spTgt>
                                        </p:tgtEl>
                                      </p:cBhvr>
                                    </p:animEffect>
                                  </p:childTnLst>
                                </p:cTn>
                              </p:par>
                            </p:childTnLst>
                          </p:cTn>
                        </p:par>
                        <p:par>
                          <p:cTn id="172" fill="hold">
                            <p:stCondLst>
                              <p:cond delay="4000"/>
                            </p:stCondLst>
                            <p:childTnLst>
                              <p:par>
                                <p:cTn id="173" presetID="10" presetClass="entr" presetSubtype="0" fill="hold" grpId="0" nodeType="afterEffect">
                                  <p:stCondLst>
                                    <p:cond delay="0"/>
                                  </p:stCondLst>
                                  <p:childTnLst>
                                    <p:set>
                                      <p:cBhvr>
                                        <p:cTn id="174" dur="1" fill="hold">
                                          <p:stCondLst>
                                            <p:cond delay="0"/>
                                          </p:stCondLst>
                                        </p:cTn>
                                        <p:tgtEl>
                                          <p:spTgt spid="23">
                                            <p:graphicEl>
                                              <a:dgm id="{74C1DF89-0F1A-4283-A044-89FD4A2FF3D6}"/>
                                            </p:graphicEl>
                                          </p:spTgt>
                                        </p:tgtEl>
                                        <p:attrNameLst>
                                          <p:attrName>style.visibility</p:attrName>
                                        </p:attrNameLst>
                                      </p:cBhvr>
                                      <p:to>
                                        <p:strVal val="visible"/>
                                      </p:to>
                                    </p:set>
                                    <p:animEffect transition="in" filter="fade">
                                      <p:cBhvr>
                                        <p:cTn id="175" dur="500"/>
                                        <p:tgtEl>
                                          <p:spTgt spid="23">
                                            <p:graphicEl>
                                              <a:dgm id="{74C1DF89-0F1A-4283-A044-89FD4A2FF3D6}"/>
                                            </p:graphicEl>
                                          </p:spTgt>
                                        </p:tgtEl>
                                      </p:cBhvr>
                                    </p:animEffect>
                                  </p:childTnLst>
                                </p:cTn>
                              </p:par>
                            </p:childTnLst>
                          </p:cTn>
                        </p:par>
                        <p:par>
                          <p:cTn id="176" fill="hold">
                            <p:stCondLst>
                              <p:cond delay="4500"/>
                            </p:stCondLst>
                            <p:childTnLst>
                              <p:par>
                                <p:cTn id="177" presetID="10" presetClass="entr" presetSubtype="0" fill="hold" grpId="0" nodeType="afterEffect">
                                  <p:stCondLst>
                                    <p:cond delay="0"/>
                                  </p:stCondLst>
                                  <p:childTnLst>
                                    <p:set>
                                      <p:cBhvr>
                                        <p:cTn id="178" dur="1" fill="hold">
                                          <p:stCondLst>
                                            <p:cond delay="0"/>
                                          </p:stCondLst>
                                        </p:cTn>
                                        <p:tgtEl>
                                          <p:spTgt spid="23">
                                            <p:graphicEl>
                                              <a:dgm id="{3FBD2863-B25F-4EA3-9B66-983EA4A26538}"/>
                                            </p:graphicEl>
                                          </p:spTgt>
                                        </p:tgtEl>
                                        <p:attrNameLst>
                                          <p:attrName>style.visibility</p:attrName>
                                        </p:attrNameLst>
                                      </p:cBhvr>
                                      <p:to>
                                        <p:strVal val="visible"/>
                                      </p:to>
                                    </p:set>
                                    <p:animEffect transition="in" filter="fade">
                                      <p:cBhvr>
                                        <p:cTn id="179" dur="500"/>
                                        <p:tgtEl>
                                          <p:spTgt spid="23">
                                            <p:graphicEl>
                                              <a:dgm id="{3FBD2863-B25F-4EA3-9B66-983EA4A26538}"/>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24"/>
                                        </p:tgtEl>
                                        <p:attrNameLst>
                                          <p:attrName>style.visibility</p:attrName>
                                        </p:attrNameLst>
                                      </p:cBhvr>
                                      <p:to>
                                        <p:strVal val="visible"/>
                                      </p:to>
                                    </p:set>
                                    <p:animEffect transition="in" filter="fade">
                                      <p:cBhvr>
                                        <p:cTn id="184" dur="500"/>
                                        <p:tgtEl>
                                          <p:spTgt spid="24"/>
                                        </p:tgtEl>
                                      </p:cBhvr>
                                    </p:animEffect>
                                  </p:childTnLst>
                                </p:cTn>
                              </p:par>
                              <p:par>
                                <p:cTn id="185" presetID="10" presetClass="entr" presetSubtype="0" fill="hold" nodeType="withEffect">
                                  <p:stCondLst>
                                    <p:cond delay="0"/>
                                  </p:stCondLst>
                                  <p:childTnLst>
                                    <p:set>
                                      <p:cBhvr>
                                        <p:cTn id="186" dur="1" fill="hold">
                                          <p:stCondLst>
                                            <p:cond delay="0"/>
                                          </p:stCondLst>
                                        </p:cTn>
                                        <p:tgtEl>
                                          <p:spTgt spid="28"/>
                                        </p:tgtEl>
                                        <p:attrNameLst>
                                          <p:attrName>style.visibility</p:attrName>
                                        </p:attrNameLst>
                                      </p:cBhvr>
                                      <p:to>
                                        <p:strVal val="visible"/>
                                      </p:to>
                                    </p:set>
                                    <p:animEffect transition="in" filter="fade">
                                      <p:cBhvr>
                                        <p:cTn id="187" dur="500"/>
                                        <p:tgtEl>
                                          <p:spTgt spid="28"/>
                                        </p:tgtEl>
                                      </p:cBhvr>
                                    </p:animEffect>
                                  </p:childTnLst>
                                </p:cTn>
                              </p:par>
                              <p:par>
                                <p:cTn id="188" presetID="31" presetClass="entr" presetSubtype="0" fill="hold" grpId="0" nodeType="withEffect">
                                  <p:stCondLst>
                                    <p:cond delay="0"/>
                                  </p:stCondLst>
                                  <p:childTnLst>
                                    <p:set>
                                      <p:cBhvr>
                                        <p:cTn id="189" dur="1" fill="hold">
                                          <p:stCondLst>
                                            <p:cond delay="0"/>
                                          </p:stCondLst>
                                        </p:cTn>
                                        <p:tgtEl>
                                          <p:spTgt spid="10"/>
                                        </p:tgtEl>
                                        <p:attrNameLst>
                                          <p:attrName>style.visibility</p:attrName>
                                        </p:attrNameLst>
                                      </p:cBhvr>
                                      <p:to>
                                        <p:strVal val="visible"/>
                                      </p:to>
                                    </p:set>
                                    <p:anim calcmode="lin" valueType="num">
                                      <p:cBhvr>
                                        <p:cTn id="190" dur="1000" fill="hold"/>
                                        <p:tgtEl>
                                          <p:spTgt spid="10"/>
                                        </p:tgtEl>
                                        <p:attrNameLst>
                                          <p:attrName>ppt_w</p:attrName>
                                        </p:attrNameLst>
                                      </p:cBhvr>
                                      <p:tavLst>
                                        <p:tav tm="0">
                                          <p:val>
                                            <p:fltVal val="0"/>
                                          </p:val>
                                        </p:tav>
                                        <p:tav tm="100000">
                                          <p:val>
                                            <p:strVal val="#ppt_w"/>
                                          </p:val>
                                        </p:tav>
                                      </p:tavLst>
                                    </p:anim>
                                    <p:anim calcmode="lin" valueType="num">
                                      <p:cBhvr>
                                        <p:cTn id="191" dur="1000" fill="hold"/>
                                        <p:tgtEl>
                                          <p:spTgt spid="10"/>
                                        </p:tgtEl>
                                        <p:attrNameLst>
                                          <p:attrName>ppt_h</p:attrName>
                                        </p:attrNameLst>
                                      </p:cBhvr>
                                      <p:tavLst>
                                        <p:tav tm="0">
                                          <p:val>
                                            <p:fltVal val="0"/>
                                          </p:val>
                                        </p:tav>
                                        <p:tav tm="100000">
                                          <p:val>
                                            <p:strVal val="#ppt_h"/>
                                          </p:val>
                                        </p:tav>
                                      </p:tavLst>
                                    </p:anim>
                                    <p:anim calcmode="lin" valueType="num">
                                      <p:cBhvr>
                                        <p:cTn id="192" dur="1000" fill="hold"/>
                                        <p:tgtEl>
                                          <p:spTgt spid="10"/>
                                        </p:tgtEl>
                                        <p:attrNameLst>
                                          <p:attrName>style.rotation</p:attrName>
                                        </p:attrNameLst>
                                      </p:cBhvr>
                                      <p:tavLst>
                                        <p:tav tm="0">
                                          <p:val>
                                            <p:fltVal val="90"/>
                                          </p:val>
                                        </p:tav>
                                        <p:tav tm="100000">
                                          <p:val>
                                            <p:fltVal val="0"/>
                                          </p:val>
                                        </p:tav>
                                      </p:tavLst>
                                    </p:anim>
                                    <p:animEffect transition="in" filter="fade">
                                      <p:cBhvr>
                                        <p:cTn id="19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Graphic spid="20" grpId="0" uiExpand="1">
        <p:bldSub>
          <a:bldDgm bld="one"/>
        </p:bldSub>
      </p:bldGraphic>
      <p:bldP spid="22" grpId="0" animBg="1"/>
      <p:bldGraphic spid="23" grpId="0" uiExpand="1">
        <p:bldSub>
          <a:bldDgm bld="one"/>
        </p:bldSub>
      </p:bldGraphic>
      <p:bldP spid="24"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p:cNvGrpSpPr/>
          <p:nvPr/>
        </p:nvGrpSpPr>
        <p:grpSpPr>
          <a:xfrm>
            <a:off x="3243702" y="2688205"/>
            <a:ext cx="3675365" cy="3646311"/>
            <a:chOff x="3243702" y="2688205"/>
            <a:chExt cx="3675365" cy="3646311"/>
          </a:xfrm>
        </p:grpSpPr>
        <p:sp>
          <p:nvSpPr>
            <p:cNvPr id="59" name="Forme libre 58"/>
            <p:cNvSpPr/>
            <p:nvPr/>
          </p:nvSpPr>
          <p:spPr>
            <a:xfrm rot="19200000">
              <a:off x="3509388" y="3232959"/>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Forme libre 57"/>
            <p:cNvSpPr/>
            <p:nvPr/>
          </p:nvSpPr>
          <p:spPr>
            <a:xfrm rot="16800000">
              <a:off x="3528609" y="3933295"/>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56"/>
            <p:cNvSpPr/>
            <p:nvPr/>
          </p:nvSpPr>
          <p:spPr>
            <a:xfrm rot="14400000">
              <a:off x="3943132" y="4447204"/>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Forme libre 55"/>
            <p:cNvSpPr/>
            <p:nvPr/>
          </p:nvSpPr>
          <p:spPr>
            <a:xfrm rot="12000000">
              <a:off x="4655385" y="4636344"/>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54"/>
            <p:cNvSpPr/>
            <p:nvPr/>
          </p:nvSpPr>
          <p:spPr>
            <a:xfrm rot="9600000">
              <a:off x="5283324" y="4330535"/>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orme libre 53"/>
            <p:cNvSpPr/>
            <p:nvPr/>
          </p:nvSpPr>
          <p:spPr>
            <a:xfrm rot="7200000">
              <a:off x="5505802" y="3494306"/>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orme libre 52"/>
            <p:cNvSpPr/>
            <p:nvPr/>
          </p:nvSpPr>
          <p:spPr>
            <a:xfrm rot="4800000">
              <a:off x="5353401" y="2884975"/>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51"/>
            <p:cNvSpPr/>
            <p:nvPr/>
          </p:nvSpPr>
          <p:spPr>
            <a:xfrm rot="2400000">
              <a:off x="4721761" y="2688205"/>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3961838" y="2757714"/>
              <a:ext cx="1128358" cy="1698172"/>
            </a:xfrm>
            <a:custGeom>
              <a:avLst/>
              <a:gdLst>
                <a:gd name="connsiteX0" fmla="*/ 0 w 1128358"/>
                <a:gd name="connsiteY0" fmla="*/ 0 h 1698172"/>
                <a:gd name="connsiteX1" fmla="*/ 754743 w 1128358"/>
                <a:gd name="connsiteY1" fmla="*/ 232229 h 1698172"/>
                <a:gd name="connsiteX2" fmla="*/ 1103085 w 1128358"/>
                <a:gd name="connsiteY2" fmla="*/ 841829 h 1698172"/>
                <a:gd name="connsiteX3" fmla="*/ 1074057 w 1128358"/>
                <a:gd name="connsiteY3" fmla="*/ 1698172 h 1698172"/>
              </a:gdLst>
              <a:ahLst/>
              <a:cxnLst>
                <a:cxn ang="0">
                  <a:pos x="connsiteX0" y="connsiteY0"/>
                </a:cxn>
                <a:cxn ang="0">
                  <a:pos x="connsiteX1" y="connsiteY1"/>
                </a:cxn>
                <a:cxn ang="0">
                  <a:pos x="connsiteX2" y="connsiteY2"/>
                </a:cxn>
                <a:cxn ang="0">
                  <a:pos x="connsiteX3" y="connsiteY3"/>
                </a:cxn>
              </a:cxnLst>
              <a:rect l="l" t="t" r="r" b="b"/>
              <a:pathLst>
                <a:path w="1128358" h="1698172">
                  <a:moveTo>
                    <a:pt x="0" y="0"/>
                  </a:moveTo>
                  <a:cubicBezTo>
                    <a:pt x="285448" y="45962"/>
                    <a:pt x="570896" y="91924"/>
                    <a:pt x="754743" y="232229"/>
                  </a:cubicBezTo>
                  <a:cubicBezTo>
                    <a:pt x="938591" y="372534"/>
                    <a:pt x="1049866" y="597505"/>
                    <a:pt x="1103085" y="841829"/>
                  </a:cubicBezTo>
                  <a:cubicBezTo>
                    <a:pt x="1156304" y="1086153"/>
                    <a:pt x="1115180" y="1392162"/>
                    <a:pt x="1074057" y="16981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3"/>
          <p:cNvSpPr txBox="1">
            <a:spLocks/>
          </p:cNvSpPr>
          <p:nvPr/>
        </p:nvSpPr>
        <p:spPr bwMode="auto">
          <a:xfrm>
            <a:off x="457200" y="1600200"/>
            <a:ext cx="7859216" cy="7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Domaines couverts : </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20</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pic>
        <p:nvPicPr>
          <p:cNvPr id="2050" name="Picture 2" descr="E:\Mes Documents\$ 0 - COURS\$ 2010-2012 - TOULON - BONAPARTE\$ 2011-2012\STMG\Ressources\Database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944" y="4095646"/>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6251458" y="2222170"/>
            <a:ext cx="1092864" cy="1122728"/>
            <a:chOff x="706016" y="4663697"/>
            <a:chExt cx="1092864" cy="1122728"/>
          </a:xfrm>
        </p:grpSpPr>
        <p:pic>
          <p:nvPicPr>
            <p:cNvPr id="2069" name="Picture 21" descr="E:\Mes Documents\$ 0 - COURS\$ 2010-2012 - TOULON - BONAPARTE\$ 2011-2012\STMG\Ressources\IMAGES_files\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67" y="50664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6016" y="4663697"/>
              <a:ext cx="1092864" cy="461665"/>
            </a:xfrm>
            <a:prstGeom prst="rect">
              <a:avLst/>
            </a:prstGeom>
          </p:spPr>
          <p:txBody>
            <a:bodyPr wrap="none">
              <a:spAutoFit/>
            </a:bodyPr>
            <a:lstStyle/>
            <a:p>
              <a:pPr algn="ctr"/>
              <a:r>
                <a:rPr lang="fr-FR" sz="1200" dirty="0" smtClean="0">
                  <a:latin typeface="+mn-lt"/>
                </a:rPr>
                <a:t>Gestion de la</a:t>
              </a:r>
              <a:br>
                <a:rPr lang="fr-FR" sz="1200" dirty="0" smtClean="0">
                  <a:latin typeface="+mn-lt"/>
                </a:rPr>
              </a:br>
              <a:r>
                <a:rPr lang="fr-FR" sz="1200" dirty="0" smtClean="0">
                  <a:latin typeface="+mn-lt"/>
                </a:rPr>
                <a:t>Relation Client</a:t>
              </a:r>
              <a:endParaRPr lang="fr-FR" sz="1200" dirty="0">
                <a:latin typeface="+mn-lt"/>
              </a:endParaRPr>
            </a:p>
          </p:txBody>
        </p:sp>
      </p:grpSp>
      <p:grpSp>
        <p:nvGrpSpPr>
          <p:cNvPr id="5" name="Groupe 4"/>
          <p:cNvGrpSpPr/>
          <p:nvPr/>
        </p:nvGrpSpPr>
        <p:grpSpPr>
          <a:xfrm>
            <a:off x="6660655" y="5169493"/>
            <a:ext cx="1750615" cy="1233320"/>
            <a:chOff x="5923519" y="524007"/>
            <a:chExt cx="1750615" cy="1233320"/>
          </a:xfrm>
        </p:grpSpPr>
        <p:pic>
          <p:nvPicPr>
            <p:cNvPr id="2054" name="Picture 6" descr="E:\Mes Documents\$ 0 - COURS\$ 2010-2012 - TOULON - BONAPARTE\$ 2011-2012\STMG\Ressources\IMAGES_files\icon(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113" y="1171885"/>
              <a:ext cx="585442" cy="58544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6807551" y="764217"/>
              <a:ext cx="866583" cy="830997"/>
            </a:xfrm>
            <a:prstGeom prst="rect">
              <a:avLst/>
            </a:prstGeom>
          </p:spPr>
          <p:txBody>
            <a:bodyPr wrap="none">
              <a:spAutoFit/>
            </a:bodyPr>
            <a:lstStyle/>
            <a:p>
              <a:pPr algn="ctr"/>
              <a:r>
                <a:rPr lang="fr-FR" sz="1200" dirty="0" smtClean="0">
                  <a:latin typeface="+mn-lt"/>
                </a:rPr>
                <a:t>Gestion</a:t>
              </a:r>
              <a:br>
                <a:rPr lang="fr-FR" sz="1200" dirty="0" smtClean="0">
                  <a:latin typeface="+mn-lt"/>
                </a:rPr>
              </a:br>
              <a:r>
                <a:rPr lang="fr-FR" sz="1200" dirty="0" smtClean="0">
                  <a:latin typeface="+mn-lt"/>
                </a:rPr>
                <a:t>Comptable</a:t>
              </a:r>
            </a:p>
            <a:p>
              <a:pPr algn="ctr"/>
              <a:r>
                <a:rPr lang="fr-FR" sz="1200" dirty="0" smtClean="0">
                  <a:latin typeface="+mn-lt"/>
                </a:rPr>
                <a:t>et</a:t>
              </a:r>
              <a:br>
                <a:rPr lang="fr-FR" sz="1200" dirty="0" smtClean="0">
                  <a:latin typeface="+mn-lt"/>
                </a:rPr>
              </a:br>
              <a:r>
                <a:rPr lang="fr-FR" sz="1200" dirty="0" smtClean="0">
                  <a:latin typeface="+mn-lt"/>
                </a:rPr>
                <a:t>Financière</a:t>
              </a:r>
              <a:endParaRPr lang="fr-FR" sz="1200" dirty="0">
                <a:latin typeface="+mn-lt"/>
              </a:endParaRPr>
            </a:p>
          </p:txBody>
        </p:sp>
        <p:pic>
          <p:nvPicPr>
            <p:cNvPr id="2066" name="Picture 18" descr="E:\Mes Documents\$ 0 - COURS\$ 2010-2012 - TOULON - BONAPARTE\$ 2011-2012\STMG\Ressources\IMAGES_files\icon(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9071" y="524007"/>
              <a:ext cx="474603" cy="4746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Mes Documents\$ 0 - COURS\$ 2010-2012 - TOULON - BONAPARTE\$ 2011-2012\STMG\Ressources\IMAGES_files\icon(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3519" y="861945"/>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p:cNvGrpSpPr/>
          <p:nvPr/>
        </p:nvGrpSpPr>
        <p:grpSpPr>
          <a:xfrm>
            <a:off x="1718341" y="2974856"/>
            <a:ext cx="1940743" cy="1539131"/>
            <a:chOff x="5927623" y="5670737"/>
            <a:chExt cx="1940743" cy="1539131"/>
          </a:xfrm>
        </p:grpSpPr>
        <p:pic>
          <p:nvPicPr>
            <p:cNvPr id="2068" name="Picture 20" descr="E:\Mes Documents\$ 0 - COURS\$ 2010-2012 - TOULON - BONAPARTE\$ 2011-2012\STMG\Ressources\IMAGES_files\icon(18).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4878" y="6679259"/>
              <a:ext cx="530609" cy="53060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5927623" y="5670737"/>
              <a:ext cx="1940743" cy="1388875"/>
              <a:chOff x="5927623" y="5670737"/>
              <a:chExt cx="1940743" cy="1388875"/>
            </a:xfrm>
          </p:grpSpPr>
          <p:pic>
            <p:nvPicPr>
              <p:cNvPr id="2055" name="Picture 7" descr="E:\Mes Documents\$ 0 - COURS\$ 2010-2012 - TOULON - BONAPARTE\$ 2011-2012\STMG\Ressources\IMAGES_files\icon(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8501" y="5734549"/>
                <a:ext cx="439479" cy="4394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E:\Mes Documents\$ 0 - COURS\$ 2010-2012 - TOULON - BONAPARTE\$ 2011-2012\STMG\Ressources\IMAGES_files\icon(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3121" y="5685238"/>
                <a:ext cx="556524" cy="55652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E:\Mes Documents\$ 0 - COURS\$ 2010-2012 - TOULON - BONAPARTE\$ 2011-2012\STMG\Ressources\IMAGES_files\icon(15).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9534" y="5670737"/>
                <a:ext cx="370042" cy="370042"/>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E:\Mes Documents\$ 0 - COURS\$ 2010-2012 - TOULON - BONAPARTE\$ 2011-2012\STMG\Ressources\IMAGES_files\icon(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7623" y="6490809"/>
                <a:ext cx="568803" cy="56880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6284397" y="6157765"/>
                <a:ext cx="920317" cy="461665"/>
              </a:xfrm>
              <a:prstGeom prst="rect">
                <a:avLst/>
              </a:prstGeom>
            </p:spPr>
            <p:txBody>
              <a:bodyPr wrap="none">
                <a:spAutoFit/>
              </a:bodyPr>
              <a:lstStyle/>
              <a:p>
                <a:pPr algn="ctr"/>
                <a:r>
                  <a:rPr lang="fr-FR" sz="1200" dirty="0" smtClean="0">
                    <a:latin typeface="+mn-lt"/>
                  </a:rPr>
                  <a:t>Gestion des</a:t>
                </a:r>
              </a:p>
              <a:p>
                <a:pPr algn="ctr"/>
                <a:r>
                  <a:rPr lang="fr-FR" sz="1200" dirty="0" smtClean="0">
                    <a:latin typeface="+mn-lt"/>
                  </a:rPr>
                  <a:t>RH</a:t>
                </a:r>
                <a:endParaRPr lang="fr-FR" sz="1200" dirty="0">
                  <a:latin typeface="+mn-lt"/>
                </a:endParaRPr>
              </a:p>
            </p:txBody>
          </p:sp>
          <p:pic>
            <p:nvPicPr>
              <p:cNvPr id="2063" name="Picture 15" descr="E:\Mes Documents\$ 0 - COURS\$ 2010-2012 - TOULON - BONAPARTE\$ 2011-2012\STMG\Ressources\IMAGES_files\icon(1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48366" y="5961241"/>
                <a:ext cx="720000" cy="7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64" name="Picture 16" descr="E:\Mes Documents\$ 0 - COURS\$ 2010-2012 - TOULON - BONAPARTE\$ 2011-2012\STMG\Ressources\IMAGES_files\icon(1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8815" y="6416284"/>
              <a:ext cx="543355" cy="5433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e 8"/>
          <p:cNvGrpSpPr/>
          <p:nvPr/>
        </p:nvGrpSpPr>
        <p:grpSpPr>
          <a:xfrm>
            <a:off x="3455907" y="5660035"/>
            <a:ext cx="1211037" cy="1098783"/>
            <a:chOff x="2815771" y="5026040"/>
            <a:chExt cx="1211037" cy="1098783"/>
          </a:xfrm>
        </p:grpSpPr>
        <p:pic>
          <p:nvPicPr>
            <p:cNvPr id="2052" name="Picture 4" descr="E:\Mes Documents\$ 0 - COURS\$ 2010-2012 - TOULON - BONAPARTE\$ 2011-2012\STMG\Ressources\IMAGES_files\icon(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0890" y="502604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815771" y="5663158"/>
              <a:ext cx="1211037" cy="461665"/>
            </a:xfrm>
            <a:prstGeom prst="rect">
              <a:avLst/>
            </a:prstGeom>
          </p:spPr>
          <p:txBody>
            <a:bodyPr wrap="none">
              <a:spAutoFit/>
            </a:bodyPr>
            <a:lstStyle/>
            <a:p>
              <a:pPr algn="ctr"/>
              <a:r>
                <a:rPr lang="fr-FR" sz="1200" dirty="0" smtClean="0">
                  <a:latin typeface="+mn-lt"/>
                </a:rPr>
                <a:t>Gestion des</a:t>
              </a:r>
              <a:br>
                <a:rPr lang="fr-FR" sz="1200" dirty="0" smtClean="0">
                  <a:latin typeface="+mn-lt"/>
                </a:rPr>
              </a:br>
              <a:r>
                <a:rPr lang="fr-FR" sz="1200" dirty="0" smtClean="0">
                  <a:latin typeface="+mn-lt"/>
                </a:rPr>
                <a:t>points de ventes</a:t>
              </a:r>
              <a:endParaRPr lang="fr-FR" sz="1200" dirty="0">
                <a:latin typeface="+mn-lt"/>
              </a:endParaRPr>
            </a:p>
          </p:txBody>
        </p:sp>
      </p:grpSp>
      <p:grpSp>
        <p:nvGrpSpPr>
          <p:cNvPr id="11" name="Groupe 10"/>
          <p:cNvGrpSpPr/>
          <p:nvPr/>
        </p:nvGrpSpPr>
        <p:grpSpPr>
          <a:xfrm>
            <a:off x="1676109" y="4782381"/>
            <a:ext cx="1791579" cy="830997"/>
            <a:chOff x="1761856" y="5611239"/>
            <a:chExt cx="1791579" cy="830997"/>
          </a:xfrm>
        </p:grpSpPr>
        <p:pic>
          <p:nvPicPr>
            <p:cNvPr id="2059" name="Picture 11" descr="E:\Mes Documents\$ 0 - COURS\$ 2010-2012 - TOULON - BONAPARTE\$ 2011-2012\STMG\Ressources\IMAGES_files\icon(9).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33435" y="568755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761856" y="5611239"/>
              <a:ext cx="1107611" cy="830997"/>
            </a:xfrm>
            <a:prstGeom prst="rect">
              <a:avLst/>
            </a:prstGeom>
          </p:spPr>
          <p:txBody>
            <a:bodyPr wrap="none">
              <a:spAutoFit/>
            </a:bodyPr>
            <a:lstStyle/>
            <a:p>
              <a:pPr algn="ctr"/>
              <a:r>
                <a:rPr lang="fr-FR" sz="1200" dirty="0" smtClean="0">
                  <a:latin typeface="+mn-lt"/>
                </a:rPr>
                <a:t>Gestion de </a:t>
              </a:r>
              <a:br>
                <a:rPr lang="fr-FR" sz="1200" dirty="0" smtClean="0">
                  <a:latin typeface="+mn-lt"/>
                </a:rPr>
              </a:br>
              <a:r>
                <a:rPr lang="fr-FR" sz="1200" dirty="0" smtClean="0">
                  <a:latin typeface="+mn-lt"/>
                </a:rPr>
                <a:t>la Production</a:t>
              </a:r>
            </a:p>
            <a:p>
              <a:pPr algn="ctr"/>
              <a:r>
                <a:rPr lang="fr-FR" sz="1200" dirty="0" smtClean="0">
                  <a:latin typeface="+mn-lt"/>
                </a:rPr>
                <a:t>Assistée</a:t>
              </a:r>
              <a:br>
                <a:rPr lang="fr-FR" sz="1200" dirty="0" smtClean="0">
                  <a:latin typeface="+mn-lt"/>
                </a:rPr>
              </a:br>
              <a:r>
                <a:rPr lang="fr-FR" sz="1200" dirty="0" smtClean="0">
                  <a:latin typeface="+mn-lt"/>
                </a:rPr>
                <a:t>par Ordinateur</a:t>
              </a:r>
              <a:endParaRPr lang="fr-FR" sz="1200" dirty="0">
                <a:latin typeface="+mn-lt"/>
              </a:endParaRPr>
            </a:p>
          </p:txBody>
        </p:sp>
      </p:grpSp>
      <p:grpSp>
        <p:nvGrpSpPr>
          <p:cNvPr id="13" name="Groupe 12"/>
          <p:cNvGrpSpPr/>
          <p:nvPr/>
        </p:nvGrpSpPr>
        <p:grpSpPr>
          <a:xfrm>
            <a:off x="4825557" y="1893960"/>
            <a:ext cx="1464055" cy="1110337"/>
            <a:chOff x="4626601" y="1556951"/>
            <a:chExt cx="1464055" cy="1110337"/>
          </a:xfrm>
        </p:grpSpPr>
        <p:pic>
          <p:nvPicPr>
            <p:cNvPr id="2060" name="Picture 12" descr="E:\Mes Documents\$ 0 - COURS\$ 2010-2012 - TOULON - BONAPARTE\$ 2011-2012\STMG\Ressources\IMAGES_files\icon(1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98624" y="1947288"/>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4626601" y="1556951"/>
              <a:ext cx="1464055" cy="461665"/>
            </a:xfrm>
            <a:prstGeom prst="rect">
              <a:avLst/>
            </a:prstGeom>
          </p:spPr>
          <p:txBody>
            <a:bodyPr wrap="none">
              <a:spAutoFit/>
            </a:bodyPr>
            <a:lstStyle/>
            <a:p>
              <a:pPr algn="ctr"/>
              <a:r>
                <a:rPr lang="fr-FR" sz="1200" dirty="0" smtClean="0">
                  <a:latin typeface="+mn-lt"/>
                </a:rPr>
                <a:t>Gestion de la</a:t>
              </a:r>
            </a:p>
            <a:p>
              <a:pPr algn="ctr"/>
              <a:r>
                <a:rPr lang="fr-FR" sz="1200" dirty="0" smtClean="0">
                  <a:latin typeface="+mn-lt"/>
                </a:rPr>
                <a:t>Relation Fournisseur</a:t>
              </a:r>
              <a:endParaRPr lang="fr-FR" sz="1200" dirty="0">
                <a:latin typeface="+mn-lt"/>
              </a:endParaRPr>
            </a:p>
          </p:txBody>
        </p:sp>
      </p:grpSp>
      <p:grpSp>
        <p:nvGrpSpPr>
          <p:cNvPr id="18" name="Groupe 17"/>
          <p:cNvGrpSpPr/>
          <p:nvPr/>
        </p:nvGrpSpPr>
        <p:grpSpPr>
          <a:xfrm>
            <a:off x="3478557" y="2151633"/>
            <a:ext cx="1335342" cy="1354899"/>
            <a:chOff x="2701459" y="2136860"/>
            <a:chExt cx="1335342" cy="1354899"/>
          </a:xfrm>
        </p:grpSpPr>
        <p:pic>
          <p:nvPicPr>
            <p:cNvPr id="2061" name="Picture 13" descr="E:\Mes Documents\$ 0 - COURS\$ 2010-2012 - TOULON - BONAPARTE\$ 2011-2012\STMG\Ressources\IMAGES_files\icon(1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26692" y="2136860"/>
              <a:ext cx="720000" cy="7200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p:nvGrpSpPr>
          <p:grpSpPr>
            <a:xfrm>
              <a:off x="2701459" y="2365085"/>
              <a:ext cx="1335342" cy="1126674"/>
              <a:chOff x="2268121" y="2151490"/>
              <a:chExt cx="1335342" cy="1126674"/>
            </a:xfrm>
          </p:grpSpPr>
          <p:pic>
            <p:nvPicPr>
              <p:cNvPr id="2053" name="Picture 5" descr="E:\Mes Documents\$ 0 - COURS\$ 2010-2012 - TOULON - BONAPARTE\$ 2011-2012\STMG\Ressources\IMAGES_files\icon(3).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83463" y="21514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Mes Documents\$ 0 - COURS\$ 2010-2012 - TOULON - BONAPARTE\$ 2011-2012\STMG\Ressources\IMAGES_files\icon(12).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8121" y="228065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2723710" y="2816499"/>
                <a:ext cx="859402" cy="461665"/>
              </a:xfrm>
              <a:prstGeom prst="rect">
                <a:avLst/>
              </a:prstGeom>
            </p:spPr>
            <p:txBody>
              <a:bodyPr wrap="none">
                <a:spAutoFit/>
              </a:bodyPr>
              <a:lstStyle/>
              <a:p>
                <a:pPr algn="ctr"/>
                <a:r>
                  <a:rPr lang="fr-FR" sz="1200" dirty="0" smtClean="0">
                    <a:latin typeface="+mn-lt"/>
                  </a:rPr>
                  <a:t>Gestion de</a:t>
                </a:r>
                <a:br>
                  <a:rPr lang="fr-FR" sz="1200" dirty="0" smtClean="0">
                    <a:latin typeface="+mn-lt"/>
                  </a:rPr>
                </a:br>
                <a:r>
                  <a:rPr lang="fr-FR" sz="1200" dirty="0" smtClean="0">
                    <a:latin typeface="+mn-lt"/>
                  </a:rPr>
                  <a:t>projet</a:t>
                </a:r>
                <a:endParaRPr lang="fr-FR" sz="1200" dirty="0">
                  <a:latin typeface="+mn-lt"/>
                </a:endParaRPr>
              </a:p>
            </p:txBody>
          </p:sp>
        </p:grpSp>
      </p:grpSp>
      <p:grpSp>
        <p:nvGrpSpPr>
          <p:cNvPr id="15" name="Groupe 14"/>
          <p:cNvGrpSpPr/>
          <p:nvPr/>
        </p:nvGrpSpPr>
        <p:grpSpPr>
          <a:xfrm>
            <a:off x="5159146" y="6081469"/>
            <a:ext cx="1564921" cy="720000"/>
            <a:chOff x="977991" y="2816744"/>
            <a:chExt cx="1564921" cy="720000"/>
          </a:xfrm>
        </p:grpSpPr>
        <p:pic>
          <p:nvPicPr>
            <p:cNvPr id="2058" name="Picture 10" descr="E:\Mes Documents\$ 0 - COURS\$ 2010-2012 - TOULON - BONAPARTE\$ 2011-2012\STMG\Ressources\IMAGES_files\icon(8).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7991" y="281674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622596" y="3052325"/>
              <a:ext cx="920316" cy="461665"/>
            </a:xfrm>
            <a:prstGeom prst="rect">
              <a:avLst/>
            </a:prstGeom>
          </p:spPr>
          <p:txBody>
            <a:bodyPr wrap="none">
              <a:spAutoFit/>
            </a:bodyPr>
            <a:lstStyle/>
            <a:p>
              <a:pPr algn="ctr"/>
              <a:r>
                <a:rPr lang="fr-FR" sz="1200" dirty="0" smtClean="0">
                  <a:latin typeface="+mn-lt"/>
                </a:rPr>
                <a:t>Gestion des</a:t>
              </a:r>
              <a:br>
                <a:rPr lang="fr-FR" sz="1200" dirty="0" smtClean="0">
                  <a:latin typeface="+mn-lt"/>
                </a:rPr>
              </a:br>
              <a:r>
                <a:rPr lang="fr-FR" sz="1200" dirty="0" smtClean="0">
                  <a:latin typeface="+mn-lt"/>
                </a:rPr>
                <a:t>stocks</a:t>
              </a:r>
              <a:endParaRPr lang="fr-FR" sz="1200" dirty="0">
                <a:latin typeface="+mn-lt"/>
              </a:endParaRPr>
            </a:p>
          </p:txBody>
        </p:sp>
      </p:grpSp>
      <p:grpSp>
        <p:nvGrpSpPr>
          <p:cNvPr id="16" name="Groupe 15"/>
          <p:cNvGrpSpPr/>
          <p:nvPr/>
        </p:nvGrpSpPr>
        <p:grpSpPr>
          <a:xfrm>
            <a:off x="6974737" y="3580320"/>
            <a:ext cx="902079" cy="1145103"/>
            <a:chOff x="5036640" y="3818389"/>
            <a:chExt cx="902079" cy="1145103"/>
          </a:xfrm>
        </p:grpSpPr>
        <p:pic>
          <p:nvPicPr>
            <p:cNvPr id="2056" name="Picture 8" descr="E:\Mes Documents\$ 0 - COURS\$ 2010-2012 - TOULON - BONAPARTE\$ 2011-2012\STMG\Ressources\IMAGES_files\icon(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36640" y="381838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5090152" y="4501827"/>
              <a:ext cx="848567" cy="461665"/>
            </a:xfrm>
            <a:prstGeom prst="rect">
              <a:avLst/>
            </a:prstGeom>
          </p:spPr>
          <p:txBody>
            <a:bodyPr wrap="none">
              <a:spAutoFit/>
            </a:bodyPr>
            <a:lstStyle/>
            <a:p>
              <a:pPr algn="ctr"/>
              <a:r>
                <a:rPr lang="fr-FR" sz="1200" dirty="0" smtClean="0">
                  <a:latin typeface="+mn-lt"/>
                </a:rPr>
                <a:t>Gestion</a:t>
              </a:r>
            </a:p>
            <a:p>
              <a:pPr algn="ctr"/>
              <a:r>
                <a:rPr lang="fr-FR" sz="1200" dirty="0" smtClean="0">
                  <a:latin typeface="+mn-lt"/>
                </a:rPr>
                <a:t>des ventes</a:t>
              </a:r>
              <a:endParaRPr lang="fr-FR" sz="1200" dirty="0">
                <a:latin typeface="+mn-lt"/>
              </a:endParaRPr>
            </a:p>
          </p:txBody>
        </p:sp>
      </p:grpSp>
      <p:sp>
        <p:nvSpPr>
          <p:cNvPr id="61" name="Rectangle 60"/>
          <p:cNvSpPr/>
          <p:nvPr/>
        </p:nvSpPr>
        <p:spPr>
          <a:xfrm>
            <a:off x="4851397" y="4406022"/>
            <a:ext cx="343043" cy="184666"/>
          </a:xfrm>
          <a:prstGeom prst="rect">
            <a:avLst/>
          </a:prstGeom>
          <a:solidFill>
            <a:schemeClr val="bg1"/>
          </a:solidFill>
        </p:spPr>
        <p:txBody>
          <a:bodyPr wrap="none" lIns="0" tIns="0" rIns="0" bIns="0">
            <a:spAutoFit/>
          </a:bodyPr>
          <a:lstStyle/>
          <a:p>
            <a:pPr algn="ctr"/>
            <a:r>
              <a:rPr lang="fr-FR" sz="1200" dirty="0" smtClean="0">
                <a:solidFill>
                  <a:srgbClr val="C00000"/>
                </a:solidFill>
                <a:latin typeface="+mn-lt"/>
              </a:rPr>
              <a:t> BDD </a:t>
            </a:r>
            <a:endParaRPr lang="fr-FR" sz="1200" dirty="0">
              <a:solidFill>
                <a:srgbClr val="C00000"/>
              </a:solidFill>
              <a:latin typeface="+mn-lt"/>
            </a:endParaRPr>
          </a:p>
        </p:txBody>
      </p:sp>
    </p:spTree>
    <p:extLst>
      <p:ext uri="{BB962C8B-B14F-4D97-AF65-F5344CB8AC3E}">
        <p14:creationId xmlns:p14="http://schemas.microsoft.com/office/powerpoint/2010/main" val="317479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3.05556E-6 -1.28585E-6 C 0.00712 -0.01156 0.00903 -0.02428 0.0151 -0.03654 C 0.025 -0.0562 0.04149 -0.07909 0.05764 -0.08927 C 0.06354 -0.0976 0.07153 -0.09921 0.07813 -0.10569 C 0.08368 -0.11124 0.08785 -0.11448 0.09462 -0.11679 C 0.09826 -0.1191 0.10156 -0.12257 0.10556 -0.12396 C 0.10729 -0.12465 0.1092 -0.12488 0.11094 -0.12581 C 0.12396 -0.13298 0.13524 -0.14269 0.14931 -0.14593 C 0.16372 -0.15356 0.1783 -0.15541 0.19323 -0.1605 C 0.21476 -0.16767 0.23542 -0.17391 0.25764 -0.17692 C 0.28438 -0.17599 0.30747 -0.17623 0.33299 -0.16975 C 0.34028 -0.1679 0.3467 -0.16351 0.35347 -0.1605 C 0.36823 -0.15379 0.38351 -0.14917 0.39844 -0.14223 C 0.40174 -0.14084 0.40521 -0.14061 0.40816 -0.13853 C 0.41545 -0.1339 0.42309 -0.13136 0.43021 -0.12581 C 0.44236 -0.1161 0.45469 -0.10685 0.46719 -0.09852 C 0.47292 -0.09459 0.47014 -0.09482 0.47535 -0.08927 C 0.48247 -0.08141 0.48941 -0.07447 0.49601 -0.06568 C 0.5 -0.06036 0.50226 -0.05504 0.50695 -0.05111 C 0.5158 -0.0333 0.52552 -0.01596 0.53438 0.00185 C 0.53663 0.01249 0.54149 0.0229 0.54531 0.03284 C 0.5474 0.04625 0.54844 0.05458 0.54931 0.06938 C 0.54826 0.12049 0.54948 0.17599 0.54254 0.22641 C 0.54028 0.24237 0.53958 0.25994 0.53299 0.27382 C 0.53142 0.28215 0.5283 0.29024 0.52465 0.29741 C 0.52066 0.31337 0.50122 0.33811 0.49045 0.34852 C 0.48629 0.35708 0.48004 0.36008 0.47535 0.36864 C 0.47031 0.37812 0.4559 0.39616 0.44792 0.39963 C 0.44132 0.40587 0.43368 0.40772 0.42587 0.41073 C 0.40174 0.42021 0.37899 0.42368 0.35347 0.4253 C 0.3434 0.42091 0.3559 0.4253 0.34392 0.4253 C 0.32153 0.4253 0.29913 0.42414 0.27674 0.42345 C 0.25174 0.42114 0.22865 0.41605 0.20556 0.40333 C 0.19879 0.39963 0.19236 0.3987 0.18629 0.39246 C 0.17813 0.38413 0.1691 0.37743 0.16024 0.37049 C 0.15729 0.36818 0.15365 0.36725 0.1507 0.36494 C 0.14583 0.36124 0.14184 0.35592 0.13698 0.35222 C 0.12483 0.34274 0.11198 0.33164 0.10139 0.31938 C 0.08594 0.30134 0.07743 0.27428 0.06302 0.25555 C 0.05799 0.24191 0.05156 0.22664 0.04931 0.21184 C 0.04635 0.19265 0.04861 0.20028 0.04392 0.18802 C 0.04254 0.17599 0.03993 0.16512 0.03837 0.15333 C 0.03646 0.13945 0.0349 0.12581 0.03021 0.11309 C 0.02552 0.08302 0.01736 0.05388 0.01233 0.02382 C 0.01146 0.0185 0.00972 0.00277 0.00556 -1.28585E-6 C 0.00382 -0.00116 0.00191 -1.28585E-6 3.05556E-6 -1.28585E-6 Z " pathEditMode="relative" ptsTypes="ffffffffffffffffffffffffffffffffffffffffffffff">
                                      <p:cBhvr>
                                        <p:cTn id="51" dur="2000" fill="hold"/>
                                        <p:tgtEl>
                                          <p:spTgt spid="7"/>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5.83333E-6 -1.97965E-6 C 0.01701 -0.01526 0.05312 -0.01041 0.0684 -0.0111 C 0.10208 -0.0185 0.15034 -0.01018 0.1835 -0.00925 C 0.20798 -0.00277 0.23194 0.00624 0.25607 0.01457 C 0.26024 0.01827 0.26406 0.01873 0.2684 0.02174 C 0.27847 0.02868 0.26683 0.0229 0.27673 0.02729 C 0.28298 0.03608 0.27916 0.03145 0.28906 0.04001 C 0.29427 0.0444 0.29774 0.0518 0.30277 0.05643 C 0.30902 0.06892 0.31909 0.07771 0.32743 0.08742 C 0.33333 0.09436 0.33749 0.10176 0.34253 0.10939 C 0.34618 0.11494 0.34982 0.12026 0.35347 0.12581 C 0.35607 0.12974 0.36163 0.13668 0.36163 0.13668 C 0.36371 0.14501 0.36909 0.15079 0.37118 0.15865 C 0.37795 0.18548 0.38454 0.21092 0.38767 0.2389 C 0.38715 0.26133 0.38715 0.284 0.38628 0.30643 C 0.38576 0.31892 0.38211 0.33256 0.38072 0.34482 C 0.37812 0.36772 0.37361 0.39015 0.3684 0.41235 C 0.3651 0.42669 0.36267 0.44797 0.35486 0.45976 C 0.35225 0.46369 0.34861 0.46624 0.34652 0.47063 C 0.3434 0.47687 0.34045 0.48127 0.33558 0.48543 C 0.32951 0.49699 0.31822 0.50833 0.30815 0.51272 C 0.30399 0.51642 0.30052 0.51966 0.29583 0.52174 C 0.2894 0.52775 0.2934 0.52475 0.2835 0.52914 C 0.27812 0.53145 0.27361 0.53723 0.2684 0.54001 C 0.25034 0.54972 0.2302 0.55365 0.21093 0.55643 C 0.17499 0.55458 0.13819 0.55805 0.10277 0.54926 C 0.09062 0.54625 0.07916 0.53862 0.06718 0.53446 C 0.05017 0.52914 0.03333 0.52266 0.01649 0.51642 C 0.00798 0.51318 0.00052 0.50648 -0.00817 0.50324 C -0.01198 0.50023 -0.01685 0.49931 -0.02049 0.4963 C -0.03594 0.48266 -0.05001 0.46647 -0.06442 0.45074 C -0.06962 0.44519 -0.07952 0.43686 -0.08351 0.42877 C -0.08525 0.4253 -0.08594 0.42137 -0.08768 0.4179 C -0.0915 0.4105 -0.09619 0.40356 -0.10001 0.39593 C -0.10192 0.39223 -0.10556 0.38506 -0.10556 0.38506 C -0.10817 0.37465 -0.11442 0.36147 -0.11928 0.35222 C -0.12622 0.32054 -0.13924 0.29001 -0.14393 0.25717 C -0.1448 0.25046 -0.14567 0.24376 -0.14653 0.23705 C -0.14757 0.22849 -0.14931 0.21161 -0.14931 0.21161 C -0.14879 0.18617 -0.14862 0.1605 -0.14792 0.13506 C -0.14775 0.12766 -0.1481 0.10685 -0.14393 0.09667 C -0.13924 0.08534 -0.13421 0.0784 -0.12744 0.06938 C -0.12518 0.06637 -0.12205 0.06452 -0.11928 0.06198 C -0.11685 0.0599 -0.11094 0.05828 -0.11094 0.05828 C -0.1099 0.05735 -0.104 0.05157 -0.10278 0.05111 C -0.09931 0.04949 -0.09185 0.04741 -0.09185 0.04741 C -0.08108 0.0377 -0.06823 0.03515 -0.05626 0.02914 C -0.05435 0.02822 -0.05261 0.02636 -0.0507 0.02544 C -0.04376 0.0222 -0.03369 0.02197 -0.02744 0.01642 C -0.02605 0.01526 -0.02483 0.01365 -0.02327 0.01272 C -0.01823 0.00971 -0.01233 0.00763 -0.00695 0.00532 C -0.00417 0.00416 -0.0007 0.00439 0.00138 0.00185 C 0.0019 0.00116 0.00052 0.00069 -5.83333E-6 -1.97965E-6 Z " pathEditMode="relative" ptsTypes="fffffffffffffffffffffffffffffffffffffffffffffffffffff">
                                      <p:cBhvr>
                                        <p:cTn id="53" dur="2000" fill="hold"/>
                                        <p:tgtEl>
                                          <p:spTgt spid="18"/>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1.66667E-6 4.79186E-6 C 0.01858 0.00347 0.03698 0.01064 0.05486 0.01827 C 0.05642 0.01896 0.05747 0.02104 0.05903 0.02197 C 0.06736 0.02706 0.07761 0.03145 0.08646 0.03469 C 0.09601 0.03816 0.11198 0.04001 0.12066 0.04764 C 0.13004 0.05597 0.1257 0.05342 0.13299 0.05666 C 0.14184 0.06475 0.14601 0.06845 0.15347 0.07863 C 0.16875 0.09944 0.15625 0.07724 0.1658 0.0895 C 0.16858 0.0932 0.17136 0.09667 0.17413 0.10037 C 0.18177 0.11055 0.18542 0.12558 0.19462 0.13321 C 0.19705 0.13968 0.19965 0.14547 0.20278 0.15148 C 0.20521 0.16397 0.21076 0.17461 0.21511 0.18617 C 0.21649 0.1901 0.21962 0.19311 0.22066 0.19727 C 0.22448 0.21207 0.22917 0.22687 0.23438 0.24098 C 0.23663 0.25509 0.23889 0.26919 0.24254 0.28284 C 0.2474 0.32794 0.24583 0.3994 0.22465 0.44172 C 0.22379 0.44588 0.2191 0.4704 0.21788 0.47271 C 0.21545 0.4778 0.21285 0.48358 0.21111 0.48913 C 0.20521 0.50717 0.21198 0.49352 0.20417 0.5074 C 0.20087 0.52058 0.20556 0.50555 0.19879 0.51642 C 0.1974 0.5185 0.19705 0.52151 0.19601 0.52382 C 0.19479 0.52636 0.1934 0.52891 0.19184 0.53122 C 0.18524 0.54117 0.17257 0.55412 0.16302 0.55851 C 0.15035 0.5703 0.13264 0.57308 0.11788 0.57863 C 0.10851 0.58187 0.09896 0.58927 0.09045 0.59505 C 0.08733 0.59713 0.08438 0.59713 0.0809 0.59852 C 0.07031 0.60268 0.06181 0.60615 0.0507 0.60777 C 0.0316 0.60708 0.01233 0.60684 -0.00677 0.60592 C -0.03733 0.6043 -0.06736 0.59574 -0.09722 0.58742 C -0.10538 0.58557 -0.12448 0.57956 -0.13142 0.57493 C -0.13889 0.56984 -0.14531 0.56499 -0.1533 0.56221 C -0.15885 0.55735 -0.16406 0.55412 -0.16979 0.54926 C -0.17465 0.54487 -0.18021 0.54463 -0.18489 0.53839 C -0.18646 0.53631 -0.18733 0.5333 -0.18889 0.53122 C -0.19392 0.52428 -0.19983 0.51896 -0.20538 0.51295 C -0.21753 0.49977 -0.2026 0.5148 -0.21233 0.50185 C -0.21389 0.49977 -0.21614 0.49838 -0.21771 0.49653 C -0.22517 0.48728 -0.23125 0.47664 -0.23958 0.46901 C -0.24149 0.46531 -0.24253 0.46092 -0.24514 0.45814 C -0.24687 0.45629 -0.24896 0.4549 -0.25052 0.45259 C -0.26354 0.43293 -0.24913 0.44866 -0.26163 0.43617 C -0.26597 0.42438 -0.27378 0.41443 -0.28073 0.40518 C -0.28576 0.39847 -0.28993 0.38737 -0.29444 0.37974 C -0.29774 0.37396 -0.29983 0.36586 -0.3026 0.35962 C -0.30434 0.35569 -0.30816 0.34852 -0.30816 0.34852 C -0.30955 0.34135 -0.31111 0.33534 -0.31354 0.32863 C -0.3158 0.31082 -0.31892 0.29394 -0.32049 0.27567 C -0.31944 0.24445 -0.32066 0.20051 -0.30538 0.17345 C -0.3033 0.16512 -0.29948 0.15888 -0.29583 0.15148 C -0.29305 0.1457 -0.29132 0.13899 -0.28889 0.13321 C -0.28594 0.12627 -0.28177 0.12118 -0.27795 0.11517 C -0.27691 0.11355 -0.27656 0.11101 -0.27535 0.10962 C -0.26285 0.09459 -0.24323 0.0784 -0.22726 0.07123 C -0.22309 0.0673 -0.21979 0.06591 -0.21493 0.06406 C -0.20295 0.05319 -0.18906 0.05018 -0.17535 0.04394 C -0.12986 0.02336 -0.08055 0.01734 -0.03281 0.01295 C -0.02049 0.01018 -0.00816 0.00786 0.00417 0.00555 C 0.00886 0.00347 0.00695 0.0037 0.00972 0.0037 " pathEditMode="relative" ptsTypes="fffffffffffffffffffffffffffffffffffffffffffffffffffffffffA">
                                      <p:cBhvr>
                                        <p:cTn id="55" dur="2000" fill="hold"/>
                                        <p:tgtEl>
                                          <p:spTgt spid="13"/>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1.94444E-6 1.40611E-6 C 0.00278 0.00069 0.00573 1.40611E-6 0.00816 0.00185 C 0.01494 0.00717 0.0158 0.01341 0.02049 0.02012 C 0.02726 0.03007 0.0356 0.03793 0.04098 0.04926 C 0.04375 0.06406 0.05643 0.08557 0.06303 0.09852 C 0.06476 0.10661 0.06754 0.11517 0.07119 0.12211 C 0.07292 0.13113 0.07553 0.14015 0.07935 0.14778 C 0.08143 0.15865 0.08455 0.16836 0.08768 0.17877 C 0.09358 0.19773 0.09549 0.22063 0.09862 0.24075 C 0.09879 0.24306 0.09862 0.27012 0.1 0.27544 C 0.09914 0.30759 0.09792 0.33326 0.09167 0.36309 C 0.08837 0.37928 0.08664 0.39477 0.07935 0.40865 C 0.07553 0.42368 0.06945 0.43918 0.06303 0.45259 C 0.06077 0.45745 0.0599 0.46439 0.05747 0.46901 C 0.05174 0.48011 0.04271 0.48497 0.0356 0.49445 C 0.03438 0.49607 0.03403 0.49861 0.03282 0.5 C 0.03125 0.50185 0.029 0.50208 0.02726 0.5037 C 0.0257 0.50509 0.02466 0.5074 0.02327 0.50902 C 0.0165 0.51642 0.00764 0.52128 -1.94444E-6 0.52729 C -0.01319 0.53747 -0.02743 0.54579 -0.04253 0.54926 C -0.11197 0.54834 -0.16267 0.54787 -0.22604 0.54001 C -0.23611 0.53677 -0.24618 0.53423 -0.25625 0.53099 C -0.26753 0.52336 -0.2552 0.53076 -0.26857 0.52544 C -0.27656 0.5222 -0.28298 0.5155 -0.29045 0.51087 C -0.29375 0.50879 -0.29947 0.50648 -0.30277 0.5037 C -0.32534 0.48451 -0.34687 0.46138 -0.36579 0.43617 C -0.371 0.42923 -0.37447 0.41975 -0.37951 0.41235 C -0.38246 0.40796 -0.38593 0.40379 -0.38906 0.39963 C -0.39774 0.38807 -0.40329 0.37211 -0.41111 0.35939 C -0.41493 0.35338 -0.41527 0.35546 -0.41788 0.34852 C -0.42604 0.32701 -0.43125 0.30319 -0.43437 0.27914 C -0.43385 0.26341 -0.43333 0.24746 -0.43298 0.23173 C -0.43246 0.20907 -0.43836 0.14107 -0.42343 0.10939 C -0.42031 0.09297 -0.41076 0.08002 -0.40277 0.06753 C -0.39687 0.05828 -0.39131 0.0488 -0.38368 0.04186 C -0.37881 0.03261 -0.36979 0.02636 -0.36163 0.02359 C -0.35138 0.0155 -0.34149 0.0111 -0.3302 0.00717 C -0.32152 0.00416 -0.31302 -0.00139 -0.30416 -0.0037 C -0.2901 -0.0074 -0.27586 -0.00925 -0.26163 -0.0111 C -0.17604 -0.01018 -0.09322 -0.00532 -0.00833 -0.00185 C -0.00555 -0.00116 -1.94444E-6 1.40611E-6 -1.94444E-6 1.40611E-6 Z " pathEditMode="relative" ptsTypes="fffffffffffffffffffffffffffffffffffffffff">
                                      <p:cBhvr>
                                        <p:cTn id="57" dur="2000" fill="hold"/>
                                        <p:tgtEl>
                                          <p:spTgt spid="4"/>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1.38889E-6 -4.51434E-6 C 0.00313 0.01642 0.00174 0.00971 0.004 0.02012 C 0.00712 0.0481 0.01164 0.07586 0.01372 0.10407 C 0.0132 0.12488 0.0132 0.18918 0.00139 0.21346 C -0.00138 0.22826 -0.00885 0.24283 -0.0151 0.25555 C -0.01892 0.26318 -0.02152 0.27197 -0.02604 0.27914 C -0.04079 0.30227 -0.05833 0.32285 -0.0809 0.33025 C -0.10364 0.34598 -0.12951 0.35338 -0.15486 0.35777 C -0.26024 0.35638 -0.24583 0.3617 -0.3 0.35407 C -0.31597 0.35176 -0.33559 0.34806 -0.35069 0.3395 C -0.35763 0.33557 -0.36458 0.33094 -0.37135 0.32655 C -0.37309 0.32539 -0.37673 0.32308 -0.37673 0.32308 C -0.38628 0.31013 -0.38142 0.31429 -0.39045 0.30851 C -0.3967 0.30018 -0.39357 0.30365 -0.40277 0.29556 C -0.40416 0.2944 -0.40694 0.29209 -0.40694 0.29209 C -0.41076 0.28376 -0.41597 0.27752 -0.42187 0.27197 C -0.42586 0.26388 -0.43177 0.25532 -0.43697 0.24815 C -0.44757 0.23358 -0.43437 0.25671 -0.44531 0.23913 C -0.44878 0.23358 -0.45625 0.22271 -0.45625 0.22271 C -0.46111 0.20883 -0.47013 0.19727 -0.47673 0.18432 C -0.48715 0.16374 -0.49566 0.14223 -0.50416 0.12049 C -0.50572 0.11008 -0.5085 0.10129 -0.51093 0.09135 C -0.51458 0.07632 -0.51649 0.06082 -0.51927 0.04556 C -0.51822 0.01226 -0.51892 -0.01943 -0.51093 -0.05111 C -0.50746 -0.06475 -0.49809 -0.07447 -0.49461 -0.08765 C -0.49166 -0.09921 -0.48316 -0.105 -0.47812 -0.11494 C -0.47048 -0.13043 -0.45798 -0.14223 -0.44531 -0.14963 C -0.4342 -0.15611 -0.42326 -0.16327 -0.41232 -0.16975 C -0.40694 -0.17299 -0.40034 -0.17322 -0.39461 -0.17507 C -0.38402 -0.17831 -0.37361 -0.18178 -0.36302 -0.18432 C -0.34843 -0.18779 -0.33385 -0.19126 -0.31927 -0.19519 C -0.30503 -0.19912 -0.28854 -0.19866 -0.27395 -0.20074 C -0.25347 -0.20375 -0.23298 -0.20722 -0.21232 -0.20976 C -0.19548 -0.20907 -0.17847 -0.20883 -0.16163 -0.20791 C -0.15086 -0.20722 -0.14184 -0.19982 -0.13159 -0.19704 C -0.10191 -0.17761 -0.07378 -0.15587 -0.04652 -0.13136 C -0.03541 -0.12142 -0.02621 -0.10846 -0.0151 -0.09852 C -0.00711 -0.08256 0.00348 -0.06892 0.00955 -0.05111 C 0.00973 -0.05042 0.01303 -0.0377 0.01372 -0.03469 C 0.01424 -0.03284 0.01511 -0.02914 0.01511 -0.02914 C 0.01598 -0.01573 0.01823 0.00069 0.00955 0.01087 " pathEditMode="relative" ptsTypes="ffffffffffffffffffffffffffffffffffffffffA">
                                      <p:cBhvr>
                                        <p:cTn id="59" dur="2000" fill="hold"/>
                                        <p:tgtEl>
                                          <p:spTgt spid="16"/>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3.61111E-6 -1.84089E-6 C -0.00277 0.02105 -0.01076 0.02521 -0.02066 0.03839 C -0.02222 0.04047 -0.02291 0.04371 -0.02465 0.04556 C -0.02621 0.04741 -0.02847 0.04787 -0.0302 0.04926 C -0.03368 0.05227 -0.03628 0.05712 -0.03975 0.06013 C -0.04878 0.06776 -0.06093 0.07493 -0.07135 0.0784 C -0.08732 0.08927 -0.10434 0.09783 -0.11927 0.11124 C -0.13003 0.12095 -0.13802 0.12882 -0.15069 0.13321 C -0.16163 0.14292 -0.17795 0.14431 -0.19045 0.14593 C -0.21875 0.14431 -0.24704 0.142 -0.27534 0.13876 C -0.28958 0.13252 -0.30572 0.12905 -0.32066 0.12581 C -0.32795 0.12211 -0.33507 0.12142 -0.34253 0.11864 C -0.35555 0.11355 -0.36892 0.10476 -0.3809 0.09667 C -0.39097 0.08973 -0.40677 0.07678 -0.4151 0.06568 C -0.42395 0.05389 -0.41423 0.06152 -0.42465 0.05481 C -0.43159 0.0407 -0.44375 0.03215 -0.45069 0.01827 C -0.4552 0.00902 -0.45989 -1.84089E-6 -0.46441 -0.00925 C -0.4717 -0.02359 -0.475 -0.04209 -0.48229 -0.05666 C -0.48941 -0.0932 -0.49704 -0.12905 -0.50277 -0.16605 C -0.50538 -0.20421 -0.50868 -0.24445 -0.49861 -0.28099 C -0.48802 -0.31938 -0.4559 -0.35384 -0.43159 -0.37604 C -0.42725 -0.37997 -0.42222 -0.3809 -0.41788 -0.38506 C -0.40659 -0.39593 -0.3934 -0.40634 -0.37951 -0.4105 C -0.36666 -0.41906 -0.35104 -0.41998 -0.33697 -0.42345 C -0.3085 -0.43039 -0.28142 -0.43293 -0.25208 -0.43432 C -0.21475 -0.43848 -0.17708 -0.43548 -0.13975 -0.43247 C -0.13003 -0.43062 -0.11875 -0.42969 -0.10954 -0.4253 C -0.08107 -0.41212 -0.05451 -0.39038 -0.0302 -0.36679 C -0.02829 -0.36494 -0.0276 -0.3617 -0.02604 -0.35939 C -0.02135 -0.35245 -0.01597 -0.34413 -0.01093 -0.33765 C -0.00833 -0.32747 -0.00277 -0.32308 -3.61111E-6 -0.31198 C 0.00434 -0.2951 0.00799 -0.27798 0.01233 -0.26087 C 0.01372 -0.25555 0.01372 -0.24977 0.01511 -0.24445 C 0.0191 -0.19704 0.01684 -0.14616 0.01372 -0.09852 C 0.01303 -0.08696 0.01007 -0.07216 0.00816 -0.06013 C 0.0073 -0.05527 0.00539 -0.04556 0.00539 -0.04556 C 0.00452 -0.03469 0.00556 -0.02313 0.00278 -0.01272 C 0.00226 -0.01064 -0.00312 0.00324 -0.00277 0.0037 C -0.00191 0.00486 -0.00086 0.00116 -3.61111E-6 -1.84089E-6 Z " pathEditMode="relative" ptsTypes="fffffffffffffffffffffffffffffffffffffff">
                                      <p:cBhvr>
                                        <p:cTn id="61" dur="2000" fill="hold"/>
                                        <p:tgtEl>
                                          <p:spTgt spid="5"/>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8.33333E-7 2.25717E-6 C -0.01962 0.00532 -0.03907 0.01249 -0.05886 0.01642 C -0.10608 0.01411 -0.15382 0.01364 -0.2 -0.00162 C -0.21459 -0.00648 -0.22796 -0.01642 -0.24115 -0.02544 C -0.24566 -0.02845 -0.25053 -0.03261 -0.25487 -0.03631 C -0.25764 -0.03862 -0.26303 -0.04371 -0.26303 -0.04371 C -0.26945 -0.05666 -0.26129 -0.04209 -0.27118 -0.05273 C -0.27865 -0.06059 -0.28421 -0.071 -0.29046 -0.08025 C -0.29306 -0.08418 -0.29653 -0.08696 -0.29862 -0.09112 C -0.30261 -0.09898 -0.30695 -0.10685 -0.31094 -0.11494 C -0.31563 -0.12442 -0.31632 -0.13321 -0.32049 -0.14223 C -0.32188 -0.14963 -0.32292 -0.15426 -0.32605 -0.1605 C -0.3283 -0.17253 -0.33178 -0.18478 -0.33698 -0.19519 C -0.33976 -0.20907 -0.34237 -0.22317 -0.34514 -0.23705 C -0.34983 -0.28585 -0.34948 -0.33626 -0.34375 -0.38483 C -0.34132 -0.40564 -0.33455 -0.42761 -0.32605 -0.44519 C -0.32275 -0.4519 -0.32153 -0.46045 -0.31789 -0.46693 C -0.31129 -0.47872 -0.30053 -0.50116 -0.29184 -0.50902 C -0.27796 -0.52174 -0.26459 -0.53446 -0.24931 -0.54371 C -0.24132 -0.54857 -0.23039 -0.55019 -0.22327 -0.55643 C -0.21563 -0.56314 -0.20487 -0.56661 -0.19584 -0.56915 C -0.18368 -0.57239 -0.17118 -0.57331 -0.15886 -0.5747 C -0.10348 -0.57354 -0.04393 -0.57863 0.01093 -0.56013 C 0.03003 -0.55365 0.04375 -0.54672 0.06163 -0.53631 C 0.08177 -0.52451 0.05104 -0.54464 0.07951 -0.52544 C 0.08211 -0.52382 0.08767 -0.52174 0.08767 -0.52174 C 0.09843 -0.51156 0.09357 -0.51434 0.10138 -0.51087 C 0.11666 -0.49052 0.09635 -0.51596 0.10954 -0.50347 C 0.11822 -0.49538 0.12673 -0.48427 0.1342 -0.47433 C 0.14062 -0.46577 0.14791 -0.4586 0.15347 -0.44889 C 0.16076 -0.4364 0.1677 -0.42114 0.17257 -0.4068 C 0.17586 -0.39686 0.17638 -0.38691 0.1809 -0.37766 C 0.18593 -0.3543 0.18871 -0.33025 0.19184 -0.30643 C 0.19132 -0.2833 0.19062 -0.24144 0.18906 -0.21531 C 0.18767 -0.19265 0.18229 -0.16975 0.17812 -0.14778 C 0.17482 -0.1309 0.17187 -0.11471 0.16441 -0.10037 C 0.16093 -0.08649 0.15451 -0.07701 0.14791 -0.06568 C 0.13906 -0.05042 0.14652 -0.05828 0.13836 -0.05088 C 0.13194 -0.03862 0.13958 -0.05088 0.13159 -0.04371 C 0.12691 -0.03932 0.12569 -0.03284 0.12048 -0.02914 C 0.09496 -0.0118 0.06684 -0.00671 0.03836 -0.00347 C 0.02552 -0.00208 0.01284 -0.00116 8.33333E-7 2.25717E-6 Z " pathEditMode="relative" ptsTypes="ffffffffffffffffffffffffffffffffffffffffff">
                                      <p:cBhvr>
                                        <p:cTn id="63" dur="2000" fill="hold"/>
                                        <p:tgtEl>
                                          <p:spTgt spid="15"/>
                                        </p:tgtEl>
                                        <p:attrNameLst>
                                          <p:attrName>ppt_x</p:attrName>
                                          <p:attrName>ppt_y</p:attrName>
                                        </p:attrNameLst>
                                      </p:cBhvr>
                                    </p:animMotion>
                                  </p:childTnLst>
                                </p:cTn>
                              </p:par>
                              <p:par>
                                <p:cTn id="64" presetID="0" presetClass="path" presetSubtype="0" accel="50000" decel="50000" fill="hold" nodeType="withEffect">
                                  <p:stCondLst>
                                    <p:cond delay="0"/>
                                  </p:stCondLst>
                                  <p:childTnLst>
                                    <p:animMotion origin="layout" path="M -7.5E-6 -3.80204E-6 C -0.01424 -0.00486 -0.02709 -0.01341 -0.04115 -0.01827 C -0.05504 -0.03076 -0.06997 -0.04024 -0.08369 -0.05296 C -0.08716 -0.0562 -0.0915 -0.05805 -0.09462 -0.06221 C -0.10105 -0.07077 -0.10903 -0.07655 -0.11511 -0.0858 C -0.12882 -0.10661 -0.14028 -0.12835 -0.14931 -0.15333 C -0.15348 -0.16466 -0.15556 -0.18571 -0.15764 -0.19889 C -0.15695 -0.22549 -0.15591 -0.27567 -0.14532 -0.30296 C -0.14132 -0.32909 -0.13073 -0.35014 -0.12066 -0.37234 C -0.11737 -0.37951 -0.11476 -0.3876 -0.11112 -0.39431 C -0.104 -0.40772 -0.09497 -0.41906 -0.08629 -0.43062 C -0.08334 -0.43455 -0.08126 -0.43987 -0.07813 -0.44357 C -0.05139 -0.47595 -0.00921 -0.49422 0.02604 -0.5 C 0.05434 -0.50971 0.08506 -0.50648 0.11371 -0.5074 C 0.16093 -0.51804 0.20833 -0.50763 0.25468 -0.49653 C 0.26319 -0.49445 0.26961 -0.48959 0.27795 -0.48728 C 0.28333 -0.48358 0.28923 -0.48242 0.29444 -0.47826 C 0.30434 -0.47017 0.29548 -0.47433 0.30538 -0.47086 C 0.31163 -0.46253 0.31892 -0.45606 0.32604 -0.44889 C 0.34357 -0.43154 0.3559 -0.40564 0.36701 -0.38136 C 0.36874 -0.37766 0.37152 -0.37465 0.37256 -0.37049 C 0.37777 -0.34968 0.36944 -0.38113 0.37656 -0.35962 C 0.37934 -0.35083 0.38124 -0.34112 0.3835 -0.3321 C 0.38732 -0.31753 0.38246 -0.33626 0.38628 -0.32123 C 0.3868 -0.31938 0.38767 -0.31568 0.38767 -0.31568 C 0.38975 -0.2944 0.39166 -0.27336 0.39305 -0.25185 C 0.39253 -0.21485 0.39236 -0.17761 0.39166 -0.14061 C 0.39079 -0.09736 0.38645 -0.05944 0.3684 -0.02382 C 0.36232 -0.01179 0.35711 0.00046 0.34791 0.00902 C 0.34374 0.01711 0.33993 0.02405 0.33281 0.02729 C 0.32552 0.037 0.31406 0.04417 0.30399 0.04741 C 0.28993 0.06036 0.26614 0.06522 0.2493 0.06915 C 0.20138 0.06822 0.16197 0.06637 0.11631 0.06013 C 0.10086 0.05481 0.08524 0.05065 0.06979 0.04556 C 0.06788 0.04487 0.06614 0.0444 0.06423 0.04371 C 0.06249 0.04302 0.06059 0.04255 0.05885 0.04186 C 0.05694 0.04117 0.05329 0.04001 0.05329 0.04001 C 0.04843 0.03654 0.04322 0.03608 0.03836 0.03284 C 0.02968 0.02683 0.021 0.02058 0.01232 0.01457 C 0.00729 0.0111 0.00034 0.00902 -0.00417 0.00532 C -0.00556 0.00416 -0.00834 0.00185 -0.00834 0.00185 " pathEditMode="relative" ptsTypes="ffffffffffffffffffffffffffffffffffffffffA">
                                      <p:cBhvr>
                                        <p:cTn id="65" dur="2000" fill="hold"/>
                                        <p:tgtEl>
                                          <p:spTgt spid="9"/>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2.77778E-6 -7.12303E-7 C -0.00382 -0.02544 -0.00225 -0.04625 -0.00139 -0.07308 C -0.00034 -0.10685 0.00191 -0.1383 0.01094 -0.16975 C 0.01354 -0.17877 0.01302 -0.18825 0.01632 -0.19704 C 0.03247 -0.24006 0.05122 -0.27798 0.07795 -0.31013 C 0.08334 -0.3166 0.08854 -0.32609 0.09445 -0.3321 C 0.10643 -0.34389 0.11893 -0.35384 0.13143 -0.36494 C 0.13716 -0.37003 0.14688 -0.37142 0.1533 -0.37419 C 0.17587 -0.38414 0.19358 -0.38945 0.21771 -0.39223 C 0.27309 -0.39107 0.32726 -0.38969 0.38212 -0.38136 C 0.3908 -0.37743 0.40052 -0.37581 0.40955 -0.37419 C 0.41823 -0.37026 0.42674 -0.3661 0.43559 -0.36309 C 0.44931 -0.35037 0.42848 -0.36864 0.44514 -0.35777 C 0.44723 -0.35638 0.44861 -0.35384 0.45052 -0.35222 C 0.45712 -0.34667 0.46511 -0.34251 0.47118 -0.3358 C 0.47535 -0.33117 0.47882 -0.32701 0.48351 -0.32308 C 0.49098 -0.30828 0.5007 -0.29579 0.50816 -0.28099 C 0.51545 -0.26619 0.51875 -0.24931 0.52466 -0.23358 C 0.52657 -0.22155 0.53091 -0.21045 0.5342 -0.19889 C 0.53698 -0.18918 0.53872 -0.179 0.54236 -0.16975 C 0.54514 -0.15495 0.54913 -0.14061 0.55191 -0.12581 C 0.554 -0.11448 0.55452 -0.10245 0.55747 -0.09135 C 0.5632 -0.02428 0.55782 0.05828 0.52587 0.11494 C 0.52188 0.13344 0.50278 0.15957 0.48889 0.1642 C 0.48334 0.17183 0.47466 0.179 0.46702 0.18247 C 0.46337 0.18409 0.45608 0.18617 0.45608 0.18617 C 0.45052 0.19126 0.44636 0.19334 0.43959 0.19519 C 0.43091 0.20005 0.42292 0.20652 0.41354 0.20976 C 0.39462 0.21647 0.37552 0.2197 0.35608 0.22271 C 0.34098 0.22109 0.32587 0.21901 0.31094 0.21531 C 0.30434 0.21369 0.29844 0.21068 0.29167 0.20976 C 0.28438 0.20883 0.27709 0.20883 0.26979 0.20791 C 0.26198 0.20698 0.24653 0.20444 0.24653 0.20444 C 0.23386 0.20028 0.22066 0.19958 0.20816 0.19519 C 0.19757 0.19172 0.18646 0.18617 0.17657 0.18062 C 0.16927 0.17669 0.16181 0.17391 0.15469 0.16975 C 0.15278 0.16859 0.15122 0.16698 0.14931 0.16605 C 0.14653 0.16466 0.14098 0.16235 0.14098 0.16235 C 0.13733 0.15865 0.13264 0.15657 0.13004 0.15148 C 0.12917 0.14963 0.12848 0.14755 0.12726 0.14593 C 0.12292 0.14015 0.12205 0.14177 0.11771 0.13691 C 0.11181 0.13043 0.10625 0.12442 0.1 0.11864 C 0.09688 0.1124 0.09184 0.10846 0.08889 0.10222 C 0.08386 0.09204 0.07813 0.08418 0.07257 0.0747 C 0.06424 0.06036 0.07066 0.06707 0.06285 0.06013 C 0.05486 0.04371 0.06667 0.0673 0.05608 0.04926 C 0.05365 0.04533 0.04723 0.03145 0.04514 0.02729 C 0.04341 0.02359 0.04236 0.01896 0.03959 0.01642 C 0.03229 0.00948 0.02743 -7.12303E-7 0.02049 -0.0074 C 0.01684 -0.01133 0.01216 -0.01295 0.00816 -0.01642 C -2.77778E-6 -0.01272 -2.77778E-6 -0.01226 -2.77778E-6 -7.12303E-7 Z " pathEditMode="relative" ptsTypes="fffffffffffffffffffffffffffffffffffffffffffffffffff">
                                      <p:cBhvr>
                                        <p:cTn id="67" dur="2000" fill="hold"/>
                                        <p:tgtEl>
                                          <p:spTgt spid="11"/>
                                        </p:tgtEl>
                                        <p:attrNameLst>
                                          <p:attrName>ppt_x</p:attrName>
                                          <p:attrName>ppt_y</p:attrName>
                                        </p:attrNameLst>
                                      </p:cBhvr>
                                    </p:animMotion>
                                  </p:childTnLst>
                                </p:cTn>
                              </p:par>
                              <p:par>
                                <p:cTn id="68" presetID="6" presetClass="entr" presetSubtype="16"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in)">
                                      <p:cBhvr>
                                        <p:cTn id="70" dur="2000"/>
                                        <p:tgtEl>
                                          <p:spTgt spid="22"/>
                                        </p:tgtEl>
                                      </p:cBhvr>
                                    </p:animEffect>
                                  </p:childTnLst>
                                </p:cTn>
                              </p:par>
                              <p:par>
                                <p:cTn id="71" presetID="8" presetClass="emph" presetSubtype="0" fill="hold" nodeType="withEffect">
                                  <p:stCondLst>
                                    <p:cond delay="0"/>
                                  </p:stCondLst>
                                  <p:childTnLst>
                                    <p:animRot by="43200000">
                                      <p:cBhvr>
                                        <p:cTn id="72" dur="2000" fill="hold"/>
                                        <p:tgtEl>
                                          <p:spTgt spid="22"/>
                                        </p:tgtEl>
                                        <p:attrNameLst>
                                          <p:attrName>r</p:attrName>
                                        </p:attrNameLst>
                                      </p:cBhvr>
                                    </p:animRot>
                                  </p:childTnLst>
                                </p:cTn>
                              </p:par>
                              <p:par>
                                <p:cTn id="73" presetID="6" presetClass="entr" presetSubtype="32" fill="hold" nodeType="withEffect">
                                  <p:stCondLst>
                                    <p:cond delay="1500"/>
                                  </p:stCondLst>
                                  <p:childTnLst>
                                    <p:set>
                                      <p:cBhvr>
                                        <p:cTn id="74" dur="1" fill="hold">
                                          <p:stCondLst>
                                            <p:cond delay="0"/>
                                          </p:stCondLst>
                                        </p:cTn>
                                        <p:tgtEl>
                                          <p:spTgt spid="2050"/>
                                        </p:tgtEl>
                                        <p:attrNameLst>
                                          <p:attrName>style.visibility</p:attrName>
                                        </p:attrNameLst>
                                      </p:cBhvr>
                                      <p:to>
                                        <p:strVal val="visible"/>
                                      </p:to>
                                    </p:set>
                                    <p:animEffect transition="in" filter="circle(out)">
                                      <p:cBhvr>
                                        <p:cTn id="75" dur="1000"/>
                                        <p:tgtEl>
                                          <p:spTgt spid="2050"/>
                                        </p:tgtEl>
                                      </p:cBhvr>
                                    </p:animEffect>
                                  </p:childTnLst>
                                </p:cTn>
                              </p:par>
                              <p:par>
                                <p:cTn id="76" presetID="45" presetClass="entr" presetSubtype="0" fill="hold" grpId="0" nodeType="withEffect">
                                  <p:stCondLst>
                                    <p:cond delay="150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250"/>
                                        <p:tgtEl>
                                          <p:spTgt spid="61"/>
                                        </p:tgtEl>
                                      </p:cBhvr>
                                    </p:animEffect>
                                    <p:anim calcmode="lin" valueType="num">
                                      <p:cBhvr>
                                        <p:cTn id="79" dur="1250" fill="hold"/>
                                        <p:tgtEl>
                                          <p:spTgt spid="61"/>
                                        </p:tgtEl>
                                        <p:attrNameLst>
                                          <p:attrName>ppt_w</p:attrName>
                                        </p:attrNameLst>
                                      </p:cBhvr>
                                      <p:tavLst>
                                        <p:tav tm="0" fmla="#ppt_w*sin(2.5*pi*$)">
                                          <p:val>
                                            <p:fltVal val="0"/>
                                          </p:val>
                                        </p:tav>
                                        <p:tav tm="100000">
                                          <p:val>
                                            <p:fltVal val="1"/>
                                          </p:val>
                                        </p:tav>
                                      </p:tavLst>
                                    </p:anim>
                                    <p:anim calcmode="lin" valueType="num">
                                      <p:cBhvr>
                                        <p:cTn id="80" dur="1250" fill="hold"/>
                                        <p:tgtEl>
                                          <p:spTgt spid="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c 27"/>
          <p:cNvSpPr/>
          <p:nvPr/>
        </p:nvSpPr>
        <p:spPr>
          <a:xfrm>
            <a:off x="2794004" y="3345091"/>
            <a:ext cx="2138037" cy="2886502"/>
          </a:xfrm>
          <a:prstGeom prst="arc">
            <a:avLst>
              <a:gd name="adj1" fmla="val 16135545"/>
              <a:gd name="adj2" fmla="val 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97" name="Connecteur droit 96"/>
          <p:cNvCxnSpPr/>
          <p:nvPr/>
        </p:nvCxnSpPr>
        <p:spPr>
          <a:xfrm flipH="1">
            <a:off x="5507542" y="5533950"/>
            <a:ext cx="1116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8" name="Picture 9" descr="E:\Mes Documents\$ 0 - COURS\$ 2010-2012 - TOULON - BONAPARTE\$ 2011-2012\STMG\Windows-Cascad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0746" y="3802341"/>
            <a:ext cx="513302" cy="513302"/>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Connecteur droit 104"/>
          <p:cNvCxnSpPr/>
          <p:nvPr/>
        </p:nvCxnSpPr>
        <p:spPr>
          <a:xfrm>
            <a:off x="1370092" y="3356992"/>
            <a:ext cx="205765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H="1">
            <a:off x="1500549" y="5533950"/>
            <a:ext cx="28083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8" name="Picture 10" descr="E:\Mes Documents\$ 0 - COURS\$ 2010-2012 - TOULON - BONAPARTE\$ 2011-2012\STMG\Data_SQL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8414" y="5312074"/>
            <a:ext cx="501778" cy="50177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E:\Mes Documents\$ 0 - COURS\$ 2010-2012 - TOULON - BONAPARTE\$ 2011-2012\STMG\Ressources\server-icon.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1455" y="2355625"/>
            <a:ext cx="4190206" cy="4190203"/>
          </a:xfrm>
          <a:prstGeom prst="rect">
            <a:avLst/>
          </a:prstGeom>
          <a:noFill/>
          <a:extLst>
            <a:ext uri="{909E8E84-426E-40DD-AFC4-6F175D3DCCD1}">
              <a14:hiddenFill xmlns:a14="http://schemas.microsoft.com/office/drawing/2010/main">
                <a:solidFill>
                  <a:srgbClr val="FFFFFF"/>
                </a:solidFill>
              </a14:hiddenFill>
            </a:ext>
          </a:extLst>
        </p:spPr>
      </p:pic>
      <p:cxnSp>
        <p:nvCxnSpPr>
          <p:cNvPr id="102" name="Connecteur droit 101"/>
          <p:cNvCxnSpPr/>
          <p:nvPr/>
        </p:nvCxnSpPr>
        <p:spPr>
          <a:xfrm>
            <a:off x="954779" y="3356992"/>
            <a:ext cx="1" cy="1404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607468" y="2983237"/>
            <a:ext cx="713344" cy="723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3"/>
          <p:cNvSpPr txBox="1">
            <a:spLocks/>
          </p:cNvSpPr>
          <p:nvPr/>
        </p:nvSpPr>
        <p:spPr bwMode="auto">
          <a:xfrm>
            <a:off x="457200" y="1600200"/>
            <a:ext cx="7859216" cy="7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Architecture fonctionnelle : </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21</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grpSp>
        <p:nvGrpSpPr>
          <p:cNvPr id="5" name="Groupe 4"/>
          <p:cNvGrpSpPr/>
          <p:nvPr/>
        </p:nvGrpSpPr>
        <p:grpSpPr>
          <a:xfrm>
            <a:off x="260133" y="4813950"/>
            <a:ext cx="1424603" cy="1556143"/>
            <a:chOff x="297585" y="5069667"/>
            <a:chExt cx="1424603" cy="1556143"/>
          </a:xfrm>
        </p:grpSpPr>
        <p:grpSp>
          <p:nvGrpSpPr>
            <p:cNvPr id="63" name="Groupe 62"/>
            <p:cNvGrpSpPr/>
            <p:nvPr/>
          </p:nvGrpSpPr>
          <p:grpSpPr>
            <a:xfrm>
              <a:off x="297585" y="5069667"/>
              <a:ext cx="1424603" cy="1290573"/>
              <a:chOff x="36286" y="4808874"/>
              <a:chExt cx="1424603" cy="1290573"/>
            </a:xfrm>
          </p:grpSpPr>
          <p:pic>
            <p:nvPicPr>
              <p:cNvPr id="65"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80164" y="4808874"/>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286" y="5309552"/>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40889" y="5379447"/>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 name="Rectangle 63"/>
            <p:cNvSpPr/>
            <p:nvPr/>
          </p:nvSpPr>
          <p:spPr>
            <a:xfrm>
              <a:off x="699765" y="6348811"/>
              <a:ext cx="604846" cy="276999"/>
            </a:xfrm>
            <a:prstGeom prst="rect">
              <a:avLst/>
            </a:prstGeom>
          </p:spPr>
          <p:txBody>
            <a:bodyPr wrap="none">
              <a:spAutoFit/>
            </a:bodyPr>
            <a:lstStyle/>
            <a:p>
              <a:pPr algn="ctr"/>
              <a:r>
                <a:rPr lang="fr-FR" sz="1200" dirty="0" smtClean="0">
                  <a:latin typeface="+mn-lt"/>
                </a:rPr>
                <a:t>Clients</a:t>
              </a:r>
              <a:endParaRPr lang="fr-FR" sz="1200" dirty="0">
                <a:latin typeface="+mn-lt"/>
              </a:endParaRPr>
            </a:p>
          </p:txBody>
        </p:sp>
      </p:grpSp>
      <p:grpSp>
        <p:nvGrpSpPr>
          <p:cNvPr id="72" name="Groupe 71"/>
          <p:cNvGrpSpPr>
            <a:grpSpLocks noChangeAspect="1"/>
          </p:cNvGrpSpPr>
          <p:nvPr/>
        </p:nvGrpSpPr>
        <p:grpSpPr>
          <a:xfrm>
            <a:off x="2771800" y="2722857"/>
            <a:ext cx="1210479" cy="1533101"/>
            <a:chOff x="4348583" y="3689477"/>
            <a:chExt cx="1080120" cy="1348016"/>
          </a:xfrm>
        </p:grpSpPr>
        <p:grpSp>
          <p:nvGrpSpPr>
            <p:cNvPr id="73" name="Groupe 72"/>
            <p:cNvGrpSpPr/>
            <p:nvPr/>
          </p:nvGrpSpPr>
          <p:grpSpPr>
            <a:xfrm>
              <a:off x="4348583" y="3689477"/>
              <a:ext cx="1080120" cy="1121267"/>
              <a:chOff x="4788024" y="4179941"/>
              <a:chExt cx="1080120" cy="1121267"/>
            </a:xfrm>
          </p:grpSpPr>
          <p:pic>
            <p:nvPicPr>
              <p:cNvPr id="75" name="Picture 2" descr="E:\Mes Documents\$ 0 - COURS\$ 2010-2012 - TOULON - BONAPARTE\$ 2011-2012\STMG\Ressources\server-icon.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88024" y="4179941"/>
                <a:ext cx="1071017" cy="107101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9" descr="E:\Mes Documents\$ 0 - COURS\$ 2010-2012 - TOULON - BONAPARTE\$ 2011-2012\STMG\Ressources\globe-icon.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2889" y="4705953"/>
                <a:ext cx="595255" cy="595255"/>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Rectangle 73"/>
            <p:cNvSpPr/>
            <p:nvPr/>
          </p:nvSpPr>
          <p:spPr>
            <a:xfrm flipH="1">
              <a:off x="4451132" y="4760494"/>
              <a:ext cx="965521" cy="276999"/>
            </a:xfrm>
            <a:prstGeom prst="rect">
              <a:avLst/>
            </a:prstGeom>
          </p:spPr>
          <p:txBody>
            <a:bodyPr wrap="none">
              <a:spAutoFit/>
            </a:bodyPr>
            <a:lstStyle/>
            <a:p>
              <a:pPr algn="ctr"/>
              <a:r>
                <a:rPr lang="fr-FR" sz="1200" dirty="0" smtClean="0">
                  <a:latin typeface="+mn-lt"/>
                </a:rPr>
                <a:t>Serveur web</a:t>
              </a:r>
              <a:endParaRPr lang="fr-FR" sz="1200" dirty="0">
                <a:latin typeface="+mn-lt"/>
              </a:endParaRPr>
            </a:p>
          </p:txBody>
        </p:sp>
      </p:grpSp>
      <p:grpSp>
        <p:nvGrpSpPr>
          <p:cNvPr id="85" name="Groupe 84"/>
          <p:cNvGrpSpPr>
            <a:grpSpLocks noChangeAspect="1"/>
          </p:cNvGrpSpPr>
          <p:nvPr/>
        </p:nvGrpSpPr>
        <p:grpSpPr>
          <a:xfrm>
            <a:off x="6655892" y="4796500"/>
            <a:ext cx="1372492" cy="1474900"/>
            <a:chOff x="2881234" y="5450336"/>
            <a:chExt cx="1227116" cy="1318677"/>
          </a:xfrm>
        </p:grpSpPr>
        <p:grpSp>
          <p:nvGrpSpPr>
            <p:cNvPr id="86" name="Groupe 85"/>
            <p:cNvGrpSpPr/>
            <p:nvPr/>
          </p:nvGrpSpPr>
          <p:grpSpPr>
            <a:xfrm>
              <a:off x="2881234" y="5450336"/>
              <a:ext cx="1227116" cy="1099806"/>
              <a:chOff x="3818889" y="3861048"/>
              <a:chExt cx="1227116" cy="1099806"/>
            </a:xfrm>
          </p:grpSpPr>
          <p:pic>
            <p:nvPicPr>
              <p:cNvPr id="89" name="Picture 2" descr="E:\Mes Documents\$ 0 - COURS\$ 2010-2012 - TOULON - BONAPARTE\$ 2011-2012\STMG\Ressources\server-icon.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18889" y="3861048"/>
                <a:ext cx="1071017" cy="107101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E:\Mes Documents\$ 0 - COURS\$ 2010-2012 - TOULON - BONAPARTE\$ 2011-2012\STMG\Ressources\Database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6005" y="4240854"/>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Rectangle 87"/>
            <p:cNvSpPr/>
            <p:nvPr/>
          </p:nvSpPr>
          <p:spPr>
            <a:xfrm flipH="1">
              <a:off x="3142139" y="6521354"/>
              <a:ext cx="549207" cy="247659"/>
            </a:xfrm>
            <a:prstGeom prst="rect">
              <a:avLst/>
            </a:prstGeom>
          </p:spPr>
          <p:txBody>
            <a:bodyPr wrap="none">
              <a:spAutoFit/>
            </a:bodyPr>
            <a:lstStyle/>
            <a:p>
              <a:pPr algn="ctr"/>
              <a:r>
                <a:rPr lang="fr-FR" sz="1200" dirty="0" smtClean="0">
                  <a:latin typeface="+mn-lt"/>
                </a:rPr>
                <a:t>SGBDR</a:t>
              </a:r>
              <a:endParaRPr lang="fr-FR" sz="1200" dirty="0">
                <a:latin typeface="+mn-lt"/>
              </a:endParaRPr>
            </a:p>
          </p:txBody>
        </p:sp>
      </p:grpSp>
      <p:grpSp>
        <p:nvGrpSpPr>
          <p:cNvPr id="6" name="Groupe 5"/>
          <p:cNvGrpSpPr/>
          <p:nvPr/>
        </p:nvGrpSpPr>
        <p:grpSpPr>
          <a:xfrm>
            <a:off x="586057" y="2996952"/>
            <a:ext cx="745583" cy="781080"/>
            <a:chOff x="7164288" y="1556832"/>
            <a:chExt cx="903533" cy="961080"/>
          </a:xfrm>
        </p:grpSpPr>
        <p:pic>
          <p:nvPicPr>
            <p:cNvPr id="2052" name="Picture 4" descr="E:\Mes Documents\$ 0 - COURS\$ 2010-2012 - TOULON - BONAPARTE\$ 2011-2012\STMG\navigateurs\Opera logo.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328" y="2157912"/>
              <a:ext cx="48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es Documents\$ 0 - COURS\$ 2010-2012 - TOULON - BONAPARTE\$ 2011-2012\STMG\navigateurs\safari.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2157912"/>
              <a:ext cx="418605"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es Documents\$ 0 - COURS\$ 2010-2012 - TOULON - BONAPARTE\$ 2011-2012\STMG\navigateurs\chrome-icon.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1832011"/>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Mes Documents\$ 0 - COURS\$ 2010-2012 - TOULON - BONAPARTE\$ 2011-2012\STMG\navigateurs\firefox-icon-ginourmous.png"/>
            <p:cNvPicPr>
              <a:picLocks noChangeAspect="1" noChangeArrowheads="1"/>
            </p:cNvPicPr>
            <p:nvPr/>
          </p:nvPicPr>
          <p:blipFill>
            <a:blip r:embed="rId1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27478" y="1832011"/>
              <a:ext cx="340343"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Mes Documents\$ 0 - COURS\$ 2010-2012 - TOULON - BONAPARTE\$ 2011-2012\STMG\navigateurs\Internet-Explorer-Icon-HD.png"/>
            <p:cNvPicPr>
              <a:picLocks noChangeAspect="1" noChangeArrowheads="1"/>
            </p:cNvPicPr>
            <p:nvPr/>
          </p:nvPicPr>
          <p:blipFill>
            <a:blip r:embed="rId1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52360" y="1556832"/>
              <a:ext cx="360000"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e 6"/>
          <p:cNvGrpSpPr/>
          <p:nvPr/>
        </p:nvGrpSpPr>
        <p:grpSpPr>
          <a:xfrm>
            <a:off x="4308932" y="4784577"/>
            <a:ext cx="1197900" cy="1626368"/>
            <a:chOff x="4558798" y="4390571"/>
            <a:chExt cx="1197900" cy="1626368"/>
          </a:xfrm>
        </p:grpSpPr>
        <p:pic>
          <p:nvPicPr>
            <p:cNvPr id="82" name="Picture 2" descr="E:\Mes Documents\$ 0 - COURS\$ 2010-2012 - TOULON - BONAPARTE\$ 2011-2012\STMG\Ressources\server-icon.png"/>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58798" y="4390571"/>
              <a:ext cx="1197900" cy="119790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flipH="1">
              <a:off x="4666812" y="5555274"/>
              <a:ext cx="981871" cy="461665"/>
            </a:xfrm>
            <a:prstGeom prst="rect">
              <a:avLst/>
            </a:prstGeom>
          </p:spPr>
          <p:txBody>
            <a:bodyPr wrap="none">
              <a:spAutoFit/>
            </a:bodyPr>
            <a:lstStyle/>
            <a:p>
              <a:pPr algn="ctr"/>
              <a:r>
                <a:rPr lang="fr-FR" sz="1200" dirty="0" smtClean="0">
                  <a:latin typeface="+mn-lt"/>
                </a:rPr>
                <a:t>Serveur</a:t>
              </a:r>
              <a:br>
                <a:rPr lang="fr-FR" sz="1200" dirty="0" smtClean="0">
                  <a:latin typeface="+mn-lt"/>
                </a:rPr>
              </a:br>
              <a:r>
                <a:rPr lang="fr-FR" sz="1200" dirty="0" smtClean="0">
                  <a:latin typeface="+mn-lt"/>
                </a:rPr>
                <a:t>d’application</a:t>
              </a:r>
              <a:endParaRPr lang="fr-FR" sz="1200" dirty="0">
                <a:latin typeface="+mn-lt"/>
              </a:endParaRPr>
            </a:p>
          </p:txBody>
        </p:sp>
        <p:pic>
          <p:nvPicPr>
            <p:cNvPr id="2056" name="Picture 8" descr="E:\Mes Documents\$ 0 - COURS\$ 2010-2012 - TOULON - BONAPARTE\$ 2011-2012\STMG\1340266593_our_process_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96150" y="4810423"/>
              <a:ext cx="860548" cy="8605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7" name="Picture 9" descr="E:\Mes Documents\$ 0 - COURS\$ 2010-2012 - TOULON - BONAPARTE\$ 2011-2012\STMG\Windows-Cascade-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7353" y="5277299"/>
            <a:ext cx="513302" cy="513302"/>
          </a:xfrm>
          <a:prstGeom prst="rect">
            <a:avLst/>
          </a:prstGeom>
          <a:noFill/>
          <a:extLst>
            <a:ext uri="{909E8E84-426E-40DD-AFC4-6F175D3DCCD1}">
              <a14:hiddenFill xmlns:a14="http://schemas.microsoft.com/office/drawing/2010/main">
                <a:solidFill>
                  <a:srgbClr val="FFFFFF"/>
                </a:solidFill>
              </a14:hiddenFill>
            </a:ext>
          </a:extLst>
        </p:spPr>
      </p:pic>
      <p:grpSp>
        <p:nvGrpSpPr>
          <p:cNvPr id="95238" name="Groupe 95237"/>
          <p:cNvGrpSpPr/>
          <p:nvPr/>
        </p:nvGrpSpPr>
        <p:grpSpPr>
          <a:xfrm>
            <a:off x="4321172" y="1998461"/>
            <a:ext cx="1650238" cy="1533864"/>
            <a:chOff x="4321172" y="1998461"/>
            <a:chExt cx="1650238" cy="1533864"/>
          </a:xfrm>
        </p:grpSpPr>
        <p:sp>
          <p:nvSpPr>
            <p:cNvPr id="95235" name="Rectangle 95234"/>
            <p:cNvSpPr/>
            <p:nvPr/>
          </p:nvSpPr>
          <p:spPr>
            <a:xfrm rot="20344288">
              <a:off x="5573544" y="1998461"/>
              <a:ext cx="397866" cy="1107996"/>
            </a:xfrm>
            <a:prstGeom prst="rect">
              <a:avLst/>
            </a:prstGeom>
            <a:scene3d>
              <a:camera prst="isometricTopUp"/>
              <a:lightRig rig="threePt" dir="t"/>
            </a:scene3d>
          </p:spPr>
          <p:txBody>
            <a:bodyPr wrap="none">
              <a:spAutoFit/>
            </a:bodyPr>
            <a:lstStyle/>
            <a:p>
              <a:r>
                <a:rPr lang="fr-FR" sz="6600" dirty="0" smtClean="0">
                  <a:latin typeface="+mn-lt"/>
                </a:rPr>
                <a:t>I</a:t>
              </a:r>
              <a:endParaRPr lang="fr-FR" sz="6600" dirty="0">
                <a:latin typeface="+mn-lt"/>
              </a:endParaRPr>
            </a:p>
          </p:txBody>
        </p:sp>
        <p:sp>
          <p:nvSpPr>
            <p:cNvPr id="119" name="Rectangle 118"/>
            <p:cNvSpPr/>
            <p:nvPr/>
          </p:nvSpPr>
          <p:spPr>
            <a:xfrm rot="20311466">
              <a:off x="4321172" y="2424329"/>
              <a:ext cx="622286" cy="1107996"/>
            </a:xfrm>
            <a:prstGeom prst="rect">
              <a:avLst/>
            </a:prstGeom>
            <a:scene3d>
              <a:camera prst="isometricTopUp"/>
              <a:lightRig rig="threePt" dir="t"/>
            </a:scene3d>
          </p:spPr>
          <p:txBody>
            <a:bodyPr wrap="none">
              <a:spAutoFit/>
            </a:bodyPr>
            <a:lstStyle/>
            <a:p>
              <a:r>
                <a:rPr lang="fr-FR" sz="6600" dirty="0" smtClean="0">
                  <a:latin typeface="+mn-lt"/>
                </a:rPr>
                <a:t>P</a:t>
              </a:r>
              <a:endParaRPr lang="fr-FR" sz="6600" dirty="0">
                <a:latin typeface="+mn-lt"/>
              </a:endParaRPr>
            </a:p>
          </p:txBody>
        </p:sp>
        <p:sp>
          <p:nvSpPr>
            <p:cNvPr id="122" name="Rectangle 121"/>
            <p:cNvSpPr/>
            <p:nvPr/>
          </p:nvSpPr>
          <p:spPr>
            <a:xfrm rot="20340033">
              <a:off x="4818680" y="2224796"/>
              <a:ext cx="718466" cy="1107996"/>
            </a:xfrm>
            <a:prstGeom prst="rect">
              <a:avLst/>
            </a:prstGeom>
            <a:scene3d>
              <a:camera prst="isometricTopUp"/>
              <a:lightRig rig="threePt" dir="t"/>
            </a:scene3d>
          </p:spPr>
          <p:txBody>
            <a:bodyPr wrap="none">
              <a:spAutoFit/>
            </a:bodyPr>
            <a:lstStyle/>
            <a:p>
              <a:r>
                <a:rPr lang="fr-FR" sz="6600" dirty="0" smtClean="0">
                  <a:latin typeface="+mn-lt"/>
                </a:rPr>
                <a:t>G</a:t>
              </a:r>
              <a:endParaRPr lang="fr-FR" sz="6600" dirty="0">
                <a:latin typeface="+mn-lt"/>
              </a:endParaRPr>
            </a:p>
          </p:txBody>
        </p:sp>
      </p:grpSp>
    </p:spTree>
    <p:extLst>
      <p:ext uri="{BB962C8B-B14F-4D97-AF65-F5344CB8AC3E}">
        <p14:creationId xmlns:p14="http://schemas.microsoft.com/office/powerpoint/2010/main" val="41224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fade">
                                      <p:cBhvr>
                                        <p:cTn id="10" dur="500"/>
                                        <p:tgtEl>
                                          <p:spTgt spid="20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left)">
                                      <p:cBhvr>
                                        <p:cTn id="15" dur="500"/>
                                        <p:tgtEl>
                                          <p:spTgt spid="97"/>
                                        </p:tgtEl>
                                      </p:cBhvr>
                                    </p:animEffect>
                                  </p:childTnLst>
                                </p:cTn>
                              </p:par>
                              <p:par>
                                <p:cTn id="16" presetID="10" presetClass="entr" presetSubtype="0"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fade">
                                      <p:cBhvr>
                                        <p:cTn id="18" dur="250"/>
                                        <p:tgtEl>
                                          <p:spTgt spid="205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down)">
                                      <p:cBhvr>
                                        <p:cTn id="23" dur="500"/>
                                        <p:tgtEl>
                                          <p:spTgt spid="102"/>
                                        </p:tgtEl>
                                      </p:cBhvr>
                                    </p:animEffect>
                                  </p:childTnLst>
                                </p:cTn>
                              </p:par>
                              <p:par>
                                <p:cTn id="24" presetID="10" presetClass="entr" presetSubtype="0" fill="hold" nodeType="with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8" presetClass="emph" presetSubtype="0" fill="hold" nodeType="withEffect">
                                  <p:stCondLst>
                                    <p:cond delay="0"/>
                                  </p:stCondLst>
                                  <p:childTnLst>
                                    <p:animRot by="43200000">
                                      <p:cBhvr>
                                        <p:cTn id="28" dur="1000" fill="hold"/>
                                        <p:tgtEl>
                                          <p:spTgt spid="6"/>
                                        </p:tgtEl>
                                        <p:attrNameLst>
                                          <p:attrName>r</p:attrName>
                                        </p:attrNameLst>
                                      </p:cBhvr>
                                    </p:animRot>
                                  </p:childTnLst>
                                </p:cTn>
                              </p:par>
                              <p:par>
                                <p:cTn id="29" presetID="22" presetClass="entr" presetSubtype="8" fill="hold" nodeType="withEffect">
                                  <p:stCondLst>
                                    <p:cond delay="500"/>
                                  </p:stCondLst>
                                  <p:childTnLst>
                                    <p:set>
                                      <p:cBhvr>
                                        <p:cTn id="30" dur="1" fill="hold">
                                          <p:stCondLst>
                                            <p:cond delay="0"/>
                                          </p:stCondLst>
                                        </p:cTn>
                                        <p:tgtEl>
                                          <p:spTgt spid="105"/>
                                        </p:tgtEl>
                                        <p:attrNameLst>
                                          <p:attrName>style.visibility</p:attrName>
                                        </p:attrNameLst>
                                      </p:cBhvr>
                                      <p:to>
                                        <p:strVal val="visible"/>
                                      </p:to>
                                    </p:set>
                                    <p:animEffect transition="in" filter="wipe(left)">
                                      <p:cBhvr>
                                        <p:cTn id="31" dur="500"/>
                                        <p:tgtEl>
                                          <p:spTgt spid="105"/>
                                        </p:tgtEl>
                                      </p:cBhvr>
                                    </p:animEffect>
                                  </p:childTnLst>
                                </p:cTn>
                              </p:par>
                              <p:par>
                                <p:cTn id="32" presetID="10" presetClass="entr" presetSubtype="0" fill="hold" nodeType="withEffect">
                                  <p:stCondLst>
                                    <p:cond delay="50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5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nodeType="clickEffect">
                                  <p:stCondLst>
                                    <p:cond delay="0"/>
                                  </p:stCondLst>
                                  <p:childTnLst>
                                    <p:animMotion origin="layout" path="M -1.38889E-6 -2.96296E-6 L -0.19271 -0.03379 " pathEditMode="relative" rAng="0" ptsTypes="AA">
                                      <p:cBhvr>
                                        <p:cTn id="46" dur="2000" fill="hold"/>
                                        <p:tgtEl>
                                          <p:spTgt spid="85"/>
                                        </p:tgtEl>
                                        <p:attrNameLst>
                                          <p:attrName>ppt_x</p:attrName>
                                          <p:attrName>ppt_y</p:attrName>
                                        </p:attrNameLst>
                                      </p:cBhvr>
                                      <p:rCtr x="-9635" y="-1690"/>
                                    </p:animMotion>
                                  </p:childTnLst>
                                </p:cTn>
                              </p:par>
                              <p:par>
                                <p:cTn id="47" presetID="56" presetClass="path" presetSubtype="0" accel="50000" decel="50000" fill="hold" nodeType="withEffect">
                                  <p:stCondLst>
                                    <p:cond delay="0"/>
                                  </p:stCondLst>
                                  <p:childTnLst>
                                    <p:animMotion origin="layout" path="M -8.33333E-7 3.7037E-6 L 0.25677 0.04375 " pathEditMode="relative" rAng="0" ptsTypes="AA">
                                      <p:cBhvr>
                                        <p:cTn id="48" dur="2000" fill="hold"/>
                                        <p:tgtEl>
                                          <p:spTgt spid="72"/>
                                        </p:tgtEl>
                                        <p:attrNameLst>
                                          <p:attrName>ppt_x</p:attrName>
                                          <p:attrName>ppt_y</p:attrName>
                                        </p:attrNameLst>
                                      </p:cBhvr>
                                      <p:rCtr x="12830" y="2176"/>
                                    </p:animMotion>
                                  </p:childTnLst>
                                </p:cTn>
                              </p:par>
                              <p:par>
                                <p:cTn id="49" presetID="42" presetClass="path" presetSubtype="0" accel="50000" decel="50000" fill="hold" nodeType="withEffect">
                                  <p:stCondLst>
                                    <p:cond delay="0"/>
                                  </p:stCondLst>
                                  <p:childTnLst>
                                    <p:animMotion origin="layout" path="M -1.94444E-6 -3.7037E-6 L -0.09184 -0.03264 " pathEditMode="relative" rAng="0" ptsTypes="AA">
                                      <p:cBhvr>
                                        <p:cTn id="50" dur="2000" fill="hold"/>
                                        <p:tgtEl>
                                          <p:spTgt spid="7"/>
                                        </p:tgtEl>
                                        <p:attrNameLst>
                                          <p:attrName>ppt_x</p:attrName>
                                          <p:attrName>ppt_y</p:attrName>
                                        </p:attrNameLst>
                                      </p:cBhvr>
                                      <p:rCtr x="-4601" y="-1644"/>
                                    </p:animMotion>
                                  </p:childTnLst>
                                </p:cTn>
                              </p:par>
                              <p:par>
                                <p:cTn id="51" presetID="10" presetClass="entr" presetSubtype="0" fill="hold" nodeType="withEffect">
                                  <p:stCondLst>
                                    <p:cond delay="0"/>
                                  </p:stCondLst>
                                  <p:childTnLst>
                                    <p:set>
                                      <p:cBhvr>
                                        <p:cTn id="52" dur="1" fill="hold">
                                          <p:stCondLst>
                                            <p:cond delay="0"/>
                                          </p:stCondLst>
                                        </p:cTn>
                                        <p:tgtEl>
                                          <p:spTgt spid="114"/>
                                        </p:tgtEl>
                                        <p:attrNameLst>
                                          <p:attrName>style.visibility</p:attrName>
                                        </p:attrNameLst>
                                      </p:cBhvr>
                                      <p:to>
                                        <p:strVal val="visible"/>
                                      </p:to>
                                    </p:set>
                                    <p:animEffect transition="in" filter="fade">
                                      <p:cBhvr>
                                        <p:cTn id="53" dur="2000"/>
                                        <p:tgtEl>
                                          <p:spTgt spid="114"/>
                                        </p:tgtEl>
                                      </p:cBhvr>
                                    </p:animEffect>
                                  </p:childTnLst>
                                </p:cTn>
                              </p:par>
                              <p:par>
                                <p:cTn id="54" presetID="23" presetClass="entr" presetSubtype="16" fill="hold" nodeType="withEffect">
                                  <p:stCondLst>
                                    <p:cond delay="1500"/>
                                  </p:stCondLst>
                                  <p:childTnLst>
                                    <p:set>
                                      <p:cBhvr>
                                        <p:cTn id="55" dur="1" fill="hold">
                                          <p:stCondLst>
                                            <p:cond delay="0"/>
                                          </p:stCondLst>
                                        </p:cTn>
                                        <p:tgtEl>
                                          <p:spTgt spid="95238"/>
                                        </p:tgtEl>
                                        <p:attrNameLst>
                                          <p:attrName>style.visibility</p:attrName>
                                        </p:attrNameLst>
                                      </p:cBhvr>
                                      <p:to>
                                        <p:strVal val="visible"/>
                                      </p:to>
                                    </p:set>
                                    <p:anim calcmode="lin" valueType="num">
                                      <p:cBhvr>
                                        <p:cTn id="56" dur="500" fill="hold"/>
                                        <p:tgtEl>
                                          <p:spTgt spid="95238"/>
                                        </p:tgtEl>
                                        <p:attrNameLst>
                                          <p:attrName>ppt_w</p:attrName>
                                        </p:attrNameLst>
                                      </p:cBhvr>
                                      <p:tavLst>
                                        <p:tav tm="0">
                                          <p:val>
                                            <p:fltVal val="0"/>
                                          </p:val>
                                        </p:tav>
                                        <p:tav tm="100000">
                                          <p:val>
                                            <p:strVal val="#ppt_w"/>
                                          </p:val>
                                        </p:tav>
                                      </p:tavLst>
                                    </p:anim>
                                    <p:anim calcmode="lin" valueType="num">
                                      <p:cBhvr>
                                        <p:cTn id="57" dur="500" fill="hold"/>
                                        <p:tgtEl>
                                          <p:spTgt spid="952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7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Progiciel de Gestion Intégré</a:t>
            </a:r>
          </a:p>
          <a:p>
            <a:pPr lvl="2"/>
            <a:r>
              <a:rPr lang="fr-FR" sz="1800" dirty="0" smtClean="0"/>
              <a:t>Architecture générale : </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22</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grpSp>
        <p:nvGrpSpPr>
          <p:cNvPr id="22" name="Groupe 21"/>
          <p:cNvGrpSpPr/>
          <p:nvPr/>
        </p:nvGrpSpPr>
        <p:grpSpPr>
          <a:xfrm>
            <a:off x="297585" y="5069667"/>
            <a:ext cx="1424603" cy="1556241"/>
            <a:chOff x="235700" y="4030280"/>
            <a:chExt cx="1424603" cy="1556241"/>
          </a:xfrm>
        </p:grpSpPr>
        <p:grpSp>
          <p:nvGrpSpPr>
            <p:cNvPr id="17" name="Groupe 16"/>
            <p:cNvGrpSpPr/>
            <p:nvPr/>
          </p:nvGrpSpPr>
          <p:grpSpPr>
            <a:xfrm>
              <a:off x="235700" y="4030280"/>
              <a:ext cx="1424603" cy="1290573"/>
              <a:chOff x="36286" y="4808874"/>
              <a:chExt cx="1424603" cy="1290573"/>
            </a:xfrm>
          </p:grpSpPr>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80164" y="4808874"/>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6286" y="5309552"/>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40889" y="5379447"/>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9" name="Rectangle 78"/>
            <p:cNvSpPr/>
            <p:nvPr/>
          </p:nvSpPr>
          <p:spPr>
            <a:xfrm>
              <a:off x="457200" y="5309522"/>
              <a:ext cx="684226" cy="276999"/>
            </a:xfrm>
            <a:prstGeom prst="rect">
              <a:avLst/>
            </a:prstGeom>
          </p:spPr>
          <p:txBody>
            <a:bodyPr wrap="none">
              <a:spAutoFit/>
            </a:bodyPr>
            <a:lstStyle/>
            <a:p>
              <a:pPr algn="ctr"/>
              <a:r>
                <a:rPr lang="fr-FR" sz="1200" dirty="0" smtClean="0">
                  <a:latin typeface="+mn-lt"/>
                </a:rPr>
                <a:t>Intranet</a:t>
              </a:r>
              <a:endParaRPr lang="fr-FR" sz="1200" dirty="0">
                <a:latin typeface="+mn-lt"/>
              </a:endParaRPr>
            </a:p>
          </p:txBody>
        </p:sp>
      </p:grpSp>
      <p:grpSp>
        <p:nvGrpSpPr>
          <p:cNvPr id="2071" name="Groupe 2070"/>
          <p:cNvGrpSpPr/>
          <p:nvPr/>
        </p:nvGrpSpPr>
        <p:grpSpPr>
          <a:xfrm>
            <a:off x="369103" y="3253319"/>
            <a:ext cx="1354457" cy="1435303"/>
            <a:chOff x="369103" y="3253319"/>
            <a:chExt cx="1354457" cy="1435303"/>
          </a:xfrm>
        </p:grpSpPr>
        <p:pic>
          <p:nvPicPr>
            <p:cNvPr id="121"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57200" y="3253319"/>
              <a:ext cx="720000" cy="69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e 22"/>
            <p:cNvGrpSpPr/>
            <p:nvPr/>
          </p:nvGrpSpPr>
          <p:grpSpPr>
            <a:xfrm>
              <a:off x="369103" y="3619763"/>
              <a:ext cx="1354457" cy="1068859"/>
              <a:chOff x="1016364" y="2931038"/>
              <a:chExt cx="1354457" cy="1068859"/>
            </a:xfrm>
          </p:grpSpPr>
          <p:grpSp>
            <p:nvGrpSpPr>
              <p:cNvPr id="19" name="Groupe 18"/>
              <p:cNvGrpSpPr/>
              <p:nvPr/>
            </p:nvGrpSpPr>
            <p:grpSpPr>
              <a:xfrm>
                <a:off x="1016364" y="2931038"/>
                <a:ext cx="1354457" cy="780938"/>
                <a:chOff x="0" y="3661843"/>
                <a:chExt cx="1354457" cy="780938"/>
              </a:xfrm>
            </p:grpSpPr>
            <p:pic>
              <p:nvPicPr>
                <p:cNvPr id="6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0" y="3722781"/>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34457" y="3661843"/>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 name="Rectangle 80"/>
              <p:cNvSpPr/>
              <p:nvPr/>
            </p:nvSpPr>
            <p:spPr>
              <a:xfrm>
                <a:off x="1196570" y="3722898"/>
                <a:ext cx="817853" cy="276999"/>
              </a:xfrm>
              <a:prstGeom prst="rect">
                <a:avLst/>
              </a:prstGeom>
            </p:spPr>
            <p:txBody>
              <a:bodyPr wrap="none">
                <a:spAutoFit/>
              </a:bodyPr>
              <a:lstStyle/>
              <a:p>
                <a:pPr algn="ctr"/>
                <a:r>
                  <a:rPr lang="fr-FR" sz="1200" dirty="0" smtClean="0">
                    <a:latin typeface="+mn-lt"/>
                  </a:rPr>
                  <a:t>Télétravail</a:t>
                </a:r>
              </a:p>
            </p:txBody>
          </p:sp>
        </p:grpSp>
      </p:grpSp>
      <p:grpSp>
        <p:nvGrpSpPr>
          <p:cNvPr id="24" name="Groupe 23"/>
          <p:cNvGrpSpPr/>
          <p:nvPr/>
        </p:nvGrpSpPr>
        <p:grpSpPr>
          <a:xfrm flipH="1">
            <a:off x="2098541" y="2448925"/>
            <a:ext cx="1270541" cy="1502124"/>
            <a:chOff x="1628914" y="5355876"/>
            <a:chExt cx="1270541" cy="1502124"/>
          </a:xfrm>
        </p:grpSpPr>
        <p:grpSp>
          <p:nvGrpSpPr>
            <p:cNvPr id="20" name="Groupe 19"/>
            <p:cNvGrpSpPr/>
            <p:nvPr/>
          </p:nvGrpSpPr>
          <p:grpSpPr>
            <a:xfrm>
              <a:off x="1628914" y="5355876"/>
              <a:ext cx="1270541" cy="1224042"/>
              <a:chOff x="1351881" y="5528877"/>
              <a:chExt cx="1270541" cy="1224042"/>
            </a:xfrm>
          </p:grpSpPr>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881" y="5528877"/>
                <a:ext cx="720000" cy="69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2914" y="6032919"/>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2628" y="5528877"/>
                <a:ext cx="324000" cy="4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2422" y="6093488"/>
                <a:ext cx="180000" cy="3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3" name="Rectangle 82"/>
            <p:cNvSpPr/>
            <p:nvPr/>
          </p:nvSpPr>
          <p:spPr>
            <a:xfrm>
              <a:off x="1824236" y="6581001"/>
              <a:ext cx="971421" cy="276999"/>
            </a:xfrm>
            <a:prstGeom prst="rect">
              <a:avLst/>
            </a:prstGeom>
          </p:spPr>
          <p:txBody>
            <a:bodyPr wrap="none">
              <a:spAutoFit/>
            </a:bodyPr>
            <a:lstStyle/>
            <a:p>
              <a:pPr algn="ctr"/>
              <a:r>
                <a:rPr lang="fr-FR" sz="1200" dirty="0" smtClean="0">
                  <a:latin typeface="+mn-lt"/>
                </a:rPr>
                <a:t>e-commerce</a:t>
              </a:r>
              <a:endParaRPr lang="fr-FR" sz="1200" dirty="0">
                <a:latin typeface="+mn-lt"/>
              </a:endParaRPr>
            </a:p>
          </p:txBody>
        </p:sp>
      </p:grpSp>
      <p:grpSp>
        <p:nvGrpSpPr>
          <p:cNvPr id="31" name="Groupe 30"/>
          <p:cNvGrpSpPr/>
          <p:nvPr/>
        </p:nvGrpSpPr>
        <p:grpSpPr>
          <a:xfrm>
            <a:off x="2881235" y="5450337"/>
            <a:ext cx="1227116" cy="1348016"/>
            <a:chOff x="2881235" y="5450337"/>
            <a:chExt cx="1227116" cy="1348016"/>
          </a:xfrm>
        </p:grpSpPr>
        <p:grpSp>
          <p:nvGrpSpPr>
            <p:cNvPr id="2" name="Groupe 1"/>
            <p:cNvGrpSpPr/>
            <p:nvPr/>
          </p:nvGrpSpPr>
          <p:grpSpPr>
            <a:xfrm>
              <a:off x="2881235" y="5450337"/>
              <a:ext cx="1227116" cy="1099806"/>
              <a:chOff x="3818889" y="3861048"/>
              <a:chExt cx="1227116" cy="1099806"/>
            </a:xfrm>
          </p:grpSpPr>
          <p:pic>
            <p:nvPicPr>
              <p:cNvPr id="3074" name="Picture 2" descr="E:\Mes Documents\$ 0 - COURS\$ 2010-2012 - TOULON - BONAPARTE\$ 2011-2012\STMG\Ressources\server-icon.png"/>
              <p:cNvPicPr>
                <a:picLocks noChangeAspect="1" noChangeArrowheads="1"/>
              </p:cNvPicPr>
              <p:nvPr/>
            </p:nvPicPr>
            <p:blipFill>
              <a:blip r:embed="rId9">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18889" y="3861048"/>
                <a:ext cx="1071017" cy="107101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E:\Mes Documents\$ 0 - COURS\$ 2010-2012 - TOULON - BONAPARTE\$ 2011-2012\STMG\Ressources\Database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6005" y="4240854"/>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ctangle 93"/>
            <p:cNvSpPr/>
            <p:nvPr/>
          </p:nvSpPr>
          <p:spPr>
            <a:xfrm flipH="1">
              <a:off x="3216206" y="6521354"/>
              <a:ext cx="401072" cy="276999"/>
            </a:xfrm>
            <a:prstGeom prst="rect">
              <a:avLst/>
            </a:prstGeom>
          </p:spPr>
          <p:txBody>
            <a:bodyPr wrap="none">
              <a:spAutoFit/>
            </a:bodyPr>
            <a:lstStyle/>
            <a:p>
              <a:pPr algn="ctr"/>
              <a:r>
                <a:rPr lang="fr-FR" sz="1200" dirty="0" smtClean="0">
                  <a:latin typeface="+mn-lt"/>
                </a:rPr>
                <a:t>PGI</a:t>
              </a:r>
              <a:endParaRPr lang="fr-FR" sz="1200" dirty="0">
                <a:latin typeface="+mn-lt"/>
              </a:endParaRPr>
            </a:p>
          </p:txBody>
        </p:sp>
      </p:grpSp>
      <p:grpSp>
        <p:nvGrpSpPr>
          <p:cNvPr id="27" name="Groupe 26"/>
          <p:cNvGrpSpPr/>
          <p:nvPr/>
        </p:nvGrpSpPr>
        <p:grpSpPr>
          <a:xfrm>
            <a:off x="4188373" y="2981597"/>
            <a:ext cx="720080" cy="911999"/>
            <a:chOff x="4348583" y="3689477"/>
            <a:chExt cx="1080120" cy="1348016"/>
          </a:xfrm>
        </p:grpSpPr>
        <p:grpSp>
          <p:nvGrpSpPr>
            <p:cNvPr id="26" name="Groupe 25"/>
            <p:cNvGrpSpPr/>
            <p:nvPr/>
          </p:nvGrpSpPr>
          <p:grpSpPr>
            <a:xfrm>
              <a:off x="4348583" y="3689477"/>
              <a:ext cx="1080120" cy="1121267"/>
              <a:chOff x="4788024" y="4179941"/>
              <a:chExt cx="1080120" cy="1121267"/>
            </a:xfrm>
          </p:grpSpPr>
          <p:pic>
            <p:nvPicPr>
              <p:cNvPr id="87" name="Picture 2" descr="E:\Mes Documents\$ 0 - COURS\$ 2010-2012 - TOULON - BONAPARTE\$ 2011-2012\STMG\Ressources\server-icon.png"/>
              <p:cNvPicPr>
                <a:picLocks noChangeAspect="1" noChangeArrowheads="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88024" y="4179941"/>
                <a:ext cx="1071017" cy="107101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E:\Mes Documents\$ 0 - COURS\$ 2010-2012 - TOULON - BONAPARTE\$ 2011-2012\STMG\Ressources\globe-icon.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2889" y="4705953"/>
                <a:ext cx="595255" cy="595255"/>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Rectangle 89"/>
            <p:cNvSpPr/>
            <p:nvPr/>
          </p:nvSpPr>
          <p:spPr>
            <a:xfrm flipH="1">
              <a:off x="4451132" y="4760494"/>
              <a:ext cx="965521" cy="276999"/>
            </a:xfrm>
            <a:prstGeom prst="rect">
              <a:avLst/>
            </a:prstGeom>
          </p:spPr>
          <p:txBody>
            <a:bodyPr wrap="none">
              <a:spAutoFit/>
            </a:bodyPr>
            <a:lstStyle/>
            <a:p>
              <a:pPr algn="ctr"/>
              <a:r>
                <a:rPr lang="fr-FR" sz="1200" dirty="0" smtClean="0">
                  <a:latin typeface="+mn-lt"/>
                </a:rPr>
                <a:t>Serveur web</a:t>
              </a:r>
              <a:endParaRPr lang="fr-FR" sz="1200" dirty="0">
                <a:latin typeface="+mn-lt"/>
              </a:endParaRPr>
            </a:p>
          </p:txBody>
        </p:sp>
      </p:grpSp>
      <p:cxnSp>
        <p:nvCxnSpPr>
          <p:cNvPr id="34" name="Connecteur droit 33"/>
          <p:cNvCxnSpPr/>
          <p:nvPr/>
        </p:nvCxnSpPr>
        <p:spPr>
          <a:xfrm flipV="1">
            <a:off x="3748351" y="4934857"/>
            <a:ext cx="0" cy="9954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flipH="1" flipV="1">
            <a:off x="1089104" y="4339766"/>
            <a:ext cx="2659247" cy="59509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a:endCxn id="79" idx="3"/>
          </p:cNvCxnSpPr>
          <p:nvPr/>
        </p:nvCxnSpPr>
        <p:spPr>
          <a:xfrm flipH="1">
            <a:off x="1203311" y="5985845"/>
            <a:ext cx="1970450" cy="5015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9" name="Groupe 28"/>
          <p:cNvGrpSpPr/>
          <p:nvPr/>
        </p:nvGrpSpPr>
        <p:grpSpPr>
          <a:xfrm>
            <a:off x="2456335" y="4159588"/>
            <a:ext cx="1560094" cy="1058068"/>
            <a:chOff x="5992683" y="5232277"/>
            <a:chExt cx="1560094" cy="1058068"/>
          </a:xfrm>
        </p:grpSpPr>
        <p:pic>
          <p:nvPicPr>
            <p:cNvPr id="3082" name="Picture 10" descr="E:\Mes Documents\$ 0 - COURS\$ 2010-2012 - TOULON - BONAPARTE\$ 2011-2012\STMG\Ressources\nua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92683" y="5232277"/>
              <a:ext cx="1560094" cy="821662"/>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p:cNvSpPr/>
            <p:nvPr/>
          </p:nvSpPr>
          <p:spPr>
            <a:xfrm flipH="1">
              <a:off x="6428276" y="6013346"/>
              <a:ext cx="688907" cy="276999"/>
            </a:xfrm>
            <a:prstGeom prst="rect">
              <a:avLst/>
            </a:prstGeom>
          </p:spPr>
          <p:txBody>
            <a:bodyPr wrap="none">
              <a:spAutoFit/>
            </a:bodyPr>
            <a:lstStyle/>
            <a:p>
              <a:pPr algn="ctr"/>
              <a:r>
                <a:rPr lang="fr-FR" sz="1200" dirty="0" smtClean="0">
                  <a:latin typeface="+mn-lt"/>
                </a:rPr>
                <a:t>Internet</a:t>
              </a:r>
            </a:p>
          </p:txBody>
        </p:sp>
      </p:grpSp>
      <p:grpSp>
        <p:nvGrpSpPr>
          <p:cNvPr id="2049" name="Groupe 2048"/>
          <p:cNvGrpSpPr/>
          <p:nvPr/>
        </p:nvGrpSpPr>
        <p:grpSpPr>
          <a:xfrm>
            <a:off x="6152047" y="3016362"/>
            <a:ext cx="1971598" cy="1756765"/>
            <a:chOff x="5802307" y="5041588"/>
            <a:chExt cx="1971598" cy="1756765"/>
          </a:xfrm>
        </p:grpSpPr>
        <p:grpSp>
          <p:nvGrpSpPr>
            <p:cNvPr id="50" name="Groupe 49"/>
            <p:cNvGrpSpPr/>
            <p:nvPr/>
          </p:nvGrpSpPr>
          <p:grpSpPr>
            <a:xfrm>
              <a:off x="5833273" y="5041588"/>
              <a:ext cx="1940632" cy="1756765"/>
              <a:chOff x="5263671" y="4632043"/>
              <a:chExt cx="1940632" cy="1756765"/>
            </a:xfrm>
          </p:grpSpPr>
          <p:pic>
            <p:nvPicPr>
              <p:cNvPr id="3083" name="Picture 11" descr="E:\Mes Documents\$ 0 - COURS\$ 2010-2012 - TOULON - BONAPARTE\$ 2011-2012\STMG\Ressources\icon-warehouse-hom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63671" y="4632043"/>
                <a:ext cx="1188000" cy="918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Mes Documents\$ 0 - COURS\$ 2010-2012 - TOULON - BONAPARTE\$ 2011-2012\STMG\Ressources\magasi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2303" y="5703998"/>
                <a:ext cx="792000" cy="68481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E:\Mes Documents\$ 0 - COURS\$ 2010-2012 - TOULON - BONAPARTE\$ 2011-2012\STMG\Ressources\office-building.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24303" y="5201319"/>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111" name="Rectangle 110"/>
            <p:cNvSpPr/>
            <p:nvPr/>
          </p:nvSpPr>
          <p:spPr>
            <a:xfrm flipH="1">
              <a:off x="5802307" y="5805264"/>
              <a:ext cx="1001941" cy="276999"/>
            </a:xfrm>
            <a:prstGeom prst="rect">
              <a:avLst/>
            </a:prstGeom>
          </p:spPr>
          <p:txBody>
            <a:bodyPr wrap="none">
              <a:spAutoFit/>
            </a:bodyPr>
            <a:lstStyle/>
            <a:p>
              <a:pPr algn="ctr"/>
              <a:r>
                <a:rPr lang="fr-FR" sz="1200" dirty="0" smtClean="0">
                  <a:latin typeface="+mn-lt"/>
                </a:rPr>
                <a:t>Sites distants</a:t>
              </a:r>
            </a:p>
          </p:txBody>
        </p:sp>
      </p:grpSp>
      <p:cxnSp>
        <p:nvCxnSpPr>
          <p:cNvPr id="116" name="Connecteur droit 115"/>
          <p:cNvCxnSpPr/>
          <p:nvPr/>
        </p:nvCxnSpPr>
        <p:spPr>
          <a:xfrm>
            <a:off x="3748351" y="4903324"/>
            <a:ext cx="1998614" cy="102702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V="1">
            <a:off x="3707904" y="3919922"/>
            <a:ext cx="2451478" cy="9834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74" name="Groupe 2073"/>
          <p:cNvGrpSpPr/>
          <p:nvPr/>
        </p:nvGrpSpPr>
        <p:grpSpPr>
          <a:xfrm>
            <a:off x="5656012" y="5314440"/>
            <a:ext cx="1497976" cy="1371600"/>
            <a:chOff x="5969573" y="2900767"/>
            <a:chExt cx="1497976" cy="1371600"/>
          </a:xfrm>
        </p:grpSpPr>
        <p:pic>
          <p:nvPicPr>
            <p:cNvPr id="3087" name="Picture 15" descr="E:\Mes Documents\$ 0 - COURS\$ 2010-2012 - TOULON - BONAPARTE\$ 2011-2012\STMG\Ressources\1340210431_testimonials.png"/>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618" y="2900767"/>
              <a:ext cx="1225259" cy="122525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219715" y="3806114"/>
              <a:ext cx="324000" cy="461290"/>
            </a:xfrm>
            <a:prstGeom prst="rect">
              <a:avLst/>
            </a:prstGeom>
            <a:noFill/>
            <a:ln>
              <a:noFill/>
            </a:ln>
            <a:effectLst/>
            <a:scene3d>
              <a:camera prst="isometricTopUp"/>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969573" y="3424491"/>
              <a:ext cx="469105" cy="46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Rectangle 129"/>
            <p:cNvSpPr/>
            <p:nvPr/>
          </p:nvSpPr>
          <p:spPr>
            <a:xfrm flipH="1">
              <a:off x="6574997" y="3995368"/>
              <a:ext cx="892552" cy="276999"/>
            </a:xfrm>
            <a:prstGeom prst="rect">
              <a:avLst/>
            </a:prstGeom>
          </p:spPr>
          <p:txBody>
            <a:bodyPr wrap="none">
              <a:spAutoFit/>
            </a:bodyPr>
            <a:lstStyle/>
            <a:p>
              <a:pPr algn="ctr"/>
              <a:r>
                <a:rPr lang="fr-FR" sz="1200" dirty="0" smtClean="0">
                  <a:latin typeface="+mn-lt"/>
                </a:rPr>
                <a:t>Partenaires</a:t>
              </a:r>
              <a:endParaRPr lang="fr-FR" sz="1200" dirty="0">
                <a:latin typeface="+mn-lt"/>
              </a:endParaRPr>
            </a:p>
          </p:txBody>
        </p:sp>
      </p:grpSp>
      <p:pic>
        <p:nvPicPr>
          <p:cNvPr id="3" name="Image 2"/>
          <p:cNvPicPr>
            <a:picLocks noChangeAspect="1"/>
          </p:cNvPicPr>
          <p:nvPr/>
        </p:nvPicPr>
        <p:blipFill rotWithShape="1">
          <a:blip r:embed="rId18">
            <a:extLst>
              <a:ext uri="{28A0092B-C50C-407E-A947-70E740481C1C}">
                <a14:useLocalDpi xmlns:a14="http://schemas.microsoft.com/office/drawing/2010/main" val="0"/>
              </a:ext>
            </a:extLst>
          </a:blip>
          <a:srcRect r="72139"/>
          <a:stretch/>
        </p:blipFill>
        <p:spPr>
          <a:xfrm>
            <a:off x="2941216" y="3178812"/>
            <a:ext cx="653835" cy="1761598"/>
          </a:xfrm>
          <a:prstGeom prst="rect">
            <a:avLst/>
          </a:prstGeom>
        </p:spPr>
      </p:pic>
      <p:pic>
        <p:nvPicPr>
          <p:cNvPr id="58" name="Image 57"/>
          <p:cNvPicPr>
            <a:picLocks noChangeAspect="1"/>
          </p:cNvPicPr>
          <p:nvPr/>
        </p:nvPicPr>
        <p:blipFill rotWithShape="1">
          <a:blip r:embed="rId18">
            <a:extLst>
              <a:ext uri="{28A0092B-C50C-407E-A947-70E740481C1C}">
                <a14:useLocalDpi xmlns:a14="http://schemas.microsoft.com/office/drawing/2010/main" val="0"/>
              </a:ext>
            </a:extLst>
          </a:blip>
          <a:srcRect l="27862" r="23010" b="56433"/>
          <a:stretch/>
        </p:blipFill>
        <p:spPr>
          <a:xfrm>
            <a:off x="3595051" y="3178812"/>
            <a:ext cx="1152930" cy="767482"/>
          </a:xfrm>
          <a:prstGeom prst="rect">
            <a:avLst/>
          </a:prstGeom>
        </p:spPr>
      </p:pic>
      <p:pic>
        <p:nvPicPr>
          <p:cNvPr id="59" name="Image 58"/>
          <p:cNvPicPr>
            <a:picLocks noChangeAspect="1"/>
          </p:cNvPicPr>
          <p:nvPr/>
        </p:nvPicPr>
        <p:blipFill rotWithShape="1">
          <a:blip r:embed="rId18">
            <a:extLst>
              <a:ext uri="{28A0092B-C50C-407E-A947-70E740481C1C}">
                <a14:useLocalDpi xmlns:a14="http://schemas.microsoft.com/office/drawing/2010/main" val="0"/>
              </a:ext>
            </a:extLst>
          </a:blip>
          <a:srcRect l="76990" r="-1377" b="56433"/>
          <a:stretch/>
        </p:blipFill>
        <p:spPr>
          <a:xfrm>
            <a:off x="4745572" y="3178807"/>
            <a:ext cx="572324" cy="767482"/>
          </a:xfrm>
          <a:prstGeom prst="rect">
            <a:avLst/>
          </a:prstGeom>
        </p:spPr>
      </p:pic>
      <p:pic>
        <p:nvPicPr>
          <p:cNvPr id="61" name="Image 60"/>
          <p:cNvPicPr>
            <a:picLocks noChangeAspect="1"/>
          </p:cNvPicPr>
          <p:nvPr/>
        </p:nvPicPr>
        <p:blipFill rotWithShape="1">
          <a:blip r:embed="rId18">
            <a:extLst>
              <a:ext uri="{28A0092B-C50C-407E-A947-70E740481C1C}">
                <a14:useLocalDpi xmlns:a14="http://schemas.microsoft.com/office/drawing/2010/main" val="0"/>
              </a:ext>
            </a:extLst>
          </a:blip>
          <a:srcRect l="29826" t="43567" r="-1377" b="-460"/>
          <a:stretch/>
        </p:blipFill>
        <p:spPr>
          <a:xfrm>
            <a:off x="3642676" y="3945279"/>
            <a:ext cx="1679184" cy="1002239"/>
          </a:xfrm>
          <a:prstGeom prst="rect">
            <a:avLst/>
          </a:prstGeom>
        </p:spPr>
      </p:pic>
    </p:spTree>
    <p:extLst>
      <p:ext uri="{BB962C8B-B14F-4D97-AF65-F5344CB8AC3E}">
        <p14:creationId xmlns:p14="http://schemas.microsoft.com/office/powerpoint/2010/main" val="712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left)">
                                      <p:cBhvr>
                                        <p:cTn id="11" dur="500"/>
                                        <p:tgtEl>
                                          <p:spTgt spid="1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71"/>
                                        </p:tgtEl>
                                        <p:attrNameLst>
                                          <p:attrName>style.visibility</p:attrName>
                                        </p:attrNameLst>
                                      </p:cBhvr>
                                      <p:to>
                                        <p:strVal val="visible"/>
                                      </p:to>
                                    </p:set>
                                    <p:animEffect transition="in" filter="fade">
                                      <p:cBhvr>
                                        <p:cTn id="16" dur="500"/>
                                        <p:tgtEl>
                                          <p:spTgt spid="207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wipe(left)">
                                      <p:cBhvr>
                                        <p:cTn id="20" dur="500"/>
                                        <p:tgtEl>
                                          <p:spTgt spid="101"/>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9"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par>
                                <p:cTn id="40" presetID="22" presetClass="entr" presetSubtype="4" fill="hold" nodeType="withEffect">
                                  <p:stCondLst>
                                    <p:cond delay="50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par>
                                <p:cTn id="43" presetID="22" presetClass="entr" presetSubtype="1" fill="hold" nodeType="withEffect">
                                  <p:stCondLst>
                                    <p:cond delay="100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par>
                                <p:cTn id="46" presetID="22" presetClass="entr" presetSubtype="1" fill="hold" nodeType="withEffect">
                                  <p:stCondLst>
                                    <p:cond delay="1500"/>
                                  </p:stCondLst>
                                  <p:childTnLst>
                                    <p:set>
                                      <p:cBhvr>
                                        <p:cTn id="47" dur="1" fill="hold">
                                          <p:stCondLst>
                                            <p:cond delay="0"/>
                                          </p:stCondLst>
                                        </p:cTn>
                                        <p:tgtEl>
                                          <p:spTgt spid="61"/>
                                        </p:tgtEl>
                                        <p:attrNameLst>
                                          <p:attrName>style.visibility</p:attrName>
                                        </p:attrNameLst>
                                      </p:cBhvr>
                                      <p:to>
                                        <p:strVal val="visible"/>
                                      </p:to>
                                    </p:set>
                                    <p:animEffect transition="in" filter="wipe(up)">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49"/>
                                        </p:tgtEl>
                                        <p:attrNameLst>
                                          <p:attrName>style.visibility</p:attrName>
                                        </p:attrNameLst>
                                      </p:cBhvr>
                                      <p:to>
                                        <p:strVal val="visible"/>
                                      </p:to>
                                    </p:set>
                                    <p:animEffect transition="in" filter="fade">
                                      <p:cBhvr>
                                        <p:cTn id="53" dur="500"/>
                                        <p:tgtEl>
                                          <p:spTgt spid="2049"/>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wipe(right)">
                                      <p:cBhvr>
                                        <p:cTn id="57" dur="500"/>
                                        <p:tgtEl>
                                          <p:spTgt spid="1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74"/>
                                        </p:tgtEl>
                                        <p:attrNameLst>
                                          <p:attrName>style.visibility</p:attrName>
                                        </p:attrNameLst>
                                      </p:cBhvr>
                                      <p:to>
                                        <p:strVal val="visible"/>
                                      </p:to>
                                    </p:set>
                                    <p:animEffect transition="in" filter="fade">
                                      <p:cBhvr>
                                        <p:cTn id="62" dur="500"/>
                                        <p:tgtEl>
                                          <p:spTgt spid="2074"/>
                                        </p:tgtEl>
                                      </p:cBhvr>
                                    </p:animEffect>
                                  </p:childTnLst>
                                </p:cTn>
                              </p:par>
                            </p:childTnLst>
                          </p:cTn>
                        </p:par>
                        <p:par>
                          <p:cTn id="63" fill="hold">
                            <p:stCondLst>
                              <p:cond delay="500"/>
                            </p:stCondLst>
                            <p:childTnLst>
                              <p:par>
                                <p:cTn id="64" presetID="22" presetClass="entr" presetSubtype="2" fill="hold" nodeType="after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wipe(right)">
                                      <p:cBhvr>
                                        <p:cTn id="6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Les </a:t>
            </a:r>
            <a:r>
              <a:rPr lang="fr-FR" dirty="0" err="1" smtClean="0"/>
              <a:t>workflows</a:t>
            </a:r>
            <a:r>
              <a:rPr lang="fr-FR" dirty="0" smtClean="0"/>
              <a:t> (flux de travail)</a:t>
            </a:r>
          </a:p>
          <a:p>
            <a:pPr lvl="2"/>
            <a:endParaRPr lang="fr-FR" sz="1800" dirty="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23</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grpSp>
        <p:nvGrpSpPr>
          <p:cNvPr id="4" name="Groupe 3"/>
          <p:cNvGrpSpPr/>
          <p:nvPr/>
        </p:nvGrpSpPr>
        <p:grpSpPr>
          <a:xfrm>
            <a:off x="424348" y="5013176"/>
            <a:ext cx="7682752" cy="648072"/>
            <a:chOff x="611560" y="4653136"/>
            <a:chExt cx="7682752" cy="648072"/>
          </a:xfrm>
        </p:grpSpPr>
        <p:sp>
          <p:nvSpPr>
            <p:cNvPr id="2" name="Flèche droite rayée 1"/>
            <p:cNvSpPr/>
            <p:nvPr/>
          </p:nvSpPr>
          <p:spPr>
            <a:xfrm>
              <a:off x="611560" y="4653136"/>
              <a:ext cx="1008112" cy="648072"/>
            </a:xfrm>
            <a:prstGeom prst="striped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741584" y="4653136"/>
              <a:ext cx="6552728" cy="646331"/>
            </a:xfrm>
            <a:prstGeom prst="rect">
              <a:avLst/>
            </a:prstGeom>
          </p:spPr>
          <p:txBody>
            <a:bodyPr wrap="square">
              <a:spAutoFit/>
            </a:bodyPr>
            <a:lstStyle/>
            <a:p>
              <a:pPr indent="-138112" eaLnBrk="0" hangingPunct="0">
                <a:spcBef>
                  <a:spcPct val="20000"/>
                </a:spcBef>
                <a:buClr>
                  <a:srgbClr val="A04DA3"/>
                </a:buClr>
              </a:pPr>
              <a:r>
                <a:rPr lang="fr-FR" b="1" dirty="0">
                  <a:solidFill>
                    <a:schemeClr val="accent4"/>
                  </a:solidFill>
                  <a:latin typeface="+mn-lt"/>
                </a:rPr>
                <a:t>Démarche d’amélioration continue afin d’obtenir une organisation optimale du travail en terme d’efficacité et </a:t>
              </a:r>
              <a:r>
                <a:rPr lang="fr-FR" b="1" dirty="0" smtClean="0">
                  <a:solidFill>
                    <a:schemeClr val="accent4"/>
                  </a:solidFill>
                  <a:latin typeface="+mn-lt"/>
                </a:rPr>
                <a:t>de communication</a:t>
              </a:r>
              <a:r>
                <a:rPr lang="fr-FR" b="1" dirty="0">
                  <a:solidFill>
                    <a:schemeClr val="accent4"/>
                  </a:solidFill>
                  <a:latin typeface="+mn-lt"/>
                </a:rPr>
                <a:t>.</a:t>
              </a:r>
            </a:p>
          </p:txBody>
        </p:sp>
      </p:grpSp>
      <p:graphicFrame>
        <p:nvGraphicFramePr>
          <p:cNvPr id="5" name="Tableau 4"/>
          <p:cNvGraphicFramePr>
            <a:graphicFrameLocks noGrp="1"/>
          </p:cNvGraphicFramePr>
          <p:nvPr>
            <p:extLst>
              <p:ext uri="{D42A27DB-BD31-4B8C-83A1-F6EECF244321}">
                <p14:modId xmlns:p14="http://schemas.microsoft.com/office/powerpoint/2010/main" val="4143422687"/>
              </p:ext>
            </p:extLst>
          </p:nvPr>
        </p:nvGraphicFramePr>
        <p:xfrm>
          <a:off x="323526" y="2429744"/>
          <a:ext cx="7992890" cy="2106963"/>
        </p:xfrm>
        <a:graphic>
          <a:graphicData uri="http://schemas.openxmlformats.org/drawingml/2006/table">
            <a:tbl>
              <a:tblPr firstRow="1" bandRow="1">
                <a:tableStyleId>{5C22544A-7EE6-4342-B048-85BDC9FD1C3A}</a:tableStyleId>
              </a:tblPr>
              <a:tblGrid>
                <a:gridCol w="1296144"/>
                <a:gridCol w="1901012"/>
                <a:gridCol w="1598578"/>
                <a:gridCol w="1684988"/>
                <a:gridCol w="1512168"/>
              </a:tblGrid>
              <a:tr h="202429">
                <a:tc>
                  <a:txBody>
                    <a:bodyPr/>
                    <a:lstStyle/>
                    <a:p>
                      <a:pPr algn="ctr"/>
                      <a:r>
                        <a:rPr lang="fr-FR" dirty="0" smtClean="0"/>
                        <a:t>Enseignant</a:t>
                      </a:r>
                      <a:endParaRPr lang="fr-FR" dirty="0"/>
                    </a:p>
                  </a:txBody>
                  <a:tcPr/>
                </a:tc>
                <a:tc>
                  <a:txBody>
                    <a:bodyPr/>
                    <a:lstStyle/>
                    <a:p>
                      <a:pPr algn="ctr"/>
                      <a:r>
                        <a:rPr lang="fr-FR" dirty="0" smtClean="0"/>
                        <a:t>Chef de</a:t>
                      </a:r>
                      <a:r>
                        <a:rPr lang="fr-FR" baseline="0" dirty="0" smtClean="0"/>
                        <a:t> </a:t>
                      </a:r>
                      <a:r>
                        <a:rPr lang="fr-FR" dirty="0" smtClean="0"/>
                        <a:t>Travaux</a:t>
                      </a:r>
                      <a:endParaRPr lang="fr-FR" dirty="0"/>
                    </a:p>
                  </a:txBody>
                  <a:tcPr/>
                </a:tc>
                <a:tc>
                  <a:txBody>
                    <a:bodyPr/>
                    <a:lstStyle/>
                    <a:p>
                      <a:pPr algn="ctr"/>
                      <a:r>
                        <a:rPr lang="fr-FR" dirty="0" smtClean="0"/>
                        <a:t>Proviseur</a:t>
                      </a:r>
                      <a:endParaRPr lang="fr-FR" dirty="0"/>
                    </a:p>
                  </a:txBody>
                  <a:tcPr/>
                </a:tc>
                <a:tc>
                  <a:txBody>
                    <a:bodyPr/>
                    <a:lstStyle/>
                    <a:p>
                      <a:pPr algn="ctr"/>
                      <a:r>
                        <a:rPr lang="fr-FR" dirty="0" smtClean="0"/>
                        <a:t>Documentaliste</a:t>
                      </a:r>
                      <a:endParaRPr lang="fr-FR" dirty="0"/>
                    </a:p>
                  </a:txBody>
                  <a:tcPr/>
                </a:tc>
                <a:tc>
                  <a:txBody>
                    <a:bodyPr/>
                    <a:lstStyle/>
                    <a:p>
                      <a:pPr algn="ctr"/>
                      <a:r>
                        <a:rPr lang="fr-FR" dirty="0" smtClean="0"/>
                        <a:t>Imprimeur</a:t>
                      </a:r>
                      <a:endParaRPr lang="fr-FR" dirty="0"/>
                    </a:p>
                  </a:txBody>
                  <a:tcPr/>
                </a:tc>
              </a:tr>
              <a:tr h="174120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p:sp>
        <p:nvSpPr>
          <p:cNvPr id="6" name="Rectangle à coins arrondis 5"/>
          <p:cNvSpPr/>
          <p:nvPr/>
        </p:nvSpPr>
        <p:spPr>
          <a:xfrm>
            <a:off x="2267744" y="2918472"/>
            <a:ext cx="864000" cy="3060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Article à publier</a:t>
            </a:r>
            <a:endParaRPr lang="fr-FR" sz="900" dirty="0">
              <a:solidFill>
                <a:schemeClr val="tx1"/>
              </a:solidFill>
            </a:endParaRPr>
          </a:p>
        </p:txBody>
      </p:sp>
      <p:sp>
        <p:nvSpPr>
          <p:cNvPr id="7" name="Ellipse 6"/>
          <p:cNvSpPr/>
          <p:nvPr/>
        </p:nvSpPr>
        <p:spPr>
          <a:xfrm>
            <a:off x="964393" y="2981484"/>
            <a:ext cx="180000" cy="18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a:stCxn id="7" idx="6"/>
          </p:cNvCxnSpPr>
          <p:nvPr/>
        </p:nvCxnSpPr>
        <p:spPr>
          <a:xfrm>
            <a:off x="1144393" y="3071484"/>
            <a:ext cx="11233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3958236" y="2914092"/>
            <a:ext cx="864000" cy="30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Article à valider</a:t>
            </a:r>
            <a:endParaRPr lang="fr-FR" sz="900" dirty="0">
              <a:solidFill>
                <a:schemeClr val="tx1"/>
              </a:solidFill>
            </a:endParaRPr>
          </a:p>
        </p:txBody>
      </p:sp>
      <p:cxnSp>
        <p:nvCxnSpPr>
          <p:cNvPr id="20" name="Connecteur droit avec flèche 19"/>
          <p:cNvCxnSpPr>
            <a:stCxn id="6" idx="3"/>
          </p:cNvCxnSpPr>
          <p:nvPr/>
        </p:nvCxnSpPr>
        <p:spPr>
          <a:xfrm flipV="1">
            <a:off x="3131744" y="3068960"/>
            <a:ext cx="823064" cy="25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5532564" y="2918496"/>
            <a:ext cx="864000" cy="30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Article validé</a:t>
            </a:r>
            <a:endParaRPr lang="fr-FR" sz="900" dirty="0">
              <a:solidFill>
                <a:schemeClr val="tx1"/>
              </a:solidFill>
            </a:endParaRPr>
          </a:p>
        </p:txBody>
      </p:sp>
      <p:cxnSp>
        <p:nvCxnSpPr>
          <p:cNvPr id="29" name="Connecteur droit avec flèche 28"/>
          <p:cNvCxnSpPr>
            <a:stCxn id="19" idx="3"/>
          </p:cNvCxnSpPr>
          <p:nvPr/>
        </p:nvCxnSpPr>
        <p:spPr>
          <a:xfrm flipV="1">
            <a:off x="4822236" y="3065567"/>
            <a:ext cx="710328" cy="1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Ellipse 67"/>
          <p:cNvSpPr/>
          <p:nvPr/>
        </p:nvSpPr>
        <p:spPr>
          <a:xfrm>
            <a:off x="964393" y="3645024"/>
            <a:ext cx="180000" cy="18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9" name="Connecteur droit avec flèche 68"/>
          <p:cNvCxnSpPr>
            <a:stCxn id="68" idx="6"/>
          </p:cNvCxnSpPr>
          <p:nvPr/>
        </p:nvCxnSpPr>
        <p:spPr>
          <a:xfrm>
            <a:off x="1144393" y="3735024"/>
            <a:ext cx="112335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à coins arrondis 69"/>
          <p:cNvSpPr/>
          <p:nvPr/>
        </p:nvSpPr>
        <p:spPr>
          <a:xfrm>
            <a:off x="2267744" y="3588956"/>
            <a:ext cx="864000" cy="306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Article à valider</a:t>
            </a:r>
            <a:endParaRPr lang="fr-FR" sz="900" dirty="0">
              <a:solidFill>
                <a:schemeClr val="tx1"/>
              </a:solidFill>
            </a:endParaRPr>
          </a:p>
        </p:txBody>
      </p:sp>
      <p:cxnSp>
        <p:nvCxnSpPr>
          <p:cNvPr id="77" name="Connecteur droit avec flèche 76"/>
          <p:cNvCxnSpPr>
            <a:stCxn id="70" idx="3"/>
          </p:cNvCxnSpPr>
          <p:nvPr/>
        </p:nvCxnSpPr>
        <p:spPr>
          <a:xfrm flipV="1">
            <a:off x="3131744" y="3224496"/>
            <a:ext cx="2400820" cy="51746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9" name="Rectangle à coins arrondis 88"/>
          <p:cNvSpPr/>
          <p:nvPr/>
        </p:nvSpPr>
        <p:spPr>
          <a:xfrm>
            <a:off x="7110320" y="2918496"/>
            <a:ext cx="972000" cy="306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Article à imprimer</a:t>
            </a:r>
            <a:endParaRPr lang="fr-FR" sz="900" dirty="0">
              <a:solidFill>
                <a:schemeClr val="tx1"/>
              </a:solidFill>
            </a:endParaRPr>
          </a:p>
        </p:txBody>
      </p:sp>
      <p:cxnSp>
        <p:nvCxnSpPr>
          <p:cNvPr id="90" name="Connecteur droit avec flèche 89"/>
          <p:cNvCxnSpPr>
            <a:stCxn id="28" idx="3"/>
          </p:cNvCxnSpPr>
          <p:nvPr/>
        </p:nvCxnSpPr>
        <p:spPr>
          <a:xfrm flipV="1">
            <a:off x="6396564" y="3071484"/>
            <a:ext cx="713756" cy="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250"/>
                                        <p:tgtEl>
                                          <p:spTgt spid="1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50"/>
                                        <p:tgtEl>
                                          <p:spTgt spid="20"/>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250"/>
                                        <p:tgtEl>
                                          <p:spTgt spid="2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250"/>
                                        <p:tgtEl>
                                          <p:spTgt spid="28"/>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wipe(left)">
                                      <p:cBhvr>
                                        <p:cTn id="35" dur="25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par>
                                <p:cTn id="41" presetID="9" presetClass="emph" presetSubtype="0" nodeType="withEffect">
                                  <p:stCondLst>
                                    <p:cond delay="0"/>
                                  </p:stCondLst>
                                  <p:childTnLst>
                                    <p:set>
                                      <p:cBhvr rctx="PPT">
                                        <p:cTn id="42" dur="indefinite"/>
                                        <p:tgtEl>
                                          <p:spTgt spid="11"/>
                                        </p:tgtEl>
                                        <p:attrNameLst>
                                          <p:attrName>style.opacity</p:attrName>
                                        </p:attrNameLst>
                                      </p:cBhvr>
                                      <p:to>
                                        <p:strVal val="0.5"/>
                                      </p:to>
                                    </p:set>
                                    <p:animEffect filter="image" prLst="opacity: 0.5">
                                      <p:cBhvr rctx="IE">
                                        <p:cTn id="43" dur="indefinite"/>
                                        <p:tgtEl>
                                          <p:spTgt spid="11"/>
                                        </p:tgtEl>
                                      </p:cBhvr>
                                    </p:animEffect>
                                  </p:childTnLst>
                                </p:cTn>
                              </p:par>
                              <p:par>
                                <p:cTn id="44" presetID="9" presetClass="emph" presetSubtype="0" grpId="1" nodeType="withEffect">
                                  <p:stCondLst>
                                    <p:cond delay="0"/>
                                  </p:stCondLst>
                                  <p:childTnLst>
                                    <p:set>
                                      <p:cBhvr rctx="PPT">
                                        <p:cTn id="45" dur="indefinite"/>
                                        <p:tgtEl>
                                          <p:spTgt spid="6"/>
                                        </p:tgtEl>
                                        <p:attrNameLst>
                                          <p:attrName>style.opacity</p:attrName>
                                        </p:attrNameLst>
                                      </p:cBhvr>
                                      <p:to>
                                        <p:strVal val="0.5"/>
                                      </p:to>
                                    </p:set>
                                    <p:animEffect filter="image" prLst="opacity: 0.5">
                                      <p:cBhvr rctx="IE">
                                        <p:cTn id="46" dur="indefinite"/>
                                        <p:tgtEl>
                                          <p:spTgt spid="6"/>
                                        </p:tgtEl>
                                      </p:cBhvr>
                                    </p:animEffect>
                                  </p:childTnLst>
                                </p:cTn>
                              </p:par>
                              <p:par>
                                <p:cTn id="47" presetID="9" presetClass="emph" presetSubtype="0" nodeType="withEffect">
                                  <p:stCondLst>
                                    <p:cond delay="0"/>
                                  </p:stCondLst>
                                  <p:childTnLst>
                                    <p:set>
                                      <p:cBhvr rctx="PPT">
                                        <p:cTn id="48" dur="indefinite"/>
                                        <p:tgtEl>
                                          <p:spTgt spid="20"/>
                                        </p:tgtEl>
                                        <p:attrNameLst>
                                          <p:attrName>style.opacity</p:attrName>
                                        </p:attrNameLst>
                                      </p:cBhvr>
                                      <p:to>
                                        <p:strVal val="0.5"/>
                                      </p:to>
                                    </p:set>
                                    <p:animEffect filter="image" prLst="opacity: 0.5">
                                      <p:cBhvr rctx="IE">
                                        <p:cTn id="49" dur="indefinite"/>
                                        <p:tgtEl>
                                          <p:spTgt spid="20"/>
                                        </p:tgtEl>
                                      </p:cBhvr>
                                    </p:animEffect>
                                  </p:childTnLst>
                                </p:cTn>
                              </p:par>
                              <p:par>
                                <p:cTn id="50" presetID="9" presetClass="emph" presetSubtype="0" grpId="1" nodeType="withEffect">
                                  <p:stCondLst>
                                    <p:cond delay="0"/>
                                  </p:stCondLst>
                                  <p:childTnLst>
                                    <p:set>
                                      <p:cBhvr rctx="PPT">
                                        <p:cTn id="51" dur="indefinite"/>
                                        <p:tgtEl>
                                          <p:spTgt spid="19"/>
                                        </p:tgtEl>
                                        <p:attrNameLst>
                                          <p:attrName>style.opacity</p:attrName>
                                        </p:attrNameLst>
                                      </p:cBhvr>
                                      <p:to>
                                        <p:strVal val="0.5"/>
                                      </p:to>
                                    </p:set>
                                    <p:animEffect filter="image" prLst="opacity: 0.5">
                                      <p:cBhvr rctx="IE">
                                        <p:cTn id="52" dur="indefinite"/>
                                        <p:tgtEl>
                                          <p:spTgt spid="19"/>
                                        </p:tgtEl>
                                      </p:cBhvr>
                                    </p:animEffect>
                                  </p:childTnLst>
                                </p:cTn>
                              </p:par>
                              <p:par>
                                <p:cTn id="53" presetID="9" presetClass="emph" presetSubtype="0" nodeType="withEffect">
                                  <p:stCondLst>
                                    <p:cond delay="0"/>
                                  </p:stCondLst>
                                  <p:childTnLst>
                                    <p:set>
                                      <p:cBhvr rctx="PPT">
                                        <p:cTn id="54" dur="indefinite"/>
                                        <p:tgtEl>
                                          <p:spTgt spid="29"/>
                                        </p:tgtEl>
                                        <p:attrNameLst>
                                          <p:attrName>style.opacity</p:attrName>
                                        </p:attrNameLst>
                                      </p:cBhvr>
                                      <p:to>
                                        <p:strVal val="0.5"/>
                                      </p:to>
                                    </p:set>
                                    <p:animEffect filter="image" prLst="opacity: 0.5">
                                      <p:cBhvr rctx="IE">
                                        <p:cTn id="55" dur="indefinite"/>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left)">
                                      <p:cBhvr>
                                        <p:cTn id="62" dur="500"/>
                                        <p:tgtEl>
                                          <p:spTgt spid="69"/>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left)">
                                      <p:cBhvr>
                                        <p:cTn id="70" dur="500"/>
                                        <p:tgtEl>
                                          <p:spTgt spid="7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500" fill="hold"/>
                                        <p:tgtEl>
                                          <p:spTgt spid="4"/>
                                        </p:tgtEl>
                                        <p:attrNameLst>
                                          <p:attrName>ppt_w</p:attrName>
                                        </p:attrNameLst>
                                      </p:cBhvr>
                                      <p:tavLst>
                                        <p:tav tm="0">
                                          <p:val>
                                            <p:fltVal val="0"/>
                                          </p:val>
                                        </p:tav>
                                        <p:tav tm="100000">
                                          <p:val>
                                            <p:strVal val="#ppt_w"/>
                                          </p:val>
                                        </p:tav>
                                      </p:tavLst>
                                    </p:anim>
                                    <p:anim calcmode="lin" valueType="num">
                                      <p:cBhvr>
                                        <p:cTn id="76" dur="500" fill="hold"/>
                                        <p:tgtEl>
                                          <p:spTgt spid="4"/>
                                        </p:tgtEl>
                                        <p:attrNameLst>
                                          <p:attrName>ppt_h</p:attrName>
                                        </p:attrNameLst>
                                      </p:cBhvr>
                                      <p:tavLst>
                                        <p:tav tm="0">
                                          <p:val>
                                            <p:fltVal val="0"/>
                                          </p:val>
                                        </p:tav>
                                        <p:tav tm="100000">
                                          <p:val>
                                            <p:strVal val="#ppt_h"/>
                                          </p:val>
                                        </p:tav>
                                      </p:tavLst>
                                    </p:anim>
                                    <p:animEffect transition="in" filter="fade">
                                      <p:cBhvr>
                                        <p:cTn id="77" dur="500"/>
                                        <p:tgtEl>
                                          <p:spTgt spid="4"/>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9" grpId="0" animBg="1"/>
      <p:bldP spid="19" grpId="1" animBg="1"/>
      <p:bldP spid="28" grpId="0" animBg="1"/>
      <p:bldP spid="68" grpId="0" animBg="1"/>
      <p:bldP spid="70" grpId="0" animBg="1"/>
      <p:bldP spid="8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La représentation des processus</a:t>
            </a:r>
            <a:endParaRPr lang="fr-FR" sz="1800" dirty="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24</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grpSp>
        <p:nvGrpSpPr>
          <p:cNvPr id="4" name="Groupe 3"/>
          <p:cNvGrpSpPr/>
          <p:nvPr/>
        </p:nvGrpSpPr>
        <p:grpSpPr>
          <a:xfrm>
            <a:off x="395536" y="5949280"/>
            <a:ext cx="7682752" cy="648072"/>
            <a:chOff x="611560" y="4653136"/>
            <a:chExt cx="7682752" cy="648072"/>
          </a:xfrm>
        </p:grpSpPr>
        <p:sp>
          <p:nvSpPr>
            <p:cNvPr id="2" name="Flèche droite rayée 1"/>
            <p:cNvSpPr/>
            <p:nvPr/>
          </p:nvSpPr>
          <p:spPr>
            <a:xfrm>
              <a:off x="611560" y="4653136"/>
              <a:ext cx="1008112" cy="648072"/>
            </a:xfrm>
            <a:prstGeom prst="striped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741584" y="4653136"/>
              <a:ext cx="6552728" cy="646331"/>
            </a:xfrm>
            <a:prstGeom prst="rect">
              <a:avLst/>
            </a:prstGeom>
          </p:spPr>
          <p:txBody>
            <a:bodyPr wrap="square">
              <a:spAutoFit/>
            </a:bodyPr>
            <a:lstStyle/>
            <a:p>
              <a:pPr indent="-138112" eaLnBrk="0" hangingPunct="0">
                <a:spcBef>
                  <a:spcPct val="20000"/>
                </a:spcBef>
                <a:buClr>
                  <a:srgbClr val="A04DA3"/>
                </a:buClr>
              </a:pPr>
              <a:r>
                <a:rPr lang="fr-FR" b="1" dirty="0">
                  <a:solidFill>
                    <a:schemeClr val="accent4"/>
                  </a:solidFill>
                  <a:latin typeface="+mn-lt"/>
                </a:rPr>
                <a:t>Démarche d’amélioration continue afin d’obtenir </a:t>
              </a:r>
              <a:r>
                <a:rPr lang="fr-FR" b="1" dirty="0" smtClean="0">
                  <a:solidFill>
                    <a:schemeClr val="accent4"/>
                  </a:solidFill>
                  <a:latin typeface="+mn-lt"/>
                </a:rPr>
                <a:t>des processus métier optimaux </a:t>
              </a:r>
              <a:r>
                <a:rPr lang="fr-FR" b="1" dirty="0">
                  <a:solidFill>
                    <a:schemeClr val="accent4"/>
                  </a:solidFill>
                  <a:latin typeface="+mn-lt"/>
                </a:rPr>
                <a:t>en terme d’efficacité et </a:t>
              </a:r>
              <a:r>
                <a:rPr lang="fr-FR" b="1" dirty="0" smtClean="0">
                  <a:solidFill>
                    <a:schemeClr val="accent4"/>
                  </a:solidFill>
                  <a:latin typeface="+mn-lt"/>
                </a:rPr>
                <a:t>d'enchaînements.</a:t>
              </a:r>
              <a:endParaRPr lang="fr-FR" b="1" dirty="0">
                <a:solidFill>
                  <a:schemeClr val="accent4"/>
                </a:solidFill>
                <a:latin typeface="+mn-lt"/>
              </a:endParaRPr>
            </a:p>
          </p:txBody>
        </p:sp>
      </p:grpSp>
      <p:graphicFrame>
        <p:nvGraphicFramePr>
          <p:cNvPr id="5" name="Tableau 4"/>
          <p:cNvGraphicFramePr>
            <a:graphicFrameLocks noGrp="1"/>
          </p:cNvGraphicFramePr>
          <p:nvPr>
            <p:extLst>
              <p:ext uri="{D42A27DB-BD31-4B8C-83A1-F6EECF244321}">
                <p14:modId xmlns:p14="http://schemas.microsoft.com/office/powerpoint/2010/main" val="3001691943"/>
              </p:ext>
            </p:extLst>
          </p:nvPr>
        </p:nvGraphicFramePr>
        <p:xfrm>
          <a:off x="323524" y="2429744"/>
          <a:ext cx="7844648" cy="3200206"/>
        </p:xfrm>
        <a:graphic>
          <a:graphicData uri="http://schemas.openxmlformats.org/drawingml/2006/table">
            <a:tbl>
              <a:tblPr firstRow="1" bandRow="1">
                <a:tableStyleId>{5C22544A-7EE6-4342-B048-85BDC9FD1C3A}</a:tableStyleId>
              </a:tblPr>
              <a:tblGrid>
                <a:gridCol w="1590131"/>
                <a:gridCol w="2332193"/>
                <a:gridCol w="2067171"/>
                <a:gridCol w="1855153"/>
              </a:tblGrid>
              <a:tr h="351184">
                <a:tc>
                  <a:txBody>
                    <a:bodyPr/>
                    <a:lstStyle/>
                    <a:p>
                      <a:pPr algn="ctr"/>
                      <a:r>
                        <a:rPr lang="fr-FR" dirty="0" smtClean="0"/>
                        <a:t>Enseignant</a:t>
                      </a:r>
                      <a:endParaRPr lang="fr-FR" dirty="0"/>
                    </a:p>
                  </a:txBody>
                  <a:tcPr/>
                </a:tc>
                <a:tc>
                  <a:txBody>
                    <a:bodyPr/>
                    <a:lstStyle/>
                    <a:p>
                      <a:pPr algn="ctr"/>
                      <a:r>
                        <a:rPr lang="fr-FR" dirty="0" smtClean="0"/>
                        <a:t>Chef de</a:t>
                      </a:r>
                      <a:r>
                        <a:rPr lang="fr-FR" baseline="0" dirty="0" smtClean="0"/>
                        <a:t> </a:t>
                      </a:r>
                      <a:r>
                        <a:rPr lang="fr-FR" dirty="0" smtClean="0"/>
                        <a:t>Travaux</a:t>
                      </a:r>
                      <a:endParaRPr lang="fr-FR" dirty="0"/>
                    </a:p>
                  </a:txBody>
                  <a:tcPr/>
                </a:tc>
                <a:tc>
                  <a:txBody>
                    <a:bodyPr/>
                    <a:lstStyle/>
                    <a:p>
                      <a:pPr algn="ctr"/>
                      <a:r>
                        <a:rPr lang="fr-FR" dirty="0" smtClean="0"/>
                        <a:t>Documentaliste</a:t>
                      </a:r>
                      <a:endParaRPr lang="fr-FR" dirty="0"/>
                    </a:p>
                  </a:txBody>
                  <a:tcPr/>
                </a:tc>
                <a:tc>
                  <a:txBody>
                    <a:bodyPr/>
                    <a:lstStyle/>
                    <a:p>
                      <a:pPr algn="ctr"/>
                      <a:r>
                        <a:rPr lang="fr-FR" dirty="0" smtClean="0"/>
                        <a:t>Imprimeur</a:t>
                      </a:r>
                      <a:endParaRPr lang="fr-FR" dirty="0"/>
                    </a:p>
                  </a:txBody>
                  <a:tcPr/>
                </a:tc>
              </a:tr>
              <a:tr h="2834446">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24" name="Ellipse 23"/>
          <p:cNvSpPr/>
          <p:nvPr/>
        </p:nvSpPr>
        <p:spPr>
          <a:xfrm>
            <a:off x="3545886" y="2956766"/>
            <a:ext cx="612068" cy="3036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J-2</a:t>
            </a:r>
            <a:endParaRPr lang="fr-FR" sz="1000" dirty="0">
              <a:solidFill>
                <a:schemeClr val="tx1"/>
              </a:solidFill>
            </a:endParaRPr>
          </a:p>
        </p:txBody>
      </p:sp>
      <p:grpSp>
        <p:nvGrpSpPr>
          <p:cNvPr id="18" name="Groupe 17"/>
          <p:cNvGrpSpPr/>
          <p:nvPr/>
        </p:nvGrpSpPr>
        <p:grpSpPr>
          <a:xfrm>
            <a:off x="2339752" y="3577208"/>
            <a:ext cx="1368152" cy="1147936"/>
            <a:chOff x="2339752" y="3505200"/>
            <a:chExt cx="1368152" cy="1147936"/>
          </a:xfrm>
        </p:grpSpPr>
        <p:sp>
          <p:nvSpPr>
            <p:cNvPr id="12" name="Rectangle 11"/>
            <p:cNvSpPr/>
            <p:nvPr/>
          </p:nvSpPr>
          <p:spPr>
            <a:xfrm>
              <a:off x="2339752" y="3505200"/>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VALIDATION</a:t>
              </a:r>
              <a:endParaRPr lang="fr-FR" sz="1600" dirty="0">
                <a:solidFill>
                  <a:schemeClr val="tx1"/>
                </a:solidFill>
              </a:endParaRPr>
            </a:p>
          </p:txBody>
        </p:sp>
        <p:sp>
          <p:nvSpPr>
            <p:cNvPr id="25" name="Rectangle 24"/>
            <p:cNvSpPr/>
            <p:nvPr/>
          </p:nvSpPr>
          <p:spPr>
            <a:xfrm>
              <a:off x="2339752" y="3789040"/>
              <a:ext cx="136815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1200" dirty="0" smtClean="0">
                  <a:solidFill>
                    <a:schemeClr val="tx1"/>
                  </a:solidFill>
                </a:rPr>
                <a:t>- Relecture et analyse de l'article</a:t>
              </a:r>
              <a:endParaRPr lang="fr-FR" sz="1200" dirty="0">
                <a:solidFill>
                  <a:schemeClr val="tx1"/>
                </a:solidFill>
              </a:endParaRPr>
            </a:p>
          </p:txBody>
        </p:sp>
        <p:sp>
          <p:nvSpPr>
            <p:cNvPr id="26" name="Rectangle 25"/>
            <p:cNvSpPr/>
            <p:nvPr/>
          </p:nvSpPr>
          <p:spPr>
            <a:xfrm>
              <a:off x="2339752" y="4365104"/>
              <a:ext cx="684076"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Pas OK</a:t>
              </a:r>
              <a:endParaRPr lang="fr-FR" sz="1200" dirty="0">
                <a:solidFill>
                  <a:schemeClr val="tx1"/>
                </a:solidFill>
              </a:endParaRPr>
            </a:p>
          </p:txBody>
        </p:sp>
        <p:sp>
          <p:nvSpPr>
            <p:cNvPr id="27" name="Rectangle 26"/>
            <p:cNvSpPr/>
            <p:nvPr/>
          </p:nvSpPr>
          <p:spPr>
            <a:xfrm>
              <a:off x="3023828" y="4365104"/>
              <a:ext cx="684076"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OK</a:t>
              </a:r>
              <a:endParaRPr lang="fr-FR" sz="1200" dirty="0">
                <a:solidFill>
                  <a:schemeClr val="tx1"/>
                </a:solidFill>
              </a:endParaRPr>
            </a:p>
          </p:txBody>
        </p:sp>
      </p:grpSp>
      <p:sp>
        <p:nvSpPr>
          <p:cNvPr id="15" name="Pentagone 14"/>
          <p:cNvSpPr/>
          <p:nvPr/>
        </p:nvSpPr>
        <p:spPr>
          <a:xfrm rot="5400000">
            <a:off x="2904843" y="3020625"/>
            <a:ext cx="220216" cy="8929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dirty="0" smtClean="0"/>
              <a:t>ET</a:t>
            </a:r>
            <a:endParaRPr lang="fr-FR" sz="1200" dirty="0"/>
          </a:p>
        </p:txBody>
      </p:sp>
      <p:sp>
        <p:nvSpPr>
          <p:cNvPr id="16" name="Arc 15"/>
          <p:cNvSpPr/>
          <p:nvPr/>
        </p:nvSpPr>
        <p:spPr>
          <a:xfrm>
            <a:off x="107504" y="3036579"/>
            <a:ext cx="2844316" cy="608445"/>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Ellipse 8"/>
          <p:cNvSpPr/>
          <p:nvPr/>
        </p:nvSpPr>
        <p:spPr>
          <a:xfrm>
            <a:off x="611560" y="2852936"/>
            <a:ext cx="93610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article à valider</a:t>
            </a:r>
            <a:endParaRPr lang="fr-FR" sz="1000" dirty="0">
              <a:solidFill>
                <a:schemeClr val="tx1"/>
              </a:solidFill>
            </a:endParaRPr>
          </a:p>
        </p:txBody>
      </p:sp>
      <p:sp>
        <p:nvSpPr>
          <p:cNvPr id="32" name="Arc 31"/>
          <p:cNvSpPr/>
          <p:nvPr/>
        </p:nvSpPr>
        <p:spPr>
          <a:xfrm flipH="1">
            <a:off x="3023828" y="3108588"/>
            <a:ext cx="1044116" cy="468620"/>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Ellipse 32"/>
          <p:cNvSpPr/>
          <p:nvPr/>
        </p:nvSpPr>
        <p:spPr>
          <a:xfrm>
            <a:off x="4333872" y="3166067"/>
            <a:ext cx="93610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article validé</a:t>
            </a:r>
            <a:endParaRPr lang="fr-FR" sz="1000" dirty="0">
              <a:solidFill>
                <a:schemeClr val="tx1"/>
              </a:solidFill>
            </a:endParaRPr>
          </a:p>
        </p:txBody>
      </p:sp>
      <p:sp>
        <p:nvSpPr>
          <p:cNvPr id="17" name="Forme libre 16"/>
          <p:cNvSpPr/>
          <p:nvPr/>
        </p:nvSpPr>
        <p:spPr>
          <a:xfrm>
            <a:off x="3545886" y="3140968"/>
            <a:ext cx="1098122" cy="2160240"/>
          </a:xfrm>
          <a:custGeom>
            <a:avLst/>
            <a:gdLst>
              <a:gd name="connsiteX0" fmla="*/ 0 w 1853514"/>
              <a:gd name="connsiteY0" fmla="*/ 1800255 h 2453558"/>
              <a:gd name="connsiteX1" fmla="*/ 222422 w 1853514"/>
              <a:gd name="connsiteY1" fmla="*/ 2381023 h 2453558"/>
              <a:gd name="connsiteX2" fmla="*/ 939114 w 1853514"/>
              <a:gd name="connsiteY2" fmla="*/ 342158 h 2453558"/>
              <a:gd name="connsiteX3" fmla="*/ 1853514 w 1853514"/>
              <a:gd name="connsiteY3" fmla="*/ 20882 h 2453558"/>
            </a:gdLst>
            <a:ahLst/>
            <a:cxnLst>
              <a:cxn ang="0">
                <a:pos x="connsiteX0" y="connsiteY0"/>
              </a:cxn>
              <a:cxn ang="0">
                <a:pos x="connsiteX1" y="connsiteY1"/>
              </a:cxn>
              <a:cxn ang="0">
                <a:pos x="connsiteX2" y="connsiteY2"/>
              </a:cxn>
              <a:cxn ang="0">
                <a:pos x="connsiteX3" y="connsiteY3"/>
              </a:cxn>
            </a:cxnLst>
            <a:rect l="l" t="t" r="r" b="b"/>
            <a:pathLst>
              <a:path w="1853514" h="2453558">
                <a:moveTo>
                  <a:pt x="0" y="1800255"/>
                </a:moveTo>
                <a:cubicBezTo>
                  <a:pt x="32951" y="2212147"/>
                  <a:pt x="65903" y="2624039"/>
                  <a:pt x="222422" y="2381023"/>
                </a:cubicBezTo>
                <a:cubicBezTo>
                  <a:pt x="378941" y="2138007"/>
                  <a:pt x="667265" y="735515"/>
                  <a:pt x="939114" y="342158"/>
                </a:cubicBezTo>
                <a:cubicBezTo>
                  <a:pt x="1210963" y="-51199"/>
                  <a:pt x="1532238" y="-15159"/>
                  <a:pt x="1853514" y="20882"/>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35" name="Ellipse 34"/>
          <p:cNvSpPr/>
          <p:nvPr/>
        </p:nvSpPr>
        <p:spPr>
          <a:xfrm>
            <a:off x="5561062" y="3027218"/>
            <a:ext cx="612068" cy="3036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00" dirty="0" smtClean="0">
                <a:solidFill>
                  <a:schemeClr val="tx1"/>
                </a:solidFill>
              </a:rPr>
              <a:t>Jour J</a:t>
            </a:r>
            <a:endParaRPr lang="fr-FR" sz="1000" dirty="0">
              <a:solidFill>
                <a:schemeClr val="tx1"/>
              </a:solidFill>
            </a:endParaRPr>
          </a:p>
        </p:txBody>
      </p:sp>
      <p:grpSp>
        <p:nvGrpSpPr>
          <p:cNvPr id="21" name="Groupe 20"/>
          <p:cNvGrpSpPr/>
          <p:nvPr/>
        </p:nvGrpSpPr>
        <p:grpSpPr>
          <a:xfrm>
            <a:off x="4644008" y="4017640"/>
            <a:ext cx="1368152" cy="995536"/>
            <a:chOff x="4644008" y="3945632"/>
            <a:chExt cx="1368152" cy="995536"/>
          </a:xfrm>
        </p:grpSpPr>
        <p:sp>
          <p:nvSpPr>
            <p:cNvPr id="36" name="Rectangle 35"/>
            <p:cNvSpPr/>
            <p:nvPr/>
          </p:nvSpPr>
          <p:spPr>
            <a:xfrm>
              <a:off x="4644008" y="3945632"/>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Envoi</a:t>
              </a:r>
              <a:endParaRPr lang="fr-FR" sz="1600" dirty="0">
                <a:solidFill>
                  <a:schemeClr val="tx1"/>
                </a:solidFill>
              </a:endParaRPr>
            </a:p>
          </p:txBody>
        </p:sp>
        <p:sp>
          <p:nvSpPr>
            <p:cNvPr id="37" name="Rectangle 36"/>
            <p:cNvSpPr/>
            <p:nvPr/>
          </p:nvSpPr>
          <p:spPr>
            <a:xfrm>
              <a:off x="4644008" y="4229472"/>
              <a:ext cx="1368152" cy="42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1200" dirty="0" smtClean="0">
                  <a:solidFill>
                    <a:schemeClr val="tx1"/>
                  </a:solidFill>
                </a:rPr>
                <a:t>- Préparation de la commande</a:t>
              </a:r>
            </a:p>
          </p:txBody>
        </p:sp>
        <p:sp>
          <p:nvSpPr>
            <p:cNvPr id="38" name="Rectangle 37"/>
            <p:cNvSpPr/>
            <p:nvPr/>
          </p:nvSpPr>
          <p:spPr>
            <a:xfrm>
              <a:off x="4644008" y="4653136"/>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Toujours</a:t>
              </a:r>
              <a:endParaRPr lang="fr-FR" sz="1200" dirty="0">
                <a:solidFill>
                  <a:schemeClr val="tx1"/>
                </a:solidFill>
              </a:endParaRPr>
            </a:p>
          </p:txBody>
        </p:sp>
      </p:grpSp>
      <p:sp>
        <p:nvSpPr>
          <p:cNvPr id="40" name="Pentagone 39"/>
          <p:cNvSpPr/>
          <p:nvPr/>
        </p:nvSpPr>
        <p:spPr>
          <a:xfrm rot="5400000">
            <a:off x="5209099" y="3461057"/>
            <a:ext cx="220216" cy="8929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200" dirty="0" smtClean="0"/>
              <a:t>ET</a:t>
            </a:r>
            <a:endParaRPr lang="fr-FR" sz="1200" dirty="0"/>
          </a:p>
        </p:txBody>
      </p:sp>
      <p:sp>
        <p:nvSpPr>
          <p:cNvPr id="22" name="Forme libre 21"/>
          <p:cNvSpPr/>
          <p:nvPr/>
        </p:nvSpPr>
        <p:spPr>
          <a:xfrm>
            <a:off x="4794422" y="3593684"/>
            <a:ext cx="444843" cy="185351"/>
          </a:xfrm>
          <a:custGeom>
            <a:avLst/>
            <a:gdLst>
              <a:gd name="connsiteX0" fmla="*/ 0 w 444843"/>
              <a:gd name="connsiteY0" fmla="*/ 0 h 185351"/>
              <a:gd name="connsiteX1" fmla="*/ 111210 w 444843"/>
              <a:gd name="connsiteY1" fmla="*/ 98854 h 185351"/>
              <a:gd name="connsiteX2" fmla="*/ 383059 w 444843"/>
              <a:gd name="connsiteY2" fmla="*/ 24713 h 185351"/>
              <a:gd name="connsiteX3" fmla="*/ 444843 w 444843"/>
              <a:gd name="connsiteY3" fmla="*/ 185351 h 185351"/>
            </a:gdLst>
            <a:ahLst/>
            <a:cxnLst>
              <a:cxn ang="0">
                <a:pos x="connsiteX0" y="connsiteY0"/>
              </a:cxn>
              <a:cxn ang="0">
                <a:pos x="connsiteX1" y="connsiteY1"/>
              </a:cxn>
              <a:cxn ang="0">
                <a:pos x="connsiteX2" y="connsiteY2"/>
              </a:cxn>
              <a:cxn ang="0">
                <a:pos x="connsiteX3" y="connsiteY3"/>
              </a:cxn>
            </a:cxnLst>
            <a:rect l="l" t="t" r="r" b="b"/>
            <a:pathLst>
              <a:path w="444843" h="185351">
                <a:moveTo>
                  <a:pt x="0" y="0"/>
                </a:moveTo>
                <a:cubicBezTo>
                  <a:pt x="23683" y="47367"/>
                  <a:pt x="47367" y="94735"/>
                  <a:pt x="111210" y="98854"/>
                </a:cubicBezTo>
                <a:cubicBezTo>
                  <a:pt x="175053" y="102973"/>
                  <a:pt x="327454" y="10297"/>
                  <a:pt x="383059" y="24713"/>
                </a:cubicBezTo>
                <a:cubicBezTo>
                  <a:pt x="438665" y="39129"/>
                  <a:pt x="441754" y="112240"/>
                  <a:pt x="444843" y="185351"/>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44" name="Arc 43"/>
          <p:cNvSpPr/>
          <p:nvPr/>
        </p:nvSpPr>
        <p:spPr>
          <a:xfrm flipH="1">
            <a:off x="5364088" y="3227263"/>
            <a:ext cx="432048" cy="1087933"/>
          </a:xfrm>
          <a:prstGeom prst="arc">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Ellipse 44"/>
          <p:cNvSpPr/>
          <p:nvPr/>
        </p:nvSpPr>
        <p:spPr>
          <a:xfrm>
            <a:off x="6732240" y="5085184"/>
            <a:ext cx="1080120"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article à imprimer</a:t>
            </a:r>
            <a:endParaRPr lang="fr-FR" sz="1000" dirty="0">
              <a:solidFill>
                <a:schemeClr val="tx1"/>
              </a:solidFill>
            </a:endParaRPr>
          </a:p>
        </p:txBody>
      </p:sp>
      <p:sp>
        <p:nvSpPr>
          <p:cNvPr id="23" name="Forme libre 22"/>
          <p:cNvSpPr/>
          <p:nvPr/>
        </p:nvSpPr>
        <p:spPr>
          <a:xfrm>
            <a:off x="5307817" y="5014711"/>
            <a:ext cx="1426615" cy="371123"/>
          </a:xfrm>
          <a:custGeom>
            <a:avLst/>
            <a:gdLst>
              <a:gd name="connsiteX0" fmla="*/ 5588 w 1426615"/>
              <a:gd name="connsiteY0" fmla="*/ 0 h 371123"/>
              <a:gd name="connsiteX1" fmla="*/ 79729 w 1426615"/>
              <a:gd name="connsiteY1" fmla="*/ 296562 h 371123"/>
              <a:gd name="connsiteX2" fmla="*/ 561642 w 1426615"/>
              <a:gd name="connsiteY2" fmla="*/ 370702 h 371123"/>
              <a:gd name="connsiteX3" fmla="*/ 1426615 w 1426615"/>
              <a:gd name="connsiteY3" fmla="*/ 321275 h 371123"/>
            </a:gdLst>
            <a:ahLst/>
            <a:cxnLst>
              <a:cxn ang="0">
                <a:pos x="connsiteX0" y="connsiteY0"/>
              </a:cxn>
              <a:cxn ang="0">
                <a:pos x="connsiteX1" y="connsiteY1"/>
              </a:cxn>
              <a:cxn ang="0">
                <a:pos x="connsiteX2" y="connsiteY2"/>
              </a:cxn>
              <a:cxn ang="0">
                <a:pos x="connsiteX3" y="connsiteY3"/>
              </a:cxn>
            </a:cxnLst>
            <a:rect l="l" t="t" r="r" b="b"/>
            <a:pathLst>
              <a:path w="1426615" h="371123">
                <a:moveTo>
                  <a:pt x="5588" y="0"/>
                </a:moveTo>
                <a:cubicBezTo>
                  <a:pt x="-3680" y="117389"/>
                  <a:pt x="-12947" y="234778"/>
                  <a:pt x="79729" y="296562"/>
                </a:cubicBezTo>
                <a:cubicBezTo>
                  <a:pt x="172405" y="358346"/>
                  <a:pt x="337161" y="366583"/>
                  <a:pt x="561642" y="370702"/>
                </a:cubicBezTo>
                <a:cubicBezTo>
                  <a:pt x="786123" y="374821"/>
                  <a:pt x="1106369" y="348048"/>
                  <a:pt x="1426615" y="321275"/>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47" name="Ellipse 46"/>
          <p:cNvSpPr/>
          <p:nvPr/>
        </p:nvSpPr>
        <p:spPr>
          <a:xfrm>
            <a:off x="611560" y="4941168"/>
            <a:ext cx="93610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article à modifier</a:t>
            </a:r>
            <a:endParaRPr lang="fr-FR" sz="1000" dirty="0">
              <a:solidFill>
                <a:schemeClr val="tx1"/>
              </a:solidFill>
            </a:endParaRPr>
          </a:p>
        </p:txBody>
      </p:sp>
      <p:sp>
        <p:nvSpPr>
          <p:cNvPr id="48" name="Forme libre 47"/>
          <p:cNvSpPr/>
          <p:nvPr/>
        </p:nvSpPr>
        <p:spPr>
          <a:xfrm flipH="1">
            <a:off x="1547663" y="4725144"/>
            <a:ext cx="1134126" cy="444666"/>
          </a:xfrm>
          <a:custGeom>
            <a:avLst/>
            <a:gdLst>
              <a:gd name="connsiteX0" fmla="*/ 5588 w 1426615"/>
              <a:gd name="connsiteY0" fmla="*/ 0 h 371123"/>
              <a:gd name="connsiteX1" fmla="*/ 79729 w 1426615"/>
              <a:gd name="connsiteY1" fmla="*/ 296562 h 371123"/>
              <a:gd name="connsiteX2" fmla="*/ 561642 w 1426615"/>
              <a:gd name="connsiteY2" fmla="*/ 370702 h 371123"/>
              <a:gd name="connsiteX3" fmla="*/ 1426615 w 1426615"/>
              <a:gd name="connsiteY3" fmla="*/ 321275 h 371123"/>
            </a:gdLst>
            <a:ahLst/>
            <a:cxnLst>
              <a:cxn ang="0">
                <a:pos x="connsiteX0" y="connsiteY0"/>
              </a:cxn>
              <a:cxn ang="0">
                <a:pos x="connsiteX1" y="connsiteY1"/>
              </a:cxn>
              <a:cxn ang="0">
                <a:pos x="connsiteX2" y="connsiteY2"/>
              </a:cxn>
              <a:cxn ang="0">
                <a:pos x="connsiteX3" y="connsiteY3"/>
              </a:cxn>
            </a:cxnLst>
            <a:rect l="l" t="t" r="r" b="b"/>
            <a:pathLst>
              <a:path w="1426615" h="371123">
                <a:moveTo>
                  <a:pt x="5588" y="0"/>
                </a:moveTo>
                <a:cubicBezTo>
                  <a:pt x="-3680" y="117389"/>
                  <a:pt x="-12947" y="234778"/>
                  <a:pt x="79729" y="296562"/>
                </a:cubicBezTo>
                <a:cubicBezTo>
                  <a:pt x="172405" y="358346"/>
                  <a:pt x="337161" y="366583"/>
                  <a:pt x="561642" y="370702"/>
                </a:cubicBezTo>
                <a:cubicBezTo>
                  <a:pt x="786123" y="374821"/>
                  <a:pt x="1106369" y="348048"/>
                  <a:pt x="1426615" y="321275"/>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49" name="Ellipse 48"/>
          <p:cNvSpPr/>
          <p:nvPr/>
        </p:nvSpPr>
        <p:spPr>
          <a:xfrm>
            <a:off x="593558" y="3717032"/>
            <a:ext cx="93610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solidFill>
                  <a:schemeClr val="tx1"/>
                </a:solidFill>
              </a:rPr>
              <a:t>article modifié</a:t>
            </a:r>
            <a:endParaRPr lang="fr-FR" sz="1000" dirty="0">
              <a:solidFill>
                <a:schemeClr val="tx1"/>
              </a:solidFill>
            </a:endParaRPr>
          </a:p>
        </p:txBody>
      </p:sp>
      <p:cxnSp>
        <p:nvCxnSpPr>
          <p:cNvPr id="31" name="Connecteur droit 30"/>
          <p:cNvCxnSpPr>
            <a:stCxn id="47" idx="0"/>
          </p:cNvCxnSpPr>
          <p:nvPr/>
        </p:nvCxnSpPr>
        <p:spPr>
          <a:xfrm flipV="1">
            <a:off x="1079612" y="4161656"/>
            <a:ext cx="0" cy="779512"/>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Pentagone 51"/>
          <p:cNvSpPr/>
          <p:nvPr/>
        </p:nvSpPr>
        <p:spPr>
          <a:xfrm rot="5400000">
            <a:off x="2900372" y="3020625"/>
            <a:ext cx="220216" cy="8929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0" bIns="0" rtlCol="0" anchor="ctr"/>
          <a:lstStyle/>
          <a:p>
            <a:pPr algn="ctr"/>
            <a:r>
              <a:rPr lang="fr-FR" sz="1000" dirty="0" smtClean="0"/>
              <a:t>a OU (b ET c)</a:t>
            </a:r>
            <a:endParaRPr lang="fr-FR" sz="1000" dirty="0"/>
          </a:p>
        </p:txBody>
      </p:sp>
      <p:sp>
        <p:nvSpPr>
          <p:cNvPr id="95236" name="Forme libre 95235"/>
          <p:cNvSpPr/>
          <p:nvPr/>
        </p:nvSpPr>
        <p:spPr>
          <a:xfrm>
            <a:off x="1041400" y="3192446"/>
            <a:ext cx="1746250" cy="515954"/>
          </a:xfrm>
          <a:custGeom>
            <a:avLst/>
            <a:gdLst>
              <a:gd name="connsiteX0" fmla="*/ 0 w 1746250"/>
              <a:gd name="connsiteY0" fmla="*/ 515954 h 515954"/>
              <a:gd name="connsiteX1" fmla="*/ 565150 w 1746250"/>
              <a:gd name="connsiteY1" fmla="*/ 109554 h 515954"/>
              <a:gd name="connsiteX2" fmla="*/ 1054100 w 1746250"/>
              <a:gd name="connsiteY2" fmla="*/ 1604 h 515954"/>
              <a:gd name="connsiteX3" fmla="*/ 1619250 w 1746250"/>
              <a:gd name="connsiteY3" fmla="*/ 52404 h 515954"/>
              <a:gd name="connsiteX4" fmla="*/ 1746250 w 1746250"/>
              <a:gd name="connsiteY4" fmla="*/ 154004 h 515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250" h="515954">
                <a:moveTo>
                  <a:pt x="0" y="515954"/>
                </a:moveTo>
                <a:cubicBezTo>
                  <a:pt x="194733" y="355616"/>
                  <a:pt x="389467" y="195279"/>
                  <a:pt x="565150" y="109554"/>
                </a:cubicBezTo>
                <a:cubicBezTo>
                  <a:pt x="740833" y="23829"/>
                  <a:pt x="878417" y="11129"/>
                  <a:pt x="1054100" y="1604"/>
                </a:cubicBezTo>
                <a:cubicBezTo>
                  <a:pt x="1229783" y="-7921"/>
                  <a:pt x="1503892" y="27004"/>
                  <a:pt x="1619250" y="52404"/>
                </a:cubicBezTo>
                <a:cubicBezTo>
                  <a:pt x="1734608" y="77804"/>
                  <a:pt x="1740429" y="115904"/>
                  <a:pt x="1746250" y="154004"/>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95238" name="Rectangle 95237"/>
          <p:cNvSpPr/>
          <p:nvPr/>
        </p:nvSpPr>
        <p:spPr>
          <a:xfrm>
            <a:off x="2310196" y="3140968"/>
            <a:ext cx="245580" cy="246221"/>
          </a:xfrm>
          <a:prstGeom prst="rect">
            <a:avLst/>
          </a:prstGeom>
        </p:spPr>
        <p:txBody>
          <a:bodyPr wrap="none">
            <a:spAutoFit/>
          </a:bodyPr>
          <a:lstStyle/>
          <a:p>
            <a:r>
              <a:rPr lang="fr-FR" sz="1000" b="1" dirty="0">
                <a:solidFill>
                  <a:srgbClr val="FF0000"/>
                </a:solidFill>
                <a:latin typeface="Calibri"/>
              </a:rPr>
              <a:t>a</a:t>
            </a:r>
            <a:endParaRPr lang="fr-FR" b="1" dirty="0">
              <a:solidFill>
                <a:srgbClr val="FF0000"/>
              </a:solidFill>
            </a:endParaRPr>
          </a:p>
        </p:txBody>
      </p:sp>
      <p:sp>
        <p:nvSpPr>
          <p:cNvPr id="59" name="Rectangle 58"/>
          <p:cNvSpPr/>
          <p:nvPr/>
        </p:nvSpPr>
        <p:spPr>
          <a:xfrm>
            <a:off x="2585386" y="2966755"/>
            <a:ext cx="253596" cy="246221"/>
          </a:xfrm>
          <a:prstGeom prst="rect">
            <a:avLst/>
          </a:prstGeom>
        </p:spPr>
        <p:txBody>
          <a:bodyPr wrap="none">
            <a:spAutoFit/>
          </a:bodyPr>
          <a:lstStyle/>
          <a:p>
            <a:r>
              <a:rPr lang="fr-FR" sz="1000" b="1" dirty="0" smtClean="0">
                <a:solidFill>
                  <a:srgbClr val="FF0000"/>
                </a:solidFill>
                <a:latin typeface="Calibri"/>
              </a:rPr>
              <a:t>b</a:t>
            </a:r>
            <a:endParaRPr lang="fr-FR" b="1" dirty="0">
              <a:solidFill>
                <a:srgbClr val="FF0000"/>
              </a:solidFill>
            </a:endParaRPr>
          </a:p>
        </p:txBody>
      </p:sp>
      <p:sp>
        <p:nvSpPr>
          <p:cNvPr id="60" name="Rectangle 59"/>
          <p:cNvSpPr/>
          <p:nvPr/>
        </p:nvSpPr>
        <p:spPr>
          <a:xfrm>
            <a:off x="3030276" y="2996952"/>
            <a:ext cx="245580" cy="246221"/>
          </a:xfrm>
          <a:prstGeom prst="rect">
            <a:avLst/>
          </a:prstGeom>
        </p:spPr>
        <p:txBody>
          <a:bodyPr wrap="none">
            <a:spAutoFit/>
          </a:bodyPr>
          <a:lstStyle/>
          <a:p>
            <a:r>
              <a:rPr lang="fr-FR" sz="1000" b="1" dirty="0" smtClean="0">
                <a:solidFill>
                  <a:srgbClr val="FF0000"/>
                </a:solidFill>
                <a:latin typeface="Calibri"/>
              </a:rPr>
              <a:t>c</a:t>
            </a:r>
            <a:endParaRPr lang="fr-FR" b="1" dirty="0">
              <a:solidFill>
                <a:srgbClr val="FF0000"/>
              </a:solidFill>
            </a:endParaRPr>
          </a:p>
        </p:txBody>
      </p:sp>
      <p:sp>
        <p:nvSpPr>
          <p:cNvPr id="61" name="Pentagone 60"/>
          <p:cNvSpPr/>
          <p:nvPr/>
        </p:nvSpPr>
        <p:spPr>
          <a:xfrm rot="5400000">
            <a:off x="2903547" y="3020625"/>
            <a:ext cx="220216" cy="8929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lIns="72000" tIns="0" bIns="0" rtlCol="0" anchor="ctr"/>
          <a:lstStyle/>
          <a:p>
            <a:pPr algn="ctr"/>
            <a:r>
              <a:rPr lang="fr-FR" sz="1000" dirty="0" smtClean="0"/>
              <a:t>a OU b</a:t>
            </a:r>
            <a:endParaRPr lang="fr-FR" sz="1000" dirty="0"/>
          </a:p>
        </p:txBody>
      </p:sp>
      <p:sp>
        <p:nvSpPr>
          <p:cNvPr id="95239" name="Rectangle 95238"/>
          <p:cNvSpPr/>
          <p:nvPr/>
        </p:nvSpPr>
        <p:spPr>
          <a:xfrm>
            <a:off x="3014831" y="2465601"/>
            <a:ext cx="837089" cy="1323439"/>
          </a:xfrm>
          <a:prstGeom prst="rect">
            <a:avLst/>
          </a:prstGeom>
        </p:spPr>
        <p:txBody>
          <a:bodyPr wrap="none">
            <a:spAutoFit/>
          </a:bodyPr>
          <a:lstStyle/>
          <a:p>
            <a:r>
              <a:rPr lang="fr-FR" sz="8000" dirty="0">
                <a:solidFill>
                  <a:srgbClr val="FF0000"/>
                </a:solidFill>
                <a:sym typeface="Wingdings"/>
              </a:rPr>
              <a:t></a:t>
            </a:r>
            <a:endParaRPr lang="fr-FR" sz="8000" dirty="0">
              <a:solidFill>
                <a:srgbClr val="FF0000"/>
              </a:solidFill>
            </a:endParaRPr>
          </a:p>
        </p:txBody>
      </p:sp>
      <p:sp>
        <p:nvSpPr>
          <p:cNvPr id="63" name="Ellipse 62"/>
          <p:cNvSpPr/>
          <p:nvPr/>
        </p:nvSpPr>
        <p:spPr>
          <a:xfrm>
            <a:off x="611560" y="2852936"/>
            <a:ext cx="93610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smtClean="0">
                <a:solidFill>
                  <a:srgbClr val="C00000"/>
                </a:solidFill>
              </a:rPr>
              <a:t>événement</a:t>
            </a:r>
          </a:p>
          <a:p>
            <a:pPr algn="ctr"/>
            <a:r>
              <a:rPr lang="fr-FR" sz="1000" dirty="0" smtClean="0">
                <a:solidFill>
                  <a:srgbClr val="C00000"/>
                </a:solidFill>
              </a:rPr>
              <a:t>déclencheur</a:t>
            </a:r>
            <a:endParaRPr lang="fr-FR" sz="1000" dirty="0">
              <a:solidFill>
                <a:srgbClr val="C00000"/>
              </a:solidFill>
            </a:endParaRPr>
          </a:p>
        </p:txBody>
      </p:sp>
      <p:sp>
        <p:nvSpPr>
          <p:cNvPr id="64" name="Ellipse 63"/>
          <p:cNvSpPr/>
          <p:nvPr/>
        </p:nvSpPr>
        <p:spPr>
          <a:xfrm>
            <a:off x="611560" y="4941168"/>
            <a:ext cx="936104" cy="4320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dirty="0">
                <a:solidFill>
                  <a:srgbClr val="C00000"/>
                </a:solidFill>
              </a:rPr>
              <a:t>événement</a:t>
            </a:r>
          </a:p>
          <a:p>
            <a:pPr algn="ctr"/>
            <a:r>
              <a:rPr lang="fr-FR" sz="1000" dirty="0" smtClean="0">
                <a:solidFill>
                  <a:srgbClr val="C00000"/>
                </a:solidFill>
              </a:rPr>
              <a:t>résultat</a:t>
            </a:r>
            <a:endParaRPr lang="fr-FR" sz="1000" dirty="0">
              <a:solidFill>
                <a:srgbClr val="C00000"/>
              </a:solidFill>
            </a:endParaRPr>
          </a:p>
        </p:txBody>
      </p:sp>
      <p:sp>
        <p:nvSpPr>
          <p:cNvPr id="65" name="Rectangle 64"/>
          <p:cNvSpPr/>
          <p:nvPr/>
        </p:nvSpPr>
        <p:spPr>
          <a:xfrm>
            <a:off x="2339752" y="3573016"/>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rgbClr val="C00000"/>
                </a:solidFill>
              </a:rPr>
              <a:t>OPÉRATION</a:t>
            </a:r>
            <a:endParaRPr lang="fr-FR" sz="1600" dirty="0">
              <a:solidFill>
                <a:srgbClr val="C00000"/>
              </a:solidFill>
            </a:endParaRPr>
          </a:p>
        </p:txBody>
      </p:sp>
      <p:sp>
        <p:nvSpPr>
          <p:cNvPr id="66" name="Rectangle 65"/>
          <p:cNvSpPr/>
          <p:nvPr/>
        </p:nvSpPr>
        <p:spPr>
          <a:xfrm>
            <a:off x="2339752" y="3861048"/>
            <a:ext cx="136815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1200" dirty="0" smtClean="0">
                <a:solidFill>
                  <a:srgbClr val="C00000"/>
                </a:solidFill>
              </a:rPr>
              <a:t>- Tâches élémentaires</a:t>
            </a:r>
            <a:endParaRPr lang="fr-FR" sz="1200" dirty="0">
              <a:solidFill>
                <a:srgbClr val="C00000"/>
              </a:solidFill>
            </a:endParaRPr>
          </a:p>
        </p:txBody>
      </p:sp>
      <p:sp>
        <p:nvSpPr>
          <p:cNvPr id="67" name="Rectangle 66"/>
          <p:cNvSpPr/>
          <p:nvPr/>
        </p:nvSpPr>
        <p:spPr>
          <a:xfrm>
            <a:off x="2339752" y="4437112"/>
            <a:ext cx="136815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dirty="0" smtClean="0">
                <a:solidFill>
                  <a:srgbClr val="C00000"/>
                </a:solidFill>
              </a:rPr>
              <a:t>Condition d'émission</a:t>
            </a:r>
            <a:endParaRPr lang="fr-FR" sz="1200" dirty="0">
              <a:solidFill>
                <a:srgbClr val="C00000"/>
              </a:solidFill>
            </a:endParaRPr>
          </a:p>
        </p:txBody>
      </p:sp>
      <p:sp>
        <p:nvSpPr>
          <p:cNvPr id="71" name="Pentagone 70"/>
          <p:cNvSpPr/>
          <p:nvPr/>
        </p:nvSpPr>
        <p:spPr>
          <a:xfrm rot="5400000">
            <a:off x="2897197" y="3020625"/>
            <a:ext cx="220216" cy="89295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lIns="72000" tIns="0" bIns="0" rtlCol="0" anchor="ctr"/>
          <a:lstStyle/>
          <a:p>
            <a:pPr algn="ctr"/>
            <a:r>
              <a:rPr lang="fr-FR" sz="1000" dirty="0" smtClean="0">
                <a:solidFill>
                  <a:srgbClr val="C00000"/>
                </a:solidFill>
              </a:rPr>
              <a:t>SYNCHRO</a:t>
            </a:r>
            <a:endParaRPr lang="fr-FR" sz="1000" dirty="0">
              <a:solidFill>
                <a:srgbClr val="C00000"/>
              </a:solidFill>
            </a:endParaRPr>
          </a:p>
        </p:txBody>
      </p:sp>
      <p:graphicFrame>
        <p:nvGraphicFramePr>
          <p:cNvPr id="95240" name="Tableau 95239"/>
          <p:cNvGraphicFramePr>
            <a:graphicFrameLocks noGrp="1"/>
          </p:cNvGraphicFramePr>
          <p:nvPr>
            <p:extLst>
              <p:ext uri="{D42A27DB-BD31-4B8C-83A1-F6EECF244321}">
                <p14:modId xmlns:p14="http://schemas.microsoft.com/office/powerpoint/2010/main" val="1777837302"/>
              </p:ext>
            </p:extLst>
          </p:nvPr>
        </p:nvGraphicFramePr>
        <p:xfrm>
          <a:off x="323528" y="2420888"/>
          <a:ext cx="7844648" cy="365760"/>
        </p:xfrm>
        <a:graphic>
          <a:graphicData uri="http://schemas.openxmlformats.org/drawingml/2006/table">
            <a:tbl>
              <a:tblPr firstRow="1" bandRow="1">
                <a:tableStyleId>{5C22544A-7EE6-4342-B048-85BDC9FD1C3A}</a:tableStyleId>
              </a:tblPr>
              <a:tblGrid>
                <a:gridCol w="1590131"/>
                <a:gridCol w="2332193"/>
                <a:gridCol w="2067171"/>
                <a:gridCol w="1855153"/>
              </a:tblGrid>
              <a:tr h="351184">
                <a:tc>
                  <a:txBody>
                    <a:bodyPr/>
                    <a:lstStyle/>
                    <a:p>
                      <a:pPr algn="ctr"/>
                      <a:r>
                        <a:rPr lang="fr-FR" dirty="0" smtClean="0">
                          <a:solidFill>
                            <a:srgbClr val="C00000"/>
                          </a:solidFill>
                        </a:rPr>
                        <a:t>Acteur 1</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Acteur 2</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rgbClr val="C00000"/>
                          </a:solidFill>
                        </a:rPr>
                        <a:t>Acteur n</a:t>
                      </a:r>
                      <a:endParaRPr lang="fr-FR"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150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right)">
                                      <p:cBhvr>
                                        <p:cTn id="33" dur="500"/>
                                        <p:tgtEl>
                                          <p:spTgt spid="48"/>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down)">
                                      <p:cBhvr>
                                        <p:cTn id="81" dur="500"/>
                                        <p:tgtEl>
                                          <p:spTgt spid="3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par>
                          <p:cTn id="86" fill="hold">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95236"/>
                                        </p:tgtEl>
                                        <p:attrNameLst>
                                          <p:attrName>style.visibility</p:attrName>
                                        </p:attrNameLst>
                                      </p:cBhvr>
                                      <p:to>
                                        <p:strVal val="visible"/>
                                      </p:to>
                                    </p:set>
                                    <p:animEffect transition="in" filter="wipe(left)">
                                      <p:cBhvr>
                                        <p:cTn id="89" dur="500"/>
                                        <p:tgtEl>
                                          <p:spTgt spid="952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95238"/>
                                        </p:tgtEl>
                                        <p:attrNameLst>
                                          <p:attrName>style.visibility</p:attrName>
                                        </p:attrNameLst>
                                      </p:cBhvr>
                                      <p:to>
                                        <p:strVal val="visible"/>
                                      </p:to>
                                    </p:set>
                                    <p:animEffect transition="in" filter="fade">
                                      <p:cBhvr>
                                        <p:cTn id="98" dur="500"/>
                                        <p:tgtEl>
                                          <p:spTgt spid="952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mph" presetSubtype="0" grpId="1" nodeType="clickEffect">
                                  <p:stCondLst>
                                    <p:cond delay="0"/>
                                  </p:stCondLst>
                                  <p:childTnLst>
                                    <p:set>
                                      <p:cBhvr rctx="PPT">
                                        <p:cTn id="108" dur="indefinite"/>
                                        <p:tgtEl>
                                          <p:spTgt spid="24"/>
                                        </p:tgtEl>
                                        <p:attrNameLst>
                                          <p:attrName>style.opacity</p:attrName>
                                        </p:attrNameLst>
                                      </p:cBhvr>
                                      <p:to>
                                        <p:strVal val="0.25"/>
                                      </p:to>
                                    </p:set>
                                    <p:animEffect filter="image" prLst="opacity: 0.25">
                                      <p:cBhvr rctx="IE">
                                        <p:cTn id="109" dur="indefinite"/>
                                        <p:tgtEl>
                                          <p:spTgt spid="24"/>
                                        </p:tgtEl>
                                      </p:cBhvr>
                                    </p:animEffect>
                                  </p:childTnLst>
                                </p:cTn>
                              </p:par>
                              <p:par>
                                <p:cTn id="110" presetID="9" presetClass="emph" presetSubtype="0" grpId="1" nodeType="withEffect">
                                  <p:stCondLst>
                                    <p:cond delay="0"/>
                                  </p:stCondLst>
                                  <p:childTnLst>
                                    <p:set>
                                      <p:cBhvr rctx="PPT">
                                        <p:cTn id="111" dur="indefinite"/>
                                        <p:tgtEl>
                                          <p:spTgt spid="32"/>
                                        </p:tgtEl>
                                        <p:attrNameLst>
                                          <p:attrName>style.opacity</p:attrName>
                                        </p:attrNameLst>
                                      </p:cBhvr>
                                      <p:to>
                                        <p:strVal val="0.25"/>
                                      </p:to>
                                    </p:set>
                                    <p:animEffect filter="image" prLst="opacity: 0.25">
                                      <p:cBhvr rctx="IE">
                                        <p:cTn id="112" dur="indefinite"/>
                                        <p:tgtEl>
                                          <p:spTgt spid="32"/>
                                        </p:tgtEl>
                                      </p:cBhvr>
                                    </p:animEffect>
                                  </p:childTnLst>
                                </p:cTn>
                              </p:par>
                              <p:par>
                                <p:cTn id="113" presetID="9" presetClass="emph" presetSubtype="0" grpId="1" nodeType="withEffect">
                                  <p:stCondLst>
                                    <p:cond delay="0"/>
                                  </p:stCondLst>
                                  <p:childTnLst>
                                    <p:set>
                                      <p:cBhvr rctx="PPT">
                                        <p:cTn id="114" dur="indefinite"/>
                                        <p:tgtEl>
                                          <p:spTgt spid="60"/>
                                        </p:tgtEl>
                                        <p:attrNameLst>
                                          <p:attrName>style.opacity</p:attrName>
                                        </p:attrNameLst>
                                      </p:cBhvr>
                                      <p:to>
                                        <p:strVal val="0.25"/>
                                      </p:to>
                                    </p:set>
                                    <p:animEffect filter="image" prLst="opacity: 0.25">
                                      <p:cBhvr rctx="IE">
                                        <p:cTn id="115" dur="indefinite"/>
                                        <p:tgtEl>
                                          <p:spTgt spid="60"/>
                                        </p:tgtEl>
                                      </p:cBhvr>
                                    </p:animEffect>
                                  </p:childTnLst>
                                </p:cTn>
                              </p:par>
                            </p:childTnLst>
                          </p:cTn>
                        </p:par>
                        <p:par>
                          <p:cTn id="116" fill="hold">
                            <p:stCondLst>
                              <p:cond delay="0"/>
                            </p:stCondLst>
                            <p:childTnLst>
                              <p:par>
                                <p:cTn id="117" presetID="10" presetClass="entr" presetSubtype="0" fill="hold" grpId="0" nodeType="afterEffect">
                                  <p:stCondLst>
                                    <p:cond delay="0"/>
                                  </p:stCondLst>
                                  <p:childTnLst>
                                    <p:set>
                                      <p:cBhvr>
                                        <p:cTn id="118" dur="1" fill="hold">
                                          <p:stCondLst>
                                            <p:cond delay="0"/>
                                          </p:stCondLst>
                                        </p:cTn>
                                        <p:tgtEl>
                                          <p:spTgt spid="95239"/>
                                        </p:tgtEl>
                                        <p:attrNameLst>
                                          <p:attrName>style.visibility</p:attrName>
                                        </p:attrNameLst>
                                      </p:cBhvr>
                                      <p:to>
                                        <p:strVal val="visible"/>
                                      </p:to>
                                    </p:set>
                                    <p:animEffect transition="in" filter="fade">
                                      <p:cBhvr>
                                        <p:cTn id="119" dur="500"/>
                                        <p:tgtEl>
                                          <p:spTgt spid="95239"/>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fade">
                                      <p:cBhvr>
                                        <p:cTn id="123" dur="500"/>
                                        <p:tgtEl>
                                          <p:spTgt spid="6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95240"/>
                                        </p:tgtEl>
                                        <p:attrNameLst>
                                          <p:attrName>style.visibility</p:attrName>
                                        </p:attrNameLst>
                                      </p:cBhvr>
                                      <p:to>
                                        <p:strVal val="visible"/>
                                      </p:to>
                                    </p:set>
                                    <p:animEffect transition="in" filter="fade">
                                      <p:cBhvr>
                                        <p:cTn id="128" dur="500"/>
                                        <p:tgtEl>
                                          <p:spTgt spid="95240"/>
                                        </p:tgtEl>
                                      </p:cBhvr>
                                    </p:animEffect>
                                  </p:childTnLst>
                                </p:cTn>
                              </p:par>
                              <p:par>
                                <p:cTn id="129" presetID="10" presetClass="exit" presetSubtype="0" fill="hold" nodeType="withEffect">
                                  <p:stCondLst>
                                    <p:cond delay="0"/>
                                  </p:stCondLst>
                                  <p:childTnLst>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9"/>
                                        </p:tgtEl>
                                      </p:cBhvr>
                                    </p:animEffect>
                                    <p:set>
                                      <p:cBhvr>
                                        <p:cTn id="134" dur="1" fill="hold">
                                          <p:stCondLst>
                                            <p:cond delay="499"/>
                                          </p:stCondLst>
                                        </p:cTn>
                                        <p:tgtEl>
                                          <p:spTgt spid="9"/>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24"/>
                                        </p:tgtEl>
                                      </p:cBhvr>
                                    </p:animEffect>
                                    <p:set>
                                      <p:cBhvr>
                                        <p:cTn id="137" dur="1" fill="hold">
                                          <p:stCondLst>
                                            <p:cond delay="499"/>
                                          </p:stCondLst>
                                        </p:cTn>
                                        <p:tgtEl>
                                          <p:spTgt spid="24"/>
                                        </p:tgtEl>
                                        <p:attrNameLst>
                                          <p:attrName>style.visibility</p:attrName>
                                        </p:attrNameLst>
                                      </p:cBhvr>
                                      <p:to>
                                        <p:strVal val="hidden"/>
                                      </p:to>
                                    </p:set>
                                  </p:childTnLst>
                                </p:cTn>
                              </p:par>
                              <p:par>
                                <p:cTn id="138" presetID="10" presetClass="exit" presetSubtype="0" fill="hold" grpId="2" nodeType="withEffect">
                                  <p:stCondLst>
                                    <p:cond delay="0"/>
                                  </p:stCondLst>
                                  <p:childTnLst>
                                    <p:animEffect transition="out" filter="fade">
                                      <p:cBhvr>
                                        <p:cTn id="139" dur="500"/>
                                        <p:tgtEl>
                                          <p:spTgt spid="32"/>
                                        </p:tgtEl>
                                      </p:cBhvr>
                                    </p:animEffect>
                                    <p:set>
                                      <p:cBhvr>
                                        <p:cTn id="140" dur="1" fill="hold">
                                          <p:stCondLst>
                                            <p:cond delay="499"/>
                                          </p:stCondLst>
                                        </p:cTn>
                                        <p:tgtEl>
                                          <p:spTgt spid="32"/>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5"/>
                                        </p:tgtEl>
                                      </p:cBhvr>
                                    </p:animEffect>
                                    <p:set>
                                      <p:cBhvr>
                                        <p:cTn id="143" dur="1" fill="hold">
                                          <p:stCondLst>
                                            <p:cond delay="499"/>
                                          </p:stCondLst>
                                        </p:cTn>
                                        <p:tgtEl>
                                          <p:spTgt spid="15"/>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7"/>
                                        </p:tgtEl>
                                      </p:cBhvr>
                                    </p:animEffect>
                                    <p:set>
                                      <p:cBhvr>
                                        <p:cTn id="146" dur="1" fill="hold">
                                          <p:stCondLst>
                                            <p:cond delay="499"/>
                                          </p:stCondLst>
                                        </p:cTn>
                                        <p:tgtEl>
                                          <p:spTgt spid="17"/>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47"/>
                                        </p:tgtEl>
                                      </p:cBhvr>
                                    </p:animEffect>
                                    <p:set>
                                      <p:cBhvr>
                                        <p:cTn id="149" dur="1" fill="hold">
                                          <p:stCondLst>
                                            <p:cond delay="499"/>
                                          </p:stCondLst>
                                        </p:cTn>
                                        <p:tgtEl>
                                          <p:spTgt spid="47"/>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33"/>
                                        </p:tgtEl>
                                      </p:cBhvr>
                                    </p:animEffect>
                                    <p:set>
                                      <p:cBhvr>
                                        <p:cTn id="152" dur="1" fill="hold">
                                          <p:stCondLst>
                                            <p:cond delay="499"/>
                                          </p:stCondLst>
                                        </p:cTn>
                                        <p:tgtEl>
                                          <p:spTgt spid="33"/>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35"/>
                                        </p:tgtEl>
                                      </p:cBhvr>
                                    </p:animEffect>
                                    <p:set>
                                      <p:cBhvr>
                                        <p:cTn id="155" dur="1" fill="hold">
                                          <p:stCondLst>
                                            <p:cond delay="499"/>
                                          </p:stCondLst>
                                        </p:cTn>
                                        <p:tgtEl>
                                          <p:spTgt spid="35"/>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22"/>
                                        </p:tgtEl>
                                      </p:cBhvr>
                                    </p:animEffect>
                                    <p:set>
                                      <p:cBhvr>
                                        <p:cTn id="158" dur="1" fill="hold">
                                          <p:stCondLst>
                                            <p:cond delay="499"/>
                                          </p:stCondLst>
                                        </p:cTn>
                                        <p:tgtEl>
                                          <p:spTgt spid="22"/>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44"/>
                                        </p:tgtEl>
                                      </p:cBhvr>
                                    </p:animEffect>
                                    <p:set>
                                      <p:cBhvr>
                                        <p:cTn id="161" dur="1" fill="hold">
                                          <p:stCondLst>
                                            <p:cond delay="499"/>
                                          </p:stCondLst>
                                        </p:cTn>
                                        <p:tgtEl>
                                          <p:spTgt spid="44"/>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40"/>
                                        </p:tgtEl>
                                      </p:cBhvr>
                                    </p:animEffect>
                                    <p:set>
                                      <p:cBhvr>
                                        <p:cTn id="164" dur="1" fill="hold">
                                          <p:stCondLst>
                                            <p:cond delay="499"/>
                                          </p:stCondLst>
                                        </p:cTn>
                                        <p:tgtEl>
                                          <p:spTgt spid="4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1"/>
                                        </p:tgtEl>
                                      </p:cBhvr>
                                    </p:animEffect>
                                    <p:set>
                                      <p:cBhvr>
                                        <p:cTn id="167" dur="1" fill="hold">
                                          <p:stCondLst>
                                            <p:cond delay="499"/>
                                          </p:stCondLst>
                                        </p:cTn>
                                        <p:tgtEl>
                                          <p:spTgt spid="21"/>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1"/>
                                        </p:tgtEl>
                                      </p:cBhvr>
                                    </p:animEffect>
                                    <p:set>
                                      <p:cBhvr>
                                        <p:cTn id="176" dur="1" fill="hold">
                                          <p:stCondLst>
                                            <p:cond delay="499"/>
                                          </p:stCondLst>
                                        </p:cTn>
                                        <p:tgtEl>
                                          <p:spTgt spid="31"/>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49"/>
                                        </p:tgtEl>
                                      </p:cBhvr>
                                    </p:animEffect>
                                    <p:set>
                                      <p:cBhvr>
                                        <p:cTn id="179" dur="1" fill="hold">
                                          <p:stCondLst>
                                            <p:cond delay="499"/>
                                          </p:stCondLst>
                                        </p:cTn>
                                        <p:tgtEl>
                                          <p:spTgt spid="49"/>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95236"/>
                                        </p:tgtEl>
                                      </p:cBhvr>
                                    </p:animEffect>
                                    <p:set>
                                      <p:cBhvr>
                                        <p:cTn id="182" dur="1" fill="hold">
                                          <p:stCondLst>
                                            <p:cond delay="499"/>
                                          </p:stCondLst>
                                        </p:cTn>
                                        <p:tgtEl>
                                          <p:spTgt spid="95236"/>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52"/>
                                        </p:tgtEl>
                                      </p:cBhvr>
                                    </p:animEffect>
                                    <p:set>
                                      <p:cBhvr>
                                        <p:cTn id="185" dur="1" fill="hold">
                                          <p:stCondLst>
                                            <p:cond delay="499"/>
                                          </p:stCondLst>
                                        </p:cTn>
                                        <p:tgtEl>
                                          <p:spTgt spid="52"/>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95238"/>
                                        </p:tgtEl>
                                      </p:cBhvr>
                                    </p:animEffect>
                                    <p:set>
                                      <p:cBhvr>
                                        <p:cTn id="188" dur="1" fill="hold">
                                          <p:stCondLst>
                                            <p:cond delay="499"/>
                                          </p:stCondLst>
                                        </p:cTn>
                                        <p:tgtEl>
                                          <p:spTgt spid="95238"/>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59"/>
                                        </p:tgtEl>
                                      </p:cBhvr>
                                    </p:animEffect>
                                    <p:set>
                                      <p:cBhvr>
                                        <p:cTn id="191" dur="1" fill="hold">
                                          <p:stCondLst>
                                            <p:cond delay="499"/>
                                          </p:stCondLst>
                                        </p:cTn>
                                        <p:tgtEl>
                                          <p:spTgt spid="59"/>
                                        </p:tgtEl>
                                        <p:attrNameLst>
                                          <p:attrName>style.visibility</p:attrName>
                                        </p:attrNameLst>
                                      </p:cBhvr>
                                      <p:to>
                                        <p:strVal val="hidden"/>
                                      </p:to>
                                    </p:set>
                                  </p:childTnLst>
                                </p:cTn>
                              </p:par>
                              <p:par>
                                <p:cTn id="192" presetID="10" presetClass="exit" presetSubtype="0" fill="hold" grpId="2" nodeType="withEffect">
                                  <p:stCondLst>
                                    <p:cond delay="0"/>
                                  </p:stCondLst>
                                  <p:childTnLst>
                                    <p:animEffect transition="out" filter="fade">
                                      <p:cBhvr>
                                        <p:cTn id="193" dur="500"/>
                                        <p:tgtEl>
                                          <p:spTgt spid="60"/>
                                        </p:tgtEl>
                                      </p:cBhvr>
                                    </p:animEffect>
                                    <p:set>
                                      <p:cBhvr>
                                        <p:cTn id="194" dur="1" fill="hold">
                                          <p:stCondLst>
                                            <p:cond delay="499"/>
                                          </p:stCondLst>
                                        </p:cTn>
                                        <p:tgtEl>
                                          <p:spTgt spid="60"/>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95239"/>
                                        </p:tgtEl>
                                      </p:cBhvr>
                                    </p:animEffect>
                                    <p:set>
                                      <p:cBhvr>
                                        <p:cTn id="197" dur="1" fill="hold">
                                          <p:stCondLst>
                                            <p:cond delay="499"/>
                                          </p:stCondLst>
                                        </p:cTn>
                                        <p:tgtEl>
                                          <p:spTgt spid="95239"/>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61"/>
                                        </p:tgtEl>
                                      </p:cBhvr>
                                    </p:animEffect>
                                    <p:set>
                                      <p:cBhvr>
                                        <p:cTn id="200" dur="1" fill="hold">
                                          <p:stCondLst>
                                            <p:cond delay="499"/>
                                          </p:stCondLst>
                                        </p:cTn>
                                        <p:tgtEl>
                                          <p:spTgt spid="61"/>
                                        </p:tgtEl>
                                        <p:attrNameLst>
                                          <p:attrName>style.visibility</p:attrName>
                                        </p:attrNameLst>
                                      </p:cBhvr>
                                      <p:to>
                                        <p:strVal val="hidden"/>
                                      </p:to>
                                    </p:set>
                                  </p:childTnLst>
                                </p:cTn>
                              </p:par>
                              <p:par>
                                <p:cTn id="201" presetID="10" presetClass="entr" presetSubtype="0"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Effect transition="in" filter="fade">
                                      <p:cBhvr>
                                        <p:cTn id="203" dur="500"/>
                                        <p:tgtEl>
                                          <p:spTgt spid="6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1"/>
                                        </p:tgtEl>
                                        <p:attrNameLst>
                                          <p:attrName>style.visibility</p:attrName>
                                        </p:attrNameLst>
                                      </p:cBhvr>
                                      <p:to>
                                        <p:strVal val="visible"/>
                                      </p:to>
                                    </p:set>
                                    <p:animEffect transition="in" filter="fade">
                                      <p:cBhvr>
                                        <p:cTn id="206" dur="500"/>
                                        <p:tgtEl>
                                          <p:spTgt spid="7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65"/>
                                        </p:tgtEl>
                                        <p:attrNameLst>
                                          <p:attrName>style.visibility</p:attrName>
                                        </p:attrNameLst>
                                      </p:cBhvr>
                                      <p:to>
                                        <p:strVal val="visible"/>
                                      </p:to>
                                    </p:set>
                                    <p:animEffect transition="in" filter="fade">
                                      <p:cBhvr>
                                        <p:cTn id="209" dur="500"/>
                                        <p:tgtEl>
                                          <p:spTgt spid="65"/>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fade">
                                      <p:cBhvr>
                                        <p:cTn id="212" dur="500"/>
                                        <p:tgtEl>
                                          <p:spTgt spid="66"/>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fade">
                                      <p:cBhvr>
                                        <p:cTn id="215" dur="500"/>
                                        <p:tgtEl>
                                          <p:spTgt spid="67"/>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64"/>
                                        </p:tgtEl>
                                        <p:attrNameLst>
                                          <p:attrName>style.visibility</p:attrName>
                                        </p:attrNameLst>
                                      </p:cBhvr>
                                      <p:to>
                                        <p:strVal val="visible"/>
                                      </p:to>
                                    </p:set>
                                    <p:animEffect transition="in" filter="fade">
                                      <p:cBhvr>
                                        <p:cTn id="21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15" grpId="0" animBg="1"/>
      <p:bldP spid="15" grpId="1" animBg="1"/>
      <p:bldP spid="16" grpId="0" animBg="1"/>
      <p:bldP spid="9" grpId="0" animBg="1"/>
      <p:bldP spid="9" grpId="1" animBg="1"/>
      <p:bldP spid="32" grpId="0" animBg="1"/>
      <p:bldP spid="32" grpId="1" animBg="1"/>
      <p:bldP spid="32" grpId="2" animBg="1"/>
      <p:bldP spid="33" grpId="0" animBg="1"/>
      <p:bldP spid="33" grpId="1" animBg="1"/>
      <p:bldP spid="17" grpId="0" animBg="1"/>
      <p:bldP spid="17" grpId="1" animBg="1"/>
      <p:bldP spid="35" grpId="0" animBg="1"/>
      <p:bldP spid="35" grpId="1" animBg="1"/>
      <p:bldP spid="40" grpId="0" animBg="1"/>
      <p:bldP spid="40" grpId="1" animBg="1"/>
      <p:bldP spid="22" grpId="0" animBg="1"/>
      <p:bldP spid="22" grpId="1" animBg="1"/>
      <p:bldP spid="44" grpId="0" animBg="1"/>
      <p:bldP spid="44" grpId="1" animBg="1"/>
      <p:bldP spid="45" grpId="0" animBg="1"/>
      <p:bldP spid="45" grpId="1" animBg="1"/>
      <p:bldP spid="23" grpId="0" animBg="1"/>
      <p:bldP spid="23" grpId="1" animBg="1"/>
      <p:bldP spid="47" grpId="0" animBg="1"/>
      <p:bldP spid="47" grpId="1" animBg="1"/>
      <p:bldP spid="48" grpId="0" animBg="1"/>
      <p:bldP spid="49" grpId="0" animBg="1"/>
      <p:bldP spid="49" grpId="1" animBg="1"/>
      <p:bldP spid="52" grpId="0" animBg="1"/>
      <p:bldP spid="52" grpId="1" animBg="1"/>
      <p:bldP spid="95236" grpId="0" animBg="1"/>
      <p:bldP spid="95236" grpId="1" animBg="1"/>
      <p:bldP spid="95238" grpId="0"/>
      <p:bldP spid="95238" grpId="1"/>
      <p:bldP spid="59" grpId="0"/>
      <p:bldP spid="59" grpId="1"/>
      <p:bldP spid="60" grpId="0"/>
      <p:bldP spid="60" grpId="1"/>
      <p:bldP spid="60" grpId="2"/>
      <p:bldP spid="61" grpId="0" animBg="1"/>
      <p:bldP spid="61" grpId="1" animBg="1"/>
      <p:bldP spid="95239" grpId="0"/>
      <p:bldP spid="95239" grpId="1"/>
      <p:bldP spid="63" grpId="0" animBg="1"/>
      <p:bldP spid="64" grpId="0" animBg="1"/>
      <p:bldP spid="65" grpId="0" animBg="1"/>
      <p:bldP spid="66" grpId="0" animBg="1"/>
      <p:bldP spid="67"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La gestion électronique de document (GED)</a:t>
            </a:r>
          </a:p>
          <a:p>
            <a:pPr lvl="2"/>
            <a:r>
              <a:rPr lang="fr-FR" sz="1800" dirty="0" smtClean="0"/>
              <a:t>Dématérialisation de documents</a:t>
            </a:r>
            <a:endParaRPr lang="fr-FR" dirty="0"/>
          </a:p>
          <a:p>
            <a:pPr lvl="2"/>
            <a:r>
              <a:rPr lang="fr-FR" sz="1800" dirty="0" smtClean="0"/>
              <a:t>Requiert un système de classement et d'archivage accessibles à tous les collaborateurs</a:t>
            </a:r>
          </a:p>
          <a:p>
            <a:pPr lvl="2"/>
            <a:r>
              <a:rPr lang="fr-FR" sz="1800" dirty="0"/>
              <a:t>Familles de documents </a:t>
            </a:r>
            <a:r>
              <a:rPr lang="fr-FR" sz="1800" dirty="0" smtClean="0"/>
              <a:t>courants</a:t>
            </a:r>
            <a:endParaRPr lang="fr-FR" sz="1800"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sp>
        <p:nvSpPr>
          <p:cNvPr id="55" name="Slide Number Placeholder 5"/>
          <p:cNvSpPr>
            <a:spLocks noGrp="1"/>
          </p:cNvSpPr>
          <p:nvPr>
            <p:ph type="sldNum" sz="quarter" idx="10"/>
          </p:nvPr>
        </p:nvSpPr>
        <p:spPr>
          <a:xfrm>
            <a:off x="8531225" y="5648325"/>
            <a:ext cx="549275" cy="396875"/>
          </a:xfrm>
        </p:spPr>
        <p:txBody>
          <a:bodyPr/>
          <a:lstStyle/>
          <a:p>
            <a:pPr>
              <a:defRPr/>
            </a:pPr>
            <a:fld id="{3360C03A-C068-4962-B1AC-DA40EB7E7E70}" type="slidenum">
              <a:rPr lang="fr-FR" smtClean="0"/>
              <a:pPr>
                <a:defRPr/>
              </a:pPr>
              <a:t>25</a:t>
            </a:fld>
            <a:endParaRPr lang="fr-FR" dirty="0"/>
          </a:p>
        </p:txBody>
      </p:sp>
      <p:grpSp>
        <p:nvGrpSpPr>
          <p:cNvPr id="56" name="Groupe 55"/>
          <p:cNvGrpSpPr>
            <a:grpSpLocks noChangeAspect="1"/>
          </p:cNvGrpSpPr>
          <p:nvPr/>
        </p:nvGrpSpPr>
        <p:grpSpPr>
          <a:xfrm>
            <a:off x="2580082" y="3511713"/>
            <a:ext cx="1116000" cy="1199271"/>
            <a:chOff x="2881234" y="5450336"/>
            <a:chExt cx="1227116" cy="1318677"/>
          </a:xfrm>
        </p:grpSpPr>
        <p:grpSp>
          <p:nvGrpSpPr>
            <p:cNvPr id="57" name="Groupe 56"/>
            <p:cNvGrpSpPr/>
            <p:nvPr/>
          </p:nvGrpSpPr>
          <p:grpSpPr>
            <a:xfrm>
              <a:off x="2881234" y="5450336"/>
              <a:ext cx="1227116" cy="1099806"/>
              <a:chOff x="3818889" y="3861048"/>
              <a:chExt cx="1227116" cy="1099806"/>
            </a:xfrm>
          </p:grpSpPr>
          <p:pic>
            <p:nvPicPr>
              <p:cNvPr id="59" name="Picture 2" descr="E:\Mes Documents\$ 0 - COURS\$ 2010-2012 - TOULON - BONAPARTE\$ 2011-2012\STMG\Ressources\server-icon.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818889" y="3861048"/>
                <a:ext cx="1071017" cy="107101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E:\Mes Documents\$ 0 - COURS\$ 2010-2012 - TOULON - BONAPARTE\$ 2011-2012\STMG\Ressources\Database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005" y="4240854"/>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Rectangle 57"/>
            <p:cNvSpPr/>
            <p:nvPr/>
          </p:nvSpPr>
          <p:spPr>
            <a:xfrm flipH="1">
              <a:off x="3142139" y="6521354"/>
              <a:ext cx="549207" cy="247659"/>
            </a:xfrm>
            <a:prstGeom prst="rect">
              <a:avLst/>
            </a:prstGeom>
          </p:spPr>
          <p:txBody>
            <a:bodyPr wrap="none">
              <a:spAutoFit/>
            </a:bodyPr>
            <a:lstStyle/>
            <a:p>
              <a:pPr algn="ctr"/>
              <a:r>
                <a:rPr lang="fr-FR" sz="1200" dirty="0" smtClean="0">
                  <a:latin typeface="+mn-lt"/>
                </a:rPr>
                <a:t>SGBDR</a:t>
              </a:r>
              <a:endParaRPr lang="fr-FR" sz="1200" dirty="0">
                <a:latin typeface="+mn-lt"/>
              </a:endParaRPr>
            </a:p>
          </p:txBody>
        </p:sp>
      </p:grpSp>
      <p:grpSp>
        <p:nvGrpSpPr>
          <p:cNvPr id="2" name="Groupe 1"/>
          <p:cNvGrpSpPr>
            <a:grpSpLocks noChangeAspect="1"/>
          </p:cNvGrpSpPr>
          <p:nvPr/>
        </p:nvGrpSpPr>
        <p:grpSpPr>
          <a:xfrm>
            <a:off x="551406" y="3601568"/>
            <a:ext cx="972000" cy="1034465"/>
            <a:chOff x="457200" y="4252696"/>
            <a:chExt cx="1241528" cy="1321313"/>
          </a:xfrm>
        </p:grpSpPr>
        <p:pic>
          <p:nvPicPr>
            <p:cNvPr id="2050" name="Picture 2" descr="E:\Mes Documents\$ 0 - COURS\$ 2010-2012 - TOULON - BONAPARTE\$ 2011-2012\STMG\documents-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252696"/>
              <a:ext cx="1241528" cy="982876"/>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flipH="1">
              <a:off x="626321" y="5297010"/>
              <a:ext cx="898195" cy="276999"/>
            </a:xfrm>
            <a:prstGeom prst="rect">
              <a:avLst/>
            </a:prstGeom>
          </p:spPr>
          <p:txBody>
            <a:bodyPr wrap="none">
              <a:spAutoFit/>
            </a:bodyPr>
            <a:lstStyle/>
            <a:p>
              <a:pPr algn="ctr"/>
              <a:r>
                <a:rPr lang="fr-FR" sz="1200" dirty="0" smtClean="0">
                  <a:latin typeface="+mn-lt"/>
                </a:rPr>
                <a:t>Documents</a:t>
              </a:r>
              <a:endParaRPr lang="fr-FR" sz="1200" dirty="0">
                <a:latin typeface="+mn-lt"/>
              </a:endParaRPr>
            </a:p>
          </p:txBody>
        </p:sp>
      </p:grpSp>
      <p:cxnSp>
        <p:nvCxnSpPr>
          <p:cNvPr id="4" name="Connecteur droit avec flèche 3"/>
          <p:cNvCxnSpPr/>
          <p:nvPr/>
        </p:nvCxnSpPr>
        <p:spPr>
          <a:xfrm>
            <a:off x="1645699" y="4035639"/>
            <a:ext cx="84119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95233" name="Groupe 95232"/>
          <p:cNvGrpSpPr>
            <a:grpSpLocks noChangeAspect="1"/>
          </p:cNvGrpSpPr>
          <p:nvPr/>
        </p:nvGrpSpPr>
        <p:grpSpPr>
          <a:xfrm>
            <a:off x="4817190" y="3550700"/>
            <a:ext cx="972000" cy="1197572"/>
            <a:chOff x="5076056" y="4050583"/>
            <a:chExt cx="1219200" cy="1502138"/>
          </a:xfrm>
        </p:grpSpPr>
        <p:pic>
          <p:nvPicPr>
            <p:cNvPr id="2051" name="Picture 3" descr="E:\Mes Documents\$ 0 - COURS\$ 2010-2012 - TOULON - BONAPARTE\$ 2011-2012\STMG\Icon-Search-Sc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05058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66"/>
            <p:cNvSpPr/>
            <p:nvPr/>
          </p:nvSpPr>
          <p:spPr>
            <a:xfrm flipH="1">
              <a:off x="5218506" y="5091056"/>
              <a:ext cx="1001107" cy="461665"/>
            </a:xfrm>
            <a:prstGeom prst="rect">
              <a:avLst/>
            </a:prstGeom>
          </p:spPr>
          <p:txBody>
            <a:bodyPr wrap="none">
              <a:spAutoFit/>
            </a:bodyPr>
            <a:lstStyle/>
            <a:p>
              <a:pPr algn="ctr"/>
              <a:r>
                <a:rPr lang="fr-FR" sz="1200" dirty="0" smtClean="0">
                  <a:latin typeface="+mn-lt"/>
                </a:rPr>
                <a:t>Moteur</a:t>
              </a:r>
              <a:br>
                <a:rPr lang="fr-FR" sz="1200" dirty="0" smtClean="0">
                  <a:latin typeface="+mn-lt"/>
                </a:rPr>
              </a:br>
              <a:r>
                <a:rPr lang="fr-FR" sz="1200" dirty="0" smtClean="0">
                  <a:latin typeface="+mn-lt"/>
                </a:rPr>
                <a:t>de recherche</a:t>
              </a:r>
              <a:endParaRPr lang="fr-FR" sz="1200" dirty="0">
                <a:latin typeface="+mn-lt"/>
              </a:endParaRPr>
            </a:p>
          </p:txBody>
        </p:sp>
      </p:grpSp>
      <p:cxnSp>
        <p:nvCxnSpPr>
          <p:cNvPr id="71" name="Connecteur droit avec flèche 70"/>
          <p:cNvCxnSpPr/>
          <p:nvPr/>
        </p:nvCxnSpPr>
        <p:spPr>
          <a:xfrm flipH="1">
            <a:off x="5904718" y="4028985"/>
            <a:ext cx="84119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95236" name="Groupe 95235"/>
          <p:cNvGrpSpPr/>
          <p:nvPr/>
        </p:nvGrpSpPr>
        <p:grpSpPr>
          <a:xfrm>
            <a:off x="6800990" y="3356992"/>
            <a:ext cx="1136660" cy="1320999"/>
            <a:chOff x="7173423" y="4278566"/>
            <a:chExt cx="1136660" cy="1320999"/>
          </a:xfrm>
        </p:grpSpPr>
        <p:pic>
          <p:nvPicPr>
            <p:cNvPr id="62" name="Picture 3" descr="E:\Mes Documents\$ 0 - COURS\$ 2010-2012 - TOULON - BONAPARTE\$ 2011-2012\STMG\Ressources\customers-ic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6083" y="4278566"/>
              <a:ext cx="1044000" cy="1044000"/>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flipH="1">
              <a:off x="7173423" y="5322566"/>
              <a:ext cx="1094339" cy="276999"/>
            </a:xfrm>
            <a:prstGeom prst="rect">
              <a:avLst/>
            </a:prstGeom>
          </p:spPr>
          <p:txBody>
            <a:bodyPr wrap="none">
              <a:spAutoFit/>
            </a:bodyPr>
            <a:lstStyle/>
            <a:p>
              <a:pPr algn="ctr"/>
              <a:r>
                <a:rPr lang="fr-FR" sz="1200" dirty="0" smtClean="0">
                  <a:latin typeface="+mn-lt"/>
                </a:rPr>
                <a:t>Collaborateurs</a:t>
              </a:r>
              <a:endParaRPr lang="fr-FR" sz="1200" dirty="0">
                <a:latin typeface="+mn-lt"/>
              </a:endParaRPr>
            </a:p>
          </p:txBody>
        </p:sp>
      </p:grpSp>
      <p:cxnSp>
        <p:nvCxnSpPr>
          <p:cNvPr id="74" name="Connecteur droit avec flèche 73"/>
          <p:cNvCxnSpPr/>
          <p:nvPr/>
        </p:nvCxnSpPr>
        <p:spPr>
          <a:xfrm flipH="1">
            <a:off x="3862433" y="4036700"/>
            <a:ext cx="84119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95237" name="Groupe 95236"/>
          <p:cNvGrpSpPr/>
          <p:nvPr/>
        </p:nvGrpSpPr>
        <p:grpSpPr>
          <a:xfrm>
            <a:off x="4795586" y="5072462"/>
            <a:ext cx="1040533" cy="1454029"/>
            <a:chOff x="4795586" y="5144470"/>
            <a:chExt cx="1040533" cy="1454029"/>
          </a:xfrm>
        </p:grpSpPr>
        <p:pic>
          <p:nvPicPr>
            <p:cNvPr id="2052" name="Picture 4" descr="E:\Mes Documents\$ 0 - COURS\$ 2010-2012 - TOULON - BONAPARTE\$ 2011-2012\STMG\Text Edit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3521" y="5144470"/>
              <a:ext cx="1012598" cy="1012598"/>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flipH="1">
              <a:off x="4795586" y="6136834"/>
              <a:ext cx="1015214" cy="461665"/>
            </a:xfrm>
            <a:prstGeom prst="rect">
              <a:avLst/>
            </a:prstGeom>
          </p:spPr>
          <p:txBody>
            <a:bodyPr wrap="none">
              <a:spAutoFit/>
            </a:bodyPr>
            <a:lstStyle/>
            <a:p>
              <a:pPr algn="ctr"/>
              <a:r>
                <a:rPr lang="fr-FR" sz="1200" dirty="0" smtClean="0">
                  <a:latin typeface="+mn-lt"/>
                </a:rPr>
                <a:t>Édition</a:t>
              </a:r>
              <a:br>
                <a:rPr lang="fr-FR" sz="1200" dirty="0" smtClean="0">
                  <a:latin typeface="+mn-lt"/>
                </a:rPr>
              </a:br>
              <a:r>
                <a:rPr lang="fr-FR" sz="1200" dirty="0" smtClean="0">
                  <a:latin typeface="+mn-lt"/>
                </a:rPr>
                <a:t>de document</a:t>
              </a:r>
              <a:endParaRPr lang="fr-FR" sz="1200" dirty="0">
                <a:latin typeface="+mn-lt"/>
              </a:endParaRPr>
            </a:p>
          </p:txBody>
        </p:sp>
      </p:grpSp>
      <p:cxnSp>
        <p:nvCxnSpPr>
          <p:cNvPr id="78" name="Connecteur droit avec flèche 77"/>
          <p:cNvCxnSpPr/>
          <p:nvPr/>
        </p:nvCxnSpPr>
        <p:spPr>
          <a:xfrm flipH="1">
            <a:off x="5810800" y="4855245"/>
            <a:ext cx="1209472" cy="59254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p:nvPr/>
        </p:nvCxnSpPr>
        <p:spPr>
          <a:xfrm flipH="1" flipV="1">
            <a:off x="3862433" y="4677991"/>
            <a:ext cx="933154" cy="98771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2" descr="E:\Mes Documents\$ 0 - COURS\$ 2010-2012 - TOULON - BONAPARTE\$ 2011-2012\STMG\image-insc-liste-électorale-françai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659" y="3982465"/>
            <a:ext cx="654448" cy="900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E:\Mes Documents\$ 0 - COURS\$ 2010-2012 - TOULON - BONAPARTE\$ 2011-2012\STMG\cerfa_13971_03_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958" y="4089110"/>
            <a:ext cx="621719" cy="9000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E:\Mes Documents\$ 0 - COURS\$ 2010-2012 - TOULON - BONAPARTE\$ 2011-2012\STMG\contrat_professionalisatio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47883" y="4234335"/>
            <a:ext cx="637365" cy="900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 descr="E:\Mes Documents\$ 0 - COURS\$ 2010-2012 - TOULON - BONAPARTE\$ 2011-2012\STMG\rapports.JPG"/>
          <p:cNvPicPr>
            <a:picLocks noChangeAspect="1" noChangeArrowheads="1"/>
          </p:cNvPicPr>
          <p:nvPr/>
        </p:nvPicPr>
        <p:blipFill rotWithShape="1">
          <a:blip r:embed="rId12">
            <a:clrChange>
              <a:clrFrom>
                <a:srgbClr val="FFFEFF"/>
              </a:clrFrom>
              <a:clrTo>
                <a:srgbClr val="FFFEFF">
                  <a:alpha val="0"/>
                </a:srgbClr>
              </a:clrTo>
            </a:clrChange>
            <a:extLst>
              <a:ext uri="{28A0092B-C50C-407E-A947-70E740481C1C}">
                <a14:useLocalDpi xmlns:a14="http://schemas.microsoft.com/office/drawing/2010/main" val="0"/>
              </a:ext>
            </a:extLst>
          </a:blip>
          <a:srcRect l="975" t="3054" r="84587" b="2862"/>
          <a:stretch/>
        </p:blipFill>
        <p:spPr bwMode="auto">
          <a:xfrm>
            <a:off x="2689000" y="3969939"/>
            <a:ext cx="638944" cy="900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9" descr="E:\Mes Documents\$ 0 - COURS\$ 2010-2012 - TOULON - BONAPARTE\$ 2011-2012\STMG\rapports.JPG"/>
          <p:cNvPicPr>
            <a:picLocks noChangeAspect="1" noChangeArrowheads="1"/>
          </p:cNvPicPr>
          <p:nvPr/>
        </p:nvPicPr>
        <p:blipFill rotWithShape="1">
          <a:blip r:embed="rId12">
            <a:extLst>
              <a:ext uri="{28A0092B-C50C-407E-A947-70E740481C1C}">
                <a14:useLocalDpi xmlns:a14="http://schemas.microsoft.com/office/drawing/2010/main" val="0"/>
              </a:ext>
            </a:extLst>
          </a:blip>
          <a:srcRect l="56347" t="3782" r="29131" b="3343"/>
          <a:stretch/>
        </p:blipFill>
        <p:spPr bwMode="auto">
          <a:xfrm>
            <a:off x="2782762" y="4113955"/>
            <a:ext cx="650961" cy="90000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9" descr="E:\Mes Documents\$ 0 - COURS\$ 2010-2012 - TOULON - BONAPARTE\$ 2011-2012\STMG\rapports.JPG"/>
          <p:cNvPicPr>
            <a:picLocks noChangeAspect="1" noChangeArrowheads="1"/>
          </p:cNvPicPr>
          <p:nvPr/>
        </p:nvPicPr>
        <p:blipFill rotWithShape="1">
          <a:blip r:embed="rId12">
            <a:extLst>
              <a:ext uri="{28A0092B-C50C-407E-A947-70E740481C1C}">
                <a14:useLocalDpi xmlns:a14="http://schemas.microsoft.com/office/drawing/2010/main" val="0"/>
              </a:ext>
            </a:extLst>
          </a:blip>
          <a:srcRect l="84158" t="3626" r="1485" b="2645"/>
          <a:stretch/>
        </p:blipFill>
        <p:spPr bwMode="auto">
          <a:xfrm>
            <a:off x="2937142" y="4257971"/>
            <a:ext cx="637708" cy="900000"/>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E:\Mes Documents\$ 0 - COURS\$ 2010-2012 - TOULON - BONAPARTE\$ 2011-2012\STMG\PieceBancaireTiberi.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21984" y="3977164"/>
            <a:ext cx="640569" cy="9000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2" descr="E:\Mes Documents\$ 0 - COURS\$ 2010-2012 - TOULON - BONAPARTE\$ 2011-2012\STMG\fiche-de-paye-exce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38008" y="4113955"/>
            <a:ext cx="6547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5" descr="E:\Mes Documents\$ 0 - COURS\$ 2010-2012 - TOULON - BONAPARTE\$ 2011-2012\STMG\thumb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88565" y="3933056"/>
            <a:ext cx="644591" cy="900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E:\Mes Documents\$ 0 - COURS\$ 2010-2012 - TOULON - BONAPARTE\$ 2011-2012\STMG\dictionnair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05970" y="4119217"/>
            <a:ext cx="629285" cy="900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3" descr="E:\Mes Documents\$ 0 - COURS\$ 2010-2012 - TOULON - BONAPARTE\$ 2011-2012\STMG\apprendre-le-dessin-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80287" y="4257971"/>
            <a:ext cx="572385" cy="900000"/>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p:cNvSpPr/>
          <p:nvPr/>
        </p:nvSpPr>
        <p:spPr>
          <a:xfrm flipH="1">
            <a:off x="717835" y="5348292"/>
            <a:ext cx="688137" cy="276999"/>
          </a:xfrm>
          <a:prstGeom prst="rect">
            <a:avLst/>
          </a:prstGeom>
        </p:spPr>
        <p:txBody>
          <a:bodyPr wrap="none">
            <a:spAutoFit/>
          </a:bodyPr>
          <a:lstStyle/>
          <a:p>
            <a:pPr algn="ctr"/>
            <a:r>
              <a:rPr lang="fr-FR" sz="1200" dirty="0" smtClean="0">
                <a:latin typeface="+mn-lt"/>
              </a:rPr>
              <a:t>Officiels</a:t>
            </a:r>
            <a:endParaRPr lang="fr-FR" sz="1200" dirty="0">
              <a:latin typeface="+mn-lt"/>
            </a:endParaRPr>
          </a:p>
        </p:txBody>
      </p:sp>
      <p:sp>
        <p:nvSpPr>
          <p:cNvPr id="95" name="Rectangle 94"/>
          <p:cNvSpPr/>
          <p:nvPr/>
        </p:nvSpPr>
        <p:spPr>
          <a:xfrm flipH="1">
            <a:off x="2758563" y="5362193"/>
            <a:ext cx="699359" cy="276999"/>
          </a:xfrm>
          <a:prstGeom prst="rect">
            <a:avLst/>
          </a:prstGeom>
        </p:spPr>
        <p:txBody>
          <a:bodyPr wrap="none">
            <a:spAutoFit/>
          </a:bodyPr>
          <a:lstStyle/>
          <a:p>
            <a:pPr algn="ctr"/>
            <a:r>
              <a:rPr lang="fr-FR" sz="1200" dirty="0" smtClean="0">
                <a:latin typeface="+mn-lt"/>
              </a:rPr>
              <a:t>Internes</a:t>
            </a:r>
            <a:endParaRPr lang="fr-FR" sz="1200" dirty="0">
              <a:latin typeface="+mn-lt"/>
            </a:endParaRPr>
          </a:p>
        </p:txBody>
      </p:sp>
      <p:sp>
        <p:nvSpPr>
          <p:cNvPr id="96" name="Rectangle 95"/>
          <p:cNvSpPr/>
          <p:nvPr/>
        </p:nvSpPr>
        <p:spPr>
          <a:xfrm flipH="1">
            <a:off x="4703612" y="5375061"/>
            <a:ext cx="971997" cy="276999"/>
          </a:xfrm>
          <a:prstGeom prst="rect">
            <a:avLst/>
          </a:prstGeom>
        </p:spPr>
        <p:txBody>
          <a:bodyPr wrap="none">
            <a:spAutoFit/>
          </a:bodyPr>
          <a:lstStyle/>
          <a:p>
            <a:pPr algn="ctr"/>
            <a:r>
              <a:rPr lang="fr-FR" sz="1200" dirty="0" smtClean="0">
                <a:latin typeface="+mn-lt"/>
              </a:rPr>
              <a:t>Contractuels</a:t>
            </a:r>
            <a:endParaRPr lang="fr-FR" sz="1200" dirty="0">
              <a:latin typeface="+mn-lt"/>
            </a:endParaRPr>
          </a:p>
        </p:txBody>
      </p:sp>
      <p:sp>
        <p:nvSpPr>
          <p:cNvPr id="97" name="Rectangle 96"/>
          <p:cNvSpPr/>
          <p:nvPr/>
        </p:nvSpPr>
        <p:spPr>
          <a:xfrm flipH="1">
            <a:off x="6850030" y="5375061"/>
            <a:ext cx="1015086" cy="276999"/>
          </a:xfrm>
          <a:prstGeom prst="rect">
            <a:avLst/>
          </a:prstGeom>
        </p:spPr>
        <p:txBody>
          <a:bodyPr wrap="none">
            <a:spAutoFit/>
          </a:bodyPr>
          <a:lstStyle/>
          <a:p>
            <a:pPr algn="ctr"/>
            <a:r>
              <a:rPr lang="fr-FR" sz="1200" dirty="0" smtClean="0">
                <a:latin typeface="+mn-lt"/>
              </a:rPr>
              <a:t>Patrimoniaux</a:t>
            </a:r>
            <a:endParaRPr lang="fr-FR" sz="1200" dirty="0">
              <a:latin typeface="+mn-lt"/>
            </a:endParaRPr>
          </a:p>
        </p:txBody>
      </p:sp>
      <p:pic>
        <p:nvPicPr>
          <p:cNvPr id="98" name="Picture 11" descr="E:\Mes Documents\$ 0 - COURS\$ 2010-2012 - TOULON - BONAPARTE\$ 2011-2012\STMG\Certificat-Norme-ISO-Novactiv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53735" y="4233872"/>
            <a:ext cx="638321"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9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5236"/>
                                        </p:tgtEl>
                                        <p:attrNameLst>
                                          <p:attrName>style.visibility</p:attrName>
                                        </p:attrNameLst>
                                      </p:cBhvr>
                                      <p:to>
                                        <p:strVal val="visible"/>
                                      </p:to>
                                    </p:set>
                                    <p:animEffect transition="in" filter="fade">
                                      <p:cBhvr>
                                        <p:cTn id="20" dur="500"/>
                                        <p:tgtEl>
                                          <p:spTgt spid="95236"/>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right)">
                                      <p:cBhvr>
                                        <p:cTn id="24" dur="500"/>
                                        <p:tgtEl>
                                          <p:spTgt spid="71"/>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5233"/>
                                        </p:tgtEl>
                                        <p:attrNameLst>
                                          <p:attrName>style.visibility</p:attrName>
                                        </p:attrNameLst>
                                      </p:cBhvr>
                                      <p:to>
                                        <p:strVal val="visible"/>
                                      </p:to>
                                    </p:set>
                                    <p:animEffect transition="in" filter="fade">
                                      <p:cBhvr>
                                        <p:cTn id="28" dur="500"/>
                                        <p:tgtEl>
                                          <p:spTgt spid="95233"/>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righ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500"/>
                                        <p:tgtEl>
                                          <p:spTgt spid="78"/>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95237"/>
                                        </p:tgtEl>
                                        <p:attrNameLst>
                                          <p:attrName>style.visibility</p:attrName>
                                        </p:attrNameLst>
                                      </p:cBhvr>
                                      <p:to>
                                        <p:strVal val="visible"/>
                                      </p:to>
                                    </p:set>
                                    <p:animEffect transition="in" filter="fade">
                                      <p:cBhvr>
                                        <p:cTn id="41" dur="500"/>
                                        <p:tgtEl>
                                          <p:spTgt spid="95237"/>
                                        </p:tgtEl>
                                      </p:cBhvr>
                                    </p:animEffec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right)">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animEffect transition="in" filter="fade">
                                      <p:cBhvr>
                                        <p:cTn id="50" dur="500"/>
                                        <p:tgtEl>
                                          <p:spTgt spid="10">
                                            <p:txEl>
                                              <p:pRg st="3" end="3"/>
                                            </p:txEl>
                                          </p:spTgt>
                                        </p:tgtEl>
                                      </p:cBhvr>
                                    </p:animEffect>
                                  </p:childTnLst>
                                </p:cTn>
                              </p:par>
                              <p:par>
                                <p:cTn id="51" presetID="10" presetClass="exit" presetSubtype="0" fill="hold" nodeType="withEffect">
                                  <p:stCondLst>
                                    <p:cond delay="0"/>
                                  </p:stCondLst>
                                  <p:childTnLst>
                                    <p:animEffect transition="out" filter="fade">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6"/>
                                        </p:tgtEl>
                                      </p:cBhvr>
                                    </p:animEffect>
                                    <p:set>
                                      <p:cBhvr>
                                        <p:cTn id="59" dur="1" fill="hold">
                                          <p:stCondLst>
                                            <p:cond delay="499"/>
                                          </p:stCondLst>
                                        </p:cTn>
                                        <p:tgtEl>
                                          <p:spTgt spid="5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95236"/>
                                        </p:tgtEl>
                                      </p:cBhvr>
                                    </p:animEffect>
                                    <p:set>
                                      <p:cBhvr>
                                        <p:cTn id="62" dur="1" fill="hold">
                                          <p:stCondLst>
                                            <p:cond delay="499"/>
                                          </p:stCondLst>
                                        </p:cTn>
                                        <p:tgtEl>
                                          <p:spTgt spid="9523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71"/>
                                        </p:tgtEl>
                                      </p:cBhvr>
                                    </p:animEffect>
                                    <p:set>
                                      <p:cBhvr>
                                        <p:cTn id="65" dur="1" fill="hold">
                                          <p:stCondLst>
                                            <p:cond delay="499"/>
                                          </p:stCondLst>
                                        </p:cTn>
                                        <p:tgtEl>
                                          <p:spTgt spid="7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95233"/>
                                        </p:tgtEl>
                                      </p:cBhvr>
                                    </p:animEffect>
                                    <p:set>
                                      <p:cBhvr>
                                        <p:cTn id="68" dur="1" fill="hold">
                                          <p:stCondLst>
                                            <p:cond delay="499"/>
                                          </p:stCondLst>
                                        </p:cTn>
                                        <p:tgtEl>
                                          <p:spTgt spid="95233"/>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74"/>
                                        </p:tgtEl>
                                      </p:cBhvr>
                                    </p:animEffect>
                                    <p:set>
                                      <p:cBhvr>
                                        <p:cTn id="71" dur="1" fill="hold">
                                          <p:stCondLst>
                                            <p:cond delay="499"/>
                                          </p:stCondLst>
                                        </p:cTn>
                                        <p:tgtEl>
                                          <p:spTgt spid="7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78"/>
                                        </p:tgtEl>
                                      </p:cBhvr>
                                    </p:animEffect>
                                    <p:set>
                                      <p:cBhvr>
                                        <p:cTn id="74" dur="1" fill="hold">
                                          <p:stCondLst>
                                            <p:cond delay="499"/>
                                          </p:stCondLst>
                                        </p:cTn>
                                        <p:tgtEl>
                                          <p:spTgt spid="78"/>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95237"/>
                                        </p:tgtEl>
                                      </p:cBhvr>
                                    </p:animEffect>
                                    <p:set>
                                      <p:cBhvr>
                                        <p:cTn id="77" dur="1" fill="hold">
                                          <p:stCondLst>
                                            <p:cond delay="499"/>
                                          </p:stCondLst>
                                        </p:cTn>
                                        <p:tgtEl>
                                          <p:spTgt spid="9523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79"/>
                                        </p:tgtEl>
                                      </p:cBhvr>
                                    </p:animEffect>
                                    <p:set>
                                      <p:cBhvr>
                                        <p:cTn id="80" dur="1" fill="hold">
                                          <p:stCondLst>
                                            <p:cond delay="499"/>
                                          </p:stCondLst>
                                        </p:cTn>
                                        <p:tgtEl>
                                          <p:spTgt spid="79"/>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94"/>
                                        </p:tgtEl>
                                        <p:attrNameLst>
                                          <p:attrName>style.visibility</p:attrName>
                                        </p:attrNameLst>
                                      </p:cBhvr>
                                      <p:to>
                                        <p:strVal val="visible"/>
                                      </p:to>
                                    </p:set>
                                    <p:animEffect transition="in" filter="fade">
                                      <p:cBhvr>
                                        <p:cTn id="96" dur="500"/>
                                        <p:tgtEl>
                                          <p:spTgt spid="9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500"/>
                                        <p:tgtEl>
                                          <p:spTgt spid="86"/>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87"/>
                                        </p:tgtEl>
                                        <p:attrNameLst>
                                          <p:attrName>style.visibility</p:attrName>
                                        </p:attrNameLst>
                                      </p:cBhvr>
                                      <p:to>
                                        <p:strVal val="visible"/>
                                      </p:to>
                                    </p:set>
                                    <p:animEffect transition="in" filter="fade">
                                      <p:cBhvr>
                                        <p:cTn id="105" dur="500"/>
                                        <p:tgtEl>
                                          <p:spTgt spid="87"/>
                                        </p:tgtEl>
                                      </p:cBhvr>
                                    </p:animEffect>
                                  </p:childTnLst>
                                </p:cTn>
                              </p:par>
                            </p:childTnLst>
                          </p:cTn>
                        </p:par>
                        <p:par>
                          <p:cTn id="106" fill="hold">
                            <p:stCondLst>
                              <p:cond delay="1000"/>
                            </p:stCondLst>
                            <p:childTnLst>
                              <p:par>
                                <p:cTn id="107" presetID="10" presetClass="entr" presetSubtype="0" fill="hold" nodeType="after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fade">
                                      <p:cBhvr>
                                        <p:cTn id="109" dur="500"/>
                                        <p:tgtEl>
                                          <p:spTgt spid="88"/>
                                        </p:tgtEl>
                                      </p:cBhvr>
                                    </p:animEffect>
                                  </p:childTnLst>
                                </p:cTn>
                              </p:par>
                            </p:childTnLst>
                          </p:cTn>
                        </p:par>
                        <p:par>
                          <p:cTn id="110" fill="hold">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95"/>
                                        </p:tgtEl>
                                        <p:attrNameLst>
                                          <p:attrName>style.visibility</p:attrName>
                                        </p:attrNameLst>
                                      </p:cBhvr>
                                      <p:to>
                                        <p:strVal val="visible"/>
                                      </p:to>
                                    </p:set>
                                    <p:animEffect transition="in" filter="fade">
                                      <p:cBhvr>
                                        <p:cTn id="113" dur="500"/>
                                        <p:tgtEl>
                                          <p:spTgt spid="9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fade">
                                      <p:cBhvr>
                                        <p:cTn id="122" dur="500"/>
                                        <p:tgtEl>
                                          <p:spTgt spid="90"/>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98"/>
                                        </p:tgtEl>
                                        <p:attrNameLst>
                                          <p:attrName>style.visibility</p:attrName>
                                        </p:attrNameLst>
                                      </p:cBhvr>
                                      <p:to>
                                        <p:strVal val="visible"/>
                                      </p:to>
                                    </p:set>
                                    <p:animEffect transition="in" filter="fade">
                                      <p:cBhvr>
                                        <p:cTn id="126" dur="500"/>
                                        <p:tgtEl>
                                          <p:spTgt spid="98"/>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96"/>
                                        </p:tgtEl>
                                        <p:attrNameLst>
                                          <p:attrName>style.visibility</p:attrName>
                                        </p:attrNameLst>
                                      </p:cBhvr>
                                      <p:to>
                                        <p:strVal val="visible"/>
                                      </p:to>
                                    </p:set>
                                    <p:animEffect transition="in" filter="fade">
                                      <p:cBhvr>
                                        <p:cTn id="130" dur="500"/>
                                        <p:tgtEl>
                                          <p:spTgt spid="9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91"/>
                                        </p:tgtEl>
                                        <p:attrNameLst>
                                          <p:attrName>style.visibility</p:attrName>
                                        </p:attrNameLst>
                                      </p:cBhvr>
                                      <p:to>
                                        <p:strVal val="visible"/>
                                      </p:to>
                                    </p:set>
                                    <p:animEffect transition="in" filter="fade">
                                      <p:cBhvr>
                                        <p:cTn id="135" dur="500"/>
                                        <p:tgtEl>
                                          <p:spTgt spid="91"/>
                                        </p:tgtEl>
                                      </p:cBhvr>
                                    </p:animEffect>
                                  </p:childTnLst>
                                </p:cTn>
                              </p:par>
                            </p:childTnLst>
                          </p:cTn>
                        </p:par>
                        <p:par>
                          <p:cTn id="136" fill="hold">
                            <p:stCondLst>
                              <p:cond delay="500"/>
                            </p:stCondLst>
                            <p:childTnLst>
                              <p:par>
                                <p:cTn id="137" presetID="10" presetClass="entr" presetSubtype="0" fill="hold"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fade">
                                      <p:cBhvr>
                                        <p:cTn id="139" dur="500"/>
                                        <p:tgtEl>
                                          <p:spTgt spid="92"/>
                                        </p:tgtEl>
                                      </p:cBhvr>
                                    </p:animEffect>
                                  </p:childTnLst>
                                </p:cTn>
                              </p:par>
                            </p:childTnLst>
                          </p:cTn>
                        </p:par>
                        <p:par>
                          <p:cTn id="140" fill="hold">
                            <p:stCondLst>
                              <p:cond delay="1000"/>
                            </p:stCondLst>
                            <p:childTnLst>
                              <p:par>
                                <p:cTn id="141" presetID="10" presetClass="entr" presetSubtype="0" fill="hold" nodeType="afterEffect">
                                  <p:stCondLst>
                                    <p:cond delay="0"/>
                                  </p:stCondLst>
                                  <p:childTnLst>
                                    <p:set>
                                      <p:cBhvr>
                                        <p:cTn id="142" dur="1" fill="hold">
                                          <p:stCondLst>
                                            <p:cond delay="0"/>
                                          </p:stCondLst>
                                        </p:cTn>
                                        <p:tgtEl>
                                          <p:spTgt spid="93"/>
                                        </p:tgtEl>
                                        <p:attrNameLst>
                                          <p:attrName>style.visibility</p:attrName>
                                        </p:attrNameLst>
                                      </p:cBhvr>
                                      <p:to>
                                        <p:strVal val="visible"/>
                                      </p:to>
                                    </p:set>
                                    <p:animEffect transition="in" filter="fade">
                                      <p:cBhvr>
                                        <p:cTn id="143" dur="500"/>
                                        <p:tgtEl>
                                          <p:spTgt spid="93"/>
                                        </p:tgtEl>
                                      </p:cBhvr>
                                    </p:animEffect>
                                  </p:childTnLst>
                                </p:cTn>
                              </p:par>
                            </p:childTnLst>
                          </p:cTn>
                        </p:par>
                        <p:par>
                          <p:cTn id="144" fill="hold">
                            <p:stCondLst>
                              <p:cond delay="1500"/>
                            </p:stCondLst>
                            <p:childTnLst>
                              <p:par>
                                <p:cTn id="145" presetID="10" presetClass="entr" presetSubtype="0" fill="hold" grpId="0" nodeType="after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5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e-commerce</a:t>
            </a:r>
          </a:p>
          <a:p>
            <a:pPr lvl="2"/>
            <a:r>
              <a:rPr lang="fr-FR" sz="1800" dirty="0"/>
              <a:t>T</a:t>
            </a:r>
            <a:r>
              <a:rPr lang="fr-FR" sz="1800" dirty="0" smtClean="0"/>
              <a:t>ypes de sites </a:t>
            </a:r>
            <a:r>
              <a:rPr lang="fr-FR" sz="1800" dirty="0"/>
              <a:t>: </a:t>
            </a:r>
            <a:endParaRPr lang="fr-FR" sz="1800" dirty="0" smtClean="0"/>
          </a:p>
          <a:p>
            <a:pPr lvl="4"/>
            <a:r>
              <a:rPr lang="fr-FR" dirty="0" smtClean="0"/>
              <a:t>Vitrines</a:t>
            </a:r>
          </a:p>
          <a:p>
            <a:pPr lvl="4"/>
            <a:r>
              <a:rPr lang="fr-FR" dirty="0" smtClean="0"/>
              <a:t>Événementiels</a:t>
            </a:r>
          </a:p>
          <a:p>
            <a:pPr lvl="4"/>
            <a:r>
              <a:rPr lang="fr-FR" dirty="0" smtClean="0"/>
              <a:t>Marchands</a:t>
            </a:r>
            <a:endParaRPr lang="fr-FR" sz="1800" dirty="0"/>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26</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124" y="3322565"/>
            <a:ext cx="2945914"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741" y="4077072"/>
            <a:ext cx="2945915"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581128"/>
            <a:ext cx="2945915" cy="21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E:\Mes Documents\$ 0 - COURS\$ 2010-2012 - TOULON - BONAPARTE\$ 2011-2012\STMG\Ressources\menu-restaurant-design-materiel-chef-vecteur_15-9722.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9112" y="2159144"/>
            <a:ext cx="464224" cy="5010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Mes Documents\$ 0 - COURS\$ 2010-2012 - TOULON - BONAPARTE\$ 2011-2012\STMG\Ressources\hs.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0783" y="2420888"/>
            <a:ext cx="415113" cy="628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es Documents\$ 0 - COURS\$ 2010-2012 - TOULON - BONAPARTE\$ 2011-2012\STMG\Ressources\payme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7130" y="2883247"/>
            <a:ext cx="270702" cy="27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750"/>
                                        <p:tgtEl>
                                          <p:spTgt spid="1026"/>
                                        </p:tgtEl>
                                      </p:cBhvr>
                                    </p:animEffect>
                                  </p:childTnLst>
                                </p:cTn>
                              </p:par>
                              <p:par>
                                <p:cTn id="12" presetID="42" presetClass="path" presetSubtype="0" accel="50000" decel="50000" fill="hold" nodeType="withEffect">
                                  <p:stCondLst>
                                    <p:cond delay="0"/>
                                  </p:stCondLst>
                                  <p:childTnLst>
                                    <p:animMotion origin="layout" path="M -0.0007 0.00532 L 0.07014 0.00532 " pathEditMode="relative" rAng="0" ptsTypes="AA">
                                      <p:cBhvr>
                                        <p:cTn id="13" dur="1000" fill="hold"/>
                                        <p:tgtEl>
                                          <p:spTgt spid="1026"/>
                                        </p:tgtEl>
                                        <p:attrNameLst>
                                          <p:attrName>ppt_x</p:attrName>
                                          <p:attrName>ppt_y</p:attrName>
                                        </p:attrNameLst>
                                      </p:cBhvr>
                                      <p:rCtr x="3542" y="0"/>
                                    </p:animMotion>
                                  </p:childTnLst>
                                </p:cTn>
                              </p:par>
                              <p:par>
                                <p:cTn id="14" presetID="10" presetClass="entr" presetSubtype="0" fill="hold"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fade">
                                      <p:cBhvr>
                                        <p:cTn id="16" dur="500"/>
                                        <p:tgtEl>
                                          <p:spTgt spid="20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par>
                                <p:cTn id="26" presetID="10" presetClass="entr" presetSubtype="0" fill="hold" nodeType="withEffect">
                                  <p:stCondLst>
                                    <p:cond delay="0"/>
                                  </p:stCondLst>
                                  <p:childTnLst>
                                    <p:set>
                                      <p:cBhvr>
                                        <p:cTn id="27" dur="1" fill="hold">
                                          <p:stCondLst>
                                            <p:cond delay="0"/>
                                          </p:stCondLst>
                                        </p:cTn>
                                        <p:tgtEl>
                                          <p:spTgt spid="2057"/>
                                        </p:tgtEl>
                                        <p:attrNameLst>
                                          <p:attrName>style.visibility</p:attrName>
                                        </p:attrNameLst>
                                      </p:cBhvr>
                                      <p:to>
                                        <p:strVal val="visible"/>
                                      </p:to>
                                    </p:set>
                                    <p:animEffect transition="in" filter="fade">
                                      <p:cBhvr>
                                        <p:cTn id="28" dur="500"/>
                                        <p:tgtEl>
                                          <p:spTgt spid="205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500"/>
                                        <p:tgtEl>
                                          <p:spTgt spid="10">
                                            <p:txEl>
                                              <p:pRg st="4" end="4"/>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par>
                                <p:cTn id="38" presetID="10" presetClass="entr" presetSubtype="0" fill="hold" nodeType="withEffect">
                                  <p:stCondLst>
                                    <p:cond delay="0"/>
                                  </p:stCondLst>
                                  <p:childTnLst>
                                    <p:set>
                                      <p:cBhvr>
                                        <p:cTn id="39" dur="1" fill="hold">
                                          <p:stCondLst>
                                            <p:cond delay="0"/>
                                          </p:stCondLst>
                                        </p:cTn>
                                        <p:tgtEl>
                                          <p:spTgt spid="2058"/>
                                        </p:tgtEl>
                                        <p:attrNameLst>
                                          <p:attrName>style.visibility</p:attrName>
                                        </p:attrNameLst>
                                      </p:cBhvr>
                                      <p:to>
                                        <p:strVal val="visible"/>
                                      </p:to>
                                    </p:set>
                                    <p:animEffect transition="in" filter="fade">
                                      <p:cBhvr>
                                        <p:cTn id="40"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5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 e-commerce</a:t>
            </a:r>
          </a:p>
          <a:p>
            <a:pPr lvl="2"/>
            <a:r>
              <a:rPr lang="fr-FR" sz="1800" dirty="0" smtClean="0"/>
              <a:t>Types de commerces </a:t>
            </a:r>
            <a:r>
              <a:rPr lang="fr-FR" sz="1800" dirty="0"/>
              <a:t>: </a:t>
            </a:r>
            <a:endParaRPr lang="fr-FR" dirty="0" smtClean="0"/>
          </a:p>
          <a:p>
            <a:pPr lvl="2"/>
            <a:endParaRPr lang="fr-FR" sz="1800" dirty="0"/>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27</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Nouveautés didactiques</a:t>
            </a:r>
            <a:endParaRPr lang="fr-FR" sz="3200" dirty="0">
              <a:solidFill>
                <a:srgbClr val="CC3300"/>
              </a:solidFill>
            </a:endParaRPr>
          </a:p>
        </p:txBody>
      </p:sp>
      <p:pic>
        <p:nvPicPr>
          <p:cNvPr id="2050" name="Picture 2" descr="E:\Mes Documents\$ 0 - COURS\$ 2010-2012 - TOULON - BONAPARTE\$ 2011-2012\STMG\Ressources\office-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4718" y="264700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es Documents\$ 0 - COURS\$ 2010-2012 - TOULON - BONAPARTE\$ 2011-2012\STMG\Ressources\office-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81644" y="41579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Mes Documents\$ 0 - COURS\$ 2010-2012 - TOULON - BONAPARTE\$ 2011-2012\STMG\Ressources\customers-ic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150" y="367194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es Documents\$ 0 - COURS\$ 2010-2012 - TOULON - BONAPARTE\$ 2011-2012\STMG\Ressources\1340210431_testimonial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2236" y="4679977"/>
            <a:ext cx="825828" cy="82582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2401644" y="3007008"/>
            <a:ext cx="1893074" cy="1510971"/>
            <a:chOff x="745460" y="4204303"/>
            <a:chExt cx="1893074" cy="1510971"/>
          </a:xfrm>
        </p:grpSpPr>
        <p:cxnSp>
          <p:nvCxnSpPr>
            <p:cNvPr id="3" name="Connecteur droit avec flèche 2"/>
            <p:cNvCxnSpPr>
              <a:stCxn id="6" idx="1"/>
              <a:endCxn id="2050" idx="1"/>
            </p:cNvCxnSpPr>
            <p:nvPr/>
          </p:nvCxnSpPr>
          <p:spPr>
            <a:xfrm flipV="1">
              <a:off x="745460" y="4204303"/>
              <a:ext cx="1893074" cy="1510971"/>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9240577" flipH="1">
              <a:off x="1169775" y="4917973"/>
              <a:ext cx="455574" cy="292388"/>
            </a:xfrm>
            <a:prstGeom prst="rect">
              <a:avLst/>
            </a:prstGeom>
          </p:spPr>
          <p:txBody>
            <a:bodyPr wrap="none">
              <a:spAutoFit/>
            </a:bodyPr>
            <a:lstStyle/>
            <a:p>
              <a:pPr algn="ctr"/>
              <a:r>
                <a:rPr lang="fr-FR" sz="1300" b="1" dirty="0" smtClean="0">
                  <a:latin typeface="+mn-lt"/>
                </a:rPr>
                <a:t>B2B</a:t>
              </a:r>
              <a:endParaRPr lang="fr-FR" sz="1300" b="1" dirty="0">
                <a:latin typeface="+mn-lt"/>
              </a:endParaRPr>
            </a:p>
          </p:txBody>
        </p:sp>
      </p:grpSp>
      <p:grpSp>
        <p:nvGrpSpPr>
          <p:cNvPr id="21" name="Groupe 20"/>
          <p:cNvGrpSpPr/>
          <p:nvPr/>
        </p:nvGrpSpPr>
        <p:grpSpPr>
          <a:xfrm>
            <a:off x="2401644" y="4031945"/>
            <a:ext cx="1973506" cy="486034"/>
            <a:chOff x="745460" y="5229240"/>
            <a:chExt cx="1973506" cy="486034"/>
          </a:xfrm>
        </p:grpSpPr>
        <p:cxnSp>
          <p:nvCxnSpPr>
            <p:cNvPr id="12" name="Connecteur droit avec flèche 11"/>
            <p:cNvCxnSpPr>
              <a:stCxn id="6" idx="1"/>
              <a:endCxn id="2051" idx="1"/>
            </p:cNvCxnSpPr>
            <p:nvPr/>
          </p:nvCxnSpPr>
          <p:spPr>
            <a:xfrm flipV="1">
              <a:off x="745460" y="5229240"/>
              <a:ext cx="1973506" cy="486034"/>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20764672" flipH="1">
              <a:off x="1323246" y="5269228"/>
              <a:ext cx="450765" cy="292388"/>
            </a:xfrm>
            <a:prstGeom prst="rect">
              <a:avLst/>
            </a:prstGeom>
          </p:spPr>
          <p:txBody>
            <a:bodyPr wrap="none">
              <a:spAutoFit/>
            </a:bodyPr>
            <a:lstStyle/>
            <a:p>
              <a:pPr algn="ctr"/>
              <a:r>
                <a:rPr lang="fr-FR" sz="1300" b="1" dirty="0" smtClean="0">
                  <a:latin typeface="+mn-lt"/>
                </a:rPr>
                <a:t>B2C</a:t>
              </a:r>
              <a:endParaRPr lang="fr-FR" sz="1300" b="1" dirty="0">
                <a:latin typeface="+mn-lt"/>
              </a:endParaRPr>
            </a:p>
          </p:txBody>
        </p:sp>
      </p:grpSp>
      <p:grpSp>
        <p:nvGrpSpPr>
          <p:cNvPr id="25" name="Groupe 24"/>
          <p:cNvGrpSpPr/>
          <p:nvPr/>
        </p:nvGrpSpPr>
        <p:grpSpPr>
          <a:xfrm>
            <a:off x="2401644" y="4513959"/>
            <a:ext cx="1920592" cy="578932"/>
            <a:chOff x="745460" y="5711254"/>
            <a:chExt cx="1920592" cy="578932"/>
          </a:xfrm>
        </p:grpSpPr>
        <p:cxnSp>
          <p:nvCxnSpPr>
            <p:cNvPr id="18" name="Connecteur droit avec flèche 17"/>
            <p:cNvCxnSpPr>
              <a:stCxn id="6" idx="1"/>
              <a:endCxn id="2052" idx="1"/>
            </p:cNvCxnSpPr>
            <p:nvPr/>
          </p:nvCxnSpPr>
          <p:spPr>
            <a:xfrm>
              <a:off x="745460" y="5715274"/>
              <a:ext cx="1920592" cy="574912"/>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009799" flipH="1">
              <a:off x="1347300" y="5711254"/>
              <a:ext cx="455574" cy="292388"/>
            </a:xfrm>
            <a:prstGeom prst="rect">
              <a:avLst/>
            </a:prstGeom>
          </p:spPr>
          <p:txBody>
            <a:bodyPr wrap="none">
              <a:spAutoFit/>
            </a:bodyPr>
            <a:lstStyle/>
            <a:p>
              <a:pPr algn="ctr"/>
              <a:r>
                <a:rPr lang="fr-FR" sz="1300" b="1" dirty="0" smtClean="0">
                  <a:latin typeface="+mn-lt"/>
                </a:rPr>
                <a:t>B2E</a:t>
              </a:r>
              <a:endParaRPr lang="fr-FR" sz="1300" b="1" dirty="0">
                <a:latin typeface="+mn-lt"/>
              </a:endParaRPr>
            </a:p>
          </p:txBody>
        </p:sp>
      </p:grpSp>
      <p:grpSp>
        <p:nvGrpSpPr>
          <p:cNvPr id="95262" name="Groupe 95261"/>
          <p:cNvGrpSpPr/>
          <p:nvPr/>
        </p:nvGrpSpPr>
        <p:grpSpPr>
          <a:xfrm>
            <a:off x="2401644" y="4517979"/>
            <a:ext cx="1882324" cy="1530190"/>
            <a:chOff x="2401644" y="4851098"/>
            <a:chExt cx="1882324" cy="1530190"/>
          </a:xfrm>
        </p:grpSpPr>
        <p:cxnSp>
          <p:nvCxnSpPr>
            <p:cNvPr id="38" name="Connecteur droit avec flèche 37"/>
            <p:cNvCxnSpPr>
              <a:stCxn id="6" idx="1"/>
              <a:endCxn id="2053" idx="1"/>
            </p:cNvCxnSpPr>
            <p:nvPr/>
          </p:nvCxnSpPr>
          <p:spPr>
            <a:xfrm>
              <a:off x="2401644" y="4851098"/>
              <a:ext cx="1882324" cy="1530190"/>
            </a:xfrm>
            <a:prstGeom prst="straightConnector1">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rot="2321241" flipH="1">
              <a:off x="2809868" y="5231663"/>
              <a:ext cx="819455" cy="292388"/>
            </a:xfrm>
            <a:prstGeom prst="rect">
              <a:avLst/>
            </a:prstGeom>
          </p:spPr>
          <p:txBody>
            <a:bodyPr wrap="none">
              <a:spAutoFit/>
            </a:bodyPr>
            <a:lstStyle/>
            <a:p>
              <a:r>
                <a:rPr lang="fr-FR" sz="1300" b="1" dirty="0" smtClean="0">
                  <a:latin typeface="+mn-lt"/>
                </a:rPr>
                <a:t>B2G/B2A</a:t>
              </a:r>
              <a:endParaRPr lang="fr-FR" sz="1300" b="1" dirty="0">
                <a:latin typeface="+mn-lt"/>
              </a:endParaRPr>
            </a:p>
          </p:txBody>
        </p:sp>
      </p:grpSp>
      <p:grpSp>
        <p:nvGrpSpPr>
          <p:cNvPr id="95259" name="Groupe 95258"/>
          <p:cNvGrpSpPr/>
          <p:nvPr/>
        </p:nvGrpSpPr>
        <p:grpSpPr>
          <a:xfrm>
            <a:off x="4283968" y="5594154"/>
            <a:ext cx="720000" cy="814015"/>
            <a:chOff x="4283968" y="5927273"/>
            <a:chExt cx="720000" cy="814015"/>
          </a:xfrm>
        </p:grpSpPr>
        <p:pic>
          <p:nvPicPr>
            <p:cNvPr id="2053" name="Picture 5" descr="E:\Mes Documents\$ 0 - COURS\$ 2010-2012 - TOULON - BONAPARTE\$ 2011-2012\STMG\Ressources\goverment_2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968" y="60212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es Documents\$ 0 - COURS\$ 2010-2012 - TOULON - BONAPARTE\$ 2011-2012\STMG\Ressources\50px-France_Flag-icon.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t="1" r="-1" b="18728"/>
            <a:stretch/>
          </p:blipFill>
          <p:spPr bwMode="auto">
            <a:xfrm>
              <a:off x="4639676" y="5927273"/>
              <a:ext cx="130721" cy="106239"/>
            </a:xfrm>
            <a:prstGeom prst="rect">
              <a:avLst/>
            </a:prstGeom>
            <a:noFill/>
            <a:extLst>
              <a:ext uri="{909E8E84-426E-40DD-AFC4-6F175D3DCCD1}">
                <a14:hiddenFill xmlns:a14="http://schemas.microsoft.com/office/drawing/2010/main">
                  <a:solidFill>
                    <a:srgbClr val="FFFFFF"/>
                  </a:solidFill>
                </a14:hiddenFill>
              </a:ext>
            </a:extLst>
          </p:spPr>
        </p:pic>
      </p:grpSp>
      <p:sp>
        <p:nvSpPr>
          <p:cNvPr id="95261" name="Arc 95260"/>
          <p:cNvSpPr/>
          <p:nvPr/>
        </p:nvSpPr>
        <p:spPr>
          <a:xfrm>
            <a:off x="5036089" y="3599857"/>
            <a:ext cx="936104" cy="792088"/>
          </a:xfrm>
          <a:prstGeom prst="arc">
            <a:avLst>
              <a:gd name="adj1" fmla="val 12717431"/>
              <a:gd name="adj2" fmla="val 21421111"/>
            </a:avLst>
          </a:prstGeom>
          <a:ln w="381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Rectangle 68"/>
          <p:cNvSpPr/>
          <p:nvPr/>
        </p:nvSpPr>
        <p:spPr>
          <a:xfrm flipH="1">
            <a:off x="5364088" y="3882510"/>
            <a:ext cx="301356" cy="200055"/>
          </a:xfrm>
          <a:prstGeom prst="rect">
            <a:avLst/>
          </a:prstGeom>
        </p:spPr>
        <p:txBody>
          <a:bodyPr wrap="square" lIns="0" tIns="0" rIns="0" bIns="0">
            <a:spAutoFit/>
          </a:bodyPr>
          <a:lstStyle/>
          <a:p>
            <a:pPr algn="ctr"/>
            <a:r>
              <a:rPr lang="fr-FR" sz="1300" b="1" dirty="0" smtClean="0">
                <a:latin typeface="+mn-lt"/>
              </a:rPr>
              <a:t>C2C</a:t>
            </a:r>
            <a:endParaRPr lang="fr-FR" sz="1300" b="1" dirty="0">
              <a:latin typeface="+mn-lt"/>
            </a:endParaRPr>
          </a:p>
        </p:txBody>
      </p:sp>
      <p:sp>
        <p:nvSpPr>
          <p:cNvPr id="71" name="Arc 70"/>
          <p:cNvSpPr/>
          <p:nvPr/>
        </p:nvSpPr>
        <p:spPr>
          <a:xfrm>
            <a:off x="5036089" y="3607681"/>
            <a:ext cx="936104" cy="792088"/>
          </a:xfrm>
          <a:prstGeom prst="arc">
            <a:avLst>
              <a:gd name="adj1" fmla="val 20584767"/>
              <a:gd name="adj2" fmla="val 8660073"/>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Forme libre 31"/>
          <p:cNvSpPr/>
          <p:nvPr/>
        </p:nvSpPr>
        <p:spPr>
          <a:xfrm>
            <a:off x="5003968" y="4376041"/>
            <a:ext cx="817441" cy="1672128"/>
          </a:xfrm>
          <a:custGeom>
            <a:avLst/>
            <a:gdLst>
              <a:gd name="connsiteX0" fmla="*/ 0 w 799829"/>
              <a:gd name="connsiteY0" fmla="*/ 0 h 1661160"/>
              <a:gd name="connsiteX1" fmla="*/ 548640 w 799829"/>
              <a:gd name="connsiteY1" fmla="*/ 449580 h 1661160"/>
              <a:gd name="connsiteX2" fmla="*/ 777240 w 799829"/>
              <a:gd name="connsiteY2" fmla="*/ 1165860 h 1661160"/>
              <a:gd name="connsiteX3" fmla="*/ 22860 w 799829"/>
              <a:gd name="connsiteY3" fmla="*/ 1661160 h 1661160"/>
            </a:gdLst>
            <a:ahLst/>
            <a:cxnLst>
              <a:cxn ang="0">
                <a:pos x="connsiteX0" y="connsiteY0"/>
              </a:cxn>
              <a:cxn ang="0">
                <a:pos x="connsiteX1" y="connsiteY1"/>
              </a:cxn>
              <a:cxn ang="0">
                <a:pos x="connsiteX2" y="connsiteY2"/>
              </a:cxn>
              <a:cxn ang="0">
                <a:pos x="connsiteX3" y="connsiteY3"/>
              </a:cxn>
            </a:cxnLst>
            <a:rect l="l" t="t" r="r" b="b"/>
            <a:pathLst>
              <a:path w="799829" h="1661160">
                <a:moveTo>
                  <a:pt x="0" y="0"/>
                </a:moveTo>
                <a:cubicBezTo>
                  <a:pt x="209550" y="127635"/>
                  <a:pt x="419100" y="255270"/>
                  <a:pt x="548640" y="449580"/>
                </a:cubicBezTo>
                <a:cubicBezTo>
                  <a:pt x="678180" y="643890"/>
                  <a:pt x="864870" y="963930"/>
                  <a:pt x="777240" y="1165860"/>
                </a:cubicBezTo>
                <a:cubicBezTo>
                  <a:pt x="689610" y="1367790"/>
                  <a:pt x="356235" y="1514475"/>
                  <a:pt x="22860" y="1661160"/>
                </a:cubicBezTo>
              </a:path>
            </a:pathLst>
          </a:custGeom>
          <a:ln w="38100">
            <a:solidFill>
              <a:srgbClr val="C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75" name="Rectangle 74"/>
          <p:cNvSpPr/>
          <p:nvPr/>
        </p:nvSpPr>
        <p:spPr>
          <a:xfrm flipH="1">
            <a:off x="5350764" y="2807849"/>
            <a:ext cx="301356" cy="200055"/>
          </a:xfrm>
          <a:prstGeom prst="rect">
            <a:avLst/>
          </a:prstGeom>
        </p:spPr>
        <p:txBody>
          <a:bodyPr wrap="square" lIns="0" tIns="0" rIns="0" bIns="0">
            <a:spAutoFit/>
          </a:bodyPr>
          <a:lstStyle/>
          <a:p>
            <a:pPr algn="ctr"/>
            <a:r>
              <a:rPr lang="fr-FR" sz="1300" b="1" dirty="0" smtClean="0">
                <a:latin typeface="+mn-lt"/>
              </a:rPr>
              <a:t>C2B</a:t>
            </a:r>
            <a:endParaRPr lang="fr-FR" sz="1300" b="1" dirty="0">
              <a:latin typeface="+mn-lt"/>
            </a:endParaRPr>
          </a:p>
        </p:txBody>
      </p:sp>
      <p:pic>
        <p:nvPicPr>
          <p:cNvPr id="2055" name="Picture 7" descr="E:\Mes Documents\$ 0 - COURS\$ 2010-2012 - TOULON - BONAPARTE\$ 2011-2012\STMG\fleche01.png"/>
          <p:cNvPicPr>
            <a:picLocks noChangeAspect="1" noChangeArrowheads="1"/>
          </p:cNvPicPr>
          <p:nvPr/>
        </p:nvPicPr>
        <p:blipFill rotWithShape="1">
          <a:blip r:embed="rId8">
            <a:extLst>
              <a:ext uri="{28A0092B-C50C-407E-A947-70E740481C1C}">
                <a14:useLocalDpi xmlns:a14="http://schemas.microsoft.com/office/drawing/2010/main" val="0"/>
              </a:ext>
            </a:extLst>
          </a:blip>
          <a:srcRect b="68451"/>
          <a:stretch/>
        </p:blipFill>
        <p:spPr bwMode="auto">
          <a:xfrm>
            <a:off x="4871962" y="2564904"/>
            <a:ext cx="993775" cy="34207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E:\Mes Documents\$ 0 - COURS\$ 2010-2012 - TOULON - BONAPARTE\$ 2011-2012\STMG\fleche01.png"/>
          <p:cNvPicPr>
            <a:picLocks noChangeAspect="1" noChangeArrowheads="1"/>
          </p:cNvPicPr>
          <p:nvPr/>
        </p:nvPicPr>
        <p:blipFill rotWithShape="1">
          <a:blip r:embed="rId8">
            <a:extLst>
              <a:ext uri="{28A0092B-C50C-407E-A947-70E740481C1C}">
                <a14:useLocalDpi xmlns:a14="http://schemas.microsoft.com/office/drawing/2010/main" val="0"/>
              </a:ext>
            </a:extLst>
          </a:blip>
          <a:srcRect t="32897"/>
          <a:stretch/>
        </p:blipFill>
        <p:spPr bwMode="auto">
          <a:xfrm>
            <a:off x="4867652" y="2906980"/>
            <a:ext cx="993775" cy="72758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flipH="1">
            <a:off x="5967322" y="5184113"/>
            <a:ext cx="1340982" cy="369332"/>
          </a:xfrm>
          <a:prstGeom prst="rect">
            <a:avLst/>
          </a:prstGeom>
        </p:spPr>
        <p:txBody>
          <a:bodyPr wrap="square" lIns="0" tIns="0" rIns="0" bIns="0">
            <a:spAutoFit/>
          </a:bodyPr>
          <a:lstStyle/>
          <a:p>
            <a:r>
              <a:rPr lang="fr-FR" sz="1300" b="1" dirty="0" smtClean="0">
                <a:latin typeface="+mn-lt"/>
              </a:rPr>
              <a:t>C2G/C2A</a:t>
            </a:r>
          </a:p>
          <a:p>
            <a:r>
              <a:rPr lang="fr-FR" sz="1100" dirty="0" smtClean="0">
                <a:latin typeface="+mn-lt"/>
              </a:rPr>
              <a:t>(e-administration)</a:t>
            </a:r>
            <a:endParaRPr lang="fr-FR" sz="1100" dirty="0">
              <a:latin typeface="+mn-lt"/>
            </a:endParaRPr>
          </a:p>
        </p:txBody>
      </p:sp>
    </p:spTree>
    <p:extLst>
      <p:ext uri="{BB962C8B-B14F-4D97-AF65-F5344CB8AC3E}">
        <p14:creationId xmlns:p14="http://schemas.microsoft.com/office/powerpoint/2010/main" val="14924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5262"/>
                                        </p:tgtEl>
                                        <p:attrNameLst>
                                          <p:attrName>style.visibility</p:attrName>
                                        </p:attrNameLst>
                                      </p:cBhvr>
                                      <p:to>
                                        <p:strVal val="visible"/>
                                      </p:to>
                                    </p:set>
                                    <p:animEffect transition="in" filter="wipe(left)">
                                      <p:cBhvr>
                                        <p:cTn id="35" dur="500"/>
                                        <p:tgtEl>
                                          <p:spTgt spid="95262"/>
                                        </p:tgtEl>
                                      </p:cBhvr>
                                    </p:animEffect>
                                  </p:childTnLst>
                                </p:cTn>
                              </p:par>
                              <p:par>
                                <p:cTn id="36" presetID="10" presetClass="entr" presetSubtype="0" fill="hold" nodeType="withEffect">
                                  <p:stCondLst>
                                    <p:cond delay="0"/>
                                  </p:stCondLst>
                                  <p:childTnLst>
                                    <p:set>
                                      <p:cBhvr>
                                        <p:cTn id="37" dur="1" fill="hold">
                                          <p:stCondLst>
                                            <p:cond delay="0"/>
                                          </p:stCondLst>
                                        </p:cTn>
                                        <p:tgtEl>
                                          <p:spTgt spid="95259"/>
                                        </p:tgtEl>
                                        <p:attrNameLst>
                                          <p:attrName>style.visibility</p:attrName>
                                        </p:attrNameLst>
                                      </p:cBhvr>
                                      <p:to>
                                        <p:strVal val="visible"/>
                                      </p:to>
                                    </p:set>
                                    <p:animEffect transition="in" filter="fade">
                                      <p:cBhvr>
                                        <p:cTn id="38" dur="500"/>
                                        <p:tgtEl>
                                          <p:spTgt spid="9525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5261"/>
                                        </p:tgtEl>
                                        <p:attrNameLst>
                                          <p:attrName>style.visibility</p:attrName>
                                        </p:attrNameLst>
                                      </p:cBhvr>
                                      <p:to>
                                        <p:strVal val="visible"/>
                                      </p:to>
                                    </p:set>
                                    <p:animEffect transition="in" filter="wipe(left)">
                                      <p:cBhvr>
                                        <p:cTn id="43" dur="500"/>
                                        <p:tgtEl>
                                          <p:spTgt spid="95261"/>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right)">
                                      <p:cBhvr>
                                        <p:cTn id="47" dur="500"/>
                                        <p:tgtEl>
                                          <p:spTgt spid="7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childTnLst>
                                </p:cTn>
                              </p:par>
                              <p:par>
                                <p:cTn id="51" presetID="8" presetClass="emph" presetSubtype="0" fill="hold" grpId="1" nodeType="withEffect">
                                  <p:stCondLst>
                                    <p:cond delay="0"/>
                                  </p:stCondLst>
                                  <p:childTnLst>
                                    <p:animRot by="21600000">
                                      <p:cBhvr>
                                        <p:cTn id="52" dur="500" fill="hold"/>
                                        <p:tgtEl>
                                          <p:spTgt spid="69"/>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wipe(down)">
                                      <p:cBhvr>
                                        <p:cTn id="57" dur="500"/>
                                        <p:tgtEl>
                                          <p:spTgt spid="78"/>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2055"/>
                                        </p:tgtEl>
                                        <p:attrNameLst>
                                          <p:attrName>style.visibility</p:attrName>
                                        </p:attrNameLst>
                                      </p:cBhvr>
                                      <p:to>
                                        <p:strVal val="visible"/>
                                      </p:to>
                                    </p:set>
                                    <p:animEffect transition="in" filter="wipe(right)">
                                      <p:cBhvr>
                                        <p:cTn id="61" dur="500"/>
                                        <p:tgtEl>
                                          <p:spTgt spid="20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8" presetClass="emph" presetSubtype="0" fill="hold" grpId="1" nodeType="withEffect">
                                  <p:stCondLst>
                                    <p:cond delay="0"/>
                                  </p:stCondLst>
                                  <p:childTnLst>
                                    <p:animRot by="-21600000">
                                      <p:cBhvr>
                                        <p:cTn id="66" dur="500" fill="hold"/>
                                        <p:tgtEl>
                                          <p:spTgt spid="7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1" grpId="0" animBg="1"/>
      <p:bldP spid="69" grpId="0"/>
      <p:bldP spid="69" grpId="1"/>
      <p:bldP spid="71" grpId="0" animBg="1"/>
      <p:bldP spid="32" grpId="0" animBg="1"/>
      <p:bldP spid="75" grpId="0"/>
      <p:bldP spid="75" grpId="1"/>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9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Organisation du travail</a:t>
            </a:r>
          </a:p>
          <a:p>
            <a:pPr lvl="2"/>
            <a:r>
              <a:rPr lang="fr-FR" sz="1800" dirty="0" smtClean="0"/>
              <a:t>Étude du programme </a:t>
            </a:r>
            <a:r>
              <a:rPr lang="fr-FR" sz="1800" dirty="0"/>
              <a:t>: </a:t>
            </a:r>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28</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229240246"/>
              </p:ext>
            </p:extLst>
          </p:nvPr>
        </p:nvGraphicFramePr>
        <p:xfrm>
          <a:off x="107505" y="2517078"/>
          <a:ext cx="8208912" cy="4224290"/>
        </p:xfrm>
        <a:graphic>
          <a:graphicData uri="http://schemas.openxmlformats.org/drawingml/2006/table">
            <a:tbl>
              <a:tblPr firstRow="1" bandRow="1">
                <a:tableStyleId>{5C22544A-7EE6-4342-B048-85BDC9FD1C3A}</a:tableStyleId>
              </a:tblPr>
              <a:tblGrid>
                <a:gridCol w="2088231"/>
                <a:gridCol w="2016224"/>
                <a:gridCol w="4104457"/>
              </a:tblGrid>
              <a:tr h="368570">
                <a:tc>
                  <a:txBody>
                    <a:bodyPr/>
                    <a:lstStyle/>
                    <a:p>
                      <a:pPr algn="ctr"/>
                      <a:r>
                        <a:rPr lang="fr-FR" sz="1600" dirty="0" smtClean="0"/>
                        <a:t>Question de gestion</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finalités</a:t>
                      </a:r>
                      <a:endParaRPr lang="fr-FR" sz="1600" dirty="0"/>
                    </a:p>
                  </a:txBody>
                  <a:tcPr anchor="ctr"/>
                </a:tc>
              </a:tr>
              <a:tr h="3217022">
                <a:tc>
                  <a:txBody>
                    <a:bodyPr/>
                    <a:lstStyle/>
                    <a:p>
                      <a:r>
                        <a:rPr lang="fr-FR" sz="1300" b="1" dirty="0" smtClean="0"/>
                        <a:t>Les systèmes d’information façonnent-ils</a:t>
                      </a:r>
                    </a:p>
                    <a:p>
                      <a:r>
                        <a:rPr lang="fr-FR" sz="1300" b="1" dirty="0" smtClean="0"/>
                        <a:t>l’organisation du travail</a:t>
                      </a:r>
                    </a:p>
                    <a:p>
                      <a:r>
                        <a:rPr lang="fr-FR" sz="1300" b="1" dirty="0" smtClean="0"/>
                        <a:t>au sein des</a:t>
                      </a:r>
                    </a:p>
                    <a:p>
                      <a:r>
                        <a:rPr lang="fr-FR" sz="1300" b="1" dirty="0" smtClean="0"/>
                        <a:t>organisations ou s'y</a:t>
                      </a:r>
                    </a:p>
                    <a:p>
                      <a:r>
                        <a:rPr lang="fr-FR" sz="1300" b="1" dirty="0" smtClean="0"/>
                        <a:t>adaptent-ils ?</a:t>
                      </a:r>
                      <a:endParaRPr lang="fr-FR" sz="1300" b="1" dirty="0"/>
                    </a:p>
                  </a:txBody>
                  <a:tcPr anchor="ctr"/>
                </a:tc>
                <a:tc>
                  <a:txBody>
                    <a:bodyPr/>
                    <a:lstStyle/>
                    <a:p>
                      <a:r>
                        <a:rPr lang="fr-FR" sz="1300" dirty="0" smtClean="0"/>
                        <a:t>Processus : nature et représentation </a:t>
                      </a:r>
                    </a:p>
                    <a:p>
                      <a:endParaRPr lang="fr-FR" sz="1300" dirty="0" smtClean="0"/>
                    </a:p>
                    <a:p>
                      <a:endParaRPr lang="fr-FR" sz="1300" dirty="0" smtClean="0"/>
                    </a:p>
                    <a:p>
                      <a:endParaRPr lang="fr-FR" sz="1300" dirty="0" smtClean="0"/>
                    </a:p>
                    <a:p>
                      <a:r>
                        <a:rPr lang="fr-FR" sz="1300" dirty="0" smtClean="0"/>
                        <a:t>Progiciels de gestion dans les métiers de l’organisation : approche fonctionnelle, gestion de processus et flux de travail (workflow)</a:t>
                      </a:r>
                    </a:p>
                    <a:p>
                      <a:endParaRPr lang="fr-FR" sz="1300" dirty="0" smtClean="0"/>
                    </a:p>
                    <a:p>
                      <a:endParaRPr lang="fr-FR" sz="1300" dirty="0" smtClean="0"/>
                    </a:p>
                    <a:p>
                      <a:endParaRPr lang="fr-FR" sz="1300" dirty="0" smtClean="0"/>
                    </a:p>
                    <a:p>
                      <a:r>
                        <a:rPr lang="fr-FR" sz="1300" dirty="0" smtClean="0"/>
                        <a:t>e-commerce </a:t>
                      </a:r>
                    </a:p>
                    <a:p>
                      <a:endParaRPr lang="fr-FR" sz="1300" dirty="0" smtClean="0"/>
                    </a:p>
                    <a:p>
                      <a:endParaRPr lang="fr-FR" sz="1300" dirty="0" smtClean="0"/>
                    </a:p>
                    <a:p>
                      <a:endParaRPr lang="fr-FR" sz="1300" dirty="0" smtClean="0"/>
                    </a:p>
                    <a:p>
                      <a:r>
                        <a:rPr lang="fr-FR" sz="1300" dirty="0" smtClean="0"/>
                        <a:t>Travail à distance</a:t>
                      </a:r>
                      <a:endParaRPr lang="fr-FR" sz="1300" dirty="0"/>
                    </a:p>
                  </a:txBody>
                  <a:tcPr anchor="ctr"/>
                </a:tc>
                <a:tc>
                  <a:txBody>
                    <a:bodyPr/>
                    <a:lstStyle/>
                    <a:p>
                      <a:r>
                        <a:rPr lang="fr-FR" sz="1300" b="1" dirty="0" smtClean="0"/>
                        <a:t>Par leur rôle structurant, les systèmes d’information contribuent à modeler l’organisation et peuvent déterminer des modes de fonctionnement rigides et contraignants. </a:t>
                      </a:r>
                    </a:p>
                    <a:p>
                      <a:endParaRPr lang="fr-FR" sz="1300" dirty="0" smtClean="0"/>
                    </a:p>
                    <a:p>
                      <a:r>
                        <a:rPr lang="fr-FR" sz="1300" i="1" dirty="0" smtClean="0"/>
                        <a:t>À partir d’exemples réels et à partir d’une mise en situation qui exploite un outil logiciel, l’élève est capable</a:t>
                      </a:r>
                    </a:p>
                    <a:p>
                      <a:r>
                        <a:rPr lang="fr-FR" sz="1300" i="1" dirty="0" smtClean="0"/>
                        <a:t>de : </a:t>
                      </a:r>
                    </a:p>
                    <a:p>
                      <a:endParaRPr lang="fr-FR" sz="1300" i="1" dirty="0" smtClean="0"/>
                    </a:p>
                    <a:p>
                      <a:r>
                        <a:rPr lang="fr-FR" sz="1300" dirty="0" smtClean="0"/>
                        <a:t>- identifier les différentes étapes d’un processus de gestion et d’en schématiser l’enchaînement ; </a:t>
                      </a:r>
                    </a:p>
                    <a:p>
                      <a:r>
                        <a:rPr lang="fr-FR" sz="1300" dirty="0" smtClean="0"/>
                        <a:t>- repérer les effets de l’automatisation des activités de gestion sur la circulation de l’information, l’organisation du travail et le rôle des acteurs. </a:t>
                      </a:r>
                      <a:endParaRPr lang="fr-FR" sz="1300" dirty="0"/>
                    </a:p>
                  </a:txBody>
                  <a:tcPr anchor="ctr"/>
                </a:tc>
              </a:tr>
            </a:tbl>
          </a:graphicData>
        </a:graphic>
      </p:graphicFrame>
      <p:sp>
        <p:nvSpPr>
          <p:cNvPr id="6" name="Rectangle à coins arrondis 5"/>
          <p:cNvSpPr/>
          <p:nvPr/>
        </p:nvSpPr>
        <p:spPr>
          <a:xfrm>
            <a:off x="143887" y="4121326"/>
            <a:ext cx="1980000" cy="134808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4256001" y="5157624"/>
            <a:ext cx="3820218" cy="108012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p:nvGrpSpPr>
        <p:grpSpPr>
          <a:xfrm>
            <a:off x="4067944" y="4189436"/>
            <a:ext cx="4008274" cy="872430"/>
            <a:chOff x="4067944" y="4021238"/>
            <a:chExt cx="4008274" cy="872430"/>
          </a:xfrm>
        </p:grpSpPr>
        <p:sp>
          <p:nvSpPr>
            <p:cNvPr id="11" name="Rectangle à coins arrondis 10"/>
            <p:cNvSpPr/>
            <p:nvPr/>
          </p:nvSpPr>
          <p:spPr>
            <a:xfrm>
              <a:off x="4260218" y="4173588"/>
              <a:ext cx="3816000" cy="72008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067944" y="4021238"/>
              <a:ext cx="216024" cy="276999"/>
            </a:xfrm>
            <a:prstGeom prst="rect">
              <a:avLst/>
            </a:prstGeom>
            <a:noFill/>
          </p:spPr>
          <p:txBody>
            <a:bodyPr wrap="square" rtlCol="0">
              <a:spAutoFit/>
            </a:bodyPr>
            <a:lstStyle/>
            <a:p>
              <a:r>
                <a:rPr lang="fr-FR" sz="1200" dirty="0">
                  <a:solidFill>
                    <a:srgbClr val="CC3300"/>
                  </a:solidFill>
                  <a:latin typeface="+mn-lt"/>
                </a:rPr>
                <a:t>1</a:t>
              </a:r>
            </a:p>
          </p:txBody>
        </p:sp>
      </p:grpSp>
      <p:sp>
        <p:nvSpPr>
          <p:cNvPr id="13" name="Rectangle 12"/>
          <p:cNvSpPr/>
          <p:nvPr/>
        </p:nvSpPr>
        <p:spPr>
          <a:xfrm>
            <a:off x="2212403" y="2905696"/>
            <a:ext cx="1980220" cy="3816424"/>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775953" y="2531367"/>
            <a:ext cx="853119" cy="338554"/>
          </a:xfrm>
          <a:prstGeom prst="rect">
            <a:avLst/>
          </a:prstGeom>
        </p:spPr>
        <p:txBody>
          <a:bodyPr wrap="none">
            <a:spAutoFit/>
          </a:bodyPr>
          <a:lstStyle/>
          <a:p>
            <a:r>
              <a:rPr lang="fr-FR" sz="1600" b="1" dirty="0">
                <a:solidFill>
                  <a:srgbClr val="CC3300"/>
                </a:solidFill>
                <a:latin typeface="Calibri"/>
              </a:rPr>
              <a:t>Notions</a:t>
            </a:r>
            <a:endParaRPr lang="fr-FR" dirty="0">
              <a:solidFill>
                <a:srgbClr val="CC3300"/>
              </a:solidFill>
            </a:endParaRPr>
          </a:p>
        </p:txBody>
      </p:sp>
      <p:grpSp>
        <p:nvGrpSpPr>
          <p:cNvPr id="15" name="Groupe 14"/>
          <p:cNvGrpSpPr/>
          <p:nvPr/>
        </p:nvGrpSpPr>
        <p:grpSpPr>
          <a:xfrm>
            <a:off x="3275856" y="5192407"/>
            <a:ext cx="939884" cy="414690"/>
            <a:chOff x="3275856" y="5024209"/>
            <a:chExt cx="939884" cy="414690"/>
          </a:xfrm>
        </p:grpSpPr>
        <p:sp>
          <p:nvSpPr>
            <p:cNvPr id="16" name="Forme libre 15"/>
            <p:cNvSpPr/>
            <p:nvPr/>
          </p:nvSpPr>
          <p:spPr>
            <a:xfrm>
              <a:off x="3479470" y="5177642"/>
              <a:ext cx="736270" cy="261257"/>
            </a:xfrm>
            <a:custGeom>
              <a:avLst/>
              <a:gdLst>
                <a:gd name="connsiteX0" fmla="*/ 736270 w 736270"/>
                <a:gd name="connsiteY0" fmla="*/ 261257 h 261257"/>
                <a:gd name="connsiteX1" fmla="*/ 391886 w 736270"/>
                <a:gd name="connsiteY1" fmla="*/ 190005 h 261257"/>
                <a:gd name="connsiteX2" fmla="*/ 0 w 736270"/>
                <a:gd name="connsiteY2" fmla="*/ 0 h 261257"/>
              </a:gdLst>
              <a:ahLst/>
              <a:cxnLst>
                <a:cxn ang="0">
                  <a:pos x="connsiteX0" y="connsiteY0"/>
                </a:cxn>
                <a:cxn ang="0">
                  <a:pos x="connsiteX1" y="connsiteY1"/>
                </a:cxn>
                <a:cxn ang="0">
                  <a:pos x="connsiteX2" y="connsiteY2"/>
                </a:cxn>
              </a:cxnLst>
              <a:rect l="l" t="t" r="r" b="b"/>
              <a:pathLst>
                <a:path w="736270" h="261257">
                  <a:moveTo>
                    <a:pt x="736270" y="261257"/>
                  </a:moveTo>
                  <a:cubicBezTo>
                    <a:pt x="625434" y="247402"/>
                    <a:pt x="514598" y="233548"/>
                    <a:pt x="391886" y="190005"/>
                  </a:cubicBezTo>
                  <a:cubicBezTo>
                    <a:pt x="269174" y="146462"/>
                    <a:pt x="134587" y="73231"/>
                    <a:pt x="0" y="0"/>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275856" y="5024209"/>
              <a:ext cx="216024" cy="276999"/>
            </a:xfrm>
            <a:prstGeom prst="rect">
              <a:avLst/>
            </a:prstGeom>
            <a:noFill/>
          </p:spPr>
          <p:txBody>
            <a:bodyPr wrap="square" rtlCol="0">
              <a:spAutoFit/>
            </a:bodyPr>
            <a:lstStyle/>
            <a:p>
              <a:r>
                <a:rPr lang="fr-FR" sz="1200" dirty="0" smtClean="0">
                  <a:solidFill>
                    <a:srgbClr val="CC3300"/>
                  </a:solidFill>
                  <a:latin typeface="+mn-lt"/>
                </a:rPr>
                <a:t>4</a:t>
              </a:r>
              <a:endParaRPr lang="fr-FR" sz="1200" dirty="0">
                <a:solidFill>
                  <a:srgbClr val="CC3300"/>
                </a:solidFill>
                <a:latin typeface="+mn-lt"/>
              </a:endParaRPr>
            </a:p>
          </p:txBody>
        </p:sp>
      </p:grpSp>
      <p:grpSp>
        <p:nvGrpSpPr>
          <p:cNvPr id="18" name="Groupe 17"/>
          <p:cNvGrpSpPr/>
          <p:nvPr/>
        </p:nvGrpSpPr>
        <p:grpSpPr>
          <a:xfrm>
            <a:off x="1080655" y="5500219"/>
            <a:ext cx="3131305" cy="852663"/>
            <a:chOff x="1080655" y="5332021"/>
            <a:chExt cx="3131305" cy="852663"/>
          </a:xfrm>
        </p:grpSpPr>
        <p:sp>
          <p:nvSpPr>
            <p:cNvPr id="19" name="Forme libre 18"/>
            <p:cNvSpPr/>
            <p:nvPr/>
          </p:nvSpPr>
          <p:spPr>
            <a:xfrm>
              <a:off x="1080655" y="5332021"/>
              <a:ext cx="3123210" cy="852663"/>
            </a:xfrm>
            <a:custGeom>
              <a:avLst/>
              <a:gdLst>
                <a:gd name="connsiteX0" fmla="*/ 0 w 3123210"/>
                <a:gd name="connsiteY0" fmla="*/ 0 h 852663"/>
                <a:gd name="connsiteX1" fmla="*/ 249381 w 3123210"/>
                <a:gd name="connsiteY1" fmla="*/ 403761 h 852663"/>
                <a:gd name="connsiteX2" fmla="*/ 1258784 w 3123210"/>
                <a:gd name="connsiteY2" fmla="*/ 795647 h 852663"/>
                <a:gd name="connsiteX3" fmla="*/ 2327563 w 3123210"/>
                <a:gd name="connsiteY3" fmla="*/ 819397 h 852663"/>
                <a:gd name="connsiteX4" fmla="*/ 3123210 w 3123210"/>
                <a:gd name="connsiteY4" fmla="*/ 498763 h 85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10" h="852663">
                  <a:moveTo>
                    <a:pt x="0" y="0"/>
                  </a:moveTo>
                  <a:cubicBezTo>
                    <a:pt x="19792" y="135576"/>
                    <a:pt x="39584" y="271153"/>
                    <a:pt x="249381" y="403761"/>
                  </a:cubicBezTo>
                  <a:cubicBezTo>
                    <a:pt x="459178" y="536369"/>
                    <a:pt x="912420" y="726374"/>
                    <a:pt x="1258784" y="795647"/>
                  </a:cubicBezTo>
                  <a:cubicBezTo>
                    <a:pt x="1605148" y="864920"/>
                    <a:pt x="2016826" y="868878"/>
                    <a:pt x="2327563" y="819397"/>
                  </a:cubicBezTo>
                  <a:cubicBezTo>
                    <a:pt x="2638300" y="769916"/>
                    <a:pt x="2880755" y="634339"/>
                    <a:pt x="3123210" y="498763"/>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3995936" y="5589240"/>
              <a:ext cx="216024" cy="276999"/>
            </a:xfrm>
            <a:prstGeom prst="rect">
              <a:avLst/>
            </a:prstGeom>
            <a:noFill/>
          </p:spPr>
          <p:txBody>
            <a:bodyPr wrap="square" rtlCol="0">
              <a:spAutoFit/>
            </a:bodyPr>
            <a:lstStyle/>
            <a:p>
              <a:r>
                <a:rPr lang="fr-FR" sz="1200" dirty="0" smtClean="0">
                  <a:solidFill>
                    <a:srgbClr val="CC3300"/>
                  </a:solidFill>
                  <a:latin typeface="+mn-lt"/>
                </a:rPr>
                <a:t>3</a:t>
              </a:r>
              <a:endParaRPr lang="fr-FR" sz="1200" dirty="0">
                <a:solidFill>
                  <a:srgbClr val="CC3300"/>
                </a:solidFill>
                <a:latin typeface="+mn-lt"/>
              </a:endParaRPr>
            </a:p>
          </p:txBody>
        </p:sp>
      </p:grpSp>
      <p:grpSp>
        <p:nvGrpSpPr>
          <p:cNvPr id="21" name="Groupe 20"/>
          <p:cNvGrpSpPr/>
          <p:nvPr/>
        </p:nvGrpSpPr>
        <p:grpSpPr>
          <a:xfrm>
            <a:off x="899592" y="3535025"/>
            <a:ext cx="3399276" cy="801412"/>
            <a:chOff x="899592" y="3366827"/>
            <a:chExt cx="3399276" cy="801412"/>
          </a:xfrm>
        </p:grpSpPr>
        <p:sp>
          <p:nvSpPr>
            <p:cNvPr id="22" name="Forme libre 21"/>
            <p:cNvSpPr/>
            <p:nvPr/>
          </p:nvSpPr>
          <p:spPr>
            <a:xfrm>
              <a:off x="1140031" y="3366827"/>
              <a:ext cx="3158837" cy="801412"/>
            </a:xfrm>
            <a:custGeom>
              <a:avLst/>
              <a:gdLst>
                <a:gd name="connsiteX0" fmla="*/ 3158837 w 3158837"/>
                <a:gd name="connsiteY0" fmla="*/ 801412 h 801412"/>
                <a:gd name="connsiteX1" fmla="*/ 3040083 w 3158837"/>
                <a:gd name="connsiteY1" fmla="*/ 409526 h 801412"/>
                <a:gd name="connsiteX2" fmla="*/ 2707574 w 3158837"/>
                <a:gd name="connsiteY2" fmla="*/ 148269 h 801412"/>
                <a:gd name="connsiteX3" fmla="*/ 1840675 w 3158837"/>
                <a:gd name="connsiteY3" fmla="*/ 5765 h 801412"/>
                <a:gd name="connsiteX4" fmla="*/ 1223159 w 3158837"/>
                <a:gd name="connsiteY4" fmla="*/ 65142 h 801412"/>
                <a:gd name="connsiteX5" fmla="*/ 356260 w 3158837"/>
                <a:gd name="connsiteY5" fmla="*/ 397651 h 801412"/>
                <a:gd name="connsiteX6" fmla="*/ 0 w 3158837"/>
                <a:gd name="connsiteY6" fmla="*/ 540155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8837" h="801412">
                  <a:moveTo>
                    <a:pt x="3158837" y="801412"/>
                  </a:moveTo>
                  <a:cubicBezTo>
                    <a:pt x="3137065" y="659897"/>
                    <a:pt x="3115293" y="518383"/>
                    <a:pt x="3040083" y="409526"/>
                  </a:cubicBezTo>
                  <a:cubicBezTo>
                    <a:pt x="2964873" y="300669"/>
                    <a:pt x="2907475" y="215562"/>
                    <a:pt x="2707574" y="148269"/>
                  </a:cubicBezTo>
                  <a:cubicBezTo>
                    <a:pt x="2507673" y="80975"/>
                    <a:pt x="2088077" y="19619"/>
                    <a:pt x="1840675" y="5765"/>
                  </a:cubicBezTo>
                  <a:cubicBezTo>
                    <a:pt x="1593273" y="-8089"/>
                    <a:pt x="1470561" y="-172"/>
                    <a:pt x="1223159" y="65142"/>
                  </a:cubicBezTo>
                  <a:cubicBezTo>
                    <a:pt x="975757" y="130456"/>
                    <a:pt x="560120" y="318482"/>
                    <a:pt x="356260" y="397651"/>
                  </a:cubicBezTo>
                  <a:cubicBezTo>
                    <a:pt x="152400" y="476820"/>
                    <a:pt x="76200" y="508487"/>
                    <a:pt x="0" y="540155"/>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899592" y="3717032"/>
              <a:ext cx="216024" cy="276999"/>
            </a:xfrm>
            <a:prstGeom prst="rect">
              <a:avLst/>
            </a:prstGeom>
            <a:noFill/>
          </p:spPr>
          <p:txBody>
            <a:bodyPr wrap="square" rtlCol="0">
              <a:spAutoFit/>
            </a:bodyPr>
            <a:lstStyle/>
            <a:p>
              <a:r>
                <a:rPr lang="fr-FR" sz="1200" dirty="0" smtClean="0">
                  <a:solidFill>
                    <a:srgbClr val="CC3300"/>
                  </a:solidFill>
                  <a:latin typeface="+mn-lt"/>
                </a:rPr>
                <a:t>2</a:t>
              </a:r>
              <a:endParaRPr lang="fr-FR" sz="1200" dirty="0">
                <a:solidFill>
                  <a:srgbClr val="CC3300"/>
                </a:solidFill>
                <a:latin typeface="+mn-lt"/>
              </a:endParaRPr>
            </a:p>
          </p:txBody>
        </p:sp>
      </p:grpSp>
    </p:spTree>
    <p:extLst>
      <p:ext uri="{BB962C8B-B14F-4D97-AF65-F5344CB8AC3E}">
        <p14:creationId xmlns:p14="http://schemas.microsoft.com/office/powerpoint/2010/main" val="30603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par>
                          <p:cTn id="28" fill="hold">
                            <p:stCondLst>
                              <p:cond delay="3000"/>
                            </p:stCondLst>
                            <p:childTnLst>
                              <p:par>
                                <p:cTn id="29" presetID="6" presetClass="entr" presetSubtype="3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out)">
                                      <p:cBhvr>
                                        <p:cTn id="31" dur="500"/>
                                        <p:tgtEl>
                                          <p:spTgt spid="13"/>
                                        </p:tgtEl>
                                      </p:cBhvr>
                                    </p:animEffect>
                                  </p:childTnLst>
                                </p:cTn>
                              </p:par>
                              <p:par>
                                <p:cTn id="32" presetID="22" presetClass="entr" presetSubtype="4" fill="hold" grpId="0" nodeType="withEffect">
                                  <p:stCondLst>
                                    <p:cond delay="75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9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Organisation du travail</a:t>
            </a:r>
          </a:p>
          <a:p>
            <a:pPr lvl="2"/>
            <a:r>
              <a:rPr lang="fr-FR" sz="1800" dirty="0" smtClean="0"/>
              <a:t>Travail didactique</a:t>
            </a:r>
          </a:p>
          <a:p>
            <a:pPr lvl="2"/>
            <a:r>
              <a:rPr lang="fr-FR" sz="1800" dirty="0"/>
              <a:t>Création d’un contexte et travail pédagogique</a:t>
            </a:r>
            <a:br>
              <a:rPr lang="fr-FR" sz="1800" dirty="0"/>
            </a:br>
            <a:r>
              <a:rPr lang="fr-FR" sz="1800" dirty="0"/>
              <a:t>d’adaptation des </a:t>
            </a:r>
            <a:r>
              <a:rPr lang="fr-FR" sz="1800" dirty="0" smtClean="0"/>
              <a:t>ressources</a:t>
            </a:r>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29</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grpSp>
        <p:nvGrpSpPr>
          <p:cNvPr id="5" name="Groupe 4"/>
          <p:cNvGrpSpPr>
            <a:grpSpLocks noChangeAspect="1"/>
          </p:cNvGrpSpPr>
          <p:nvPr/>
        </p:nvGrpSpPr>
        <p:grpSpPr>
          <a:xfrm>
            <a:off x="1485854" y="3140968"/>
            <a:ext cx="1094466" cy="1291177"/>
            <a:chOff x="5032654" y="4050583"/>
            <a:chExt cx="1372813" cy="1619548"/>
          </a:xfrm>
        </p:grpSpPr>
        <p:pic>
          <p:nvPicPr>
            <p:cNvPr id="6" name="Picture 3" descr="E:\Mes Documents\$ 0 - COURS\$ 2010-2012 - TOULON - BONAPARTE\$ 2011-2012\STMG\Icon-Search-Scre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50583"/>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flipH="1">
              <a:off x="5032654" y="5091056"/>
              <a:ext cx="1372813" cy="579075"/>
            </a:xfrm>
            <a:prstGeom prst="rect">
              <a:avLst/>
            </a:prstGeom>
          </p:spPr>
          <p:txBody>
            <a:bodyPr wrap="none">
              <a:spAutoFit/>
            </a:bodyPr>
            <a:lstStyle/>
            <a:p>
              <a:pPr algn="ctr"/>
              <a:r>
                <a:rPr lang="fr-FR" sz="1200" dirty="0" smtClean="0">
                  <a:latin typeface="+mn-lt"/>
                </a:rPr>
                <a:t>Recherche</a:t>
              </a:r>
              <a:br>
                <a:rPr lang="fr-FR" sz="1200" dirty="0" smtClean="0">
                  <a:latin typeface="+mn-lt"/>
                </a:rPr>
              </a:br>
              <a:r>
                <a:rPr lang="fr-FR" sz="1200" dirty="0" smtClean="0">
                  <a:latin typeface="+mn-lt"/>
                </a:rPr>
                <a:t>documentaire</a:t>
              </a:r>
              <a:endParaRPr lang="fr-FR" sz="1200" dirty="0">
                <a:latin typeface="+mn-lt"/>
              </a:endParaRPr>
            </a:p>
          </p:txBody>
        </p:sp>
      </p:grpSp>
      <p:grpSp>
        <p:nvGrpSpPr>
          <p:cNvPr id="2" name="Groupe 1"/>
          <p:cNvGrpSpPr/>
          <p:nvPr/>
        </p:nvGrpSpPr>
        <p:grpSpPr>
          <a:xfrm>
            <a:off x="351483" y="5282128"/>
            <a:ext cx="934670" cy="1211669"/>
            <a:chOff x="536414" y="4903788"/>
            <a:chExt cx="934670" cy="1211669"/>
          </a:xfrm>
        </p:grpSpPr>
        <p:pic>
          <p:nvPicPr>
            <p:cNvPr id="4099" name="Picture 3" descr="E:\Mes Documents\$ 0 - COURS\$ 2010-2012 - TOULON - BONAPARTE\$ 2011-2012\STMG\graphix-my-documents_283x28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4" y="4903788"/>
              <a:ext cx="934670" cy="9346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flipH="1">
              <a:off x="731948" y="5838458"/>
              <a:ext cx="576248" cy="276999"/>
            </a:xfrm>
            <a:prstGeom prst="rect">
              <a:avLst/>
            </a:prstGeom>
          </p:spPr>
          <p:txBody>
            <a:bodyPr wrap="none">
              <a:spAutoFit/>
            </a:bodyPr>
            <a:lstStyle/>
            <a:p>
              <a:pPr algn="ctr"/>
              <a:r>
                <a:rPr lang="fr-FR" sz="1200" dirty="0" smtClean="0">
                  <a:latin typeface="+mn-lt"/>
                </a:rPr>
                <a:t>Textes</a:t>
              </a:r>
              <a:endParaRPr lang="fr-FR" sz="1200" dirty="0">
                <a:latin typeface="+mn-lt"/>
              </a:endParaRPr>
            </a:p>
          </p:txBody>
        </p:sp>
      </p:grpSp>
      <p:grpSp>
        <p:nvGrpSpPr>
          <p:cNvPr id="3" name="Groupe 2"/>
          <p:cNvGrpSpPr/>
          <p:nvPr/>
        </p:nvGrpSpPr>
        <p:grpSpPr>
          <a:xfrm>
            <a:off x="2600288" y="5211472"/>
            <a:ext cx="1035608" cy="1075982"/>
            <a:chOff x="2168240" y="5039474"/>
            <a:chExt cx="1035608" cy="1075982"/>
          </a:xfrm>
        </p:grpSpPr>
        <p:pic>
          <p:nvPicPr>
            <p:cNvPr id="4098" name="Picture 2" descr="E:\Mes Documents\$ 0 - COURS\$ 2010-2012 - TOULON - BONAPARTE\$ 2011-2012\STMG\Videos_m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8240" y="5039474"/>
              <a:ext cx="1035608" cy="10356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flipH="1">
              <a:off x="2264605" y="5838457"/>
              <a:ext cx="606256" cy="276999"/>
            </a:xfrm>
            <a:prstGeom prst="rect">
              <a:avLst/>
            </a:prstGeom>
          </p:spPr>
          <p:txBody>
            <a:bodyPr wrap="none">
              <a:spAutoFit/>
            </a:bodyPr>
            <a:lstStyle/>
            <a:p>
              <a:pPr algn="ctr"/>
              <a:r>
                <a:rPr lang="fr-FR" sz="1200" dirty="0" smtClean="0">
                  <a:latin typeface="+mn-lt"/>
                </a:rPr>
                <a:t>Vidéos</a:t>
              </a:r>
              <a:endParaRPr lang="fr-FR" sz="1200" dirty="0">
                <a:latin typeface="+mn-lt"/>
              </a:endParaRPr>
            </a:p>
          </p:txBody>
        </p:sp>
      </p:grpSp>
      <p:cxnSp>
        <p:nvCxnSpPr>
          <p:cNvPr id="14" name="Connecteur droit avec flèche 13"/>
          <p:cNvCxnSpPr/>
          <p:nvPr/>
        </p:nvCxnSpPr>
        <p:spPr>
          <a:xfrm flipH="1">
            <a:off x="1269830" y="4678261"/>
            <a:ext cx="451012" cy="42995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322456" y="4678261"/>
            <a:ext cx="339998" cy="45529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Flèche droite rayée 20"/>
          <p:cNvSpPr/>
          <p:nvPr/>
        </p:nvSpPr>
        <p:spPr>
          <a:xfrm>
            <a:off x="4211960" y="4405024"/>
            <a:ext cx="1008112" cy="648072"/>
          </a:xfrm>
          <a:prstGeom prst="stripedRightArrow">
            <a:avLst/>
          </a:prstGeom>
          <a:solidFill>
            <a:srgbClr val="C00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p:cNvGrpSpPr/>
          <p:nvPr/>
        </p:nvGrpSpPr>
        <p:grpSpPr>
          <a:xfrm>
            <a:off x="5868144" y="3809791"/>
            <a:ext cx="1926981" cy="1926981"/>
            <a:chOff x="6156175" y="3565069"/>
            <a:chExt cx="1926981" cy="1926981"/>
          </a:xfrm>
        </p:grpSpPr>
        <p:pic>
          <p:nvPicPr>
            <p:cNvPr id="4100" name="Picture 4" descr="E:\Mes Documents\$ 0 - COURS\$ 2010-2012 - TOULON - BONAPARTE\$ 2011-2012\STMG\report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5" y="3565069"/>
              <a:ext cx="1926981" cy="192698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rot="120000">
              <a:off x="6602510" y="4220360"/>
              <a:ext cx="648072" cy="292388"/>
            </a:xfrm>
            <a:prstGeom prst="rect">
              <a:avLst/>
            </a:prstGeom>
            <a:noFill/>
            <a:scene3d>
              <a:camera prst="perspectiveContrastingLeftFacing"/>
              <a:lightRig rig="threePt" dir="t"/>
            </a:scene3d>
          </p:spPr>
          <p:txBody>
            <a:bodyPr wrap="square" rtlCol="0">
              <a:spAutoFit/>
            </a:bodyPr>
            <a:lstStyle/>
            <a:p>
              <a:r>
                <a:rPr lang="fr-FR" sz="1300" b="1" dirty="0" smtClean="0">
                  <a:latin typeface="+mn-lt"/>
                </a:rPr>
                <a:t>STMG</a:t>
              </a:r>
              <a:endParaRPr lang="fr-FR" sz="1300" b="1" dirty="0">
                <a:latin typeface="+mn-lt"/>
              </a:endParaRPr>
            </a:p>
          </p:txBody>
        </p:sp>
      </p:grpSp>
    </p:spTree>
    <p:extLst>
      <p:ext uri="{BB962C8B-B14F-4D97-AF65-F5344CB8AC3E}">
        <p14:creationId xmlns:p14="http://schemas.microsoft.com/office/powerpoint/2010/main" val="3823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10" presetClass="exit" presetSubtype="0" fill="hold" nodeType="with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par>
                                <p:cTn id="19" presetID="10" presetClass="exit" presetSubtype="0" fill="hold" nodeType="with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57200" y="1600200"/>
            <a:ext cx="7620000" cy="4349080"/>
            <a:chOff x="457200" y="1600200"/>
            <a:chExt cx="7620000" cy="4349080"/>
          </a:xfrm>
        </p:grpSpPr>
        <p:sp>
          <p:nvSpPr>
            <p:cNvPr id="21" name="Rectangle 3"/>
            <p:cNvSpPr txBox="1">
              <a:spLocks/>
            </p:cNvSpPr>
            <p:nvPr/>
          </p:nvSpPr>
          <p:spPr bwMode="auto">
            <a:xfrm>
              <a:off x="457200" y="1600200"/>
              <a:ext cx="7620000" cy="43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Lecture du programme</a:t>
              </a:r>
            </a:p>
            <a:p>
              <a:r>
                <a:rPr lang="fr-FR" dirty="0" smtClean="0"/>
                <a:t>Transversalités</a:t>
              </a:r>
            </a:p>
            <a:p>
              <a:pPr lvl="2"/>
              <a:r>
                <a:rPr lang="fr-FR" sz="1800" dirty="0" smtClean="0"/>
                <a:t>En classe de première</a:t>
              </a:r>
            </a:p>
            <a:p>
              <a:pPr lvl="4"/>
              <a:r>
                <a:rPr lang="fr-FR" dirty="0" smtClean="0"/>
                <a:t>Avec le Management</a:t>
              </a:r>
            </a:p>
            <a:p>
              <a:pPr lvl="4"/>
              <a:r>
                <a:rPr lang="fr-FR" dirty="0" smtClean="0"/>
                <a:t>Avec le Droit</a:t>
              </a:r>
              <a:endParaRPr lang="fr-FR" sz="1800" dirty="0" smtClean="0"/>
            </a:p>
            <a:p>
              <a:pPr lvl="2"/>
              <a:r>
                <a:rPr lang="fr-FR" sz="1800" dirty="0" smtClean="0"/>
                <a:t>En classe de terminale</a:t>
              </a:r>
            </a:p>
            <a:p>
              <a:pPr lvl="4"/>
              <a:r>
                <a:rPr lang="fr-FR" dirty="0" smtClean="0"/>
                <a:t>En spécialité "Gestion et Finance" </a:t>
              </a:r>
            </a:p>
            <a:p>
              <a:pPr lvl="4"/>
              <a:r>
                <a:rPr lang="fr-FR" dirty="0" smtClean="0"/>
                <a:t>En spécialité "Mercatique"</a:t>
              </a:r>
            </a:p>
            <a:p>
              <a:pPr lvl="4"/>
              <a:r>
                <a:rPr lang="fr-FR" dirty="0" smtClean="0"/>
                <a:t>En spécialité "Ressources Humaines et Communication"</a:t>
              </a:r>
            </a:p>
            <a:p>
              <a:pPr lvl="4"/>
              <a:r>
                <a:rPr lang="fr-FR" dirty="0" smtClean="0"/>
                <a:t>En spécialité "Systèmes d’Information de Gestion"</a:t>
              </a:r>
            </a:p>
            <a:p>
              <a:pPr lvl="2"/>
              <a:endParaRPr lang="fr-FR" sz="1800" dirty="0"/>
            </a:p>
          </p:txBody>
        </p:sp>
        <p:grpSp>
          <p:nvGrpSpPr>
            <p:cNvPr id="22" name="Groupe 21"/>
            <p:cNvGrpSpPr/>
            <p:nvPr/>
          </p:nvGrpSpPr>
          <p:grpSpPr>
            <a:xfrm>
              <a:off x="1819298" y="3612373"/>
              <a:ext cx="182112" cy="954241"/>
              <a:chOff x="1819298" y="3612373"/>
              <a:chExt cx="182112" cy="954241"/>
            </a:xfrm>
          </p:grpSpPr>
          <p:pic>
            <p:nvPicPr>
              <p:cNvPr id="23" name="Espace réservé du contenu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1410" y="3612373"/>
                <a:ext cx="180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298" y="3867960"/>
                <a:ext cx="180000"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1410" y="4129310"/>
                <a:ext cx="180000" cy="1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1410" y="4385811"/>
                <a:ext cx="180000" cy="18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 name="Rectangle 3"/>
          <p:cNvSpPr txBox="1">
            <a:spLocks/>
          </p:cNvSpPr>
          <p:nvPr/>
        </p:nvSpPr>
        <p:spPr bwMode="auto">
          <a:xfrm>
            <a:off x="454844" y="1600200"/>
            <a:ext cx="7620000" cy="29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Lecture du programme</a:t>
            </a:r>
          </a:p>
          <a:p>
            <a:r>
              <a:rPr lang="fr-FR" dirty="0" smtClean="0"/>
              <a:t>Transversalités</a:t>
            </a:r>
          </a:p>
          <a:p>
            <a:pPr marL="342900" lvl="4">
              <a:buClr>
                <a:schemeClr val="accent1"/>
              </a:buClr>
            </a:pPr>
            <a:r>
              <a:rPr lang="fr-FR" sz="2200" dirty="0" smtClean="0"/>
              <a:t>Nouveautés didactiques</a:t>
            </a:r>
          </a:p>
          <a:p>
            <a:pPr lvl="2"/>
            <a:r>
              <a:rPr lang="fr-FR" sz="1800" dirty="0"/>
              <a:t>Le travail collaboratif</a:t>
            </a:r>
          </a:p>
          <a:p>
            <a:pPr lvl="2"/>
            <a:r>
              <a:rPr lang="fr-FR" sz="1800" dirty="0"/>
              <a:t>Le </a:t>
            </a:r>
            <a:r>
              <a:rPr lang="fr-FR" sz="1800" dirty="0" smtClean="0"/>
              <a:t>Progiciel de Gestion Intégré</a:t>
            </a:r>
            <a:endParaRPr lang="fr-FR" sz="1800" dirty="0"/>
          </a:p>
          <a:p>
            <a:pPr lvl="2"/>
            <a:r>
              <a:rPr lang="fr-FR" sz="1800" dirty="0"/>
              <a:t>Les </a:t>
            </a:r>
            <a:r>
              <a:rPr lang="fr-FR" sz="1800" dirty="0" err="1" smtClean="0"/>
              <a:t>workflows</a:t>
            </a:r>
            <a:endParaRPr lang="fr-FR" sz="1800" dirty="0" smtClean="0"/>
          </a:p>
          <a:p>
            <a:pPr lvl="2"/>
            <a:r>
              <a:rPr lang="fr-FR" sz="1800" dirty="0"/>
              <a:t>La représentation des </a:t>
            </a:r>
            <a:r>
              <a:rPr lang="fr-FR" sz="1800" dirty="0" smtClean="0"/>
              <a:t>processus</a:t>
            </a:r>
            <a:endParaRPr lang="fr-FR" sz="1800" dirty="0"/>
          </a:p>
          <a:p>
            <a:pPr lvl="2"/>
            <a:r>
              <a:rPr lang="fr-FR" sz="1800" dirty="0"/>
              <a:t>La gestion électronique de document</a:t>
            </a:r>
          </a:p>
          <a:p>
            <a:pPr lvl="2"/>
            <a:r>
              <a:rPr lang="fr-FR" sz="1800" dirty="0" smtClean="0"/>
              <a:t>Le </a:t>
            </a:r>
            <a:r>
              <a:rPr lang="fr-FR" sz="1800" dirty="0"/>
              <a:t>e-commerce</a:t>
            </a:r>
          </a:p>
          <a:p>
            <a:pPr lvl="2"/>
            <a:endParaRPr lang="fr-FR" sz="1800" dirty="0"/>
          </a:p>
        </p:txBody>
      </p:sp>
      <p:sp>
        <p:nvSpPr>
          <p:cNvPr id="10" name="Rectangle 3"/>
          <p:cNvSpPr txBox="1">
            <a:spLocks/>
          </p:cNvSpPr>
          <p:nvPr/>
        </p:nvSpPr>
        <p:spPr bwMode="auto">
          <a:xfrm>
            <a:off x="457200" y="1600200"/>
            <a:ext cx="7620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Lecture du programme</a:t>
            </a:r>
          </a:p>
          <a:p>
            <a:pPr lvl="2"/>
            <a:r>
              <a:rPr lang="fr-FR" sz="1800" dirty="0" smtClean="0"/>
              <a:t>Place dans le programme</a:t>
            </a:r>
          </a:p>
          <a:p>
            <a:pPr lvl="2"/>
            <a:r>
              <a:rPr lang="fr-FR" sz="1800" dirty="0" smtClean="0"/>
              <a:t>Comment lire le programme ?</a:t>
            </a:r>
          </a:p>
          <a:p>
            <a:pPr lvl="4"/>
            <a:r>
              <a:rPr lang="fr-FR" dirty="0" smtClean="0"/>
              <a:t>Les capacités</a:t>
            </a:r>
          </a:p>
          <a:p>
            <a:pPr lvl="4"/>
            <a:r>
              <a:rPr lang="fr-FR" dirty="0" smtClean="0"/>
              <a:t>Les objectifs</a:t>
            </a:r>
            <a:endParaRPr lang="fr-FR" sz="1800" dirty="0" smtClean="0"/>
          </a:p>
        </p:txBody>
      </p:sp>
      <p:sp>
        <p:nvSpPr>
          <p:cNvPr id="29" name="Rectangle 3"/>
          <p:cNvSpPr txBox="1">
            <a:spLocks/>
          </p:cNvSpPr>
          <p:nvPr/>
        </p:nvSpPr>
        <p:spPr bwMode="auto">
          <a:xfrm>
            <a:off x="454844" y="1600200"/>
            <a:ext cx="7355160" cy="46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Lecture du programme</a:t>
            </a:r>
          </a:p>
          <a:p>
            <a:r>
              <a:rPr lang="fr-FR" dirty="0" smtClean="0"/>
              <a:t>Transversalités</a:t>
            </a:r>
          </a:p>
          <a:p>
            <a:pPr marL="342900" lvl="4">
              <a:buClr>
                <a:schemeClr val="accent1"/>
              </a:buClr>
            </a:pPr>
            <a:r>
              <a:rPr lang="fr-FR" sz="2200" dirty="0" smtClean="0"/>
              <a:t>Nouveautés didactiques</a:t>
            </a:r>
          </a:p>
          <a:p>
            <a:r>
              <a:rPr lang="fr-FR" dirty="0" smtClean="0"/>
              <a:t>Propositions pédagogiques</a:t>
            </a:r>
          </a:p>
          <a:p>
            <a:pPr lvl="2"/>
            <a:r>
              <a:rPr lang="fr-FR" sz="1800" dirty="0"/>
              <a:t>Organisation du </a:t>
            </a:r>
            <a:r>
              <a:rPr lang="fr-FR" sz="1800" dirty="0" smtClean="0"/>
              <a:t>travail</a:t>
            </a:r>
          </a:p>
          <a:p>
            <a:pPr lvl="4"/>
            <a:r>
              <a:rPr lang="fr-FR" dirty="0" smtClean="0"/>
              <a:t>Étude du programme</a:t>
            </a:r>
          </a:p>
          <a:p>
            <a:pPr lvl="4"/>
            <a:r>
              <a:rPr lang="fr-FR" dirty="0" smtClean="0"/>
              <a:t>Travail </a:t>
            </a:r>
            <a:r>
              <a:rPr lang="fr-FR" dirty="0"/>
              <a:t>didactique</a:t>
            </a:r>
          </a:p>
          <a:p>
            <a:pPr lvl="4"/>
            <a:r>
              <a:rPr lang="fr-FR" dirty="0" smtClean="0"/>
              <a:t>Création d’un contexte et travail pédagogique d’adaptation des ressources</a:t>
            </a:r>
          </a:p>
          <a:p>
            <a:pPr lvl="4"/>
            <a:r>
              <a:rPr lang="fr-FR" dirty="0" smtClean="0"/>
              <a:t>Choix de partir du </a:t>
            </a:r>
            <a:r>
              <a:rPr lang="fr-FR" dirty="0" err="1" smtClean="0"/>
              <a:t>front-office</a:t>
            </a:r>
            <a:r>
              <a:rPr lang="fr-FR" dirty="0" smtClean="0"/>
              <a:t> vers le back-office</a:t>
            </a:r>
          </a:p>
          <a:p>
            <a:pPr lvl="2"/>
            <a:r>
              <a:rPr lang="fr-FR" sz="1800" dirty="0" smtClean="0"/>
              <a:t>Exemple de plan de séance</a:t>
            </a:r>
          </a:p>
          <a:p>
            <a:pPr lvl="4"/>
            <a:r>
              <a:rPr lang="fr-FR" dirty="0" smtClean="0"/>
              <a:t>Utilisation </a:t>
            </a:r>
            <a:r>
              <a:rPr lang="fr-FR" dirty="0"/>
              <a:t>du scénario Specibike (© CERTA)</a:t>
            </a:r>
          </a:p>
          <a:p>
            <a:pPr lvl="4"/>
            <a:r>
              <a:rPr lang="fr-FR" dirty="0" err="1"/>
              <a:t>OpenERP</a:t>
            </a:r>
            <a:r>
              <a:rPr lang="fr-FR" dirty="0"/>
              <a:t> et la gestion des </a:t>
            </a:r>
            <a:r>
              <a:rPr lang="fr-FR" dirty="0" err="1" smtClean="0"/>
              <a:t>workflows</a:t>
            </a:r>
            <a:endParaRPr lang="fr-FR" dirty="0" smtClean="0"/>
          </a:p>
          <a:p>
            <a:pPr lvl="4"/>
            <a:r>
              <a:rPr lang="fr-FR" dirty="0" err="1"/>
              <a:t>OpenERP</a:t>
            </a:r>
            <a:r>
              <a:rPr lang="fr-FR" dirty="0"/>
              <a:t> et la représentation des </a:t>
            </a:r>
            <a:r>
              <a:rPr lang="fr-FR" dirty="0" smtClean="0"/>
              <a:t>processus</a:t>
            </a:r>
          </a:p>
          <a:p>
            <a:pPr lvl="4"/>
            <a:r>
              <a:rPr lang="fr-FR" dirty="0" smtClean="0"/>
              <a:t>Le </a:t>
            </a:r>
            <a:r>
              <a:rPr lang="fr-FR" dirty="0"/>
              <a:t>travail à </a:t>
            </a:r>
            <a:r>
              <a:rPr lang="fr-FR" dirty="0" smtClean="0"/>
              <a:t>distance</a:t>
            </a:r>
            <a:endParaRPr lang="fr-FR" dirty="0"/>
          </a:p>
        </p:txBody>
      </p:sp>
      <p:sp>
        <p:nvSpPr>
          <p:cNvPr id="30" name="Rectangle 3"/>
          <p:cNvSpPr txBox="1">
            <a:spLocks/>
          </p:cNvSpPr>
          <p:nvPr/>
        </p:nvSpPr>
        <p:spPr bwMode="auto">
          <a:xfrm>
            <a:off x="457200" y="1600200"/>
            <a:ext cx="7355160" cy="305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Lecture du programme</a:t>
            </a:r>
          </a:p>
          <a:p>
            <a:r>
              <a:rPr lang="fr-FR" dirty="0" smtClean="0"/>
              <a:t>Transversalités</a:t>
            </a:r>
          </a:p>
          <a:p>
            <a:pPr marL="342900" lvl="4">
              <a:buClr>
                <a:schemeClr val="accent1"/>
              </a:buClr>
            </a:pPr>
            <a:r>
              <a:rPr lang="fr-FR" sz="2200" dirty="0" smtClean="0"/>
              <a:t>Nouveautés didactiques</a:t>
            </a:r>
          </a:p>
          <a:p>
            <a:r>
              <a:rPr lang="fr-FR" dirty="0" smtClean="0"/>
              <a:t>Propositions pédagogiques</a:t>
            </a:r>
          </a:p>
          <a:p>
            <a:pPr marL="342900" lvl="5" indent="-228600" eaLnBrk="0" fontAlgn="base" hangingPunct="0">
              <a:spcAft>
                <a:spcPct val="0"/>
              </a:spcAft>
              <a:buFont typeface="Arial" charset="0"/>
              <a:buChar char="•"/>
            </a:pPr>
            <a:r>
              <a:rPr lang="fr-FR" sz="2200" dirty="0" smtClean="0"/>
              <a:t>Ressources documentaires</a:t>
            </a:r>
          </a:p>
          <a:p>
            <a:pPr lvl="2"/>
            <a:r>
              <a:rPr lang="fr-FR" sz="1800" dirty="0"/>
              <a:t>Portail académique</a:t>
            </a:r>
          </a:p>
          <a:p>
            <a:pPr lvl="2"/>
            <a:r>
              <a:rPr lang="fr-FR" sz="1800" dirty="0"/>
              <a:t>Réseau CERTA</a:t>
            </a:r>
          </a:p>
          <a:p>
            <a:pPr lvl="2"/>
            <a:r>
              <a:rPr lang="fr-FR" sz="1800" dirty="0"/>
              <a:t>Revues de </a:t>
            </a:r>
            <a:r>
              <a:rPr lang="fr-FR" sz="1800" dirty="0" smtClean="0"/>
              <a:t>presse</a:t>
            </a:r>
            <a:endParaRPr lang="fr-FR" sz="1800" dirty="0"/>
          </a:p>
          <a:p>
            <a:pPr lvl="2"/>
            <a:endParaRPr lang="fr-FR" sz="1800" dirty="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Plan d’intervention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10"/>
                                        </p:tgtEl>
                                      </p:cBhvr>
                                    </p:animEffect>
                                    <p:set>
                                      <p:cBhvr>
                                        <p:cTn id="7" dur="1" fill="hold">
                                          <p:stCondLst>
                                            <p:cond delay="749"/>
                                          </p:stCondLst>
                                        </p:cTn>
                                        <p:tgtEl>
                                          <p:spTgt spid="10"/>
                                        </p:tgtEl>
                                        <p:attrNameLst>
                                          <p:attrName>style.visibility</p:attrName>
                                        </p:attrNameLst>
                                      </p:cBhvr>
                                      <p:to>
                                        <p:strVal val="hidden"/>
                                      </p:to>
                                    </p:set>
                                  </p:childTnLst>
                                </p:cTn>
                              </p:par>
                              <p:par>
                                <p:cTn id="8" presetID="10" presetClass="entr" presetSubtype="0"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750"/>
                                        <p:tgtEl>
                                          <p:spTgt spid="7"/>
                                        </p:tgtEl>
                                      </p:cBhvr>
                                    </p:animEffect>
                                    <p:set>
                                      <p:cBhvr>
                                        <p:cTn id="15" dur="1" fill="hold">
                                          <p:stCondLst>
                                            <p:cond delay="749"/>
                                          </p:stCondLst>
                                        </p:cTn>
                                        <p:tgtEl>
                                          <p:spTgt spid="7"/>
                                        </p:tgtEl>
                                        <p:attrNameLst>
                                          <p:attrName>style.visibility</p:attrName>
                                        </p:attrNameLst>
                                      </p:cBhvr>
                                      <p:to>
                                        <p:strVal val="hidden"/>
                                      </p:to>
                                    </p:set>
                                  </p:childTnLst>
                                </p:cTn>
                              </p:par>
                              <p:par>
                                <p:cTn id="16" presetID="10" presetClass="entr" presetSubtype="0" fill="hold" grpId="0" nodeType="withEffect">
                                  <p:stCondLst>
                                    <p:cond delay="25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25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750"/>
                                        <p:tgtEl>
                                          <p:spTgt spid="28"/>
                                        </p:tgtEl>
                                      </p:cBhvr>
                                    </p:animEffect>
                                    <p:set>
                                      <p:cBhvr>
                                        <p:cTn id="23" dur="1" fill="hold">
                                          <p:stCondLst>
                                            <p:cond delay="74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25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25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750"/>
                                        <p:tgtEl>
                                          <p:spTgt spid="29"/>
                                        </p:tgtEl>
                                      </p:cBhvr>
                                    </p:animEffect>
                                    <p:set>
                                      <p:cBhvr>
                                        <p:cTn id="31" dur="1" fill="hold">
                                          <p:stCondLst>
                                            <p:cond delay="749"/>
                                          </p:stCondLst>
                                        </p:cTn>
                                        <p:tgtEl>
                                          <p:spTgt spid="29"/>
                                        </p:tgtEl>
                                        <p:attrNameLst>
                                          <p:attrName>style.visibility</p:attrName>
                                        </p:attrNameLst>
                                      </p:cBhvr>
                                      <p:to>
                                        <p:strVal val="hidden"/>
                                      </p:to>
                                    </p:set>
                                  </p:childTnLst>
                                </p:cTn>
                              </p:par>
                              <p:par>
                                <p:cTn id="32" presetID="10" presetClass="entr" presetSubtype="0" fill="hold" grpId="0" nodeType="withEffect">
                                  <p:stCondLst>
                                    <p:cond delay="25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10" grpId="0"/>
      <p:bldP spid="29" grpId="0"/>
      <p:bldP spid="29" grpId="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30</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pic>
        <p:nvPicPr>
          <p:cNvPr id="1026" name="Picture 2" descr="E:\Mes Documents\$ 0 - COURS\$ 2010-2012 - TOULON - BONAPARTE\$ 2011-2012\STMG\oxabi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76919"/>
            <a:ext cx="2458319" cy="21449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p:cNvSpPr>
          <p:nvPr/>
        </p:nvSpPr>
        <p:spPr bwMode="auto">
          <a:xfrm>
            <a:off x="457200" y="1600200"/>
            <a:ext cx="7859216" cy="27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Exemple de plan de séance</a:t>
            </a:r>
          </a:p>
          <a:p>
            <a:pPr lvl="2"/>
            <a:r>
              <a:rPr lang="fr-FR" sz="1800" dirty="0" smtClean="0"/>
              <a:t>Utilisation du scénario Specibike (© CERTA)</a:t>
            </a:r>
            <a:endParaRPr lang="fr-FR" sz="1800" dirty="0" smtClean="0">
              <a:hlinkClick r:id="rId4" action="ppaction://hlinkpres?slideindex=1&amp;slidetitle="/>
            </a:endParaRPr>
          </a:p>
        </p:txBody>
      </p:sp>
      <p:pic>
        <p:nvPicPr>
          <p:cNvPr id="1027" name="Picture 3" descr="E:\Mes Documents\$ 0 - COURS\$ 2010-2012 - TOULON - BONAPARTE\$ 2011-2012\STMG\specibik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376919"/>
            <a:ext cx="1507206" cy="21130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es Documents\$ 0 - COURS\$ 2010-2012 - TOULON - BONAPARTE\$ 2011-2012\STMG\specibik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365104"/>
            <a:ext cx="2489845" cy="21130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Mes Documents\$ 0 - COURS\$ 2010-2012 - TOULON - BONAPARTE\$ 2011-2012\STMG\armstrongs-stolen-bike.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062" y="6317327"/>
            <a:ext cx="811561" cy="4818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0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par>
                                <p:cTn id="8" presetID="42" presetClass="path" presetSubtype="0" accel="50000" decel="50000" fill="hold" nodeType="withEffect">
                                  <p:stCondLst>
                                    <p:cond delay="0"/>
                                  </p:stCondLst>
                                  <p:childTnLst>
                                    <p:animMotion origin="layout" path="M -2.77778E-7 0 L 0.92361 -0.00486 " pathEditMode="relative" rAng="0" ptsTypes="AA">
                                      <p:cBhvr>
                                        <p:cTn id="9" dur="4000" fill="hold"/>
                                        <p:tgtEl>
                                          <p:spTgt spid="1029"/>
                                        </p:tgtEl>
                                        <p:attrNameLst>
                                          <p:attrName>ppt_x</p:attrName>
                                          <p:attrName>ppt_y</p:attrName>
                                        </p:attrNameLst>
                                      </p:cBhvr>
                                      <p:rCtr x="46181" y="-255"/>
                                    </p:animMotion>
                                  </p:childTnLst>
                                </p:cTn>
                              </p:par>
                              <p:par>
                                <p:cTn id="10" presetID="10" presetClass="entr" presetSubtype="0" fill="hold" nodeType="withEffect">
                                  <p:stCondLst>
                                    <p:cond delay="10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childTnLst>
                                </p:cTn>
                              </p:par>
                              <p:par>
                                <p:cTn id="13" presetID="31" presetClass="entr" presetSubtype="0" fill="hold" nodeType="withEffect">
                                  <p:stCondLst>
                                    <p:cond delay="200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31</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0" name="Rectangle 3"/>
          <p:cNvSpPr txBox="1">
            <a:spLocks/>
          </p:cNvSpPr>
          <p:nvPr/>
        </p:nvSpPr>
        <p:spPr bwMode="auto">
          <a:xfrm>
            <a:off x="457200" y="1600200"/>
            <a:ext cx="7859216" cy="27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None/>
            </a:pPr>
            <a:r>
              <a:rPr lang="fr-FR" b="1" dirty="0"/>
              <a:t>Ce scénario invite  à découvrir les principales caractéristiques d’une entreprise spécialisée dans la vente et la réparation de cycles et d'accessoires, disposant d’un important réseau de points de vente en France.</a:t>
            </a:r>
          </a:p>
          <a:p>
            <a:endParaRPr lang="fr-FR" dirty="0"/>
          </a:p>
          <a:p>
            <a:r>
              <a:rPr lang="fr-FR" dirty="0"/>
              <a:t>Il utilise le PGI de l’entreprise, et porte successivement sur les niveaux </a:t>
            </a:r>
            <a:r>
              <a:rPr lang="fr-FR" b="1" dirty="0">
                <a:solidFill>
                  <a:schemeClr val="bg2">
                    <a:lumMod val="50000"/>
                  </a:schemeClr>
                </a:solidFill>
              </a:rPr>
              <a:t>opérationnel</a:t>
            </a:r>
            <a:r>
              <a:rPr lang="fr-FR" dirty="0"/>
              <a:t>,  </a:t>
            </a:r>
            <a:r>
              <a:rPr lang="fr-FR" b="1" dirty="0">
                <a:solidFill>
                  <a:schemeClr val="bg2">
                    <a:lumMod val="50000"/>
                  </a:schemeClr>
                </a:solidFill>
              </a:rPr>
              <a:t>organisationnel</a:t>
            </a:r>
            <a:r>
              <a:rPr lang="fr-FR" dirty="0"/>
              <a:t> et enfin </a:t>
            </a:r>
            <a:r>
              <a:rPr lang="fr-FR" b="1" dirty="0">
                <a:solidFill>
                  <a:schemeClr val="bg2">
                    <a:lumMod val="50000"/>
                  </a:schemeClr>
                </a:solidFill>
              </a:rPr>
              <a:t>stratégique</a:t>
            </a:r>
            <a:r>
              <a:rPr lang="fr-FR" dirty="0"/>
              <a:t>. </a:t>
            </a: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3065360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32</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sz="quarter" idx="1"/>
          </p:nvPr>
        </p:nvSpPr>
        <p:spPr>
          <a:xfrm>
            <a:off x="457200" y="1556792"/>
            <a:ext cx="8229600" cy="4600168"/>
          </a:xfrm>
        </p:spPr>
        <p:txBody>
          <a:bodyPr>
            <a:normAutofit fontScale="92500" lnSpcReduction="20000"/>
          </a:bodyPr>
          <a:lstStyle/>
          <a:p>
            <a:pPr marL="0" indent="0" algn="ctr">
              <a:buNone/>
            </a:pPr>
            <a:endParaRPr lang="fr-FR" dirty="0" smtClean="0"/>
          </a:p>
          <a:p>
            <a:pPr marL="0" indent="0" algn="ctr">
              <a:buNone/>
            </a:pPr>
            <a:r>
              <a:rPr lang="fr-FR" b="1" dirty="0" smtClean="0"/>
              <a:t>Transversalités </a:t>
            </a:r>
            <a:r>
              <a:rPr lang="fr-FR" dirty="0" smtClean="0"/>
              <a:t>possibles </a:t>
            </a:r>
            <a:r>
              <a:rPr lang="fr-FR" dirty="0"/>
              <a:t>avec le cours de management :</a:t>
            </a:r>
            <a:endParaRPr lang="fr-FR" b="1" dirty="0"/>
          </a:p>
          <a:p>
            <a:pPr marL="0" indent="0" algn="ctr">
              <a:buNone/>
            </a:pPr>
            <a:endParaRPr lang="fr-FR" b="1" dirty="0"/>
          </a:p>
          <a:p>
            <a:r>
              <a:rPr lang="fr-FR" dirty="0"/>
              <a:t>1.1 Qu’est-ce qu’une organisation ?</a:t>
            </a:r>
          </a:p>
          <a:p>
            <a:pPr lvl="1"/>
            <a:r>
              <a:rPr lang="fr-FR" dirty="0" smtClean="0"/>
              <a:t>- </a:t>
            </a:r>
            <a:r>
              <a:rPr lang="fr-FR" dirty="0"/>
              <a:t>Action collective, objectifs  </a:t>
            </a:r>
          </a:p>
          <a:p>
            <a:pPr lvl="1"/>
            <a:r>
              <a:rPr lang="fr-FR" dirty="0"/>
              <a:t>- Groupe organisé, organisation </a:t>
            </a:r>
          </a:p>
          <a:p>
            <a:pPr lvl="1"/>
            <a:r>
              <a:rPr lang="fr-FR" dirty="0"/>
              <a:t>- Éléments caractéristiques d’une organisation</a:t>
            </a:r>
          </a:p>
          <a:p>
            <a:pPr marL="0" indent="0">
              <a:buNone/>
            </a:pPr>
            <a:r>
              <a:rPr lang="fr-FR" dirty="0"/>
              <a:t> </a:t>
            </a:r>
          </a:p>
          <a:p>
            <a:r>
              <a:rPr lang="fr-FR" dirty="0"/>
              <a:t>1.2 Qu’apporte le management à la gestion des organisations ?</a:t>
            </a:r>
          </a:p>
          <a:p>
            <a:pPr lvl="1"/>
            <a:r>
              <a:rPr lang="fr-FR" dirty="0"/>
              <a:t>- Management stratégique, management opérationnel </a:t>
            </a:r>
          </a:p>
          <a:p>
            <a:pPr lvl="1"/>
            <a:r>
              <a:rPr lang="fr-FR" dirty="0"/>
              <a:t>- Décisions stratégiques, décisions opérationnelles </a:t>
            </a:r>
          </a:p>
          <a:p>
            <a:pPr marL="0" indent="0">
              <a:buNone/>
            </a:pPr>
            <a:r>
              <a:rPr lang="fr-FR" dirty="0"/>
              <a:t> </a:t>
            </a:r>
          </a:p>
          <a:p>
            <a:r>
              <a:rPr lang="fr-FR" dirty="0"/>
              <a:t>3.2 Sur quoi portent les décisions et comment sont-elles prises ?</a:t>
            </a:r>
          </a:p>
          <a:p>
            <a:pPr lvl="1"/>
            <a:r>
              <a:rPr lang="fr-FR" dirty="0"/>
              <a:t>- Information et information imparfaite</a:t>
            </a:r>
          </a:p>
          <a:p>
            <a:pPr lvl="1"/>
            <a:r>
              <a:rPr lang="fr-FR" dirty="0"/>
              <a:t>- Processus de décision</a:t>
            </a:r>
          </a:p>
          <a:p>
            <a:pPr marL="0" indent="0">
              <a:buNone/>
            </a:pPr>
            <a:endParaRPr lang="fr-FR" dirty="0"/>
          </a:p>
        </p:txBody>
      </p:sp>
    </p:spTree>
    <p:extLst>
      <p:ext uri="{BB962C8B-B14F-4D97-AF65-F5344CB8AC3E}">
        <p14:creationId xmlns:p14="http://schemas.microsoft.com/office/powerpoint/2010/main" val="3276656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33</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9" name="Espace réservé du contenu 2"/>
          <p:cNvSpPr>
            <a:spLocks noGrp="1"/>
          </p:cNvSpPr>
          <p:nvPr>
            <p:ph idx="1"/>
          </p:nvPr>
        </p:nvSpPr>
        <p:spPr/>
        <p:txBody>
          <a:bodyPr>
            <a:normAutofit/>
          </a:bodyPr>
          <a:lstStyle/>
          <a:p>
            <a:pPr marL="0" indent="0" algn="ctr">
              <a:buNone/>
            </a:pPr>
            <a:endParaRPr lang="fr-FR" dirty="0" smtClean="0"/>
          </a:p>
          <a:p>
            <a:pPr marL="0" indent="0" algn="ctr">
              <a:buNone/>
            </a:pPr>
            <a:r>
              <a:rPr lang="fr-FR" sz="2400" b="1" dirty="0" smtClean="0"/>
              <a:t>Transversalités </a:t>
            </a:r>
            <a:r>
              <a:rPr lang="fr-FR" sz="2400" dirty="0" smtClean="0"/>
              <a:t>possibles </a:t>
            </a:r>
            <a:r>
              <a:rPr lang="fr-FR" sz="2400" dirty="0"/>
              <a:t>avec le cours de </a:t>
            </a:r>
            <a:r>
              <a:rPr lang="fr-FR" sz="2400" dirty="0" smtClean="0"/>
              <a:t>management et </a:t>
            </a:r>
            <a:r>
              <a:rPr lang="fr-FR" sz="2400" b="1" dirty="0" smtClean="0"/>
              <a:t>DNL</a:t>
            </a:r>
            <a:r>
              <a:rPr lang="fr-FR" sz="2400" dirty="0"/>
              <a:t> :</a:t>
            </a:r>
            <a:endParaRPr lang="fr-FR" sz="2400" b="1" dirty="0"/>
          </a:p>
          <a:p>
            <a:r>
              <a:rPr lang="fr-FR" dirty="0" smtClean="0"/>
              <a:t>3.4 </a:t>
            </a:r>
            <a:r>
              <a:rPr lang="fr-FR" dirty="0"/>
              <a:t>Le système d’information contribue-t-il à l’efficacité de la décision ?</a:t>
            </a:r>
          </a:p>
          <a:p>
            <a:pPr lvl="1"/>
            <a:r>
              <a:rPr lang="fr-FR" dirty="0"/>
              <a:t>- Système d’information </a:t>
            </a:r>
          </a:p>
          <a:p>
            <a:pPr lvl="1"/>
            <a:r>
              <a:rPr lang="fr-FR" dirty="0"/>
              <a:t>- Qualités du système d’information </a:t>
            </a:r>
          </a:p>
          <a:p>
            <a:pPr lvl="1"/>
            <a:r>
              <a:rPr lang="fr-FR" dirty="0"/>
              <a:t>- Aide à la décision</a:t>
            </a:r>
          </a:p>
          <a:p>
            <a:pPr marL="0" indent="0">
              <a:buNone/>
            </a:pPr>
            <a:r>
              <a:rPr lang="fr-FR" dirty="0"/>
              <a:t> </a:t>
            </a:r>
          </a:p>
          <a:p>
            <a:r>
              <a:rPr lang="fr-FR" dirty="0"/>
              <a:t>4.3 Comment assurer la cohérence de l’ensemble des tâches ?</a:t>
            </a:r>
          </a:p>
          <a:p>
            <a:pPr lvl="1"/>
            <a:r>
              <a:rPr lang="fr-FR" dirty="0" smtClean="0"/>
              <a:t> 	Modes </a:t>
            </a:r>
            <a:r>
              <a:rPr lang="fr-FR" dirty="0"/>
              <a:t>de </a:t>
            </a:r>
            <a:r>
              <a:rPr lang="fr-FR" dirty="0" smtClean="0"/>
              <a:t>coordination</a:t>
            </a:r>
          </a:p>
          <a:p>
            <a:pPr marL="274320" lvl="1" indent="0">
              <a:buNone/>
            </a:pPr>
            <a:endParaRPr lang="fr-FR" dirty="0"/>
          </a:p>
        </p:txBody>
      </p:sp>
    </p:spTree>
    <p:extLst>
      <p:ext uri="{BB962C8B-B14F-4D97-AF65-F5344CB8AC3E}">
        <p14:creationId xmlns:p14="http://schemas.microsoft.com/office/powerpoint/2010/main" val="1925298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34</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0" name="Espace réservé du contenu 2"/>
          <p:cNvSpPr>
            <a:spLocks noGrp="1"/>
          </p:cNvSpPr>
          <p:nvPr>
            <p:ph idx="1"/>
          </p:nvPr>
        </p:nvSpPr>
        <p:spPr/>
        <p:txBody>
          <a:bodyPr>
            <a:normAutofit lnSpcReduction="10000"/>
          </a:bodyPr>
          <a:lstStyle/>
          <a:p>
            <a:pPr marL="0" indent="0" algn="ctr">
              <a:buNone/>
            </a:pPr>
            <a:endParaRPr lang="fr-FR" dirty="0" smtClean="0"/>
          </a:p>
          <a:p>
            <a:pPr marL="0" indent="0" algn="ctr">
              <a:buNone/>
            </a:pPr>
            <a:r>
              <a:rPr lang="fr-FR" b="1" dirty="0" smtClean="0"/>
              <a:t>T.I.C.</a:t>
            </a:r>
            <a:endParaRPr lang="fr-FR" b="1" dirty="0"/>
          </a:p>
          <a:p>
            <a:r>
              <a:rPr lang="fr-FR" dirty="0" smtClean="0"/>
              <a:t>Ce scénario implique </a:t>
            </a:r>
            <a:r>
              <a:rPr lang="fr-FR" dirty="0"/>
              <a:t>de recourir à un progiciel de gestion intégré (</a:t>
            </a:r>
            <a:r>
              <a:rPr lang="fr-FR" b="1" dirty="0"/>
              <a:t>PGI</a:t>
            </a:r>
            <a:r>
              <a:rPr lang="fr-FR" dirty="0"/>
              <a:t>) utilisé pour réaliser des </a:t>
            </a:r>
            <a:r>
              <a:rPr lang="fr-FR" u="sng" dirty="0"/>
              <a:t>démonstrations interactives </a:t>
            </a:r>
            <a:r>
              <a:rPr lang="fr-FR" dirty="0"/>
              <a:t>en classe entière ou des travaux dirigés en groupes. </a:t>
            </a:r>
            <a:endParaRPr lang="fr-FR" dirty="0" smtClean="0"/>
          </a:p>
          <a:p>
            <a:pPr marL="0" indent="0">
              <a:buNone/>
            </a:pPr>
            <a:endParaRPr lang="fr-FR" b="1" dirty="0"/>
          </a:p>
          <a:p>
            <a:r>
              <a:rPr lang="fr-FR" u="sng" dirty="0"/>
              <a:t>Un exemple </a:t>
            </a:r>
            <a:r>
              <a:rPr lang="fr-FR" dirty="0"/>
              <a:t>de mise en œuvre avec </a:t>
            </a:r>
            <a:r>
              <a:rPr lang="fr-FR" dirty="0" smtClean="0"/>
              <a:t>: le </a:t>
            </a:r>
            <a:r>
              <a:rPr lang="fr-FR" dirty="0"/>
              <a:t>progiciel </a:t>
            </a:r>
            <a:r>
              <a:rPr lang="fr-FR" dirty="0" err="1" smtClean="0"/>
              <a:t>OpenERP</a:t>
            </a:r>
            <a:r>
              <a:rPr lang="fr-FR" dirty="0" smtClean="0"/>
              <a:t> </a:t>
            </a:r>
            <a:r>
              <a:rPr lang="fr-FR" dirty="0"/>
              <a:t>version 6.0.3 est proposé. </a:t>
            </a:r>
            <a:endParaRPr lang="fr-FR" dirty="0" smtClean="0"/>
          </a:p>
          <a:p>
            <a:pPr marL="0" indent="0">
              <a:buNone/>
            </a:pPr>
            <a:endParaRPr lang="fr-FR" dirty="0" smtClean="0"/>
          </a:p>
          <a:p>
            <a:r>
              <a:rPr lang="fr-FR" dirty="0"/>
              <a:t>Le scénario est toutefois conçu </a:t>
            </a:r>
            <a:r>
              <a:rPr lang="fr-FR" u="sng" dirty="0"/>
              <a:t>indépendamment</a:t>
            </a:r>
            <a:r>
              <a:rPr lang="fr-FR" dirty="0"/>
              <a:t> </a:t>
            </a:r>
            <a:r>
              <a:rPr lang="fr-FR" dirty="0" smtClean="0"/>
              <a:t>du </a:t>
            </a:r>
            <a:r>
              <a:rPr lang="fr-FR" dirty="0"/>
              <a:t>progiciel susceptible d’être utilisé. </a:t>
            </a:r>
            <a:endParaRPr lang="fr-FR" b="1" dirty="0"/>
          </a:p>
          <a:p>
            <a:pPr marL="0" indent="0">
              <a:buNone/>
            </a:pPr>
            <a:r>
              <a:rPr lang="fr-FR" dirty="0"/>
              <a:t>	</a:t>
            </a:r>
            <a:endParaRPr lang="fr-FR" dirty="0" smtClean="0"/>
          </a:p>
          <a:p>
            <a:pPr marL="0" indent="0" algn="ctr">
              <a:buNone/>
            </a:pPr>
            <a:endParaRPr lang="fr-FR" b="1" dirty="0"/>
          </a:p>
        </p:txBody>
      </p:sp>
    </p:spTree>
    <p:extLst>
      <p:ext uri="{BB962C8B-B14F-4D97-AF65-F5344CB8AC3E}">
        <p14:creationId xmlns:p14="http://schemas.microsoft.com/office/powerpoint/2010/main" val="1178504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35</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7" name="Espace réservé du contenu 2"/>
          <p:cNvSpPr>
            <a:spLocks noGrp="1"/>
          </p:cNvSpPr>
          <p:nvPr>
            <p:ph idx="1"/>
          </p:nvPr>
        </p:nvSpPr>
        <p:spPr/>
        <p:txBody>
          <a:bodyPr>
            <a:normAutofit fontScale="92500" lnSpcReduction="10000"/>
          </a:bodyPr>
          <a:lstStyle/>
          <a:p>
            <a:pPr marL="0" indent="0" algn="ctr">
              <a:buNone/>
            </a:pPr>
            <a:endParaRPr lang="fr-FR" dirty="0" smtClean="0"/>
          </a:p>
          <a:p>
            <a:pPr marL="0" indent="0" algn="ctr">
              <a:buNone/>
            </a:pPr>
            <a:r>
              <a:rPr lang="fr-FR" b="1" dirty="0" smtClean="0"/>
              <a:t>Présentation de l’entreprise</a:t>
            </a:r>
            <a:endParaRPr lang="fr-FR" b="1" dirty="0"/>
          </a:p>
          <a:p>
            <a:r>
              <a:rPr lang="fr-FR" dirty="0" err="1" smtClean="0"/>
              <a:t>Spécibike</a:t>
            </a:r>
            <a:r>
              <a:rPr lang="fr-FR" dirty="0" smtClean="0"/>
              <a:t> </a:t>
            </a:r>
            <a:r>
              <a:rPr lang="fr-FR" dirty="0"/>
              <a:t>est devenu un réseau de quelques 70 magasins de cycles, indépendants et répartis sur l’ensemble du territoire français. </a:t>
            </a:r>
            <a:endParaRPr lang="fr-FR" dirty="0" smtClean="0"/>
          </a:p>
          <a:p>
            <a:pPr marL="0" indent="0">
              <a:buNone/>
            </a:pPr>
            <a:endParaRPr lang="fr-FR" dirty="0" smtClean="0"/>
          </a:p>
          <a:p>
            <a:r>
              <a:rPr lang="fr-FR" dirty="0" smtClean="0"/>
              <a:t>Les </a:t>
            </a:r>
            <a:r>
              <a:rPr lang="fr-FR" dirty="0"/>
              <a:t>magasins </a:t>
            </a:r>
            <a:r>
              <a:rPr lang="fr-FR" dirty="0" err="1"/>
              <a:t>Spécibike</a:t>
            </a:r>
            <a:r>
              <a:rPr lang="fr-FR" dirty="0"/>
              <a:t> proposent toutes les </a:t>
            </a:r>
            <a:r>
              <a:rPr lang="fr-FR" u="sng" dirty="0"/>
              <a:t>grandes marques </a:t>
            </a:r>
            <a:r>
              <a:rPr lang="fr-FR" dirty="0"/>
              <a:t>du </a:t>
            </a:r>
            <a:r>
              <a:rPr lang="fr-FR" dirty="0" smtClean="0"/>
              <a:t>marché.</a:t>
            </a:r>
          </a:p>
          <a:p>
            <a:pPr marL="0" indent="0">
              <a:buNone/>
            </a:pPr>
            <a:endParaRPr lang="fr-FR" dirty="0" smtClean="0"/>
          </a:p>
          <a:p>
            <a:r>
              <a:rPr lang="fr-FR" dirty="0" smtClean="0"/>
              <a:t>Mais aussi </a:t>
            </a:r>
            <a:r>
              <a:rPr lang="fr-FR" dirty="0"/>
              <a:t>des ateliers de </a:t>
            </a:r>
            <a:r>
              <a:rPr lang="fr-FR" u="sng" dirty="0"/>
              <a:t>réparation</a:t>
            </a:r>
            <a:r>
              <a:rPr lang="fr-FR" dirty="0"/>
              <a:t> et d’entretien qualifiés. </a:t>
            </a:r>
            <a:endParaRPr lang="fr-FR" dirty="0" smtClean="0"/>
          </a:p>
          <a:p>
            <a:endParaRPr lang="fr-FR" b="1" dirty="0"/>
          </a:p>
          <a:p>
            <a:r>
              <a:rPr lang="fr-FR" dirty="0" err="1"/>
              <a:t>Spécibike</a:t>
            </a:r>
            <a:r>
              <a:rPr lang="fr-FR" dirty="0"/>
              <a:t> </a:t>
            </a:r>
            <a:r>
              <a:rPr lang="fr-FR" u="sng" dirty="0"/>
              <a:t>ne fabrique pas </a:t>
            </a:r>
            <a:r>
              <a:rPr lang="fr-FR" dirty="0"/>
              <a:t>de vélos, la société </a:t>
            </a:r>
            <a:r>
              <a:rPr lang="fr-FR" u="sng" dirty="0"/>
              <a:t>achète</a:t>
            </a:r>
            <a:r>
              <a:rPr lang="fr-FR" dirty="0"/>
              <a:t> les vélos auprès de grandes marques et les </a:t>
            </a:r>
            <a:r>
              <a:rPr lang="fr-FR" u="sng" dirty="0"/>
              <a:t>revend</a:t>
            </a:r>
            <a:r>
              <a:rPr lang="fr-FR" dirty="0"/>
              <a:t> en apportant différents </a:t>
            </a:r>
            <a:r>
              <a:rPr lang="fr-FR" u="sng" dirty="0"/>
              <a:t>services au client</a:t>
            </a:r>
            <a:r>
              <a:rPr lang="fr-FR" dirty="0"/>
              <a:t> : un catalogue très complet de vélos et d’accessoires, les conseils de techniciens spécialisés, un service de réparation efficace</a:t>
            </a:r>
            <a:r>
              <a:rPr lang="fr-FR" dirty="0" smtClean="0"/>
              <a:t>.</a:t>
            </a:r>
            <a:endParaRPr lang="fr-FR" b="1" dirty="0"/>
          </a:p>
        </p:txBody>
      </p:sp>
    </p:spTree>
    <p:extLst>
      <p:ext uri="{BB962C8B-B14F-4D97-AF65-F5344CB8AC3E}">
        <p14:creationId xmlns:p14="http://schemas.microsoft.com/office/powerpoint/2010/main" val="598124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36</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9" name="Espace réservé du contenu 2"/>
          <p:cNvSpPr>
            <a:spLocks noGrp="1"/>
          </p:cNvSpPr>
          <p:nvPr>
            <p:ph idx="1"/>
          </p:nvPr>
        </p:nvSpPr>
        <p:spPr/>
        <p:txBody>
          <a:bodyPr>
            <a:normAutofit/>
          </a:bodyPr>
          <a:lstStyle/>
          <a:p>
            <a:pPr marL="0" indent="0" algn="ctr">
              <a:buNone/>
            </a:pPr>
            <a:r>
              <a:rPr lang="fr-FR" b="1" dirty="0" smtClean="0"/>
              <a:t>Présentation de l’entreprise</a:t>
            </a:r>
          </a:p>
          <a:p>
            <a:pPr marL="0" indent="0" algn="ctr">
              <a:buNone/>
            </a:pPr>
            <a:endParaRPr lang="fr-FR" b="1" dirty="0"/>
          </a:p>
          <a:p>
            <a:r>
              <a:rPr lang="fr-FR" dirty="0" smtClean="0"/>
              <a:t>L’entreprise </a:t>
            </a:r>
            <a:r>
              <a:rPr lang="fr-FR" dirty="0"/>
              <a:t>est organisée selon le schéma suivant : </a:t>
            </a:r>
            <a:endParaRPr lang="fr-FR" dirty="0" smtClean="0"/>
          </a:p>
          <a:p>
            <a:pPr lvl="1"/>
            <a:r>
              <a:rPr lang="fr-FR" dirty="0" smtClean="0"/>
              <a:t>Le </a:t>
            </a:r>
            <a:r>
              <a:rPr lang="fr-FR" dirty="0"/>
              <a:t>siège social, magasin d’origine crée par M. </a:t>
            </a:r>
            <a:r>
              <a:rPr lang="fr-FR" dirty="0" err="1"/>
              <a:t>Burgond</a:t>
            </a:r>
            <a:r>
              <a:rPr lang="fr-FR" dirty="0"/>
              <a:t>, réalisant le plus gros volume d’affaires, est situé à Dijon</a:t>
            </a:r>
            <a:r>
              <a:rPr lang="fr-FR" dirty="0" smtClean="0"/>
              <a:t>.</a:t>
            </a:r>
          </a:p>
          <a:p>
            <a:pPr marL="274320" lvl="1" indent="0">
              <a:buNone/>
            </a:pPr>
            <a:endParaRPr lang="fr-FR" dirty="0"/>
          </a:p>
          <a:p>
            <a:pPr lvl="1"/>
            <a:r>
              <a:rPr lang="fr-FR" dirty="0"/>
              <a:t>Les autres magasins sont des lieux de distribution qui dispose d’une organisation propre</a:t>
            </a:r>
            <a:r>
              <a:rPr lang="fr-FR" dirty="0" smtClean="0"/>
              <a:t>.</a:t>
            </a:r>
          </a:p>
          <a:p>
            <a:pPr marL="274320" lvl="1" indent="0">
              <a:buNone/>
            </a:pPr>
            <a:endParaRPr lang="fr-FR" dirty="0" smtClean="0"/>
          </a:p>
          <a:p>
            <a:pPr lvl="1"/>
            <a:r>
              <a:rPr lang="fr-FR" dirty="0"/>
              <a:t>  </a:t>
            </a:r>
            <a:r>
              <a:rPr lang="fr-FR" dirty="0" smtClean="0"/>
              <a:t>L’entreprise </a:t>
            </a:r>
            <a:r>
              <a:rPr lang="fr-FR" dirty="0"/>
              <a:t>dispose également d’un site marchand « </a:t>
            </a:r>
            <a:r>
              <a:rPr lang="fr-FR" b="1" dirty="0" err="1"/>
              <a:t>Oxabike</a:t>
            </a:r>
            <a:r>
              <a:rPr lang="fr-FR" dirty="0"/>
              <a:t> » proposant à la vente ses produits, ainsi que des pièces de rechange et des accessoires. La logistique liée aux commandes en ligne est située à Dijon. </a:t>
            </a:r>
          </a:p>
        </p:txBody>
      </p:sp>
    </p:spTree>
    <p:extLst>
      <p:ext uri="{BB962C8B-B14F-4D97-AF65-F5344CB8AC3E}">
        <p14:creationId xmlns:p14="http://schemas.microsoft.com/office/powerpoint/2010/main" val="2357672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37</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7" name="Espace réservé du contenu 2"/>
          <p:cNvSpPr>
            <a:spLocks noGrp="1"/>
          </p:cNvSpPr>
          <p:nvPr>
            <p:ph idx="1"/>
          </p:nvPr>
        </p:nvSpPr>
        <p:spPr>
          <a:xfrm>
            <a:off x="457200" y="1268760"/>
            <a:ext cx="7620000" cy="5132040"/>
          </a:xfrm>
        </p:spPr>
        <p:txBody>
          <a:bodyPr>
            <a:normAutofit/>
          </a:bodyPr>
          <a:lstStyle/>
          <a:p>
            <a:pPr marL="0" indent="0" algn="ctr">
              <a:buNone/>
            </a:pPr>
            <a:r>
              <a:rPr lang="fr-FR" b="1" dirty="0" smtClean="0"/>
              <a:t>Organigramme de l’entreprise</a:t>
            </a:r>
          </a:p>
          <a:p>
            <a:pPr marL="0" indent="0" algn="ctr">
              <a:buNone/>
            </a:pPr>
            <a:endParaRPr lang="fr-FR" b="1" dirty="0"/>
          </a:p>
        </p:txBody>
      </p:sp>
      <p:graphicFrame>
        <p:nvGraphicFramePr>
          <p:cNvPr id="10" name="Organigramme hiérarchique 8"/>
          <p:cNvGraphicFramePr>
            <a:graphicFrameLocks/>
          </p:cNvGraphicFramePr>
          <p:nvPr>
            <p:extLst>
              <p:ext uri="{D42A27DB-BD31-4B8C-83A1-F6EECF244321}">
                <p14:modId xmlns:p14="http://schemas.microsoft.com/office/powerpoint/2010/main" val="1136058754"/>
              </p:ext>
            </p:extLst>
          </p:nvPr>
        </p:nvGraphicFramePr>
        <p:xfrm>
          <a:off x="35496" y="1800200"/>
          <a:ext cx="8496944"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4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38</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9" name="Espace réservé du contenu 2"/>
          <p:cNvSpPr>
            <a:spLocks noGrp="1"/>
          </p:cNvSpPr>
          <p:nvPr>
            <p:ph idx="1"/>
          </p:nvPr>
        </p:nvSpPr>
        <p:spPr>
          <a:xfrm>
            <a:off x="457200" y="1268760"/>
            <a:ext cx="7620000" cy="4968552"/>
          </a:xfrm>
        </p:spPr>
        <p:txBody>
          <a:bodyPr>
            <a:normAutofit/>
          </a:bodyPr>
          <a:lstStyle/>
          <a:p>
            <a:r>
              <a:rPr lang="fr-FR" b="1" dirty="0"/>
              <a:t>Organigramme d'un magasin </a:t>
            </a:r>
            <a:endParaRPr lang="fr-FR" b="1" dirty="0" smtClean="0"/>
          </a:p>
          <a:p>
            <a:pPr marL="0" indent="0">
              <a:buNone/>
            </a:pPr>
            <a:r>
              <a:rPr lang="fr-FR" sz="2000" dirty="0" smtClean="0"/>
              <a:t>Dans </a:t>
            </a:r>
            <a:r>
              <a:rPr lang="fr-FR" sz="2000" dirty="0"/>
              <a:t>chaque magasin, l’organisation, composée de 4 personnes, est la suivante :</a:t>
            </a:r>
          </a:p>
          <a:p>
            <a:pPr marL="0" indent="0">
              <a:buNone/>
            </a:pPr>
            <a:endParaRPr lang="fr-FR" dirty="0"/>
          </a:p>
          <a:p>
            <a:pPr marL="0" indent="0" algn="ctr">
              <a:buNone/>
            </a:pPr>
            <a:endParaRPr lang="fr-FR" b="1" dirty="0"/>
          </a:p>
        </p:txBody>
      </p:sp>
      <p:graphicFrame>
        <p:nvGraphicFramePr>
          <p:cNvPr id="11" name="Organigramme hiérarchique 25"/>
          <p:cNvGraphicFramePr>
            <a:graphicFrameLocks/>
          </p:cNvGraphicFramePr>
          <p:nvPr>
            <p:extLst>
              <p:ext uri="{D42A27DB-BD31-4B8C-83A1-F6EECF244321}">
                <p14:modId xmlns:p14="http://schemas.microsoft.com/office/powerpoint/2010/main" val="2016842615"/>
              </p:ext>
            </p:extLst>
          </p:nvPr>
        </p:nvGraphicFramePr>
        <p:xfrm>
          <a:off x="1691680" y="2492896"/>
          <a:ext cx="5760640" cy="3488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0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39</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0" name="Espace réservé du contenu 2"/>
          <p:cNvSpPr>
            <a:spLocks noGrp="1"/>
          </p:cNvSpPr>
          <p:nvPr>
            <p:ph idx="1"/>
          </p:nvPr>
        </p:nvSpPr>
        <p:spPr/>
        <p:txBody>
          <a:bodyPr>
            <a:normAutofit/>
          </a:bodyPr>
          <a:lstStyle/>
          <a:p>
            <a:r>
              <a:rPr lang="fr-FR" b="1" dirty="0"/>
              <a:t>Le système d’information de </a:t>
            </a:r>
            <a:r>
              <a:rPr lang="fr-FR" b="1" dirty="0" err="1" smtClean="0"/>
              <a:t>Spécibike</a:t>
            </a:r>
            <a:endParaRPr lang="fr-FR" b="1" dirty="0"/>
          </a:p>
        </p:txBody>
      </p:sp>
      <p:pic>
        <p:nvPicPr>
          <p:cNvPr id="12" name="Image 1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5669280" cy="4140200"/>
          </a:xfrm>
          <a:prstGeom prst="rect">
            <a:avLst/>
          </a:prstGeom>
          <a:noFill/>
          <a:ln>
            <a:noFill/>
          </a:ln>
        </p:spPr>
      </p:pic>
    </p:spTree>
    <p:extLst>
      <p:ext uri="{BB962C8B-B14F-4D97-AF65-F5344CB8AC3E}">
        <p14:creationId xmlns:p14="http://schemas.microsoft.com/office/powerpoint/2010/main" val="233306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solidFill>
                  <a:srgbClr val="CC3300"/>
                </a:solidFill>
              </a:rPr>
              <a:t>Lecture du programme</a:t>
            </a:r>
          </a:p>
        </p:txBody>
      </p:sp>
      <p:sp>
        <p:nvSpPr>
          <p:cNvPr id="10" name="Rectangle 3"/>
          <p:cNvSpPr txBox="1">
            <a:spLocks/>
          </p:cNvSpPr>
          <p:nvPr/>
        </p:nvSpPr>
        <p:spPr bwMode="auto">
          <a:xfrm>
            <a:off x="457200" y="1600200"/>
            <a:ext cx="785921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Place dans le programme</a:t>
            </a:r>
          </a:p>
        </p:txBody>
      </p:sp>
      <p:grpSp>
        <p:nvGrpSpPr>
          <p:cNvPr id="9" name="Groupe 8"/>
          <p:cNvGrpSpPr/>
          <p:nvPr/>
        </p:nvGrpSpPr>
        <p:grpSpPr>
          <a:xfrm>
            <a:off x="4716016" y="6885384"/>
            <a:ext cx="3721878" cy="5626100"/>
            <a:chOff x="2711061" y="0"/>
            <a:chExt cx="3721878" cy="5626100"/>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33148"/>
            <a:stretch/>
          </p:blipFill>
          <p:spPr>
            <a:xfrm>
              <a:off x="2711061" y="0"/>
              <a:ext cx="3721878" cy="4584700"/>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84815"/>
            <a:stretch/>
          </p:blipFill>
          <p:spPr>
            <a:xfrm>
              <a:off x="2711061" y="4584700"/>
              <a:ext cx="3721878" cy="1041400"/>
            </a:xfrm>
            <a:prstGeom prst="rect">
              <a:avLst/>
            </a:prstGeom>
          </p:spPr>
        </p:pic>
      </p:grpSp>
      <p:sp>
        <p:nvSpPr>
          <p:cNvPr id="11" name="Forme libre 10"/>
          <p:cNvSpPr/>
          <p:nvPr/>
        </p:nvSpPr>
        <p:spPr>
          <a:xfrm>
            <a:off x="731137" y="2006930"/>
            <a:ext cx="3805237" cy="4310743"/>
          </a:xfrm>
          <a:custGeom>
            <a:avLst/>
            <a:gdLst>
              <a:gd name="connsiteX0" fmla="*/ 468271 w 3805237"/>
              <a:gd name="connsiteY0" fmla="*/ 0 h 4310743"/>
              <a:gd name="connsiteX1" fmla="*/ 123886 w 3805237"/>
              <a:gd name="connsiteY1" fmla="*/ 2576945 h 4310743"/>
              <a:gd name="connsiteX2" fmla="*/ 2320821 w 3805237"/>
              <a:gd name="connsiteY2" fmla="*/ 4013860 h 4310743"/>
              <a:gd name="connsiteX3" fmla="*/ 3805237 w 3805237"/>
              <a:gd name="connsiteY3" fmla="*/ 4310743 h 4310743"/>
            </a:gdLst>
            <a:ahLst/>
            <a:cxnLst>
              <a:cxn ang="0">
                <a:pos x="connsiteX0" y="connsiteY0"/>
              </a:cxn>
              <a:cxn ang="0">
                <a:pos x="connsiteX1" y="connsiteY1"/>
              </a:cxn>
              <a:cxn ang="0">
                <a:pos x="connsiteX2" y="connsiteY2"/>
              </a:cxn>
              <a:cxn ang="0">
                <a:pos x="connsiteX3" y="connsiteY3"/>
              </a:cxn>
            </a:cxnLst>
            <a:rect l="l" t="t" r="r" b="b"/>
            <a:pathLst>
              <a:path w="3805237" h="4310743">
                <a:moveTo>
                  <a:pt x="468271" y="0"/>
                </a:moveTo>
                <a:cubicBezTo>
                  <a:pt x="141699" y="953984"/>
                  <a:pt x="-184872" y="1907968"/>
                  <a:pt x="123886" y="2576945"/>
                </a:cubicBezTo>
                <a:cubicBezTo>
                  <a:pt x="432644" y="3245922"/>
                  <a:pt x="1707263" y="3724894"/>
                  <a:pt x="2320821" y="4013860"/>
                </a:cubicBezTo>
                <a:cubicBezTo>
                  <a:pt x="2934379" y="4302826"/>
                  <a:pt x="3369808" y="4306784"/>
                  <a:pt x="3805237" y="4310743"/>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4643250" y="5745634"/>
            <a:ext cx="3780000" cy="108000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257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8.33333E-7 -3.7037E-7 L 0.00122 -0.83009 " pathEditMode="relative" rAng="0" ptsTypes="AA">
                                      <p:cBhvr>
                                        <p:cTn id="6" dur="2000" fill="hold"/>
                                        <p:tgtEl>
                                          <p:spTgt spid="9"/>
                                        </p:tgtEl>
                                        <p:attrNameLst>
                                          <p:attrName>ppt_x</p:attrName>
                                          <p:attrName>ppt_y</p:attrName>
                                        </p:attrNameLst>
                                      </p:cBhvr>
                                      <p:rCtr x="52" y="-41505"/>
                                    </p:animMotion>
                                  </p:childTnLst>
                                </p:cTn>
                              </p:par>
                            </p:childTnLst>
                          </p:cTn>
                        </p:par>
                        <p:par>
                          <p:cTn id="7" fill="hold">
                            <p:stCondLst>
                              <p:cond delay="2000"/>
                            </p:stCondLst>
                            <p:childTnLst>
                              <p:par>
                                <p:cTn id="8" presetID="22" presetClass="entr" presetSubtype="1"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250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40</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0" name="Espace réservé du contenu 2"/>
          <p:cNvSpPr>
            <a:spLocks noGrp="1"/>
          </p:cNvSpPr>
          <p:nvPr>
            <p:ph idx="1"/>
          </p:nvPr>
        </p:nvSpPr>
        <p:spPr/>
        <p:txBody>
          <a:bodyPr>
            <a:normAutofit/>
          </a:bodyPr>
          <a:lstStyle/>
          <a:p>
            <a:r>
              <a:rPr lang="fr-FR" b="1" dirty="0"/>
              <a:t>Un SI ouvert sur le Web 2.0</a:t>
            </a:r>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92019"/>
            <a:ext cx="6336704" cy="4366240"/>
          </a:xfrm>
          <a:prstGeom prst="rect">
            <a:avLst/>
          </a:prstGeom>
          <a:noFill/>
          <a:ln>
            <a:noFill/>
          </a:ln>
        </p:spPr>
      </p:pic>
    </p:spTree>
    <p:extLst>
      <p:ext uri="{BB962C8B-B14F-4D97-AF65-F5344CB8AC3E}">
        <p14:creationId xmlns:p14="http://schemas.microsoft.com/office/powerpoint/2010/main" val="2992946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41</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9" name="Espace réservé du contenu 2"/>
          <p:cNvSpPr>
            <a:spLocks noGrp="1"/>
          </p:cNvSpPr>
          <p:nvPr>
            <p:ph idx="1"/>
          </p:nvPr>
        </p:nvSpPr>
        <p:spPr>
          <a:xfrm>
            <a:off x="251520" y="1505976"/>
            <a:ext cx="7620000" cy="4800600"/>
          </a:xfrm>
        </p:spPr>
        <p:txBody>
          <a:bodyPr>
            <a:normAutofit/>
          </a:bodyPr>
          <a:lstStyle/>
          <a:p>
            <a:r>
              <a:rPr lang="fr-FR" b="1" dirty="0"/>
              <a:t>Le processus de gestion des demandes de congés</a:t>
            </a:r>
          </a:p>
        </p:txBody>
      </p:sp>
      <p:sp>
        <p:nvSpPr>
          <p:cNvPr id="11" name="Rectangle 10"/>
          <p:cNvSpPr/>
          <p:nvPr/>
        </p:nvSpPr>
        <p:spPr>
          <a:xfrm>
            <a:off x="467544" y="1997839"/>
            <a:ext cx="7848872" cy="3416320"/>
          </a:xfrm>
          <a:prstGeom prst="rect">
            <a:avLst/>
          </a:prstGeom>
        </p:spPr>
        <p:txBody>
          <a:bodyPr wrap="square">
            <a:spAutoFit/>
          </a:bodyPr>
          <a:lstStyle/>
          <a:p>
            <a:r>
              <a:rPr lang="fr-FR" dirty="0"/>
              <a:t>Après un séminaire consacré à l’exploitation des données du progiciel de gestion, </a:t>
            </a:r>
            <a:r>
              <a:rPr lang="fr-FR" b="1" dirty="0">
                <a:hlinkClick r:id="rId3"/>
              </a:rPr>
              <a:t>Mme Fulton </a:t>
            </a:r>
            <a:r>
              <a:rPr lang="fr-FR" dirty="0"/>
              <a:t>éprouve un grand besoin de partir en </a:t>
            </a:r>
            <a:r>
              <a:rPr lang="fr-FR" dirty="0" smtClean="0"/>
              <a:t>vacances.</a:t>
            </a:r>
            <a:endParaRPr lang="fr-FR" dirty="0"/>
          </a:p>
          <a:p>
            <a:r>
              <a:rPr lang="fr-FR" dirty="0"/>
              <a:t> </a:t>
            </a:r>
          </a:p>
          <a:p>
            <a:endParaRPr lang="fr-FR" dirty="0" smtClean="0"/>
          </a:p>
          <a:p>
            <a:r>
              <a:rPr lang="fr-FR" dirty="0" smtClean="0"/>
              <a:t>Mais</a:t>
            </a:r>
            <a:r>
              <a:rPr lang="fr-FR" dirty="0"/>
              <a:t>, même pour déposer sa demande de congé, </a:t>
            </a:r>
            <a:r>
              <a:rPr lang="fr-FR" b="1" dirty="0">
                <a:hlinkClick r:id="rId3"/>
              </a:rPr>
              <a:t>Mme Fulton </a:t>
            </a:r>
            <a:r>
              <a:rPr lang="fr-FR" dirty="0"/>
              <a:t>doit utiliser le PGI ! </a:t>
            </a:r>
          </a:p>
          <a:p>
            <a:r>
              <a:rPr lang="fr-FR" dirty="0"/>
              <a:t> </a:t>
            </a:r>
          </a:p>
          <a:p>
            <a:r>
              <a:rPr lang="fr-FR" dirty="0"/>
              <a:t>La demande de congé est suivie « à la trace » dans le PGI dans un flux de travaux (</a:t>
            </a:r>
            <a:r>
              <a:rPr lang="fr-FR" i="1" dirty="0" err="1"/>
              <a:t>workflow</a:t>
            </a:r>
            <a:r>
              <a:rPr lang="fr-FR" dirty="0" smtClean="0"/>
              <a:t>).</a:t>
            </a:r>
          </a:p>
          <a:p>
            <a:endParaRPr lang="fr-FR" dirty="0" smtClean="0"/>
          </a:p>
          <a:p>
            <a:endParaRPr lang="fr-FR" dirty="0"/>
          </a:p>
          <a:p>
            <a:endParaRPr lang="fr-FR" dirty="0"/>
          </a:p>
        </p:txBody>
      </p:sp>
      <p:pic>
        <p:nvPicPr>
          <p:cNvPr id="12"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668540"/>
            <a:ext cx="1598232" cy="149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èche droite à entaille 12"/>
          <p:cNvSpPr/>
          <p:nvPr/>
        </p:nvSpPr>
        <p:spPr>
          <a:xfrm>
            <a:off x="1985080" y="5472318"/>
            <a:ext cx="1728192"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2499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42</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0" name="Espace réservé du contenu 2"/>
          <p:cNvSpPr txBox="1">
            <a:spLocks/>
          </p:cNvSpPr>
          <p:nvPr/>
        </p:nvSpPr>
        <p:spPr bwMode="auto">
          <a:xfrm>
            <a:off x="251520" y="1349557"/>
            <a:ext cx="777686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b="1" dirty="0" smtClean="0"/>
              <a:t>Nouveautés didactiques</a:t>
            </a:r>
          </a:p>
          <a:p>
            <a:pPr marL="0" indent="0">
              <a:buFont typeface="Arial" charset="0"/>
              <a:buNone/>
            </a:pPr>
            <a:endParaRPr lang="fr-FR" b="1" dirty="0" smtClean="0"/>
          </a:p>
          <a:p>
            <a:pPr lvl="1"/>
            <a:r>
              <a:rPr lang="fr-FR" sz="2600" b="1" dirty="0" smtClean="0"/>
              <a:t>Le </a:t>
            </a:r>
            <a:r>
              <a:rPr lang="fr-FR" sz="2600" b="1" dirty="0" err="1" smtClean="0"/>
              <a:t>workflow</a:t>
            </a:r>
            <a:r>
              <a:rPr lang="fr-FR" sz="2600" b="1" dirty="0" smtClean="0"/>
              <a:t> (flux de travail)</a:t>
            </a:r>
          </a:p>
          <a:p>
            <a:pPr algn="just">
              <a:buFont typeface="Arial" charset="0"/>
              <a:buNone/>
            </a:pPr>
            <a:r>
              <a:rPr lang="fr-FR" sz="2400" dirty="0" smtClean="0"/>
              <a:t>	</a:t>
            </a:r>
            <a:r>
              <a:rPr lang="fr-FR" sz="2400" u="sng" dirty="0" smtClean="0"/>
              <a:t>Apport</a:t>
            </a:r>
            <a:r>
              <a:rPr lang="fr-FR" sz="2400" dirty="0" smtClean="0"/>
              <a:t> : Le </a:t>
            </a:r>
            <a:r>
              <a:rPr lang="fr-FR" sz="2400" dirty="0" err="1" smtClean="0"/>
              <a:t>workflow</a:t>
            </a:r>
            <a:r>
              <a:rPr lang="fr-FR" sz="2400" dirty="0" smtClean="0"/>
              <a:t> décrit le circuit de validation, les tâches à répartir entre les différents acteurs d’un processus, les délais, les modes de validation</a:t>
            </a:r>
          </a:p>
          <a:p>
            <a:pPr algn="just">
              <a:buFont typeface="Arial" charset="0"/>
              <a:buNone/>
            </a:pPr>
            <a:endParaRPr lang="fr-FR" sz="2400" dirty="0" smtClean="0"/>
          </a:p>
          <a:p>
            <a:pPr algn="just">
              <a:buFont typeface="Arial" charset="0"/>
              <a:buNone/>
            </a:pPr>
            <a:r>
              <a:rPr lang="fr-FR" sz="2400" dirty="0" smtClean="0"/>
              <a:t>	</a:t>
            </a:r>
            <a:r>
              <a:rPr lang="fr-FR" sz="2400" u="sng" dirty="0" smtClean="0"/>
              <a:t>Objectif</a:t>
            </a:r>
            <a:r>
              <a:rPr lang="fr-FR" sz="2400" dirty="0" smtClean="0"/>
              <a:t> : Modéliser les processus pour identifier les éventuels problèmes  dans l’organisation et pouvoir apporter des solutions ou des améliorations en modifiant ces </a:t>
            </a:r>
            <a:r>
              <a:rPr lang="fr-FR" sz="2400" dirty="0" err="1" smtClean="0"/>
              <a:t>workflows</a:t>
            </a:r>
            <a:r>
              <a:rPr lang="fr-FR" sz="2400" dirty="0" smtClean="0"/>
              <a:t>.</a:t>
            </a:r>
          </a:p>
          <a:p>
            <a:endParaRPr lang="fr-FR" sz="2400" b="1" dirty="0"/>
          </a:p>
        </p:txBody>
      </p:sp>
      <p:sp>
        <p:nvSpPr>
          <p:cNvPr id="14" name="Rectangle 13"/>
          <p:cNvSpPr/>
          <p:nvPr/>
        </p:nvSpPr>
        <p:spPr>
          <a:xfrm>
            <a:off x="2500184" y="5086988"/>
            <a:ext cx="5960248" cy="1015663"/>
          </a:xfrm>
          <a:prstGeom prst="rect">
            <a:avLst/>
          </a:prstGeom>
        </p:spPr>
        <p:txBody>
          <a:bodyPr wrap="square">
            <a:spAutoFit/>
          </a:bodyPr>
          <a:lstStyle/>
          <a:p>
            <a:pPr>
              <a:buNone/>
            </a:pPr>
            <a:r>
              <a:rPr lang="fr-FR" sz="2000" b="1" dirty="0"/>
              <a:t>Démarche d’amélioration continue afin </a:t>
            </a:r>
            <a:r>
              <a:rPr lang="fr-FR" sz="2000" b="1" dirty="0" smtClean="0"/>
              <a:t>d’obtenir </a:t>
            </a:r>
            <a:r>
              <a:rPr lang="fr-FR" sz="2000" b="1" dirty="0"/>
              <a:t>une organisation optimale du </a:t>
            </a:r>
            <a:r>
              <a:rPr lang="fr-FR" sz="2000" b="1" dirty="0" smtClean="0"/>
              <a:t>travail </a:t>
            </a:r>
            <a:r>
              <a:rPr lang="fr-FR" sz="2000" b="1" dirty="0"/>
              <a:t>en terme d’efficacité et de   </a:t>
            </a:r>
            <a:r>
              <a:rPr lang="fr-FR" sz="2000" b="1" dirty="0" smtClean="0"/>
              <a:t>communication.</a:t>
            </a:r>
            <a:endParaRPr lang="fr-FR" sz="2000" b="1" dirty="0"/>
          </a:p>
        </p:txBody>
      </p:sp>
      <p:sp>
        <p:nvSpPr>
          <p:cNvPr id="15" name="Flèche droite à entaille 14"/>
          <p:cNvSpPr/>
          <p:nvPr/>
        </p:nvSpPr>
        <p:spPr>
          <a:xfrm>
            <a:off x="683568" y="5472318"/>
            <a:ext cx="1587151"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4165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43</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0" name="Espace réservé du contenu 2"/>
          <p:cNvSpPr txBox="1">
            <a:spLocks/>
          </p:cNvSpPr>
          <p:nvPr/>
        </p:nvSpPr>
        <p:spPr bwMode="auto">
          <a:xfrm>
            <a:off x="251520" y="1349557"/>
            <a:ext cx="7776864"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b="1" dirty="0" smtClean="0"/>
              <a:t>Nouveautés didactiques</a:t>
            </a:r>
          </a:p>
          <a:p>
            <a:pPr marL="0" indent="0">
              <a:buFont typeface="Arial" charset="0"/>
              <a:buNone/>
            </a:pPr>
            <a:endParaRPr lang="fr-FR" b="1" dirty="0" smtClean="0"/>
          </a:p>
          <a:p>
            <a:pPr marL="114300" indent="0">
              <a:buNone/>
            </a:pPr>
            <a:endParaRPr lang="fr-FR" sz="2400" b="1" dirty="0"/>
          </a:p>
        </p:txBody>
      </p:sp>
      <p:sp>
        <p:nvSpPr>
          <p:cNvPr id="15" name="Flèche droite à entaille 14"/>
          <p:cNvSpPr/>
          <p:nvPr/>
        </p:nvSpPr>
        <p:spPr>
          <a:xfrm>
            <a:off x="683568" y="5472318"/>
            <a:ext cx="1587151"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hlinkClick r:id="rId3"/>
          </p:cNvPr>
          <p:cNvPicPr/>
          <p:nvPr/>
        </p:nvPicPr>
        <p:blipFill>
          <a:blip r:embed="rId4" cstate="print"/>
          <a:srcRect/>
          <a:stretch>
            <a:fillRect/>
          </a:stretch>
        </p:blipFill>
        <p:spPr bwMode="auto">
          <a:xfrm>
            <a:off x="1547664" y="2060848"/>
            <a:ext cx="5976664" cy="2829310"/>
          </a:xfrm>
          <a:prstGeom prst="rect">
            <a:avLst/>
          </a:prstGeom>
          <a:noFill/>
          <a:ln w="9525">
            <a:noFill/>
            <a:miter lim="800000"/>
            <a:headEnd/>
            <a:tailEnd/>
          </a:ln>
        </p:spPr>
      </p:pic>
      <p:sp>
        <p:nvSpPr>
          <p:cNvPr id="9" name="Rectangle 8"/>
          <p:cNvSpPr/>
          <p:nvPr/>
        </p:nvSpPr>
        <p:spPr>
          <a:xfrm>
            <a:off x="2500184" y="5086988"/>
            <a:ext cx="5816232" cy="1323439"/>
          </a:xfrm>
          <a:prstGeom prst="rect">
            <a:avLst/>
          </a:prstGeom>
        </p:spPr>
        <p:txBody>
          <a:bodyPr wrap="square">
            <a:spAutoFit/>
          </a:bodyPr>
          <a:lstStyle/>
          <a:p>
            <a:pPr algn="just">
              <a:spcBef>
                <a:spcPts val="600"/>
              </a:spcBef>
              <a:buNone/>
            </a:pPr>
            <a:r>
              <a:rPr lang="fr-FR" sz="2000" dirty="0"/>
              <a:t>En sélectionnant les nœuds (activités) ou les transitions (flux), on peut voir les acteurs et les modes de validation et intervenir pour les modifier.</a:t>
            </a:r>
          </a:p>
        </p:txBody>
      </p:sp>
    </p:spTree>
    <p:extLst>
      <p:ext uri="{BB962C8B-B14F-4D97-AF65-F5344CB8AC3E}">
        <p14:creationId xmlns:p14="http://schemas.microsoft.com/office/powerpoint/2010/main" val="33426495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44</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1" name="Espace réservé du contenu 2"/>
          <p:cNvSpPr>
            <a:spLocks noGrp="1"/>
          </p:cNvSpPr>
          <p:nvPr>
            <p:ph sz="quarter" idx="1"/>
          </p:nvPr>
        </p:nvSpPr>
        <p:spPr>
          <a:xfrm>
            <a:off x="611560" y="1268760"/>
            <a:ext cx="7704856" cy="1728192"/>
          </a:xfrm>
        </p:spPr>
        <p:txBody>
          <a:bodyPr>
            <a:normAutofit/>
          </a:bodyPr>
          <a:lstStyle/>
          <a:p>
            <a:r>
              <a:rPr lang="fr-FR" sz="2400" b="1" dirty="0"/>
              <a:t>Nouveautés </a:t>
            </a:r>
            <a:r>
              <a:rPr lang="fr-FR" sz="2400" b="1" dirty="0" smtClean="0"/>
              <a:t>didactiques</a:t>
            </a:r>
          </a:p>
          <a:p>
            <a:pPr lvl="1"/>
            <a:r>
              <a:rPr lang="fr-FR" sz="1800" dirty="0">
                <a:solidFill>
                  <a:schemeClr val="tx1"/>
                </a:solidFill>
              </a:rPr>
              <a:t>Exemple de </a:t>
            </a:r>
            <a:r>
              <a:rPr lang="fr-FR" sz="1800" dirty="0" err="1">
                <a:solidFill>
                  <a:schemeClr val="tx1"/>
                </a:solidFill>
              </a:rPr>
              <a:t>workflow</a:t>
            </a:r>
            <a:r>
              <a:rPr lang="fr-FR" sz="1800" dirty="0">
                <a:solidFill>
                  <a:schemeClr val="tx1"/>
                </a:solidFill>
              </a:rPr>
              <a:t> : description de l’activité « Attente Approbation » avec les flux entrants, les flux sortants et le groupe d’acteur intervenant</a:t>
            </a:r>
          </a:p>
          <a:p>
            <a:pPr marL="0" indent="0">
              <a:buNone/>
            </a:pPr>
            <a:endParaRPr lang="fr-FR" b="1" dirty="0" smtClean="0"/>
          </a:p>
        </p:txBody>
      </p:sp>
      <p:pic>
        <p:nvPicPr>
          <p:cNvPr id="12" name="Image 11">
            <a:hlinkClick r:id="rId3"/>
          </p:cNvPr>
          <p:cNvPicPr/>
          <p:nvPr/>
        </p:nvPicPr>
        <p:blipFill>
          <a:blip r:embed="rId4" cstate="print"/>
          <a:srcRect/>
          <a:stretch>
            <a:fillRect/>
          </a:stretch>
        </p:blipFill>
        <p:spPr bwMode="auto">
          <a:xfrm>
            <a:off x="1187624" y="2564904"/>
            <a:ext cx="6840760" cy="2448272"/>
          </a:xfrm>
          <a:prstGeom prst="rect">
            <a:avLst/>
          </a:prstGeom>
          <a:noFill/>
          <a:ln w="9525">
            <a:noFill/>
            <a:miter lim="800000"/>
            <a:headEnd/>
            <a:tailEnd/>
          </a:ln>
        </p:spPr>
      </p:pic>
      <p:pic>
        <p:nvPicPr>
          <p:cNvPr id="13" name="Image 12"/>
          <p:cNvPicPr/>
          <p:nvPr/>
        </p:nvPicPr>
        <p:blipFill>
          <a:blip r:embed="rId5" cstate="print"/>
          <a:srcRect/>
          <a:stretch>
            <a:fillRect/>
          </a:stretch>
        </p:blipFill>
        <p:spPr bwMode="auto">
          <a:xfrm>
            <a:off x="1547664" y="5229200"/>
            <a:ext cx="6264696" cy="1008112"/>
          </a:xfrm>
          <a:prstGeom prst="rect">
            <a:avLst/>
          </a:prstGeom>
          <a:noFill/>
          <a:ln w="9525">
            <a:noFill/>
            <a:miter lim="800000"/>
            <a:headEnd/>
            <a:tailEnd/>
          </a:ln>
        </p:spPr>
      </p:pic>
      <p:cxnSp>
        <p:nvCxnSpPr>
          <p:cNvPr id="14" name="Connecteur droit avec flèche 13"/>
          <p:cNvCxnSpPr/>
          <p:nvPr/>
        </p:nvCxnSpPr>
        <p:spPr>
          <a:xfrm>
            <a:off x="3203848" y="2276872"/>
            <a:ext cx="936104"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582785" y="2243155"/>
            <a:ext cx="1609916" cy="15121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Forme libre 16"/>
          <p:cNvSpPr/>
          <p:nvPr/>
        </p:nvSpPr>
        <p:spPr>
          <a:xfrm>
            <a:off x="423968" y="1988840"/>
            <a:ext cx="1123696" cy="3938016"/>
          </a:xfrm>
          <a:custGeom>
            <a:avLst/>
            <a:gdLst>
              <a:gd name="connsiteX0" fmla="*/ 379984 w 1123696"/>
              <a:gd name="connsiteY0" fmla="*/ 0 h 3938016"/>
              <a:gd name="connsiteX1" fmla="*/ 123952 w 1123696"/>
              <a:gd name="connsiteY1" fmla="*/ 2670048 h 3938016"/>
              <a:gd name="connsiteX2" fmla="*/ 1123696 w 1123696"/>
              <a:gd name="connsiteY2" fmla="*/ 3938016 h 3938016"/>
              <a:gd name="connsiteX3" fmla="*/ 1123696 w 1123696"/>
              <a:gd name="connsiteY3" fmla="*/ 3938016 h 3938016"/>
              <a:gd name="connsiteX4" fmla="*/ 1123696 w 1123696"/>
              <a:gd name="connsiteY4" fmla="*/ 3938016 h 3938016"/>
              <a:gd name="connsiteX5" fmla="*/ 1123696 w 1123696"/>
              <a:gd name="connsiteY5" fmla="*/ 3925824 h 393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696" h="3938016">
                <a:moveTo>
                  <a:pt x="379984" y="0"/>
                </a:moveTo>
                <a:cubicBezTo>
                  <a:pt x="189992" y="1006856"/>
                  <a:pt x="0" y="2013712"/>
                  <a:pt x="123952" y="2670048"/>
                </a:cubicBezTo>
                <a:cubicBezTo>
                  <a:pt x="247904" y="3326384"/>
                  <a:pt x="1123696" y="3938016"/>
                  <a:pt x="1123696" y="3938016"/>
                </a:cubicBezTo>
                <a:lnTo>
                  <a:pt x="1123696" y="3938016"/>
                </a:lnTo>
                <a:lnTo>
                  <a:pt x="1123696" y="3938016"/>
                </a:lnTo>
                <a:lnTo>
                  <a:pt x="1123696" y="3925824"/>
                </a:ln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89009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45</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5" name="Espace réservé du contenu 2"/>
          <p:cNvSpPr>
            <a:spLocks noGrp="1"/>
          </p:cNvSpPr>
          <p:nvPr>
            <p:ph sz="quarter" idx="1"/>
          </p:nvPr>
        </p:nvSpPr>
        <p:spPr>
          <a:xfrm>
            <a:off x="611560" y="1196752"/>
            <a:ext cx="7560840" cy="4937760"/>
          </a:xfrm>
        </p:spPr>
        <p:txBody>
          <a:bodyPr>
            <a:normAutofit/>
          </a:bodyPr>
          <a:lstStyle/>
          <a:p>
            <a:r>
              <a:rPr lang="fr-FR" b="1" dirty="0"/>
              <a:t>Quand le progiciel ne suit pas la </a:t>
            </a:r>
            <a:r>
              <a:rPr lang="fr-FR" b="1" dirty="0" smtClean="0"/>
              <a:t>procédure …</a:t>
            </a:r>
            <a:endParaRPr lang="fr-FR" b="1" dirty="0"/>
          </a:p>
        </p:txBody>
      </p:sp>
      <p:sp>
        <p:nvSpPr>
          <p:cNvPr id="18" name="Rectangle 17">
            <a:hlinkClick r:id="rId3"/>
          </p:cNvPr>
          <p:cNvSpPr/>
          <p:nvPr/>
        </p:nvSpPr>
        <p:spPr>
          <a:xfrm>
            <a:off x="467544" y="1844824"/>
            <a:ext cx="7344816" cy="3416320"/>
          </a:xfrm>
          <a:prstGeom prst="rect">
            <a:avLst/>
          </a:prstGeom>
        </p:spPr>
        <p:txBody>
          <a:bodyPr wrap="square">
            <a:spAutoFit/>
          </a:bodyPr>
          <a:lstStyle/>
          <a:p>
            <a:r>
              <a:rPr lang="fr-FR" dirty="0"/>
              <a:t>Par </a:t>
            </a:r>
            <a:r>
              <a:rPr lang="fr-FR" dirty="0" smtClean="0"/>
              <a:t>mégarde Mme</a:t>
            </a:r>
            <a:r>
              <a:rPr lang="fr-FR" dirty="0"/>
              <a:t> Fulton a pu </a:t>
            </a:r>
            <a:r>
              <a:rPr lang="fr-FR" u="sng" dirty="0"/>
              <a:t>approuver</a:t>
            </a:r>
            <a:r>
              <a:rPr lang="fr-FR" dirty="0"/>
              <a:t> elle-même sa demande de congé sans que son supérieur ait eu à </a:t>
            </a:r>
            <a:r>
              <a:rPr lang="fr-FR" dirty="0" smtClean="0"/>
              <a:t>intervenir !</a:t>
            </a:r>
          </a:p>
          <a:p>
            <a:r>
              <a:rPr lang="fr-FR" dirty="0" smtClean="0"/>
              <a:t>Elle </a:t>
            </a:r>
            <a:r>
              <a:rPr lang="fr-FR" dirty="0"/>
              <a:t>le prévient</a:t>
            </a:r>
            <a:r>
              <a:rPr lang="fr-FR" dirty="0" smtClean="0"/>
              <a:t>, son responsable…</a:t>
            </a:r>
          </a:p>
          <a:p>
            <a:endParaRPr lang="fr-FR" dirty="0" smtClean="0"/>
          </a:p>
          <a:p>
            <a:endParaRPr lang="fr-FR" dirty="0"/>
          </a:p>
          <a:p>
            <a:endParaRPr lang="fr-FR" dirty="0" smtClean="0"/>
          </a:p>
          <a:p>
            <a:endParaRPr lang="fr-FR" dirty="0"/>
          </a:p>
          <a:p>
            <a:r>
              <a:rPr lang="fr-FR" dirty="0" smtClean="0"/>
              <a:t>Le supérieur </a:t>
            </a:r>
            <a:r>
              <a:rPr lang="fr-FR" dirty="0"/>
              <a:t>hiérarchique de Mme Fulton voit qu’en effet la demande est validée sans qu’il ait eu à intervenir. Il constate également avec étonnement que le progiciel lui permet de revenir sur cette décision et de refuser la demande. </a:t>
            </a:r>
          </a:p>
          <a:p>
            <a:r>
              <a:rPr lang="fr-FR" dirty="0"/>
              <a:t> </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912008"/>
            <a:ext cx="6953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e 19"/>
          <p:cNvGrpSpPr/>
          <p:nvPr/>
        </p:nvGrpSpPr>
        <p:grpSpPr>
          <a:xfrm>
            <a:off x="1985080" y="4924973"/>
            <a:ext cx="4473192" cy="1367902"/>
            <a:chOff x="1985080" y="4811304"/>
            <a:chExt cx="4473192" cy="1367902"/>
          </a:xfrm>
        </p:grpSpPr>
        <p:sp>
          <p:nvSpPr>
            <p:cNvPr id="21" name="Flèche droite à entaille 20"/>
            <p:cNvSpPr/>
            <p:nvPr/>
          </p:nvSpPr>
          <p:spPr>
            <a:xfrm>
              <a:off x="1985080" y="5472318"/>
              <a:ext cx="1728192"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4180344" y="4811304"/>
              <a:ext cx="2277928" cy="1367902"/>
              <a:chOff x="4180344" y="4811304"/>
              <a:chExt cx="2277928" cy="1367902"/>
            </a:xfrm>
          </p:grpSpPr>
          <p:pic>
            <p:nvPicPr>
              <p:cNvPr id="23" name="Picture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546" y="4811304"/>
                <a:ext cx="6953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947" y="5512457"/>
                <a:ext cx="6953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344" y="5502931"/>
                <a:ext cx="6953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Connecteur droit avec flèche 25"/>
              <p:cNvCxnSpPr/>
              <p:nvPr/>
            </p:nvCxnSpPr>
            <p:spPr>
              <a:xfrm flipH="1">
                <a:off x="4875669" y="5483268"/>
                <a:ext cx="344403" cy="251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5252801" y="5483268"/>
                <a:ext cx="469070" cy="353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74525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46</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5" name="Espace réservé du contenu 2"/>
          <p:cNvSpPr>
            <a:spLocks noGrp="1"/>
          </p:cNvSpPr>
          <p:nvPr>
            <p:ph sz="quarter" idx="1"/>
          </p:nvPr>
        </p:nvSpPr>
        <p:spPr>
          <a:xfrm>
            <a:off x="611560" y="1196752"/>
            <a:ext cx="7560840" cy="4937760"/>
          </a:xfrm>
        </p:spPr>
        <p:txBody>
          <a:bodyPr>
            <a:normAutofit/>
          </a:bodyPr>
          <a:lstStyle/>
          <a:p>
            <a:r>
              <a:rPr lang="fr-FR" b="1" dirty="0"/>
              <a:t>Quand le progiciel ne suit pas la </a:t>
            </a:r>
            <a:r>
              <a:rPr lang="fr-FR" b="1" dirty="0" smtClean="0"/>
              <a:t>procédure …</a:t>
            </a:r>
            <a:endParaRPr lang="fr-FR" b="1" dirty="0"/>
          </a:p>
        </p:txBody>
      </p:sp>
      <p:sp>
        <p:nvSpPr>
          <p:cNvPr id="16" name="Rectangle 15">
            <a:hlinkClick r:id="rId3"/>
          </p:cNvPr>
          <p:cNvSpPr/>
          <p:nvPr/>
        </p:nvSpPr>
        <p:spPr>
          <a:xfrm>
            <a:off x="510888" y="1700808"/>
            <a:ext cx="7344816" cy="1754326"/>
          </a:xfrm>
          <a:prstGeom prst="rect">
            <a:avLst/>
          </a:prstGeom>
        </p:spPr>
        <p:txBody>
          <a:bodyPr wrap="square">
            <a:spAutoFit/>
          </a:bodyPr>
          <a:lstStyle/>
          <a:p>
            <a:r>
              <a:rPr lang="fr-FR" dirty="0"/>
              <a:t> </a:t>
            </a:r>
          </a:p>
          <a:p>
            <a:r>
              <a:rPr lang="fr-FR" dirty="0">
                <a:hlinkClick r:id="rId3"/>
              </a:rPr>
              <a:t>Mme Billon </a:t>
            </a:r>
            <a:r>
              <a:rPr lang="fr-FR" dirty="0"/>
              <a:t>informe de ces dysfonctionnements la directrice des systèmes d’information, </a:t>
            </a:r>
            <a:r>
              <a:rPr lang="fr-FR" dirty="0">
                <a:hlinkClick r:id="rId3"/>
              </a:rPr>
              <a:t>Mme Rivaux</a:t>
            </a:r>
            <a:r>
              <a:rPr lang="fr-FR" dirty="0"/>
              <a:t>.  Cette dernière lui indique qu’il s’agit du paramétrage actuel du </a:t>
            </a:r>
            <a:r>
              <a:rPr lang="fr-FR" i="1" dirty="0" err="1"/>
              <a:t>workflow</a:t>
            </a:r>
            <a:r>
              <a:rPr lang="fr-FR" dirty="0"/>
              <a:t> au sein du PGI et qu’il a été décidé de faire ainsi car de nombreux collaborateurs ont souhaité davantage de souplesse dans la procédure de demande de congé. </a:t>
            </a:r>
          </a:p>
        </p:txBody>
      </p:sp>
      <p:pic>
        <p:nvPicPr>
          <p:cNvPr id="17"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36409"/>
            <a:ext cx="1198240" cy="153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lèche droite à entaille 27"/>
          <p:cNvSpPr/>
          <p:nvPr/>
        </p:nvSpPr>
        <p:spPr>
          <a:xfrm>
            <a:off x="2051720" y="4836468"/>
            <a:ext cx="1728192"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0981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47</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15" name="Espace réservé du contenu 2"/>
          <p:cNvSpPr>
            <a:spLocks noGrp="1"/>
          </p:cNvSpPr>
          <p:nvPr>
            <p:ph sz="quarter" idx="1"/>
          </p:nvPr>
        </p:nvSpPr>
        <p:spPr>
          <a:xfrm>
            <a:off x="611560" y="1196752"/>
            <a:ext cx="7560840" cy="4937760"/>
          </a:xfrm>
        </p:spPr>
        <p:txBody>
          <a:bodyPr>
            <a:normAutofit/>
          </a:bodyPr>
          <a:lstStyle/>
          <a:p>
            <a:r>
              <a:rPr lang="fr-FR" b="1" dirty="0"/>
              <a:t>Premier élément de réponse</a:t>
            </a:r>
          </a:p>
        </p:txBody>
      </p:sp>
      <p:sp>
        <p:nvSpPr>
          <p:cNvPr id="9" name="Rectangle 8">
            <a:hlinkClick r:id="rId3"/>
          </p:cNvPr>
          <p:cNvSpPr/>
          <p:nvPr/>
        </p:nvSpPr>
        <p:spPr>
          <a:xfrm>
            <a:off x="460688" y="1896567"/>
            <a:ext cx="7783720" cy="4801314"/>
          </a:xfrm>
          <a:prstGeom prst="rect">
            <a:avLst/>
          </a:prstGeom>
        </p:spPr>
        <p:txBody>
          <a:bodyPr wrap="square">
            <a:spAutoFit/>
          </a:bodyPr>
          <a:lstStyle/>
          <a:p>
            <a:r>
              <a:rPr lang="fr-FR" b="1" dirty="0" smtClean="0"/>
              <a:t>«</a:t>
            </a:r>
            <a:r>
              <a:rPr lang="fr-FR" b="1" dirty="0"/>
              <a:t> </a:t>
            </a:r>
            <a:r>
              <a:rPr lang="fr-FR" b="1" i="1" dirty="0"/>
              <a:t>En quoi les technologies transforment-elles l’information en ressource ?</a:t>
            </a:r>
            <a:r>
              <a:rPr lang="fr-FR" b="1" dirty="0"/>
              <a:t> » </a:t>
            </a:r>
            <a:endParaRPr lang="fr-FR" dirty="0"/>
          </a:p>
          <a:p>
            <a:r>
              <a:rPr lang="fr-FR" dirty="0"/>
              <a:t>	</a:t>
            </a:r>
          </a:p>
          <a:p>
            <a:r>
              <a:rPr lang="fr-FR" dirty="0"/>
              <a:t>Le </a:t>
            </a:r>
            <a:r>
              <a:rPr lang="fr-FR" dirty="0" smtClean="0"/>
              <a:t>SI permet </a:t>
            </a:r>
            <a:r>
              <a:rPr lang="fr-FR" dirty="0"/>
              <a:t>de d’organiser la circulation, la production et la mémorisation de l’information dans l’entreprise. Ce système a souvent pour support des moyens informatiques (postes de travail, serveurs, progiciels, réseaux). </a:t>
            </a:r>
          </a:p>
          <a:p>
            <a:r>
              <a:rPr lang="fr-FR" dirty="0"/>
              <a:t> </a:t>
            </a:r>
          </a:p>
          <a:p>
            <a:r>
              <a:rPr lang="fr-FR" dirty="0"/>
              <a:t>Le </a:t>
            </a:r>
            <a:r>
              <a:rPr lang="fr-FR" dirty="0" smtClean="0"/>
              <a:t>SI est </a:t>
            </a:r>
            <a:r>
              <a:rPr lang="fr-FR" dirty="0"/>
              <a:t>animé par les acteurs de l’entreprise qui, à chaque étape prennent les décisions qui permettent de produire l’information utile. </a:t>
            </a:r>
            <a:endParaRPr lang="fr-FR" dirty="0" smtClean="0"/>
          </a:p>
          <a:p>
            <a:r>
              <a:rPr lang="fr-FR" b="1" dirty="0" smtClean="0"/>
              <a:t>Un </a:t>
            </a:r>
            <a:r>
              <a:rPr lang="fr-FR" b="1" i="1" dirty="0" err="1"/>
              <a:t>workflow</a:t>
            </a:r>
            <a:r>
              <a:rPr lang="fr-FR" b="1" dirty="0"/>
              <a:t> par exemple, organise la production d’un document en permettant à chacun d’intervenir au bon moment et à bon escient pour servir un objectif précis.</a:t>
            </a:r>
          </a:p>
          <a:p>
            <a:r>
              <a:rPr lang="fr-FR" dirty="0"/>
              <a:t> </a:t>
            </a:r>
          </a:p>
          <a:p>
            <a:r>
              <a:rPr lang="fr-FR" b="1" dirty="0">
                <a:solidFill>
                  <a:schemeClr val="accent1">
                    <a:lumMod val="75000"/>
                  </a:schemeClr>
                </a:solidFill>
              </a:rPr>
              <a:t>On peut ainsi considérer que les technologies </a:t>
            </a:r>
            <a:r>
              <a:rPr lang="fr-FR" b="1" dirty="0" smtClean="0">
                <a:solidFill>
                  <a:schemeClr val="accent1">
                    <a:lumMod val="75000"/>
                  </a:schemeClr>
                </a:solidFill>
              </a:rPr>
              <a:t>(PGI, SGBDR, réseau) </a:t>
            </a:r>
            <a:r>
              <a:rPr lang="fr-FR" b="1" dirty="0">
                <a:solidFill>
                  <a:schemeClr val="accent1">
                    <a:lumMod val="75000"/>
                  </a:schemeClr>
                </a:solidFill>
              </a:rPr>
              <a:t>sont autant de moyens qui permettent d’exploiter efficacement l’information, c'est-à-dire d’en faire une ressource pour l’entreprise.</a:t>
            </a:r>
          </a:p>
          <a:p>
            <a:endParaRPr lang="fr-FR" dirty="0"/>
          </a:p>
        </p:txBody>
      </p:sp>
    </p:spTree>
    <p:extLst>
      <p:ext uri="{BB962C8B-B14F-4D97-AF65-F5344CB8AC3E}">
        <p14:creationId xmlns:p14="http://schemas.microsoft.com/office/powerpoint/2010/main" val="37880527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48</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7" name="Espace réservé du contenu 2"/>
          <p:cNvSpPr>
            <a:spLocks noGrp="1"/>
          </p:cNvSpPr>
          <p:nvPr>
            <p:ph sz="quarter" idx="1"/>
          </p:nvPr>
        </p:nvSpPr>
        <p:spPr>
          <a:xfrm>
            <a:off x="611188" y="1196975"/>
            <a:ext cx="7561262" cy="4937125"/>
          </a:xfrm>
        </p:spPr>
        <p:txBody>
          <a:bodyPr>
            <a:normAutofit/>
          </a:bodyPr>
          <a:lstStyle/>
          <a:p>
            <a:r>
              <a:rPr lang="fr-FR" b="1" dirty="0"/>
              <a:t>Le processus de gestion des commandes</a:t>
            </a:r>
          </a:p>
        </p:txBody>
      </p:sp>
      <p:sp>
        <p:nvSpPr>
          <p:cNvPr id="10" name="Rectangle 9">
            <a:hlinkClick r:id="rId3"/>
          </p:cNvPr>
          <p:cNvSpPr/>
          <p:nvPr/>
        </p:nvSpPr>
        <p:spPr>
          <a:xfrm>
            <a:off x="458808" y="2420888"/>
            <a:ext cx="7785600" cy="2769989"/>
          </a:xfrm>
          <a:prstGeom prst="rect">
            <a:avLst/>
          </a:prstGeom>
        </p:spPr>
        <p:txBody>
          <a:bodyPr wrap="square">
            <a:spAutoFit/>
          </a:bodyPr>
          <a:lstStyle/>
          <a:p>
            <a:r>
              <a:rPr lang="fr-FR" sz="2000" dirty="0"/>
              <a:t>Avec l’arrivée du PGI il y a deux ans, </a:t>
            </a:r>
            <a:r>
              <a:rPr lang="fr-FR" sz="2000" dirty="0" err="1"/>
              <a:t>Specibike</a:t>
            </a:r>
            <a:r>
              <a:rPr lang="fr-FR" sz="2000" dirty="0"/>
              <a:t> a été amenée à réorganiser ses activités autour de processus. Elle a été accompagnée dans cette démarche par la société </a:t>
            </a:r>
            <a:r>
              <a:rPr lang="fr-FR" sz="2000" dirty="0" err="1"/>
              <a:t>Praxime</a:t>
            </a:r>
            <a:r>
              <a:rPr lang="fr-FR" sz="2000" dirty="0"/>
              <a:t> qui est spécialisée dans la modélisation des processus d’entreprise</a:t>
            </a:r>
            <a:r>
              <a:rPr lang="fr-FR" sz="2000" dirty="0" smtClean="0"/>
              <a:t>.</a:t>
            </a:r>
          </a:p>
          <a:p>
            <a:endParaRPr lang="fr-FR" sz="2000" dirty="0"/>
          </a:p>
          <a:p>
            <a:r>
              <a:rPr lang="en-US" sz="2000" dirty="0"/>
              <a:t>En </a:t>
            </a:r>
            <a:r>
              <a:rPr lang="en-US" sz="2000" dirty="0" err="1"/>
              <a:t>anglais</a:t>
            </a:r>
            <a:r>
              <a:rPr lang="en-US" sz="2000" dirty="0"/>
              <a:t> : </a:t>
            </a:r>
            <a:r>
              <a:rPr lang="en-US" sz="2000" i="1" dirty="0"/>
              <a:t>Business Process Modeling</a:t>
            </a:r>
            <a:r>
              <a:rPr lang="en-US" sz="2000" dirty="0"/>
              <a:t> (BPM</a:t>
            </a:r>
            <a:r>
              <a:rPr lang="en-US" sz="2000" dirty="0" smtClean="0"/>
              <a:t>).</a:t>
            </a:r>
            <a:endParaRPr lang="fr-FR" sz="2000" dirty="0"/>
          </a:p>
          <a:p>
            <a:endParaRPr lang="fr-FR" dirty="0" smtClean="0"/>
          </a:p>
          <a:p>
            <a:endParaRPr lang="fr-FR" dirty="0"/>
          </a:p>
          <a:p>
            <a:endParaRPr lang="fr-FR" dirty="0"/>
          </a:p>
        </p:txBody>
      </p:sp>
    </p:spTree>
    <p:extLst>
      <p:ext uri="{BB962C8B-B14F-4D97-AF65-F5344CB8AC3E}">
        <p14:creationId xmlns:p14="http://schemas.microsoft.com/office/powerpoint/2010/main" val="2580285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49</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7" name="Espace réservé du contenu 2"/>
          <p:cNvSpPr>
            <a:spLocks noGrp="1"/>
          </p:cNvSpPr>
          <p:nvPr>
            <p:ph sz="quarter" idx="1"/>
          </p:nvPr>
        </p:nvSpPr>
        <p:spPr>
          <a:xfrm>
            <a:off x="611188" y="1196975"/>
            <a:ext cx="7561262" cy="4937125"/>
          </a:xfrm>
        </p:spPr>
        <p:txBody>
          <a:bodyPr>
            <a:normAutofit/>
          </a:bodyPr>
          <a:lstStyle/>
          <a:p>
            <a:r>
              <a:rPr lang="fr-FR" b="1" dirty="0"/>
              <a:t>Le processus de gestion des commandes</a:t>
            </a:r>
          </a:p>
        </p:txBody>
      </p:sp>
      <p:sp>
        <p:nvSpPr>
          <p:cNvPr id="6" name="Rectangle 5">
            <a:hlinkClick r:id="rId3"/>
          </p:cNvPr>
          <p:cNvSpPr/>
          <p:nvPr/>
        </p:nvSpPr>
        <p:spPr>
          <a:xfrm>
            <a:off x="460688" y="1884735"/>
            <a:ext cx="7927736" cy="2154436"/>
          </a:xfrm>
          <a:prstGeom prst="rect">
            <a:avLst/>
          </a:prstGeom>
        </p:spPr>
        <p:txBody>
          <a:bodyPr wrap="square">
            <a:spAutoFit/>
          </a:bodyPr>
          <a:lstStyle/>
          <a:p>
            <a:r>
              <a:rPr lang="fr-FR" sz="2000" dirty="0" smtClean="0"/>
              <a:t>Nous </a:t>
            </a:r>
            <a:r>
              <a:rPr lang="fr-FR" sz="2000" dirty="0"/>
              <a:t>nous intéressons ici au processus de </a:t>
            </a:r>
            <a:r>
              <a:rPr lang="fr-FR" sz="2000" i="1" u="sng" dirty="0"/>
              <a:t>gestion des commandes </a:t>
            </a:r>
            <a:r>
              <a:rPr lang="fr-FR" sz="2000" dirty="0"/>
              <a:t>qui consiste à prendre en charge la commande d’un vélo passée par un client directement par l’intermédiaire du site </a:t>
            </a:r>
            <a:r>
              <a:rPr lang="fr-FR" sz="2000" dirty="0" err="1"/>
              <a:t>Oxabike</a:t>
            </a:r>
            <a:r>
              <a:rPr lang="fr-FR" sz="2000" dirty="0" smtClean="0"/>
              <a:t>.</a:t>
            </a:r>
          </a:p>
          <a:p>
            <a:endParaRPr lang="fr-FR" sz="2000" b="1" dirty="0"/>
          </a:p>
          <a:p>
            <a:endParaRPr lang="fr-FR" dirty="0" smtClean="0"/>
          </a:p>
          <a:p>
            <a:endParaRPr lang="fr-FR" dirty="0"/>
          </a:p>
          <a:p>
            <a:endParaRPr lang="fr-FR" dirty="0"/>
          </a:p>
        </p:txBody>
      </p:sp>
      <p:pic>
        <p:nvPicPr>
          <p:cNvPr id="9" name="Image 8">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068" y="3082221"/>
            <a:ext cx="4411007" cy="3224854"/>
          </a:xfrm>
          <a:prstGeom prst="rect">
            <a:avLst/>
          </a:prstGeom>
        </p:spPr>
      </p:pic>
    </p:spTree>
    <p:extLst>
      <p:ext uri="{BB962C8B-B14F-4D97-AF65-F5344CB8AC3E}">
        <p14:creationId xmlns:p14="http://schemas.microsoft.com/office/powerpoint/2010/main" val="419860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solidFill>
                  <a:srgbClr val="CC3300"/>
                </a:solidFill>
              </a:rPr>
              <a:t>Lecture du programme</a:t>
            </a: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Comment lire le programme ?</a:t>
            </a:r>
          </a:p>
        </p:txBody>
      </p:sp>
      <p:graphicFrame>
        <p:nvGraphicFramePr>
          <p:cNvPr id="16" name="Tableau 15"/>
          <p:cNvGraphicFramePr>
            <a:graphicFrameLocks noGrp="1"/>
          </p:cNvGraphicFramePr>
          <p:nvPr>
            <p:extLst>
              <p:ext uri="{D42A27DB-BD31-4B8C-83A1-F6EECF244321}">
                <p14:modId xmlns:p14="http://schemas.microsoft.com/office/powerpoint/2010/main" val="1797259754"/>
              </p:ext>
            </p:extLst>
          </p:nvPr>
        </p:nvGraphicFramePr>
        <p:xfrm>
          <a:off x="107505" y="2348880"/>
          <a:ext cx="8208912" cy="4224290"/>
        </p:xfrm>
        <a:graphic>
          <a:graphicData uri="http://schemas.openxmlformats.org/drawingml/2006/table">
            <a:tbl>
              <a:tblPr firstRow="1" bandRow="1">
                <a:tableStyleId>{5C22544A-7EE6-4342-B048-85BDC9FD1C3A}</a:tableStyleId>
              </a:tblPr>
              <a:tblGrid>
                <a:gridCol w="2088231"/>
                <a:gridCol w="2016224"/>
                <a:gridCol w="4104457"/>
              </a:tblGrid>
              <a:tr h="368570">
                <a:tc>
                  <a:txBody>
                    <a:bodyPr/>
                    <a:lstStyle/>
                    <a:p>
                      <a:pPr algn="ctr"/>
                      <a:r>
                        <a:rPr lang="fr-FR" sz="1600" dirty="0" smtClean="0"/>
                        <a:t>Question de gestion</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finalités</a:t>
                      </a:r>
                      <a:endParaRPr lang="fr-FR" sz="1600" dirty="0"/>
                    </a:p>
                  </a:txBody>
                  <a:tcPr anchor="ctr"/>
                </a:tc>
              </a:tr>
              <a:tr h="3217022">
                <a:tc>
                  <a:txBody>
                    <a:bodyPr/>
                    <a:lstStyle/>
                    <a:p>
                      <a:r>
                        <a:rPr lang="fr-FR" sz="1300" b="1" dirty="0" smtClean="0"/>
                        <a:t>Les systèmes d’information façonnent-ils</a:t>
                      </a:r>
                    </a:p>
                    <a:p>
                      <a:r>
                        <a:rPr lang="fr-FR" sz="1300" b="1" dirty="0" smtClean="0"/>
                        <a:t>l’organisation du travail</a:t>
                      </a:r>
                    </a:p>
                    <a:p>
                      <a:r>
                        <a:rPr lang="fr-FR" sz="1300" b="1" dirty="0" smtClean="0"/>
                        <a:t>au sein des</a:t>
                      </a:r>
                    </a:p>
                    <a:p>
                      <a:r>
                        <a:rPr lang="fr-FR" sz="1300" b="1" dirty="0" smtClean="0"/>
                        <a:t>organisations ou s'y</a:t>
                      </a:r>
                    </a:p>
                    <a:p>
                      <a:r>
                        <a:rPr lang="fr-FR" sz="1300" b="1" dirty="0" smtClean="0"/>
                        <a:t>adaptent-ils ?</a:t>
                      </a:r>
                      <a:endParaRPr lang="fr-FR" sz="1300" b="1" dirty="0"/>
                    </a:p>
                  </a:txBody>
                  <a:tcPr anchor="ctr"/>
                </a:tc>
                <a:tc>
                  <a:txBody>
                    <a:bodyPr/>
                    <a:lstStyle/>
                    <a:p>
                      <a:r>
                        <a:rPr lang="fr-FR" sz="1300" dirty="0" smtClean="0"/>
                        <a:t>Processus : nature et représentation </a:t>
                      </a:r>
                    </a:p>
                    <a:p>
                      <a:endParaRPr lang="fr-FR" sz="1300" dirty="0" smtClean="0"/>
                    </a:p>
                    <a:p>
                      <a:endParaRPr lang="fr-FR" sz="1300" dirty="0" smtClean="0"/>
                    </a:p>
                    <a:p>
                      <a:endParaRPr lang="fr-FR" sz="1300" dirty="0" smtClean="0"/>
                    </a:p>
                    <a:p>
                      <a:r>
                        <a:rPr lang="fr-FR" sz="1300" dirty="0" smtClean="0"/>
                        <a:t>Progiciels de gestion dans les métiers de l’organisation : approche fonctionnelle, gestion de processus et flux de travail (workflow)</a:t>
                      </a:r>
                    </a:p>
                    <a:p>
                      <a:endParaRPr lang="fr-FR" sz="1300" dirty="0" smtClean="0"/>
                    </a:p>
                    <a:p>
                      <a:endParaRPr lang="fr-FR" sz="1300" dirty="0" smtClean="0"/>
                    </a:p>
                    <a:p>
                      <a:endParaRPr lang="fr-FR" sz="1300" dirty="0" smtClean="0"/>
                    </a:p>
                    <a:p>
                      <a:r>
                        <a:rPr lang="fr-FR" sz="1300" dirty="0" smtClean="0"/>
                        <a:t>e-commerce </a:t>
                      </a:r>
                    </a:p>
                    <a:p>
                      <a:endParaRPr lang="fr-FR" sz="1300" dirty="0" smtClean="0"/>
                    </a:p>
                    <a:p>
                      <a:endParaRPr lang="fr-FR" sz="1300" dirty="0" smtClean="0"/>
                    </a:p>
                    <a:p>
                      <a:endParaRPr lang="fr-FR" sz="1300" dirty="0" smtClean="0"/>
                    </a:p>
                    <a:p>
                      <a:r>
                        <a:rPr lang="fr-FR" sz="1300" dirty="0" smtClean="0"/>
                        <a:t>Travail à distance</a:t>
                      </a:r>
                      <a:endParaRPr lang="fr-FR" sz="1300" dirty="0"/>
                    </a:p>
                  </a:txBody>
                  <a:tcPr anchor="ctr"/>
                </a:tc>
                <a:tc>
                  <a:txBody>
                    <a:bodyPr/>
                    <a:lstStyle/>
                    <a:p>
                      <a:r>
                        <a:rPr lang="fr-FR" sz="1300" b="1" dirty="0" smtClean="0"/>
                        <a:t>Par leur rôle structurant, les systèmes d’information contribuent à modeler l’organisation et peuvent déterminer des modes de fonctionnement rigides et contraignants. </a:t>
                      </a:r>
                    </a:p>
                    <a:p>
                      <a:endParaRPr lang="fr-FR" sz="1300" dirty="0" smtClean="0"/>
                    </a:p>
                    <a:p>
                      <a:r>
                        <a:rPr lang="fr-FR" sz="1300" i="1" dirty="0" smtClean="0"/>
                        <a:t>À partir d’exemples réels et à partir d’une mise en situation qui exploite un outil logiciel, l’élève est capable</a:t>
                      </a:r>
                    </a:p>
                    <a:p>
                      <a:r>
                        <a:rPr lang="fr-FR" sz="1300" i="1" dirty="0" smtClean="0"/>
                        <a:t>de : </a:t>
                      </a:r>
                    </a:p>
                    <a:p>
                      <a:endParaRPr lang="fr-FR" sz="1300" i="1" dirty="0" smtClean="0"/>
                    </a:p>
                    <a:p>
                      <a:r>
                        <a:rPr lang="fr-FR" sz="1300" dirty="0" smtClean="0"/>
                        <a:t>- identifier les différentes étapes d’un processus de gestion et d’en schématiser l’enchaînement ; </a:t>
                      </a:r>
                    </a:p>
                    <a:p>
                      <a:r>
                        <a:rPr lang="fr-FR" sz="1300" dirty="0" smtClean="0"/>
                        <a:t>- repérer les effets de l’automatisation des activités de gestion sur la circulation de l’information, l’organisation du travail et le rôle des acteurs. </a:t>
                      </a:r>
                      <a:endParaRPr lang="fr-FR" sz="1300" dirty="0"/>
                    </a:p>
                  </a:txBody>
                  <a:tcPr anchor="ctr"/>
                </a:tc>
              </a:tr>
            </a:tbl>
          </a:graphicData>
        </a:graphic>
      </p:graphicFrame>
      <p:sp>
        <p:nvSpPr>
          <p:cNvPr id="21" name="Rectangle à coins arrondis 20"/>
          <p:cNvSpPr/>
          <p:nvPr/>
        </p:nvSpPr>
        <p:spPr>
          <a:xfrm>
            <a:off x="143887" y="3953128"/>
            <a:ext cx="1980000" cy="134808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4256001" y="4989426"/>
            <a:ext cx="3820218" cy="1080120"/>
          </a:xfrm>
          <a:prstGeom prst="round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p:cNvGrpSpPr/>
          <p:nvPr/>
        </p:nvGrpSpPr>
        <p:grpSpPr>
          <a:xfrm>
            <a:off x="4067944" y="4021238"/>
            <a:ext cx="4008274" cy="872430"/>
            <a:chOff x="4067944" y="4021238"/>
            <a:chExt cx="4008274" cy="872430"/>
          </a:xfrm>
        </p:grpSpPr>
        <p:sp>
          <p:nvSpPr>
            <p:cNvPr id="18" name="Rectangle à coins arrondis 17"/>
            <p:cNvSpPr/>
            <p:nvPr/>
          </p:nvSpPr>
          <p:spPr>
            <a:xfrm>
              <a:off x="4260218" y="4173588"/>
              <a:ext cx="3816000" cy="72008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067944" y="4021238"/>
              <a:ext cx="216024" cy="276999"/>
            </a:xfrm>
            <a:prstGeom prst="rect">
              <a:avLst/>
            </a:prstGeom>
            <a:noFill/>
          </p:spPr>
          <p:txBody>
            <a:bodyPr wrap="square" rtlCol="0">
              <a:spAutoFit/>
            </a:bodyPr>
            <a:lstStyle/>
            <a:p>
              <a:r>
                <a:rPr lang="fr-FR" sz="1200" dirty="0">
                  <a:solidFill>
                    <a:srgbClr val="CC3300"/>
                  </a:solidFill>
                  <a:latin typeface="+mn-lt"/>
                </a:rPr>
                <a:t>1</a:t>
              </a:r>
            </a:p>
          </p:txBody>
        </p:sp>
      </p:grpSp>
      <p:sp>
        <p:nvSpPr>
          <p:cNvPr id="95233" name="Rectangle 95232"/>
          <p:cNvSpPr/>
          <p:nvPr/>
        </p:nvSpPr>
        <p:spPr>
          <a:xfrm>
            <a:off x="2212403" y="2737498"/>
            <a:ext cx="1980220" cy="3816424"/>
          </a:xfrm>
          <a:prstGeom prst="rect">
            <a:avLst/>
          </a:prstGeom>
          <a:solidFill>
            <a:srgbClr val="FF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237" name="Rectangle 95236"/>
          <p:cNvSpPr/>
          <p:nvPr/>
        </p:nvSpPr>
        <p:spPr>
          <a:xfrm>
            <a:off x="2775953" y="2363169"/>
            <a:ext cx="853119" cy="338554"/>
          </a:xfrm>
          <a:prstGeom prst="rect">
            <a:avLst/>
          </a:prstGeom>
        </p:spPr>
        <p:txBody>
          <a:bodyPr wrap="none">
            <a:spAutoFit/>
          </a:bodyPr>
          <a:lstStyle/>
          <a:p>
            <a:r>
              <a:rPr lang="fr-FR" sz="1600" b="1" dirty="0">
                <a:solidFill>
                  <a:srgbClr val="CC3300"/>
                </a:solidFill>
                <a:latin typeface="Calibri"/>
              </a:rPr>
              <a:t>Notions</a:t>
            </a:r>
            <a:endParaRPr lang="fr-FR" dirty="0">
              <a:solidFill>
                <a:srgbClr val="CC3300"/>
              </a:solidFill>
            </a:endParaRPr>
          </a:p>
        </p:txBody>
      </p:sp>
      <p:grpSp>
        <p:nvGrpSpPr>
          <p:cNvPr id="95232" name="Groupe 95231"/>
          <p:cNvGrpSpPr/>
          <p:nvPr/>
        </p:nvGrpSpPr>
        <p:grpSpPr>
          <a:xfrm>
            <a:off x="3275856" y="5024209"/>
            <a:ext cx="939884" cy="414690"/>
            <a:chOff x="3275856" y="5024209"/>
            <a:chExt cx="939884" cy="414690"/>
          </a:xfrm>
        </p:grpSpPr>
        <p:sp>
          <p:nvSpPr>
            <p:cNvPr id="23" name="Forme libre 22"/>
            <p:cNvSpPr/>
            <p:nvPr/>
          </p:nvSpPr>
          <p:spPr>
            <a:xfrm>
              <a:off x="3479470" y="5177642"/>
              <a:ext cx="736270" cy="261257"/>
            </a:xfrm>
            <a:custGeom>
              <a:avLst/>
              <a:gdLst>
                <a:gd name="connsiteX0" fmla="*/ 736270 w 736270"/>
                <a:gd name="connsiteY0" fmla="*/ 261257 h 261257"/>
                <a:gd name="connsiteX1" fmla="*/ 391886 w 736270"/>
                <a:gd name="connsiteY1" fmla="*/ 190005 h 261257"/>
                <a:gd name="connsiteX2" fmla="*/ 0 w 736270"/>
                <a:gd name="connsiteY2" fmla="*/ 0 h 261257"/>
              </a:gdLst>
              <a:ahLst/>
              <a:cxnLst>
                <a:cxn ang="0">
                  <a:pos x="connsiteX0" y="connsiteY0"/>
                </a:cxn>
                <a:cxn ang="0">
                  <a:pos x="connsiteX1" y="connsiteY1"/>
                </a:cxn>
                <a:cxn ang="0">
                  <a:pos x="connsiteX2" y="connsiteY2"/>
                </a:cxn>
              </a:cxnLst>
              <a:rect l="l" t="t" r="r" b="b"/>
              <a:pathLst>
                <a:path w="736270" h="261257">
                  <a:moveTo>
                    <a:pt x="736270" y="261257"/>
                  </a:moveTo>
                  <a:cubicBezTo>
                    <a:pt x="625434" y="247402"/>
                    <a:pt x="514598" y="233548"/>
                    <a:pt x="391886" y="190005"/>
                  </a:cubicBezTo>
                  <a:cubicBezTo>
                    <a:pt x="269174" y="146462"/>
                    <a:pt x="134587" y="73231"/>
                    <a:pt x="0" y="0"/>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275856" y="5024209"/>
              <a:ext cx="216024" cy="276999"/>
            </a:xfrm>
            <a:prstGeom prst="rect">
              <a:avLst/>
            </a:prstGeom>
            <a:noFill/>
          </p:spPr>
          <p:txBody>
            <a:bodyPr wrap="square" rtlCol="0">
              <a:spAutoFit/>
            </a:bodyPr>
            <a:lstStyle/>
            <a:p>
              <a:r>
                <a:rPr lang="fr-FR" sz="1200" dirty="0" smtClean="0">
                  <a:solidFill>
                    <a:srgbClr val="CC3300"/>
                  </a:solidFill>
                  <a:latin typeface="+mn-lt"/>
                </a:rPr>
                <a:t>4</a:t>
              </a:r>
              <a:endParaRPr lang="fr-FR" sz="1200" dirty="0">
                <a:solidFill>
                  <a:srgbClr val="CC3300"/>
                </a:solidFill>
                <a:latin typeface="+mn-lt"/>
              </a:endParaRPr>
            </a:p>
          </p:txBody>
        </p:sp>
      </p:grpSp>
      <p:grpSp>
        <p:nvGrpSpPr>
          <p:cNvPr id="31" name="Groupe 30"/>
          <p:cNvGrpSpPr/>
          <p:nvPr/>
        </p:nvGrpSpPr>
        <p:grpSpPr>
          <a:xfrm>
            <a:off x="1080655" y="5332021"/>
            <a:ext cx="3131305" cy="852663"/>
            <a:chOff x="1080655" y="5332021"/>
            <a:chExt cx="3131305" cy="852663"/>
          </a:xfrm>
        </p:grpSpPr>
        <p:sp>
          <p:nvSpPr>
            <p:cNvPr id="20" name="Forme libre 19"/>
            <p:cNvSpPr/>
            <p:nvPr/>
          </p:nvSpPr>
          <p:spPr>
            <a:xfrm>
              <a:off x="1080655" y="5332021"/>
              <a:ext cx="3123210" cy="852663"/>
            </a:xfrm>
            <a:custGeom>
              <a:avLst/>
              <a:gdLst>
                <a:gd name="connsiteX0" fmla="*/ 0 w 3123210"/>
                <a:gd name="connsiteY0" fmla="*/ 0 h 852663"/>
                <a:gd name="connsiteX1" fmla="*/ 249381 w 3123210"/>
                <a:gd name="connsiteY1" fmla="*/ 403761 h 852663"/>
                <a:gd name="connsiteX2" fmla="*/ 1258784 w 3123210"/>
                <a:gd name="connsiteY2" fmla="*/ 795647 h 852663"/>
                <a:gd name="connsiteX3" fmla="*/ 2327563 w 3123210"/>
                <a:gd name="connsiteY3" fmla="*/ 819397 h 852663"/>
                <a:gd name="connsiteX4" fmla="*/ 3123210 w 3123210"/>
                <a:gd name="connsiteY4" fmla="*/ 498763 h 85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10" h="852663">
                  <a:moveTo>
                    <a:pt x="0" y="0"/>
                  </a:moveTo>
                  <a:cubicBezTo>
                    <a:pt x="19792" y="135576"/>
                    <a:pt x="39584" y="271153"/>
                    <a:pt x="249381" y="403761"/>
                  </a:cubicBezTo>
                  <a:cubicBezTo>
                    <a:pt x="459178" y="536369"/>
                    <a:pt x="912420" y="726374"/>
                    <a:pt x="1258784" y="795647"/>
                  </a:cubicBezTo>
                  <a:cubicBezTo>
                    <a:pt x="1605148" y="864920"/>
                    <a:pt x="2016826" y="868878"/>
                    <a:pt x="2327563" y="819397"/>
                  </a:cubicBezTo>
                  <a:cubicBezTo>
                    <a:pt x="2638300" y="769916"/>
                    <a:pt x="2880755" y="634339"/>
                    <a:pt x="3123210" y="498763"/>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3995936" y="5589240"/>
              <a:ext cx="216024" cy="276999"/>
            </a:xfrm>
            <a:prstGeom prst="rect">
              <a:avLst/>
            </a:prstGeom>
            <a:noFill/>
          </p:spPr>
          <p:txBody>
            <a:bodyPr wrap="square" rtlCol="0">
              <a:spAutoFit/>
            </a:bodyPr>
            <a:lstStyle/>
            <a:p>
              <a:r>
                <a:rPr lang="fr-FR" sz="1200" dirty="0" smtClean="0">
                  <a:solidFill>
                    <a:srgbClr val="CC3300"/>
                  </a:solidFill>
                  <a:latin typeface="+mn-lt"/>
                </a:rPr>
                <a:t>3</a:t>
              </a:r>
              <a:endParaRPr lang="fr-FR" sz="1200" dirty="0">
                <a:solidFill>
                  <a:srgbClr val="CC3300"/>
                </a:solidFill>
                <a:latin typeface="+mn-lt"/>
              </a:endParaRPr>
            </a:p>
          </p:txBody>
        </p:sp>
      </p:grpSp>
      <p:grpSp>
        <p:nvGrpSpPr>
          <p:cNvPr id="26" name="Groupe 25"/>
          <p:cNvGrpSpPr/>
          <p:nvPr/>
        </p:nvGrpSpPr>
        <p:grpSpPr>
          <a:xfrm>
            <a:off x="899592" y="3366827"/>
            <a:ext cx="3399276" cy="801412"/>
            <a:chOff x="899592" y="3366827"/>
            <a:chExt cx="3399276" cy="801412"/>
          </a:xfrm>
        </p:grpSpPr>
        <p:sp>
          <p:nvSpPr>
            <p:cNvPr id="19" name="Forme libre 18"/>
            <p:cNvSpPr/>
            <p:nvPr/>
          </p:nvSpPr>
          <p:spPr>
            <a:xfrm>
              <a:off x="1140031" y="3366827"/>
              <a:ext cx="3158837" cy="801412"/>
            </a:xfrm>
            <a:custGeom>
              <a:avLst/>
              <a:gdLst>
                <a:gd name="connsiteX0" fmla="*/ 3158837 w 3158837"/>
                <a:gd name="connsiteY0" fmla="*/ 801412 h 801412"/>
                <a:gd name="connsiteX1" fmla="*/ 3040083 w 3158837"/>
                <a:gd name="connsiteY1" fmla="*/ 409526 h 801412"/>
                <a:gd name="connsiteX2" fmla="*/ 2707574 w 3158837"/>
                <a:gd name="connsiteY2" fmla="*/ 148269 h 801412"/>
                <a:gd name="connsiteX3" fmla="*/ 1840675 w 3158837"/>
                <a:gd name="connsiteY3" fmla="*/ 5765 h 801412"/>
                <a:gd name="connsiteX4" fmla="*/ 1223159 w 3158837"/>
                <a:gd name="connsiteY4" fmla="*/ 65142 h 801412"/>
                <a:gd name="connsiteX5" fmla="*/ 356260 w 3158837"/>
                <a:gd name="connsiteY5" fmla="*/ 397651 h 801412"/>
                <a:gd name="connsiteX6" fmla="*/ 0 w 3158837"/>
                <a:gd name="connsiteY6" fmla="*/ 540155 h 80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8837" h="801412">
                  <a:moveTo>
                    <a:pt x="3158837" y="801412"/>
                  </a:moveTo>
                  <a:cubicBezTo>
                    <a:pt x="3137065" y="659897"/>
                    <a:pt x="3115293" y="518383"/>
                    <a:pt x="3040083" y="409526"/>
                  </a:cubicBezTo>
                  <a:cubicBezTo>
                    <a:pt x="2964873" y="300669"/>
                    <a:pt x="2907475" y="215562"/>
                    <a:pt x="2707574" y="148269"/>
                  </a:cubicBezTo>
                  <a:cubicBezTo>
                    <a:pt x="2507673" y="80975"/>
                    <a:pt x="2088077" y="19619"/>
                    <a:pt x="1840675" y="5765"/>
                  </a:cubicBezTo>
                  <a:cubicBezTo>
                    <a:pt x="1593273" y="-8089"/>
                    <a:pt x="1470561" y="-172"/>
                    <a:pt x="1223159" y="65142"/>
                  </a:cubicBezTo>
                  <a:cubicBezTo>
                    <a:pt x="975757" y="130456"/>
                    <a:pt x="560120" y="318482"/>
                    <a:pt x="356260" y="397651"/>
                  </a:cubicBezTo>
                  <a:cubicBezTo>
                    <a:pt x="152400" y="476820"/>
                    <a:pt x="76200" y="508487"/>
                    <a:pt x="0" y="540155"/>
                  </a:cubicBezTo>
                </a:path>
              </a:pathLst>
            </a:custGeom>
            <a:noFill/>
            <a:ln w="38100">
              <a:solidFill>
                <a:srgbClr val="CC3300"/>
              </a:solidFill>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899592" y="3717032"/>
              <a:ext cx="216024" cy="276999"/>
            </a:xfrm>
            <a:prstGeom prst="rect">
              <a:avLst/>
            </a:prstGeom>
            <a:noFill/>
          </p:spPr>
          <p:txBody>
            <a:bodyPr wrap="square" rtlCol="0">
              <a:spAutoFit/>
            </a:bodyPr>
            <a:lstStyle/>
            <a:p>
              <a:r>
                <a:rPr lang="fr-FR" sz="1200" dirty="0" smtClean="0">
                  <a:solidFill>
                    <a:srgbClr val="CC3300"/>
                  </a:solidFill>
                  <a:latin typeface="+mn-lt"/>
                </a:rPr>
                <a:t>2</a:t>
              </a:r>
              <a:endParaRPr lang="fr-FR" sz="1200" dirty="0">
                <a:solidFill>
                  <a:srgbClr val="CC3300"/>
                </a:solidFill>
                <a:latin typeface="+mn-lt"/>
              </a:endParaRPr>
            </a:p>
          </p:txBody>
        </p:sp>
      </p:grpSp>
    </p:spTree>
    <p:extLst>
      <p:ext uri="{BB962C8B-B14F-4D97-AF65-F5344CB8AC3E}">
        <p14:creationId xmlns:p14="http://schemas.microsoft.com/office/powerpoint/2010/main" val="27701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000"/>
                                        <p:tgtEl>
                                          <p:spTgt spid="2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p:stCondLst>
                              <p:cond delay="500"/>
                            </p:stCondLst>
                            <p:childTnLst>
                              <p:par>
                                <p:cTn id="22" presetID="6"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95232"/>
                                        </p:tgtEl>
                                        <p:attrNameLst>
                                          <p:attrName>style.visibility</p:attrName>
                                        </p:attrNameLst>
                                      </p:cBhvr>
                                      <p:to>
                                        <p:strVal val="visible"/>
                                      </p:to>
                                    </p:set>
                                    <p:animEffect transition="in" filter="wipe(right)">
                                      <p:cBhvr>
                                        <p:cTn id="29" dur="500"/>
                                        <p:tgtEl>
                                          <p:spTgt spid="95232"/>
                                        </p:tgtEl>
                                      </p:cBhvr>
                                    </p:animEffect>
                                  </p:childTnLst>
                                </p:cTn>
                              </p:par>
                            </p:childTnLst>
                          </p:cTn>
                        </p:par>
                        <p:par>
                          <p:cTn id="30" fill="hold">
                            <p:stCondLst>
                              <p:cond delay="500"/>
                            </p:stCondLst>
                            <p:childTnLst>
                              <p:par>
                                <p:cTn id="31" presetID="6" presetClass="entr" presetSubtype="32" fill="hold" grpId="0" nodeType="afterEffect">
                                  <p:stCondLst>
                                    <p:cond delay="0"/>
                                  </p:stCondLst>
                                  <p:childTnLst>
                                    <p:set>
                                      <p:cBhvr>
                                        <p:cTn id="32" dur="1" fill="hold">
                                          <p:stCondLst>
                                            <p:cond delay="0"/>
                                          </p:stCondLst>
                                        </p:cTn>
                                        <p:tgtEl>
                                          <p:spTgt spid="95233"/>
                                        </p:tgtEl>
                                        <p:attrNameLst>
                                          <p:attrName>style.visibility</p:attrName>
                                        </p:attrNameLst>
                                      </p:cBhvr>
                                      <p:to>
                                        <p:strVal val="visible"/>
                                      </p:to>
                                    </p:set>
                                    <p:animEffect transition="in" filter="circle(out)">
                                      <p:cBhvr>
                                        <p:cTn id="33" dur="2000"/>
                                        <p:tgtEl>
                                          <p:spTgt spid="95233"/>
                                        </p:tgtEl>
                                      </p:cBhvr>
                                    </p:animEffect>
                                  </p:childTnLst>
                                </p:cTn>
                              </p:par>
                              <p:par>
                                <p:cTn id="34" presetID="22" presetClass="entr" presetSubtype="4" fill="hold" grpId="0" nodeType="withEffect">
                                  <p:stCondLst>
                                    <p:cond delay="750"/>
                                  </p:stCondLst>
                                  <p:childTnLst>
                                    <p:set>
                                      <p:cBhvr>
                                        <p:cTn id="35" dur="1" fill="hold">
                                          <p:stCondLst>
                                            <p:cond delay="0"/>
                                          </p:stCondLst>
                                        </p:cTn>
                                        <p:tgtEl>
                                          <p:spTgt spid="95237"/>
                                        </p:tgtEl>
                                        <p:attrNameLst>
                                          <p:attrName>style.visibility</p:attrName>
                                        </p:attrNameLst>
                                      </p:cBhvr>
                                      <p:to>
                                        <p:strVal val="visible"/>
                                      </p:to>
                                    </p:set>
                                    <p:animEffect transition="in" filter="wipe(down)">
                                      <p:cBhvr>
                                        <p:cTn id="36" dur="2000"/>
                                        <p:tgtEl>
                                          <p:spTgt spid="9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95233" grpId="0" animBg="1"/>
      <p:bldP spid="9523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50</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7" name="Espace réservé du contenu 2"/>
          <p:cNvSpPr>
            <a:spLocks noGrp="1"/>
          </p:cNvSpPr>
          <p:nvPr>
            <p:ph sz="quarter" idx="1"/>
          </p:nvPr>
        </p:nvSpPr>
        <p:spPr>
          <a:xfrm>
            <a:off x="611188" y="1196975"/>
            <a:ext cx="7561262" cy="4937125"/>
          </a:xfrm>
        </p:spPr>
        <p:txBody>
          <a:bodyPr>
            <a:normAutofit/>
          </a:bodyPr>
          <a:lstStyle/>
          <a:p>
            <a:r>
              <a:rPr lang="fr-FR" sz="2000" b="1" dirty="0"/>
              <a:t>Processus de gestion des commandes passées en ligne</a:t>
            </a:r>
          </a:p>
        </p:txBody>
      </p:sp>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060848"/>
            <a:ext cx="3337034" cy="3718168"/>
          </a:xfrm>
          <a:prstGeom prst="rect">
            <a:avLst/>
          </a:prstGeom>
          <a:noFill/>
          <a:ln>
            <a:noFill/>
          </a:ln>
        </p:spPr>
      </p:pic>
    </p:spTree>
    <p:extLst>
      <p:ext uri="{BB962C8B-B14F-4D97-AF65-F5344CB8AC3E}">
        <p14:creationId xmlns:p14="http://schemas.microsoft.com/office/powerpoint/2010/main" val="1472739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51</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9" name="Espace réservé du contenu 2"/>
          <p:cNvSpPr>
            <a:spLocks noGrp="1"/>
          </p:cNvSpPr>
          <p:nvPr>
            <p:ph idx="1"/>
          </p:nvPr>
        </p:nvSpPr>
        <p:spPr>
          <a:xfrm>
            <a:off x="457200" y="1340768"/>
            <a:ext cx="7620000" cy="5060032"/>
          </a:xfrm>
        </p:spPr>
        <p:txBody>
          <a:bodyPr>
            <a:normAutofit/>
          </a:bodyPr>
          <a:lstStyle/>
          <a:p>
            <a:r>
              <a:rPr lang="fr-FR" b="1" dirty="0"/>
              <a:t>Vue du processus de gestion des ventes dans le </a:t>
            </a:r>
            <a:r>
              <a:rPr lang="fr-FR" b="1" dirty="0" smtClean="0"/>
              <a:t>PGI</a:t>
            </a:r>
          </a:p>
          <a:p>
            <a:pPr marL="114300" indent="0">
              <a:buNone/>
            </a:pPr>
            <a:r>
              <a:rPr lang="fr-FR" dirty="0"/>
              <a:t>Observons maintenant le processus de « gestion des ventes » tel qu’il est représenté dans le PGI : </a:t>
            </a:r>
          </a:p>
          <a:p>
            <a:pPr marL="114300" indent="0">
              <a:buNone/>
            </a:pPr>
            <a:endParaRPr lang="fr-FR" b="1" dirty="0" smtClean="0"/>
          </a:p>
          <a:p>
            <a:endParaRPr lang="fr-FR" b="1" dirty="0"/>
          </a:p>
        </p:txBody>
      </p:sp>
      <p:pic>
        <p:nvPicPr>
          <p:cNvPr id="12" name="Image 11">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636912"/>
            <a:ext cx="6696744" cy="3410828"/>
          </a:xfrm>
          <a:prstGeom prst="rect">
            <a:avLst/>
          </a:prstGeom>
          <a:noFill/>
          <a:ln>
            <a:noFill/>
          </a:ln>
        </p:spPr>
      </p:pic>
    </p:spTree>
    <p:extLst>
      <p:ext uri="{BB962C8B-B14F-4D97-AF65-F5344CB8AC3E}">
        <p14:creationId xmlns:p14="http://schemas.microsoft.com/office/powerpoint/2010/main" val="691556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52</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9" name="Espace réservé du contenu 2"/>
          <p:cNvSpPr>
            <a:spLocks noGrp="1"/>
          </p:cNvSpPr>
          <p:nvPr>
            <p:ph idx="1"/>
          </p:nvPr>
        </p:nvSpPr>
        <p:spPr>
          <a:xfrm>
            <a:off x="457200" y="1340768"/>
            <a:ext cx="7620000" cy="5060032"/>
          </a:xfrm>
        </p:spPr>
        <p:txBody>
          <a:bodyPr>
            <a:normAutofit fontScale="92500" lnSpcReduction="10000"/>
          </a:bodyPr>
          <a:lstStyle/>
          <a:p>
            <a:r>
              <a:rPr lang="fr-FR" b="1" dirty="0"/>
              <a:t>Deuxième élément de réponse</a:t>
            </a:r>
          </a:p>
          <a:p>
            <a:pPr marL="114300" indent="0">
              <a:buNone/>
            </a:pPr>
            <a:r>
              <a:rPr lang="fr-FR" b="1" dirty="0"/>
              <a:t>« </a:t>
            </a:r>
            <a:r>
              <a:rPr lang="fr-FR" b="1" i="1" dirty="0"/>
              <a:t>Les systèmes d’information façonnent-ils l’organisation du travail au sein des organisations ou s'y adaptent-ils ?</a:t>
            </a:r>
            <a:r>
              <a:rPr lang="fr-FR" b="1" dirty="0"/>
              <a:t> » </a:t>
            </a:r>
          </a:p>
          <a:p>
            <a:pPr>
              <a:buFontTx/>
              <a:buChar char="-"/>
            </a:pPr>
            <a:endParaRPr lang="fr-FR" sz="2100" i="1" dirty="0"/>
          </a:p>
          <a:p>
            <a:pPr lvl="1"/>
            <a:r>
              <a:rPr lang="fr-FR" i="1" dirty="0" smtClean="0"/>
              <a:t> </a:t>
            </a:r>
            <a:r>
              <a:rPr lang="fr-FR" i="1" dirty="0"/>
              <a:t>Le fonctionnement de l’entreprise est déterminé par des choix </a:t>
            </a:r>
            <a:r>
              <a:rPr lang="fr-FR" i="1" dirty="0" smtClean="0"/>
              <a:t>d’organisation.</a:t>
            </a:r>
            <a:endParaRPr lang="fr-FR" i="1" dirty="0"/>
          </a:p>
          <a:p>
            <a:pPr marL="411163" lvl="1" indent="0">
              <a:buNone/>
            </a:pPr>
            <a:endParaRPr lang="fr-FR" i="1" dirty="0" smtClean="0"/>
          </a:p>
          <a:p>
            <a:pPr lvl="1"/>
            <a:r>
              <a:rPr lang="fr-FR" i="1" dirty="0" smtClean="0"/>
              <a:t>La </a:t>
            </a:r>
            <a:r>
              <a:rPr lang="fr-FR" i="1" dirty="0"/>
              <a:t>coordination des activités au sein d’un processus de gestion est prise en charge par le SI </a:t>
            </a:r>
            <a:r>
              <a:rPr lang="fr-FR" i="1" dirty="0" smtClean="0"/>
              <a:t>. </a:t>
            </a:r>
            <a:r>
              <a:rPr lang="fr-FR" b="1" i="1" dirty="0" smtClean="0"/>
              <a:t>Ainsi</a:t>
            </a:r>
            <a:r>
              <a:rPr lang="fr-FR" b="1" i="1" dirty="0"/>
              <a:t>, les systèmes d’information contribuent à façonner le travail au sein des organisations</a:t>
            </a:r>
            <a:r>
              <a:rPr lang="fr-FR" i="1" dirty="0"/>
              <a:t>.</a:t>
            </a:r>
            <a:br>
              <a:rPr lang="fr-FR" i="1" dirty="0"/>
            </a:br>
            <a:r>
              <a:rPr lang="fr-FR" dirty="0"/>
              <a:t> </a:t>
            </a:r>
          </a:p>
          <a:p>
            <a:pPr marL="114300" indent="0">
              <a:buNone/>
            </a:pPr>
            <a:r>
              <a:rPr lang="fr-FR" b="1" i="1" dirty="0">
                <a:solidFill>
                  <a:schemeClr val="accent1">
                    <a:lumMod val="75000"/>
                  </a:schemeClr>
                </a:solidFill>
              </a:rPr>
              <a:t>Une bonne intégration des progiciels dans une organisation résulte de leur capacité à accompagner et à garantir le bon déroulement des processus et des flux de travaux. Ceci nécessite un important travail de paramétrage. </a:t>
            </a:r>
            <a:r>
              <a:rPr lang="fr-FR" b="1" i="1" u="sng" dirty="0">
                <a:solidFill>
                  <a:schemeClr val="accent1">
                    <a:lumMod val="75000"/>
                  </a:schemeClr>
                </a:solidFill>
              </a:rPr>
              <a:t>Ainsi, les systèmes d’information peuvent-ils être adaptés à l’organisation du travail au sein des organisations.</a:t>
            </a:r>
            <a:r>
              <a:rPr lang="fr-FR" b="1" u="sng" dirty="0">
                <a:solidFill>
                  <a:schemeClr val="accent1">
                    <a:lumMod val="75000"/>
                  </a:schemeClr>
                </a:solidFill>
              </a:rPr>
              <a:t>.</a:t>
            </a:r>
          </a:p>
          <a:p>
            <a:pPr marL="114300" indent="0">
              <a:buNone/>
            </a:pPr>
            <a:endParaRPr lang="fr-FR" b="1" dirty="0" smtClean="0"/>
          </a:p>
          <a:p>
            <a:endParaRPr lang="fr-FR" b="1" dirty="0"/>
          </a:p>
        </p:txBody>
      </p:sp>
    </p:spTree>
    <p:extLst>
      <p:ext uri="{BB962C8B-B14F-4D97-AF65-F5344CB8AC3E}">
        <p14:creationId xmlns:p14="http://schemas.microsoft.com/office/powerpoint/2010/main" val="2238530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53</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idx="1"/>
          </p:nvPr>
        </p:nvSpPr>
        <p:spPr>
          <a:xfrm>
            <a:off x="457200" y="1600200"/>
            <a:ext cx="7620000" cy="3074074"/>
          </a:xfrm>
        </p:spPr>
        <p:txBody>
          <a:bodyPr>
            <a:normAutofit fontScale="92500" lnSpcReduction="10000"/>
          </a:bodyPr>
          <a:lstStyle/>
          <a:p>
            <a:r>
              <a:rPr lang="fr-FR" b="1" dirty="0" smtClean="0"/>
              <a:t>Le travail à distance</a:t>
            </a:r>
          </a:p>
          <a:p>
            <a:pPr marL="114300" indent="0">
              <a:buNone/>
            </a:pPr>
            <a:endParaRPr lang="fr-FR" b="1" dirty="0" smtClean="0"/>
          </a:p>
          <a:p>
            <a:r>
              <a:rPr lang="fr-FR" dirty="0">
                <a:hlinkClick r:id="rId3"/>
              </a:rPr>
              <a:t>Mme </a:t>
            </a:r>
            <a:r>
              <a:rPr lang="fr-FR" dirty="0" err="1">
                <a:hlinkClick r:id="rId3"/>
              </a:rPr>
              <a:t>Coulmy</a:t>
            </a:r>
            <a:r>
              <a:rPr lang="fr-FR" dirty="0">
                <a:hlinkClick r:id="rId3"/>
              </a:rPr>
              <a:t> </a:t>
            </a:r>
            <a:r>
              <a:rPr lang="fr-FR" dirty="0"/>
              <a:t>assistante de direction chez </a:t>
            </a:r>
            <a:r>
              <a:rPr lang="fr-FR" dirty="0" err="1"/>
              <a:t>Spécibike</a:t>
            </a:r>
            <a:r>
              <a:rPr lang="fr-FR" dirty="0"/>
              <a:t> passe beaucoup de temps dans les transports pour se rendre sur son lieu de travail. Elle estime perdre près de 2 heures 30 par jour ! </a:t>
            </a:r>
          </a:p>
          <a:p>
            <a:endParaRPr lang="fr-FR" dirty="0"/>
          </a:p>
          <a:p>
            <a:r>
              <a:rPr lang="fr-FR" dirty="0"/>
              <a:t>Elle a demandé à M. </a:t>
            </a:r>
            <a:r>
              <a:rPr lang="fr-FR" dirty="0" err="1"/>
              <a:t>Burgond</a:t>
            </a:r>
            <a:r>
              <a:rPr lang="fr-FR" dirty="0"/>
              <a:t> la possibilité de tester pendant 3 mois une nouvelle organisation : le travail à distance depuis son domicile deux fois par semaine. </a:t>
            </a:r>
          </a:p>
          <a:p>
            <a:endParaRPr lang="fr-FR" b="1" dirty="0"/>
          </a:p>
        </p:txBody>
      </p:sp>
      <p:sp>
        <p:nvSpPr>
          <p:cNvPr id="7" name="Flèche droite à entaille 6"/>
          <p:cNvSpPr/>
          <p:nvPr/>
        </p:nvSpPr>
        <p:spPr>
          <a:xfrm>
            <a:off x="1548929" y="5868762"/>
            <a:ext cx="1728192"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p:cNvGrpSpPr/>
          <p:nvPr/>
        </p:nvGrpSpPr>
        <p:grpSpPr>
          <a:xfrm>
            <a:off x="3805882" y="4674274"/>
            <a:ext cx="2294929" cy="1829417"/>
            <a:chOff x="4269105" y="4238982"/>
            <a:chExt cx="2294929" cy="1829417"/>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409" y="4238982"/>
              <a:ext cx="8096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49199">
              <a:off x="5073372" y="5314408"/>
              <a:ext cx="10858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9105" y="5153999"/>
              <a:ext cx="666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479885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54</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idx="1"/>
          </p:nvPr>
        </p:nvSpPr>
        <p:spPr>
          <a:xfrm>
            <a:off x="457200" y="1600200"/>
            <a:ext cx="7620000" cy="3074074"/>
          </a:xfrm>
        </p:spPr>
        <p:txBody>
          <a:bodyPr>
            <a:normAutofit fontScale="92500" lnSpcReduction="20000"/>
          </a:bodyPr>
          <a:lstStyle/>
          <a:p>
            <a:r>
              <a:rPr lang="fr-FR" b="1" dirty="0" smtClean="0"/>
              <a:t>Le travail à distance</a:t>
            </a:r>
          </a:p>
          <a:p>
            <a:pPr marL="114300" indent="0">
              <a:buNone/>
            </a:pPr>
            <a:endParaRPr lang="fr-FR" b="1" dirty="0" smtClean="0"/>
          </a:p>
          <a:p>
            <a:pPr algn="just">
              <a:buNone/>
            </a:pPr>
            <a:r>
              <a:rPr lang="fr-FR" b="1" dirty="0"/>
              <a:t>Objectif </a:t>
            </a:r>
            <a:r>
              <a:rPr lang="fr-FR" dirty="0"/>
              <a:t>: Montrer que les SI actuels (réseaux et PGI) permettent une nouvelle organisation du travail : le télétravail ou travail à distance.</a:t>
            </a:r>
          </a:p>
          <a:p>
            <a:pPr algn="just">
              <a:buNone/>
            </a:pPr>
            <a:endParaRPr lang="fr-FR" dirty="0"/>
          </a:p>
          <a:p>
            <a:pPr algn="just">
              <a:buNone/>
            </a:pPr>
            <a:endParaRPr lang="fr-FR" dirty="0"/>
          </a:p>
          <a:p>
            <a:pPr algn="just">
              <a:buNone/>
            </a:pPr>
            <a:endParaRPr lang="fr-FR" dirty="0"/>
          </a:p>
          <a:p>
            <a:pPr algn="just">
              <a:buNone/>
            </a:pPr>
            <a:r>
              <a:rPr lang="fr-FR" b="1" dirty="0"/>
              <a:t>Contexte créé à partir de celui de </a:t>
            </a:r>
            <a:r>
              <a:rPr lang="fr-FR" b="1" dirty="0" err="1"/>
              <a:t>Spécibike</a:t>
            </a:r>
            <a:r>
              <a:rPr lang="fr-FR" b="1" dirty="0"/>
              <a:t> </a:t>
            </a:r>
            <a:r>
              <a:rPr lang="fr-FR" dirty="0"/>
              <a:t>avec questionnement, création d’une carte heuristique, utilisation d’une vidéo et d’un « guide du télétravail ».</a:t>
            </a:r>
          </a:p>
          <a:p>
            <a:endParaRPr lang="fr-FR" b="1" dirty="0"/>
          </a:p>
        </p:txBody>
      </p:sp>
      <p:sp>
        <p:nvSpPr>
          <p:cNvPr id="7" name="Flèche droite à entaille 6"/>
          <p:cNvSpPr/>
          <p:nvPr/>
        </p:nvSpPr>
        <p:spPr>
          <a:xfrm>
            <a:off x="1548929" y="5868762"/>
            <a:ext cx="1728192" cy="5351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995936" y="5868762"/>
            <a:ext cx="3816424" cy="369332"/>
          </a:xfrm>
          <a:prstGeom prst="rect">
            <a:avLst/>
          </a:prstGeom>
          <a:noFill/>
        </p:spPr>
        <p:txBody>
          <a:bodyPr wrap="square" rtlCol="0">
            <a:spAutoFit/>
          </a:bodyPr>
          <a:lstStyle/>
          <a:p>
            <a:r>
              <a:rPr lang="fr-FR" dirty="0" smtClean="0"/>
              <a:t>Création d’une carte heuristique</a:t>
            </a:r>
            <a:endParaRPr lang="fr-FR" dirty="0"/>
          </a:p>
        </p:txBody>
      </p:sp>
    </p:spTree>
    <p:extLst>
      <p:ext uri="{BB962C8B-B14F-4D97-AF65-F5344CB8AC3E}">
        <p14:creationId xmlns:p14="http://schemas.microsoft.com/office/powerpoint/2010/main" val="1526640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55</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idx="1"/>
          </p:nvPr>
        </p:nvSpPr>
        <p:spPr>
          <a:xfrm>
            <a:off x="457200" y="1600200"/>
            <a:ext cx="7620000" cy="964704"/>
          </a:xfrm>
        </p:spPr>
        <p:txBody>
          <a:bodyPr>
            <a:normAutofit/>
          </a:bodyPr>
          <a:lstStyle/>
          <a:p>
            <a:r>
              <a:rPr lang="fr-FR" b="1" dirty="0"/>
              <a:t>Le travail à distance : la carte heuristique</a:t>
            </a:r>
          </a:p>
          <a:p>
            <a:pPr marL="114300" indent="0">
              <a:buNone/>
            </a:pPr>
            <a:endParaRPr lang="fr-FR" b="1" dirty="0" smtClean="0"/>
          </a:p>
          <a:p>
            <a:pPr marL="114300" indent="0">
              <a:buNone/>
            </a:pPr>
            <a:endParaRPr lang="fr-FR" b="1" dirty="0"/>
          </a:p>
        </p:txBody>
      </p:sp>
      <p:pic>
        <p:nvPicPr>
          <p:cNvPr id="9" name="Image 8"/>
          <p:cNvPicPr/>
          <p:nvPr/>
        </p:nvPicPr>
        <p:blipFill>
          <a:blip r:embed="rId3" cstate="print"/>
          <a:srcRect/>
          <a:stretch>
            <a:fillRect/>
          </a:stretch>
        </p:blipFill>
        <p:spPr bwMode="auto">
          <a:xfrm>
            <a:off x="971600" y="2420888"/>
            <a:ext cx="6480720" cy="3312368"/>
          </a:xfrm>
          <a:prstGeom prst="rect">
            <a:avLst/>
          </a:prstGeom>
          <a:noFill/>
          <a:ln w="9525">
            <a:noFill/>
            <a:miter lim="800000"/>
            <a:headEnd/>
            <a:tailEnd/>
          </a:ln>
        </p:spPr>
      </p:pic>
    </p:spTree>
    <p:extLst>
      <p:ext uri="{BB962C8B-B14F-4D97-AF65-F5344CB8AC3E}">
        <p14:creationId xmlns:p14="http://schemas.microsoft.com/office/powerpoint/2010/main" val="8376019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56</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idx="1"/>
          </p:nvPr>
        </p:nvSpPr>
        <p:spPr>
          <a:xfrm>
            <a:off x="457200" y="1600200"/>
            <a:ext cx="7620000" cy="964704"/>
          </a:xfrm>
        </p:spPr>
        <p:txBody>
          <a:bodyPr>
            <a:normAutofit/>
          </a:bodyPr>
          <a:lstStyle/>
          <a:p>
            <a:r>
              <a:rPr lang="fr-FR" b="1" dirty="0"/>
              <a:t>Le travail à distance : </a:t>
            </a:r>
            <a:r>
              <a:rPr lang="fr-FR" b="1" dirty="0">
                <a:hlinkClick r:id="rId3"/>
              </a:rPr>
              <a:t>vidéo</a:t>
            </a:r>
            <a:endParaRPr lang="fr-FR" b="1" dirty="0"/>
          </a:p>
          <a:p>
            <a:pPr marL="114300" indent="0">
              <a:buNone/>
            </a:pPr>
            <a:endParaRPr lang="fr-FR" b="1" dirty="0"/>
          </a:p>
        </p:txBody>
      </p:sp>
      <p:grpSp>
        <p:nvGrpSpPr>
          <p:cNvPr id="7" name="Groupe 6"/>
          <p:cNvGrpSpPr/>
          <p:nvPr/>
        </p:nvGrpSpPr>
        <p:grpSpPr>
          <a:xfrm>
            <a:off x="2411760" y="2500051"/>
            <a:ext cx="3178552" cy="2385677"/>
            <a:chOff x="4269105" y="4238982"/>
            <a:chExt cx="2294929" cy="1829417"/>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409" y="4238982"/>
              <a:ext cx="8096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49199">
              <a:off x="5073372" y="5314408"/>
              <a:ext cx="10858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9105" y="5153999"/>
              <a:ext cx="6667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887290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57</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idx="1"/>
          </p:nvPr>
        </p:nvSpPr>
        <p:spPr>
          <a:xfrm>
            <a:off x="457200" y="1600200"/>
            <a:ext cx="7620000" cy="4853136"/>
          </a:xfrm>
        </p:spPr>
        <p:txBody>
          <a:bodyPr>
            <a:normAutofit/>
          </a:bodyPr>
          <a:lstStyle/>
          <a:p>
            <a:r>
              <a:rPr lang="fr-FR" b="1" dirty="0"/>
              <a:t>Le travail à distance : </a:t>
            </a:r>
            <a:r>
              <a:rPr lang="fr-FR" u="sng" dirty="0"/>
              <a:t>Questionnement sur la </a:t>
            </a:r>
            <a:r>
              <a:rPr lang="fr-FR" u="sng" dirty="0" smtClean="0"/>
              <a:t>vidéo</a:t>
            </a:r>
          </a:p>
          <a:p>
            <a:pPr marL="114300" indent="0">
              <a:buNone/>
            </a:pPr>
            <a:endParaRPr lang="fr-FR" u="sng" dirty="0"/>
          </a:p>
          <a:p>
            <a:pPr lvl="1"/>
            <a:r>
              <a:rPr lang="fr-FR" dirty="0"/>
              <a:t>Dans quel lieu de la maison travaille l’assistante de direction ? Quel en est l’avantage ?</a:t>
            </a:r>
          </a:p>
          <a:p>
            <a:pPr lvl="0"/>
            <a:endParaRPr lang="fr-FR" dirty="0"/>
          </a:p>
          <a:p>
            <a:pPr lvl="1"/>
            <a:r>
              <a:rPr lang="fr-FR" dirty="0"/>
              <a:t>Quels sont les autres lieux de travail possible en dehors de l’entreprise et du domicile ?</a:t>
            </a:r>
          </a:p>
          <a:p>
            <a:pPr lvl="0"/>
            <a:endParaRPr lang="fr-FR" dirty="0"/>
          </a:p>
          <a:p>
            <a:pPr lvl="1"/>
            <a:r>
              <a:rPr lang="fr-FR" dirty="0"/>
              <a:t>Quels sont les avantages des ces autres lieux ?</a:t>
            </a:r>
          </a:p>
          <a:p>
            <a:endParaRPr lang="fr-FR" dirty="0"/>
          </a:p>
          <a:p>
            <a:pPr lvl="1"/>
            <a:r>
              <a:rPr lang="fr-FR" dirty="0"/>
              <a:t>Combien de personnes sont actuellement concernées par le travail à distance en France ? Quelle est l’évolution du travail à distance ?</a:t>
            </a:r>
          </a:p>
          <a:p>
            <a:pPr marL="114300" indent="0">
              <a:buNone/>
            </a:pPr>
            <a:endParaRPr lang="fr-FR" u="sng" dirty="0"/>
          </a:p>
          <a:p>
            <a:pPr marL="114300" indent="0">
              <a:buNone/>
            </a:pPr>
            <a:endParaRPr lang="fr-FR" b="1" dirty="0"/>
          </a:p>
        </p:txBody>
      </p:sp>
    </p:spTree>
    <p:extLst>
      <p:ext uri="{BB962C8B-B14F-4D97-AF65-F5344CB8AC3E}">
        <p14:creationId xmlns:p14="http://schemas.microsoft.com/office/powerpoint/2010/main" val="5700622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58</a:t>
            </a:fld>
            <a:endParaRPr lang="fr-FR" dirty="0"/>
          </a:p>
        </p:txBody>
      </p:sp>
      <p:sp>
        <p:nvSpPr>
          <p:cNvPr id="95234" name="Rectangle 2"/>
          <p:cNvSpPr>
            <a:spLocks noGrp="1"/>
          </p:cNvSpPr>
          <p:nvPr>
            <p:ph type="title"/>
          </p:nvPr>
        </p:nvSpPr>
        <p:spPr bwMode="auto">
          <a:xfrm>
            <a:off x="1547664" y="116632"/>
            <a:ext cx="6384925" cy="1012825"/>
          </a:xfrm>
        </p:spPr>
        <p:txBody>
          <a:bodyPr wrap="square" numCol="1" anchorCtr="0" compatLnSpc="1">
            <a:prstTxWarp prst="textNoShape">
              <a:avLst/>
            </a:prstTxWarp>
          </a:bodyPr>
          <a:lstStyle/>
          <a:p>
            <a:pPr>
              <a:defRPr/>
            </a:pPr>
            <a:r>
              <a:rPr lang="fr-FR" sz="3200" dirty="0"/>
              <a:t>Intention de réponse </a:t>
            </a:r>
            <a:br>
              <a:rPr lang="fr-FR" sz="3200" dirty="0"/>
            </a:br>
            <a:r>
              <a:rPr lang="fr-FR" sz="3200" dirty="0"/>
              <a:t>via le scénario </a:t>
            </a:r>
            <a:r>
              <a:rPr lang="fr-FR" sz="3200" dirty="0">
                <a:sym typeface="Wingdings" pitchFamily="2" charset="2"/>
              </a:rPr>
              <a:t></a:t>
            </a:r>
            <a:r>
              <a:rPr lang="fr-FR" sz="3200" dirty="0" err="1"/>
              <a:t>Specibike</a:t>
            </a:r>
            <a:r>
              <a:rPr lang="fr-FR" sz="3200" dirty="0"/>
              <a:t> (CERTA)</a:t>
            </a:r>
            <a:endParaRPr lang="fr-FR" sz="3200" dirty="0">
              <a:solidFill>
                <a:srgbClr val="CC3300"/>
              </a:solidFill>
            </a:endParaRPr>
          </a:p>
        </p:txBody>
      </p:sp>
      <p:sp>
        <p:nvSpPr>
          <p:cNvPr id="6" name="Espace réservé du contenu 2"/>
          <p:cNvSpPr>
            <a:spLocks noGrp="1"/>
          </p:cNvSpPr>
          <p:nvPr>
            <p:ph idx="1"/>
          </p:nvPr>
        </p:nvSpPr>
        <p:spPr>
          <a:xfrm>
            <a:off x="457200" y="1600200"/>
            <a:ext cx="7620000" cy="4853136"/>
          </a:xfrm>
        </p:spPr>
        <p:txBody>
          <a:bodyPr>
            <a:normAutofit/>
          </a:bodyPr>
          <a:lstStyle/>
          <a:p>
            <a:r>
              <a:rPr lang="fr-FR" b="1" dirty="0"/>
              <a:t>Le travail à distance : </a:t>
            </a:r>
            <a:r>
              <a:rPr lang="fr-FR" u="sng" dirty="0"/>
              <a:t>Questionnement sur la </a:t>
            </a:r>
            <a:r>
              <a:rPr lang="fr-FR" u="sng" dirty="0" smtClean="0"/>
              <a:t>vidéo</a:t>
            </a:r>
          </a:p>
          <a:p>
            <a:pPr marL="114300" indent="0">
              <a:buNone/>
            </a:pPr>
            <a:endParaRPr lang="fr-FR" u="sng" dirty="0"/>
          </a:p>
          <a:p>
            <a:pPr lvl="1"/>
            <a:r>
              <a:rPr lang="fr-FR" dirty="0"/>
              <a:t>Dans quel lieu de la maison travaille l’assistante de direction ? Quel en est l’avantage ?</a:t>
            </a:r>
          </a:p>
          <a:p>
            <a:pPr lvl="0"/>
            <a:endParaRPr lang="fr-FR" dirty="0"/>
          </a:p>
          <a:p>
            <a:pPr lvl="1"/>
            <a:r>
              <a:rPr lang="fr-FR" dirty="0"/>
              <a:t>Quels sont les autres lieux de travail possible en dehors de l’entreprise et du domicile ?</a:t>
            </a:r>
          </a:p>
          <a:p>
            <a:pPr lvl="0"/>
            <a:endParaRPr lang="fr-FR" dirty="0"/>
          </a:p>
          <a:p>
            <a:pPr lvl="1"/>
            <a:r>
              <a:rPr lang="fr-FR" dirty="0"/>
              <a:t>Quels sont les avantages des ces autres lieux ?</a:t>
            </a:r>
          </a:p>
          <a:p>
            <a:endParaRPr lang="fr-FR" dirty="0"/>
          </a:p>
          <a:p>
            <a:pPr lvl="1"/>
            <a:r>
              <a:rPr lang="fr-FR" dirty="0"/>
              <a:t>Combien de personnes sont actuellement concernées par le travail à distance en France ? Quelle est l’évolution du travail à distance ?</a:t>
            </a:r>
          </a:p>
          <a:p>
            <a:pPr marL="114300" indent="0">
              <a:buNone/>
            </a:pPr>
            <a:endParaRPr lang="fr-FR" u="sng" dirty="0"/>
          </a:p>
          <a:p>
            <a:pPr marL="114300" indent="0">
              <a:buNone/>
            </a:pPr>
            <a:endParaRPr lang="fr-FR" b="1" dirty="0"/>
          </a:p>
        </p:txBody>
      </p:sp>
    </p:spTree>
    <p:extLst>
      <p:ext uri="{BB962C8B-B14F-4D97-AF65-F5344CB8AC3E}">
        <p14:creationId xmlns:p14="http://schemas.microsoft.com/office/powerpoint/2010/main" val="234597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9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Bilan</a:t>
            </a:r>
          </a:p>
          <a:p>
            <a:pPr lvl="2"/>
            <a:r>
              <a:rPr lang="fr-FR" sz="1800" dirty="0" err="1" smtClean="0"/>
              <a:t>OpenERP</a:t>
            </a:r>
            <a:r>
              <a:rPr lang="fr-FR" sz="1800" dirty="0" smtClean="0"/>
              <a:t> et la gestion des </a:t>
            </a:r>
            <a:r>
              <a:rPr lang="fr-FR" sz="1800" dirty="0" err="1" smtClean="0"/>
              <a:t>workflows</a:t>
            </a:r>
            <a:endParaRPr lang="fr-FR" sz="1800" dirty="0" smtClean="0"/>
          </a:p>
          <a:p>
            <a:pPr lvl="4"/>
            <a:r>
              <a:rPr lang="fr-FR" dirty="0" smtClean="0"/>
              <a:t>Processus de demande de congés </a:t>
            </a:r>
            <a:r>
              <a:rPr lang="fr-FR" dirty="0"/>
              <a:t>: </a:t>
            </a:r>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59</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703662758"/>
              </p:ext>
            </p:extLst>
          </p:nvPr>
        </p:nvGraphicFramePr>
        <p:xfrm>
          <a:off x="1814154" y="2856386"/>
          <a:ext cx="5328593" cy="3308918"/>
        </p:xfrm>
        <a:graphic>
          <a:graphicData uri="http://schemas.openxmlformats.org/drawingml/2006/table">
            <a:tbl>
              <a:tblPr firstRow="1" bandRow="1">
                <a:tableStyleId>{5C22544A-7EE6-4342-B048-85BDC9FD1C3A}</a:tableStyleId>
              </a:tblPr>
              <a:tblGrid>
                <a:gridCol w="2541822"/>
                <a:gridCol w="2786771"/>
              </a:tblGrid>
              <a:tr h="360040">
                <a:tc>
                  <a:txBody>
                    <a:bodyPr/>
                    <a:lstStyle/>
                    <a:p>
                      <a:pPr algn="ctr"/>
                      <a:r>
                        <a:rPr lang="fr-FR" dirty="0" smtClean="0"/>
                        <a:t>Collaborateur</a:t>
                      </a:r>
                      <a:endParaRPr lang="fr-FR" dirty="0"/>
                    </a:p>
                  </a:txBody>
                  <a:tcPr/>
                </a:tc>
                <a:tc>
                  <a:txBody>
                    <a:bodyPr/>
                    <a:lstStyle/>
                    <a:p>
                      <a:pPr algn="ctr"/>
                      <a:r>
                        <a:rPr lang="fr-FR" dirty="0" smtClean="0"/>
                        <a:t>Supérieur</a:t>
                      </a:r>
                      <a:endParaRPr lang="fr-FR" dirty="0"/>
                    </a:p>
                  </a:txBody>
                  <a:tcPr/>
                </a:tc>
              </a:tr>
              <a:tr h="2943158">
                <a:tc>
                  <a:txBody>
                    <a:bodyPr/>
                    <a:lstStyle/>
                    <a:p>
                      <a:pPr algn="ctr"/>
                      <a:endParaRPr lang="fr-FR" dirty="0"/>
                    </a:p>
                  </a:txBody>
                  <a:tcPr/>
                </a:tc>
                <a:tc>
                  <a:txBody>
                    <a:bodyPr/>
                    <a:lstStyle/>
                    <a:p>
                      <a:pPr algn="ctr"/>
                      <a:endParaRPr lang="fr-FR" dirty="0"/>
                    </a:p>
                  </a:txBody>
                  <a:tcPr/>
                </a:tc>
              </a:tr>
            </a:tbl>
          </a:graphicData>
        </a:graphic>
      </p:graphicFrame>
      <p:sp>
        <p:nvSpPr>
          <p:cNvPr id="6" name="Rectangle à coins arrondis 5"/>
          <p:cNvSpPr/>
          <p:nvPr/>
        </p:nvSpPr>
        <p:spPr>
          <a:xfrm>
            <a:off x="2267744" y="3936094"/>
            <a:ext cx="1206152" cy="4324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en cours</a:t>
            </a:r>
          </a:p>
          <a:p>
            <a:pPr algn="ctr"/>
            <a:r>
              <a:rPr lang="fr-FR" sz="900" dirty="0" smtClean="0">
                <a:solidFill>
                  <a:schemeClr val="tx1"/>
                </a:solidFill>
              </a:rPr>
              <a:t>(brouillon)</a:t>
            </a:r>
            <a:endParaRPr lang="fr-FR" sz="900" dirty="0">
              <a:solidFill>
                <a:schemeClr val="tx1"/>
              </a:solidFill>
            </a:endParaRPr>
          </a:p>
        </p:txBody>
      </p:sp>
      <p:sp>
        <p:nvSpPr>
          <p:cNvPr id="7" name="Ellipse 6"/>
          <p:cNvSpPr/>
          <p:nvPr/>
        </p:nvSpPr>
        <p:spPr>
          <a:xfrm>
            <a:off x="2771744" y="3408126"/>
            <a:ext cx="180000" cy="18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2861744" y="3576466"/>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473896" y="4152324"/>
            <a:ext cx="17461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5220072" y="3939967"/>
            <a:ext cx="1206152" cy="4324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en attente d'approbation</a:t>
            </a:r>
            <a:endParaRPr lang="fr-FR" sz="900" dirty="0">
              <a:solidFill>
                <a:schemeClr val="tx1"/>
              </a:solidFill>
            </a:endParaRPr>
          </a:p>
        </p:txBody>
      </p:sp>
      <p:sp>
        <p:nvSpPr>
          <p:cNvPr id="27" name="Rectangle à coins arrondis 26"/>
          <p:cNvSpPr/>
          <p:nvPr/>
        </p:nvSpPr>
        <p:spPr>
          <a:xfrm>
            <a:off x="2267744" y="4800602"/>
            <a:ext cx="1206152" cy="432460"/>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refusée</a:t>
            </a:r>
            <a:endParaRPr lang="fr-FR" sz="900" dirty="0">
              <a:solidFill>
                <a:schemeClr val="tx1"/>
              </a:solidFill>
            </a:endParaRPr>
          </a:p>
        </p:txBody>
      </p:sp>
      <p:sp>
        <p:nvSpPr>
          <p:cNvPr id="28" name="Rectangle à coins arrondis 27"/>
          <p:cNvSpPr/>
          <p:nvPr/>
        </p:nvSpPr>
        <p:spPr>
          <a:xfrm>
            <a:off x="2267744" y="5520682"/>
            <a:ext cx="1206152" cy="43246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accordée</a:t>
            </a:r>
            <a:endParaRPr lang="fr-FR" sz="900" dirty="0">
              <a:solidFill>
                <a:schemeClr val="tx1"/>
              </a:solidFill>
            </a:endParaRPr>
          </a:p>
        </p:txBody>
      </p:sp>
      <p:sp>
        <p:nvSpPr>
          <p:cNvPr id="29" name="Rectangle à coins arrondis 28"/>
          <p:cNvSpPr/>
          <p:nvPr/>
        </p:nvSpPr>
        <p:spPr>
          <a:xfrm>
            <a:off x="5220072" y="5196942"/>
            <a:ext cx="1206152" cy="4324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approuvée</a:t>
            </a:r>
            <a:endParaRPr lang="fr-FR" sz="900" dirty="0">
              <a:solidFill>
                <a:schemeClr val="tx1"/>
              </a:solidFill>
            </a:endParaRPr>
          </a:p>
        </p:txBody>
      </p:sp>
      <p:cxnSp>
        <p:nvCxnSpPr>
          <p:cNvPr id="30" name="Connecteur droit avec flèche 29"/>
          <p:cNvCxnSpPr/>
          <p:nvPr/>
        </p:nvCxnSpPr>
        <p:spPr>
          <a:xfrm>
            <a:off x="5823148" y="4372428"/>
            <a:ext cx="0" cy="8245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29" idx="1"/>
          </p:cNvCxnSpPr>
          <p:nvPr/>
        </p:nvCxnSpPr>
        <p:spPr>
          <a:xfrm flipH="1">
            <a:off x="3473896" y="5413172"/>
            <a:ext cx="1746176" cy="32374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3473896" y="4372428"/>
            <a:ext cx="1746176" cy="644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3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5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250"/>
                                        <p:tgtEl>
                                          <p:spTgt spid="22"/>
                                        </p:tgtEl>
                                      </p:cBhvr>
                                    </p:animEffect>
                                  </p:childTnLst>
                                </p:cTn>
                              </p:par>
                            </p:childTnLst>
                          </p:cTn>
                        </p:par>
                        <p:par>
                          <p:cTn id="21" fill="hold">
                            <p:stCondLst>
                              <p:cond delay="25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5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250"/>
                                        <p:tgtEl>
                                          <p:spTgt spid="36"/>
                                        </p:tgtEl>
                                      </p:cBhvr>
                                    </p:animEffec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50"/>
                                        <p:tgtEl>
                                          <p:spTgt spid="2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250"/>
                                        <p:tgtEl>
                                          <p:spTgt spid="30"/>
                                        </p:tgtEl>
                                      </p:cBhvr>
                                    </p:animEffect>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250"/>
                                        <p:tgtEl>
                                          <p:spTgt spid="29"/>
                                        </p:tgtEl>
                                      </p:cBhvr>
                                    </p:animEffect>
                                  </p:childTnLst>
                                </p:cTn>
                              </p:par>
                            </p:childTnLst>
                          </p:cTn>
                        </p:par>
                        <p:par>
                          <p:cTn id="42" fill="hold">
                            <p:stCondLst>
                              <p:cond delay="1000"/>
                            </p:stCondLst>
                            <p:childTnLst>
                              <p:par>
                                <p:cTn id="43" presetID="22" presetClass="entr" presetSubtype="2"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right)">
                                      <p:cBhvr>
                                        <p:cTn id="45" dur="250"/>
                                        <p:tgtEl>
                                          <p:spTgt spid="33"/>
                                        </p:tgtEl>
                                      </p:cBhvr>
                                    </p:animEffect>
                                  </p:childTnLst>
                                </p:cTn>
                              </p:par>
                            </p:childTnLst>
                          </p:cTn>
                        </p:par>
                        <p:par>
                          <p:cTn id="46" fill="hold">
                            <p:stCondLst>
                              <p:cond delay="125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5"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a:solidFill>
                  <a:srgbClr val="CC3300"/>
                </a:solidFill>
              </a:rPr>
              <a:t>Lecture du programme</a:t>
            </a:r>
          </a:p>
        </p:txBody>
      </p:sp>
      <p:sp>
        <p:nvSpPr>
          <p:cNvPr id="10" name="Rectangle 3"/>
          <p:cNvSpPr txBox="1">
            <a:spLocks/>
          </p:cNvSpPr>
          <p:nvPr/>
        </p:nvSpPr>
        <p:spPr bwMode="auto">
          <a:xfrm>
            <a:off x="457200" y="1600200"/>
            <a:ext cx="7859216" cy="29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Comment lire le programme ?</a:t>
            </a:r>
          </a:p>
          <a:p>
            <a:pPr lvl="2"/>
            <a:r>
              <a:rPr lang="fr-FR" sz="1800" dirty="0" smtClean="0"/>
              <a:t>Objectifs</a:t>
            </a:r>
          </a:p>
          <a:p>
            <a:pPr lvl="4"/>
            <a:r>
              <a:rPr lang="fr-FR" dirty="0" smtClean="0"/>
              <a:t>Repérer </a:t>
            </a:r>
            <a:r>
              <a:rPr lang="fr-FR" dirty="0"/>
              <a:t>les apports du SI à </a:t>
            </a:r>
            <a:r>
              <a:rPr lang="fr-FR" dirty="0" smtClean="0"/>
              <a:t>l’organisation</a:t>
            </a:r>
            <a:endParaRPr lang="fr-FR" dirty="0"/>
          </a:p>
          <a:p>
            <a:pPr lvl="4"/>
            <a:r>
              <a:rPr lang="fr-FR" dirty="0" smtClean="0"/>
              <a:t>Repérer </a:t>
            </a:r>
            <a:r>
              <a:rPr lang="fr-FR" dirty="0"/>
              <a:t>les limites du </a:t>
            </a:r>
            <a:r>
              <a:rPr lang="fr-FR" dirty="0" smtClean="0"/>
              <a:t>SI</a:t>
            </a:r>
          </a:p>
          <a:p>
            <a:pPr lvl="4"/>
            <a:r>
              <a:rPr lang="fr-FR" dirty="0" smtClean="0"/>
              <a:t>Définir </a:t>
            </a:r>
            <a:r>
              <a:rPr lang="fr-FR" dirty="0"/>
              <a:t>ce qu’est un </a:t>
            </a:r>
            <a:r>
              <a:rPr lang="fr-FR" dirty="0" smtClean="0"/>
              <a:t>processus</a:t>
            </a:r>
            <a:endParaRPr lang="fr-FR" dirty="0"/>
          </a:p>
          <a:p>
            <a:pPr lvl="4"/>
            <a:r>
              <a:rPr lang="fr-FR" dirty="0" smtClean="0"/>
              <a:t>Repérer </a:t>
            </a:r>
            <a:r>
              <a:rPr lang="fr-FR" dirty="0"/>
              <a:t>les étapes d’un </a:t>
            </a:r>
            <a:r>
              <a:rPr lang="fr-FR" dirty="0" smtClean="0"/>
              <a:t>processus</a:t>
            </a:r>
            <a:endParaRPr lang="fr-FR" dirty="0"/>
          </a:p>
          <a:p>
            <a:pPr lvl="4"/>
            <a:r>
              <a:rPr lang="fr-FR" dirty="0" smtClean="0"/>
              <a:t>Schématiser </a:t>
            </a:r>
            <a:r>
              <a:rPr lang="fr-FR" dirty="0"/>
              <a:t>un </a:t>
            </a:r>
            <a:r>
              <a:rPr lang="fr-FR" dirty="0" smtClean="0"/>
              <a:t>processus</a:t>
            </a:r>
            <a:endParaRPr lang="fr-FR" dirty="0"/>
          </a:p>
          <a:p>
            <a:pPr lvl="4"/>
            <a:r>
              <a:rPr lang="fr-FR" dirty="0" smtClean="0"/>
              <a:t>Étudier </a:t>
            </a:r>
            <a:r>
              <a:rPr lang="fr-FR" dirty="0"/>
              <a:t>les effets de l’automatisation sur la circulation de </a:t>
            </a:r>
            <a:r>
              <a:rPr lang="fr-FR" dirty="0" smtClean="0"/>
              <a:t>l’information</a:t>
            </a:r>
            <a:endParaRPr lang="fr-FR" dirty="0"/>
          </a:p>
          <a:p>
            <a:pPr lvl="4"/>
            <a:r>
              <a:rPr lang="fr-FR" dirty="0" smtClean="0"/>
              <a:t>Repérer </a:t>
            </a:r>
            <a:r>
              <a:rPr lang="fr-FR" dirty="0"/>
              <a:t>en quoi le SI permet de nouvelles organisations du </a:t>
            </a:r>
            <a:r>
              <a:rPr lang="fr-FR" dirty="0" smtClean="0"/>
              <a:t>travail</a:t>
            </a:r>
          </a:p>
          <a:p>
            <a:pPr lvl="4"/>
            <a:r>
              <a:rPr lang="fr-FR" dirty="0" smtClean="0"/>
              <a:t>Analyser </a:t>
            </a:r>
            <a:r>
              <a:rPr lang="fr-FR" dirty="0"/>
              <a:t>en quoi le SI modifie le rôle des </a:t>
            </a:r>
            <a:r>
              <a:rPr lang="fr-FR" dirty="0" smtClean="0"/>
              <a:t>acteurs</a:t>
            </a:r>
            <a:endParaRPr lang="fr-FR" dirty="0"/>
          </a:p>
        </p:txBody>
      </p:sp>
      <p:pic>
        <p:nvPicPr>
          <p:cNvPr id="1027" name="Picture 3" descr="E:\Mes Documents\$ 0 - COURS\$ 2010-2012 - TOULON - BONAPARTE\$ 2011-2012\STMG\icon_5.jpg"/>
          <p:cNvPicPr>
            <a:picLocks noChangeAspect="1" noChangeArrowheads="1"/>
          </p:cNvPicPr>
          <p:nvPr/>
        </p:nvPicPr>
        <p:blipFill rotWithShape="1">
          <a:blip r:embed="rId3">
            <a:extLst>
              <a:ext uri="{28A0092B-C50C-407E-A947-70E740481C1C}">
                <a14:useLocalDpi xmlns:a14="http://schemas.microsoft.com/office/drawing/2010/main" val="0"/>
              </a:ext>
            </a:extLst>
          </a:blip>
          <a:srcRect t="5635"/>
          <a:stretch/>
        </p:blipFill>
        <p:spPr bwMode="auto">
          <a:xfrm>
            <a:off x="4932040" y="4386683"/>
            <a:ext cx="3491880" cy="247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7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500"/>
                                        <p:tgtEl>
                                          <p:spTgt spid="1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fade">
                                      <p:cBhvr>
                                        <p:cTn id="25" dur="500"/>
                                        <p:tgtEl>
                                          <p:spTgt spid="10">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9" end="9"/>
                                            </p:txEl>
                                          </p:spTgt>
                                        </p:tgtEl>
                                        <p:attrNameLst>
                                          <p:attrName>style.visibility</p:attrName>
                                        </p:attrNameLst>
                                      </p:cBhvr>
                                      <p:to>
                                        <p:strVal val="visible"/>
                                      </p:to>
                                    </p:set>
                                    <p:animEffect transition="in" filter="fade">
                                      <p:cBhvr>
                                        <p:cTn id="28" dur="500"/>
                                        <p:tgtEl>
                                          <p:spTgt spid="10">
                                            <p:txEl>
                                              <p:pRg st="9" end="9"/>
                                            </p:txEl>
                                          </p:spTgt>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500" fill="hold"/>
                                        <p:tgtEl>
                                          <p:spTgt spid="1027"/>
                                        </p:tgtEl>
                                        <p:attrNameLst>
                                          <p:attrName>ppt_w</p:attrName>
                                        </p:attrNameLst>
                                      </p:cBhvr>
                                      <p:tavLst>
                                        <p:tav tm="0">
                                          <p:val>
                                            <p:fltVal val="0"/>
                                          </p:val>
                                        </p:tav>
                                        <p:tav tm="100000">
                                          <p:val>
                                            <p:strVal val="#ppt_w"/>
                                          </p:val>
                                        </p:tav>
                                      </p:tavLst>
                                    </p:anim>
                                    <p:anim calcmode="lin" valueType="num">
                                      <p:cBhvr>
                                        <p:cTn id="33" dur="500" fill="hold"/>
                                        <p:tgtEl>
                                          <p:spTgt spid="1027"/>
                                        </p:tgtEl>
                                        <p:attrNameLst>
                                          <p:attrName>ppt_h</p:attrName>
                                        </p:attrNameLst>
                                      </p:cBhvr>
                                      <p:tavLst>
                                        <p:tav tm="0">
                                          <p:val>
                                            <p:fltVal val="0"/>
                                          </p:val>
                                        </p:tav>
                                        <p:tav tm="100000">
                                          <p:val>
                                            <p:strVal val="#ppt_h"/>
                                          </p:val>
                                        </p:tav>
                                      </p:tavLst>
                                    </p:anim>
                                    <p:animEffect transition="in" filter="fade">
                                      <p:cBhvr>
                                        <p:cTn id="3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1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Bilan</a:t>
            </a:r>
          </a:p>
          <a:p>
            <a:pPr lvl="2"/>
            <a:r>
              <a:rPr lang="fr-FR" sz="1800" dirty="0" err="1" smtClean="0"/>
              <a:t>OpenERP</a:t>
            </a:r>
            <a:r>
              <a:rPr lang="fr-FR" sz="1800" dirty="0" smtClean="0"/>
              <a:t> et la gestion </a:t>
            </a:r>
            <a:r>
              <a:rPr lang="fr-FR" sz="1800" dirty="0"/>
              <a:t>des </a:t>
            </a:r>
            <a:r>
              <a:rPr lang="fr-FR" sz="1800" dirty="0" err="1" smtClean="0"/>
              <a:t>workflows</a:t>
            </a:r>
            <a:endParaRPr lang="fr-FR" sz="1800" dirty="0" smtClean="0"/>
          </a:p>
          <a:p>
            <a:pPr lvl="4"/>
            <a:r>
              <a:rPr lang="fr-FR" dirty="0" smtClean="0"/>
              <a:t>Quand le PGI ne suit pas la procédure : </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60</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graphicFrame>
        <p:nvGraphicFramePr>
          <p:cNvPr id="34" name="Tableau 33"/>
          <p:cNvGraphicFramePr>
            <a:graphicFrameLocks noGrp="1"/>
          </p:cNvGraphicFramePr>
          <p:nvPr>
            <p:extLst>
              <p:ext uri="{D42A27DB-BD31-4B8C-83A1-F6EECF244321}">
                <p14:modId xmlns:p14="http://schemas.microsoft.com/office/powerpoint/2010/main" val="2772144357"/>
              </p:ext>
            </p:extLst>
          </p:nvPr>
        </p:nvGraphicFramePr>
        <p:xfrm>
          <a:off x="1814154" y="2856386"/>
          <a:ext cx="5328593" cy="3308918"/>
        </p:xfrm>
        <a:graphic>
          <a:graphicData uri="http://schemas.openxmlformats.org/drawingml/2006/table">
            <a:tbl>
              <a:tblPr firstRow="1" bandRow="1">
                <a:tableStyleId>{5C22544A-7EE6-4342-B048-85BDC9FD1C3A}</a:tableStyleId>
              </a:tblPr>
              <a:tblGrid>
                <a:gridCol w="2541822"/>
                <a:gridCol w="2786771"/>
              </a:tblGrid>
              <a:tr h="360040">
                <a:tc>
                  <a:txBody>
                    <a:bodyPr/>
                    <a:lstStyle/>
                    <a:p>
                      <a:pPr algn="ctr"/>
                      <a:r>
                        <a:rPr lang="fr-FR" dirty="0" smtClean="0"/>
                        <a:t>Collaborateur</a:t>
                      </a:r>
                      <a:endParaRPr lang="fr-FR" dirty="0"/>
                    </a:p>
                  </a:txBody>
                  <a:tcPr/>
                </a:tc>
                <a:tc>
                  <a:txBody>
                    <a:bodyPr/>
                    <a:lstStyle/>
                    <a:p>
                      <a:pPr algn="ctr"/>
                      <a:r>
                        <a:rPr lang="fr-FR" dirty="0" smtClean="0"/>
                        <a:t>Supérieur</a:t>
                      </a:r>
                      <a:endParaRPr lang="fr-FR" dirty="0"/>
                    </a:p>
                  </a:txBody>
                  <a:tcPr/>
                </a:tc>
              </a:tr>
              <a:tr h="2943158">
                <a:tc>
                  <a:txBody>
                    <a:bodyPr/>
                    <a:lstStyle/>
                    <a:p>
                      <a:pPr algn="ctr"/>
                      <a:endParaRPr lang="fr-FR" dirty="0"/>
                    </a:p>
                  </a:txBody>
                  <a:tcPr/>
                </a:tc>
                <a:tc>
                  <a:txBody>
                    <a:bodyPr/>
                    <a:lstStyle/>
                    <a:p>
                      <a:pPr algn="ctr"/>
                      <a:endParaRPr lang="fr-FR" dirty="0"/>
                    </a:p>
                  </a:txBody>
                  <a:tcPr/>
                </a:tc>
              </a:tr>
            </a:tbl>
          </a:graphicData>
        </a:graphic>
      </p:graphicFrame>
      <p:sp>
        <p:nvSpPr>
          <p:cNvPr id="35" name="Rectangle à coins arrondis 34"/>
          <p:cNvSpPr/>
          <p:nvPr/>
        </p:nvSpPr>
        <p:spPr>
          <a:xfrm>
            <a:off x="2267744" y="3936094"/>
            <a:ext cx="1206152" cy="4324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en cours</a:t>
            </a:r>
          </a:p>
          <a:p>
            <a:pPr algn="ctr"/>
            <a:r>
              <a:rPr lang="fr-FR" sz="900" dirty="0" smtClean="0">
                <a:solidFill>
                  <a:schemeClr val="tx1"/>
                </a:solidFill>
              </a:rPr>
              <a:t>(brouillon)</a:t>
            </a:r>
            <a:endParaRPr lang="fr-FR" sz="900" dirty="0">
              <a:solidFill>
                <a:schemeClr val="tx1"/>
              </a:solidFill>
            </a:endParaRPr>
          </a:p>
        </p:txBody>
      </p:sp>
      <p:sp>
        <p:nvSpPr>
          <p:cNvPr id="37" name="Ellipse 36"/>
          <p:cNvSpPr/>
          <p:nvPr/>
        </p:nvSpPr>
        <p:spPr>
          <a:xfrm>
            <a:off x="2771744" y="3408126"/>
            <a:ext cx="180000" cy="180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p:cNvCxnSpPr/>
          <p:nvPr/>
        </p:nvCxnSpPr>
        <p:spPr>
          <a:xfrm>
            <a:off x="2861744" y="3576466"/>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3473896" y="4152324"/>
            <a:ext cx="17461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à coins arrondis 39"/>
          <p:cNvSpPr/>
          <p:nvPr/>
        </p:nvSpPr>
        <p:spPr>
          <a:xfrm>
            <a:off x="5220072" y="3939967"/>
            <a:ext cx="1206152" cy="4324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en attente d'approbation</a:t>
            </a:r>
            <a:endParaRPr lang="fr-FR" sz="900" dirty="0">
              <a:solidFill>
                <a:schemeClr val="tx1"/>
              </a:solidFill>
            </a:endParaRPr>
          </a:p>
        </p:txBody>
      </p:sp>
      <p:sp>
        <p:nvSpPr>
          <p:cNvPr id="41" name="Rectangle à coins arrondis 40"/>
          <p:cNvSpPr/>
          <p:nvPr/>
        </p:nvSpPr>
        <p:spPr>
          <a:xfrm>
            <a:off x="2267744" y="4800602"/>
            <a:ext cx="1206152" cy="432460"/>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refusée</a:t>
            </a:r>
            <a:endParaRPr lang="fr-FR" sz="900" dirty="0">
              <a:solidFill>
                <a:schemeClr val="tx1"/>
              </a:solidFill>
            </a:endParaRPr>
          </a:p>
        </p:txBody>
      </p:sp>
      <p:sp>
        <p:nvSpPr>
          <p:cNvPr id="42" name="Rectangle à coins arrondis 41"/>
          <p:cNvSpPr/>
          <p:nvPr/>
        </p:nvSpPr>
        <p:spPr>
          <a:xfrm>
            <a:off x="2267744" y="5520682"/>
            <a:ext cx="1206152" cy="432460"/>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accordée</a:t>
            </a:r>
            <a:endParaRPr lang="fr-FR" sz="900" dirty="0">
              <a:solidFill>
                <a:schemeClr val="tx1"/>
              </a:solidFill>
            </a:endParaRPr>
          </a:p>
        </p:txBody>
      </p:sp>
      <p:sp>
        <p:nvSpPr>
          <p:cNvPr id="43" name="Rectangle à coins arrondis 42"/>
          <p:cNvSpPr/>
          <p:nvPr/>
        </p:nvSpPr>
        <p:spPr>
          <a:xfrm>
            <a:off x="5220072" y="5196942"/>
            <a:ext cx="1206152" cy="4324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900" dirty="0" smtClean="0">
                <a:solidFill>
                  <a:schemeClr val="tx1"/>
                </a:solidFill>
              </a:rPr>
              <a:t>Demande approuvée</a:t>
            </a:r>
            <a:endParaRPr lang="fr-FR" sz="900" dirty="0">
              <a:solidFill>
                <a:schemeClr val="tx1"/>
              </a:solidFill>
            </a:endParaRPr>
          </a:p>
        </p:txBody>
      </p:sp>
      <p:cxnSp>
        <p:nvCxnSpPr>
          <p:cNvPr id="44" name="Connecteur droit avec flèche 43"/>
          <p:cNvCxnSpPr/>
          <p:nvPr/>
        </p:nvCxnSpPr>
        <p:spPr>
          <a:xfrm>
            <a:off x="5823148" y="4372428"/>
            <a:ext cx="0" cy="8245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43" idx="1"/>
          </p:cNvCxnSpPr>
          <p:nvPr/>
        </p:nvCxnSpPr>
        <p:spPr>
          <a:xfrm flipH="1">
            <a:off x="3473896" y="5413172"/>
            <a:ext cx="1746176" cy="32374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flipH="1">
            <a:off x="3473896" y="4372428"/>
            <a:ext cx="1746176" cy="644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descr="E:\Mes Documents\$ 0 - COURS\$ 2010-2012 - TOULON - BONAPARTE\$ 2011-2012\STMG\fleche02.png"/>
          <p:cNvPicPr>
            <a:picLocks noChangeAspect="1" noChangeArrowheads="1"/>
          </p:cNvPicPr>
          <p:nvPr/>
        </p:nvPicPr>
        <p:blipFill rotWithShape="1">
          <a:blip r:embed="rId3">
            <a:extLst>
              <a:ext uri="{28A0092B-C50C-407E-A947-70E740481C1C}">
                <a14:useLocalDpi xmlns:a14="http://schemas.microsoft.com/office/drawing/2010/main" val="0"/>
              </a:ext>
            </a:extLst>
          </a:blip>
          <a:srcRect b="95110"/>
          <a:stretch/>
        </p:blipFill>
        <p:spPr bwMode="auto">
          <a:xfrm>
            <a:off x="3381126" y="4246709"/>
            <a:ext cx="2011363" cy="718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E:\Mes Documents\$ 0 - COURS\$ 2010-2012 - TOULON - BONAPARTE\$ 2011-2012\STMG\fleche02.png"/>
          <p:cNvPicPr>
            <a:picLocks noChangeAspect="1" noChangeArrowheads="1"/>
          </p:cNvPicPr>
          <p:nvPr/>
        </p:nvPicPr>
        <p:blipFill rotWithShape="1">
          <a:blip r:embed="rId3">
            <a:extLst>
              <a:ext uri="{28A0092B-C50C-407E-A947-70E740481C1C}">
                <a14:useLocalDpi xmlns:a14="http://schemas.microsoft.com/office/drawing/2010/main" val="0"/>
              </a:ext>
            </a:extLst>
          </a:blip>
          <a:srcRect t="4891"/>
          <a:stretch/>
        </p:blipFill>
        <p:spPr bwMode="auto">
          <a:xfrm>
            <a:off x="3381126" y="4318518"/>
            <a:ext cx="2011363" cy="139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7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4"/>
                                        </p:tgtEl>
                                        <p:attrNameLst>
                                          <p:attrName>style.opacity</p:attrName>
                                        </p:attrNameLst>
                                      </p:cBhvr>
                                      <p:to>
                                        <p:strVal val="0.25"/>
                                      </p:to>
                                    </p:set>
                                    <p:animEffect filter="image" prLst="opacity: 0.25">
                                      <p:cBhvr rctx="IE">
                                        <p:cTn id="7" dur="indefinite"/>
                                        <p:tgtEl>
                                          <p:spTgt spid="44"/>
                                        </p:tgtEl>
                                      </p:cBhvr>
                                    </p:animEffect>
                                  </p:childTnLst>
                                </p:cTn>
                              </p:par>
                              <p:par>
                                <p:cTn id="8" presetID="9" presetClass="emph" presetSubtype="0" grpId="0" nodeType="withEffect">
                                  <p:stCondLst>
                                    <p:cond delay="0"/>
                                  </p:stCondLst>
                                  <p:childTnLst>
                                    <p:set>
                                      <p:cBhvr rctx="PPT">
                                        <p:cTn id="9" dur="indefinite"/>
                                        <p:tgtEl>
                                          <p:spTgt spid="43"/>
                                        </p:tgtEl>
                                        <p:attrNameLst>
                                          <p:attrName>style.opacity</p:attrName>
                                        </p:attrNameLst>
                                      </p:cBhvr>
                                      <p:to>
                                        <p:strVal val="0.25"/>
                                      </p:to>
                                    </p:set>
                                    <p:animEffect filter="image" prLst="opacity: 0.25">
                                      <p:cBhvr rctx="IE">
                                        <p:cTn id="10" dur="indefinite"/>
                                        <p:tgtEl>
                                          <p:spTgt spid="43"/>
                                        </p:tgtEl>
                                      </p:cBhvr>
                                    </p:animEffect>
                                  </p:childTnLst>
                                </p:cTn>
                              </p:par>
                              <p:par>
                                <p:cTn id="11" presetID="9" presetClass="emph" presetSubtype="0" nodeType="withEffect">
                                  <p:stCondLst>
                                    <p:cond delay="0"/>
                                  </p:stCondLst>
                                  <p:childTnLst>
                                    <p:set>
                                      <p:cBhvr rctx="PPT">
                                        <p:cTn id="12" dur="indefinite"/>
                                        <p:tgtEl>
                                          <p:spTgt spid="45"/>
                                        </p:tgtEl>
                                        <p:attrNameLst>
                                          <p:attrName>style.opacity</p:attrName>
                                        </p:attrNameLst>
                                      </p:cBhvr>
                                      <p:to>
                                        <p:strVal val="0.25"/>
                                      </p:to>
                                    </p:set>
                                    <p:animEffect filter="image" prLst="opacity: 0.25">
                                      <p:cBhvr rctx="IE">
                                        <p:cTn id="13" dur="indefinite"/>
                                        <p:tgtEl>
                                          <p:spTgt spid="45"/>
                                        </p:tgtEl>
                                      </p:cBhvr>
                                    </p:animEffect>
                                  </p:childTnLst>
                                </p:cTn>
                              </p:par>
                              <p:par>
                                <p:cTn id="14" presetID="9" presetClass="emph" presetSubtype="0" grpId="0" nodeType="withEffect">
                                  <p:stCondLst>
                                    <p:cond delay="0"/>
                                  </p:stCondLst>
                                  <p:childTnLst>
                                    <p:set>
                                      <p:cBhvr rctx="PPT">
                                        <p:cTn id="15" dur="indefinite"/>
                                        <p:tgtEl>
                                          <p:spTgt spid="41"/>
                                        </p:tgtEl>
                                        <p:attrNameLst>
                                          <p:attrName>style.opacity</p:attrName>
                                        </p:attrNameLst>
                                      </p:cBhvr>
                                      <p:to>
                                        <p:strVal val="0.25"/>
                                      </p:to>
                                    </p:set>
                                    <p:animEffect filter="image" prLst="opacity: 0.25">
                                      <p:cBhvr rctx="IE">
                                        <p:cTn id="16" dur="indefinite"/>
                                        <p:tgtEl>
                                          <p:spTgt spid="41"/>
                                        </p:tgtEl>
                                      </p:cBhvr>
                                    </p:animEffect>
                                  </p:childTnLst>
                                </p:cTn>
                              </p:par>
                              <p:par>
                                <p:cTn id="17" presetID="9" presetClass="emph" presetSubtype="0" nodeType="withEffect">
                                  <p:stCondLst>
                                    <p:cond delay="0"/>
                                  </p:stCondLst>
                                  <p:childTnLst>
                                    <p:set>
                                      <p:cBhvr rctx="PPT">
                                        <p:cTn id="18" dur="indefinite"/>
                                        <p:tgtEl>
                                          <p:spTgt spid="46"/>
                                        </p:tgtEl>
                                        <p:attrNameLst>
                                          <p:attrName>style.opacity</p:attrName>
                                        </p:attrNameLst>
                                      </p:cBhvr>
                                      <p:to>
                                        <p:strVal val="0.25"/>
                                      </p:to>
                                    </p:set>
                                    <p:animEffect filter="image" prLst="opacity: 0.25">
                                      <p:cBhvr rctx="IE">
                                        <p:cTn id="19" dur="indefinite"/>
                                        <p:tgtEl>
                                          <p:spTgt spid="46"/>
                                        </p:tgtEl>
                                      </p:cBhvr>
                                    </p:animEffec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left)">
                                      <p:cBhvr>
                                        <p:cTn id="23" dur="500"/>
                                        <p:tgtEl>
                                          <p:spTgt spid="2051"/>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right)">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1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Bilan</a:t>
            </a:r>
          </a:p>
          <a:p>
            <a:pPr lvl="2"/>
            <a:r>
              <a:rPr lang="fr-FR" sz="1800" dirty="0" err="1" smtClean="0"/>
              <a:t>OpenERP</a:t>
            </a:r>
            <a:r>
              <a:rPr lang="fr-FR" sz="1800" dirty="0" smtClean="0"/>
              <a:t> et la gestion </a:t>
            </a:r>
            <a:r>
              <a:rPr lang="fr-FR" sz="1800" dirty="0"/>
              <a:t>des </a:t>
            </a:r>
            <a:r>
              <a:rPr lang="fr-FR" sz="1800" dirty="0" err="1" smtClean="0"/>
              <a:t>workflows</a:t>
            </a:r>
            <a:endParaRPr lang="fr-FR" sz="1800" dirty="0" smtClean="0"/>
          </a:p>
          <a:p>
            <a:pPr lvl="4"/>
            <a:r>
              <a:rPr lang="fr-FR" dirty="0" smtClean="0"/>
              <a:t>Quand le PGI ne suit pas la procédure : </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61</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pic>
        <p:nvPicPr>
          <p:cNvPr id="24" name="Image 23">
            <a:hlinkClick r:id="rId3"/>
          </p:cNvPr>
          <p:cNvPicPr/>
          <p:nvPr/>
        </p:nvPicPr>
        <p:blipFill>
          <a:blip r:embed="rId4" cstate="print"/>
          <a:srcRect/>
          <a:stretch>
            <a:fillRect/>
          </a:stretch>
        </p:blipFill>
        <p:spPr bwMode="auto">
          <a:xfrm>
            <a:off x="1398476" y="2924944"/>
            <a:ext cx="5976664" cy="2829310"/>
          </a:xfrm>
          <a:prstGeom prst="rect">
            <a:avLst/>
          </a:prstGeom>
          <a:noFill/>
          <a:ln w="9525">
            <a:noFill/>
            <a:miter lim="800000"/>
            <a:headEnd/>
            <a:tailEnd/>
          </a:ln>
        </p:spPr>
      </p:pic>
    </p:spTree>
    <p:extLst>
      <p:ext uri="{BB962C8B-B14F-4D97-AF65-F5344CB8AC3E}">
        <p14:creationId xmlns:p14="http://schemas.microsoft.com/office/powerpoint/2010/main" val="1114544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1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Bilan</a:t>
            </a:r>
          </a:p>
          <a:p>
            <a:pPr lvl="2"/>
            <a:r>
              <a:rPr lang="fr-FR" sz="1800" dirty="0" err="1" smtClean="0"/>
              <a:t>OpenERP</a:t>
            </a:r>
            <a:r>
              <a:rPr lang="fr-FR" sz="1800" dirty="0" smtClean="0"/>
              <a:t> et la représentation des processus </a:t>
            </a:r>
            <a:r>
              <a:rPr lang="fr-FR" sz="1800" dirty="0"/>
              <a:t>:</a:t>
            </a:r>
          </a:p>
          <a:p>
            <a:pPr lvl="4"/>
            <a:r>
              <a:rPr lang="fr-FR" dirty="0" smtClean="0"/>
              <a:t>Gestion des commandes en ligne</a:t>
            </a:r>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62</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pic>
        <p:nvPicPr>
          <p:cNvPr id="3074" name="Picture 2" descr="E:\Mes Documents\$ 0 - COURS\$ 2010-2012 - TOULON - BONAPARTE\$ 2011-2012\STMG\proces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36912"/>
            <a:ext cx="2880320" cy="4115702"/>
          </a:xfrm>
          <a:prstGeom prst="rect">
            <a:avLst/>
          </a:prstGeom>
          <a:noFill/>
          <a:extLst>
            <a:ext uri="{909E8E84-426E-40DD-AFC4-6F175D3DCCD1}">
              <a14:hiddenFill xmlns:a14="http://schemas.microsoft.com/office/drawing/2010/main">
                <a:solidFill>
                  <a:srgbClr val="FFFFFF"/>
                </a:solidFill>
              </a14:hiddenFill>
            </a:ext>
          </a:extLst>
        </p:spPr>
      </p:pic>
      <p:sp>
        <p:nvSpPr>
          <p:cNvPr id="57" name="Flèche droite rayée 56"/>
          <p:cNvSpPr/>
          <p:nvPr/>
        </p:nvSpPr>
        <p:spPr>
          <a:xfrm>
            <a:off x="3059888" y="4525485"/>
            <a:ext cx="504000" cy="3385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5" name="Picture 3" descr="E:\Mes Documents\$ 0 - COURS\$ 2010-2012 - TOULON - BONAPARTE\$ 2011-2012\STMG\processus-OpenERP.JPG">
            <a:hlinkClick r:id="rId4"/>
          </p:cNvPr>
          <p:cNvPicPr>
            <a:picLocks noChangeAspect="1" noChangeArrowheads="1"/>
          </p:cNvPicPr>
          <p:nvPr/>
        </p:nvPicPr>
        <p:blipFill>
          <a:blip r:embed="rId5">
            <a:clrChange>
              <a:clrFrom>
                <a:srgbClr val="F0EEEF"/>
              </a:clrFrom>
              <a:clrTo>
                <a:srgbClr val="F0EEEF">
                  <a:alpha val="0"/>
                </a:srgbClr>
              </a:clrTo>
            </a:clrChange>
            <a:extLst>
              <a:ext uri="{28A0092B-C50C-407E-A947-70E740481C1C}">
                <a14:useLocalDpi xmlns:a14="http://schemas.microsoft.com/office/drawing/2010/main" val="0"/>
              </a:ext>
            </a:extLst>
          </a:blip>
          <a:srcRect/>
          <a:stretch>
            <a:fillRect/>
          </a:stretch>
        </p:blipFill>
        <p:spPr bwMode="auto">
          <a:xfrm>
            <a:off x="3414977" y="3212975"/>
            <a:ext cx="4890716" cy="2137423"/>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left)">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a:t>Ressources documentaires</a:t>
            </a:r>
            <a:endParaRPr lang="fr-FR" dirty="0" smtClean="0"/>
          </a:p>
          <a:p>
            <a:pPr lvl="2"/>
            <a:r>
              <a:rPr lang="fr-FR" sz="1800" dirty="0" smtClean="0"/>
              <a:t>Portail académique </a:t>
            </a:r>
            <a:r>
              <a:rPr lang="fr-FR" sz="1800" dirty="0"/>
              <a:t>: </a:t>
            </a:r>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63</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pic>
        <p:nvPicPr>
          <p:cNvPr id="614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928" y="2432935"/>
            <a:ext cx="5063759" cy="371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62109" y="6280659"/>
            <a:ext cx="2249398" cy="369332"/>
          </a:xfrm>
          <a:prstGeom prst="rect">
            <a:avLst/>
          </a:prstGeom>
        </p:spPr>
        <p:txBody>
          <a:bodyPr wrap="none">
            <a:spAutoFit/>
          </a:bodyPr>
          <a:lstStyle/>
          <a:p>
            <a:r>
              <a:rPr lang="fr-FR" dirty="0" smtClean="0">
                <a:solidFill>
                  <a:srgbClr val="C00000"/>
                </a:solidFill>
                <a:hlinkClick r:id="rId3"/>
              </a:rPr>
              <a:t>www.ac-nice.fr/stmg</a:t>
            </a:r>
            <a:endParaRPr lang="fr-FR" dirty="0">
              <a:solidFill>
                <a:srgbClr val="C00000"/>
              </a:solidFill>
            </a:endParaRPr>
          </a:p>
        </p:txBody>
      </p:sp>
    </p:spTree>
    <p:extLst>
      <p:ext uri="{BB962C8B-B14F-4D97-AF65-F5344CB8AC3E}">
        <p14:creationId xmlns:p14="http://schemas.microsoft.com/office/powerpoint/2010/main" val="5951611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a:t>Ressources documentaires</a:t>
            </a:r>
            <a:endParaRPr lang="fr-FR" dirty="0" smtClean="0"/>
          </a:p>
          <a:p>
            <a:pPr lvl="2"/>
            <a:r>
              <a:rPr lang="fr-FR" sz="1800" dirty="0" smtClean="0"/>
              <a:t>Réseau CERTA </a:t>
            </a:r>
            <a:r>
              <a:rPr lang="fr-FR" sz="1800" dirty="0"/>
              <a:t>: </a:t>
            </a:r>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64</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420888"/>
            <a:ext cx="5062065" cy="37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28684" y="6280659"/>
            <a:ext cx="2916248" cy="369332"/>
          </a:xfrm>
          <a:prstGeom prst="rect">
            <a:avLst/>
          </a:prstGeom>
        </p:spPr>
        <p:txBody>
          <a:bodyPr wrap="none">
            <a:spAutoFit/>
          </a:bodyPr>
          <a:lstStyle/>
          <a:p>
            <a:r>
              <a:rPr lang="fr-FR" dirty="0" smtClean="0">
                <a:solidFill>
                  <a:srgbClr val="C00000"/>
                </a:solidFill>
                <a:hlinkClick r:id="rId4"/>
              </a:rPr>
              <a:t>www.reseaucerta.org/stmg</a:t>
            </a:r>
            <a:endParaRPr lang="fr-FR" dirty="0">
              <a:solidFill>
                <a:srgbClr val="C00000"/>
              </a:solidFill>
            </a:endParaRPr>
          </a:p>
        </p:txBody>
      </p:sp>
    </p:spTree>
    <p:extLst>
      <p:ext uri="{BB962C8B-B14F-4D97-AF65-F5344CB8AC3E}">
        <p14:creationId xmlns:p14="http://schemas.microsoft.com/office/powerpoint/2010/main" val="9025873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p:cNvSpPr>
          <p:nvPr/>
        </p:nvSpPr>
        <p:spPr bwMode="auto">
          <a:xfrm>
            <a:off x="457200" y="1600200"/>
            <a:ext cx="7859216" cy="1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a:t>Ressources documentaires</a:t>
            </a:r>
            <a:endParaRPr lang="fr-FR" dirty="0" smtClean="0"/>
          </a:p>
          <a:p>
            <a:pPr lvl="2"/>
            <a:r>
              <a:rPr lang="fr-FR" sz="1800" dirty="0" smtClean="0"/>
              <a:t>Revues de presse </a:t>
            </a:r>
            <a:r>
              <a:rPr lang="fr-FR" sz="1800" dirty="0"/>
              <a:t>: </a:t>
            </a:r>
          </a:p>
          <a:p>
            <a:endParaRPr lang="fr-FR" dirty="0" smtClean="0"/>
          </a:p>
        </p:txBody>
      </p:sp>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65</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Propositions pédagogiques</a:t>
            </a:r>
            <a:endParaRPr lang="fr-FR" sz="3200" dirty="0">
              <a:solidFill>
                <a:srgbClr val="CC3300"/>
              </a:solidFill>
            </a:endParaRPr>
          </a:p>
        </p:txBody>
      </p:sp>
      <p:pic>
        <p:nvPicPr>
          <p:cNvPr id="8196" name="Picture 4" descr="E:\Mes Documents\$ 0 - COURS\$ 2010-2012 - TOULON - BONAPARTE\$ 2011-2012\STMG\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492896"/>
            <a:ext cx="2027078"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4" name="Picture 2" descr="E:\Mes Documents\$ 0 - COURS\$ 2010-2012 - TOULON - BONAPARTE\$ 2011-2012\STMG\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43487"/>
            <a:ext cx="2031092"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E:\Mes Documents\$ 0 - COURS\$ 2010-2012 - TOULON - BONAPARTE\$ 2011-2012\STMG\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303487"/>
            <a:ext cx="4238609"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8" name="Picture 6" descr="E:\Mes Documents\$ 0 - COURS\$ 2010-2012 - TOULON - BONAPARTE\$ 2011-2012\STMG\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3645024"/>
            <a:ext cx="420245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descr="E:\Mes Documents\$ 0 - COURS\$ 2010-2012 - TOULON - BONAPARTE\$ 2011-2012\STMG\0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2904072"/>
            <a:ext cx="2035684"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fade">
                                      <p:cBhvr>
                                        <p:cTn id="19" dur="500"/>
                                        <p:tgtEl>
                                          <p:spTgt spid="819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fade">
                                      <p:cBhvr>
                                        <p:cTn id="2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66</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Questions / Réponses</a:t>
            </a:r>
            <a:endParaRPr lang="fr-FR" sz="3200" dirty="0">
              <a:solidFill>
                <a:srgbClr val="CC3300"/>
              </a:solidFill>
            </a:endParaRPr>
          </a:p>
        </p:txBody>
      </p:sp>
      <p:pic>
        <p:nvPicPr>
          <p:cNvPr id="5122" name="Picture 2" descr="E:\Mes Documents\$ 0 - COURS\$ 2010-2012 - TOULON - BONAPARTE\$ 2011-2012\STMG\RedFigure Raised 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89" y="1484784"/>
            <a:ext cx="7726303" cy="514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8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7</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Management (partie 1/4)</a:t>
            </a:r>
          </a:p>
        </p:txBody>
      </p:sp>
      <p:graphicFrame>
        <p:nvGraphicFramePr>
          <p:cNvPr id="5" name="Tableau 4"/>
          <p:cNvGraphicFramePr>
            <a:graphicFrameLocks noGrp="1"/>
          </p:cNvGraphicFramePr>
          <p:nvPr>
            <p:extLst>
              <p:ext uri="{D42A27DB-BD31-4B8C-83A1-F6EECF244321}">
                <p14:modId xmlns:p14="http://schemas.microsoft.com/office/powerpoint/2010/main" val="3668376891"/>
              </p:ext>
            </p:extLst>
          </p:nvPr>
        </p:nvGraphicFramePr>
        <p:xfrm>
          <a:off x="107505" y="2517078"/>
          <a:ext cx="8208912" cy="4224290"/>
        </p:xfrm>
        <a:graphic>
          <a:graphicData uri="http://schemas.openxmlformats.org/drawingml/2006/table">
            <a:tbl>
              <a:tblPr firstRow="1" bandRow="1">
                <a:tableStyleId>{5C22544A-7EE6-4342-B048-85BDC9FD1C3A}</a:tableStyleId>
              </a:tblPr>
              <a:tblGrid>
                <a:gridCol w="1656183"/>
                <a:gridCol w="2160240"/>
                <a:gridCol w="4392489"/>
              </a:tblGrid>
              <a:tr h="344165">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80125">
                <a:tc>
                  <a:txBody>
                    <a:bodyPr/>
                    <a:lstStyle/>
                    <a:p>
                      <a:r>
                        <a:rPr lang="fr-FR" sz="1300" b="1" dirty="0" smtClean="0"/>
                        <a:t>1.2 Qu’apporte le management à la gestion des organisations ?</a:t>
                      </a:r>
                      <a:endParaRPr lang="fr-FR" sz="1300" b="1" dirty="0"/>
                    </a:p>
                  </a:txBody>
                  <a:tcPr/>
                </a:tc>
                <a:tc>
                  <a:txBody>
                    <a:bodyPr/>
                    <a:lstStyle/>
                    <a:p>
                      <a:r>
                        <a:rPr lang="fr-FR" sz="1300" dirty="0" smtClean="0"/>
                        <a:t>- Fonctions du management</a:t>
                      </a:r>
                    </a:p>
                    <a:p>
                      <a:endParaRPr lang="fr-FR" sz="1300" dirty="0" smtClean="0"/>
                    </a:p>
                    <a:p>
                      <a:endParaRPr lang="fr-FR" sz="1300" dirty="0" smtClean="0"/>
                    </a:p>
                    <a:p>
                      <a:r>
                        <a:rPr lang="fr-FR" sz="1300" dirty="0" smtClean="0"/>
                        <a:t>- Management stratégique, management opérationnel </a:t>
                      </a:r>
                    </a:p>
                    <a:p>
                      <a:r>
                        <a:rPr lang="fr-FR" sz="1300" dirty="0" smtClean="0"/>
                        <a:t>- Décisions stratégiques, décisions opérationnelles </a:t>
                      </a:r>
                    </a:p>
                    <a:p>
                      <a:endParaRPr lang="fr-FR" sz="1300" dirty="0" smtClean="0"/>
                    </a:p>
                    <a:p>
                      <a:endParaRPr lang="fr-FR" sz="1300" dirty="0" smtClean="0"/>
                    </a:p>
                    <a:p>
                      <a:endParaRPr lang="fr-FR" sz="1300" dirty="0" smtClean="0"/>
                    </a:p>
                    <a:p>
                      <a:r>
                        <a:rPr lang="fr-FR" sz="1300" dirty="0" smtClean="0"/>
                        <a:t>- Facteurs de contingence </a:t>
                      </a:r>
                      <a:endParaRPr lang="fr-FR" sz="1300" dirty="0"/>
                    </a:p>
                  </a:txBody>
                  <a:tcPr/>
                </a:tc>
                <a:tc>
                  <a:txBody>
                    <a:bodyPr/>
                    <a:lstStyle/>
                    <a:p>
                      <a:pPr algn="just"/>
                      <a:r>
                        <a:rPr lang="fr-FR" sz="1300" b="0" dirty="0" smtClean="0"/>
                        <a:t>Le management est posé comme l'art de diriger une organisation et de prendre les décisions nécessaires à la réalisation de ses objectifs. Il s’agit d’une démarche globale qui repose sur quatre grandes fonctions génériques : fixer des objectifs et contrôler, organiser, animer et diriger. On distingue le management stratégique du management opérationnel en fonction de l’impact de la décision sur le devenir de l’organisation et du niveau hiérarchique de la prise de décision.</a:t>
                      </a:r>
                    </a:p>
                    <a:p>
                      <a:pPr algn="just"/>
                      <a:endParaRPr lang="fr-FR" sz="1300" b="0" dirty="0" smtClean="0"/>
                    </a:p>
                    <a:p>
                      <a:pPr algn="just"/>
                      <a:r>
                        <a:rPr lang="fr-FR" sz="1300" b="0" dirty="0" smtClean="0"/>
                        <a:t>Les pratiques de management se trouvent en permanence confrontées à un environnement turbulent : impact des nouvelles technologies, mutations économiques, impératifs écologiques, etc.</a:t>
                      </a:r>
                    </a:p>
                    <a:p>
                      <a:pPr algn="just"/>
                      <a:r>
                        <a:rPr lang="fr-FR" sz="1300" b="0" dirty="0" smtClean="0"/>
                        <a:t>Elles sont également fonction de contraintes internes : taille, technologie mise en œuvre, culture…</a:t>
                      </a:r>
                    </a:p>
                    <a:p>
                      <a:pPr algn="just"/>
                      <a:r>
                        <a:rPr lang="fr-FR" sz="1300" b="0" dirty="0" smtClean="0"/>
                        <a:t>Il est illusoire de dégager des principes de management universellement applicables, susceptibles de s’adapter à toutes les situations.</a:t>
                      </a:r>
                    </a:p>
                  </a:txBody>
                  <a:tcPr/>
                </a:tc>
              </a:tr>
            </a:tbl>
          </a:graphicData>
        </a:graphic>
      </p:graphicFrame>
      <p:sp>
        <p:nvSpPr>
          <p:cNvPr id="6" name="Rectangle à coins arrondis 5"/>
          <p:cNvSpPr/>
          <p:nvPr/>
        </p:nvSpPr>
        <p:spPr>
          <a:xfrm>
            <a:off x="1801266" y="4797152"/>
            <a:ext cx="1872208" cy="360040"/>
          </a:xfrm>
          <a:prstGeom prst="roundRect">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4012574" y="4879338"/>
            <a:ext cx="4231834"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Les </a:t>
            </a:r>
            <a:r>
              <a:rPr lang="fr-FR" sz="1300" dirty="0" smtClean="0">
                <a:solidFill>
                  <a:prstClr val="black"/>
                </a:solidFill>
                <a:latin typeface="Calibri"/>
              </a:rPr>
              <a:t> pratiques  de  management  se  trouvent  en  permanence</a:t>
            </a:r>
            <a:endParaRPr lang="fr-FR" dirty="0"/>
          </a:p>
        </p:txBody>
      </p:sp>
      <p:sp>
        <p:nvSpPr>
          <p:cNvPr id="9" name="Rectangle 8"/>
          <p:cNvSpPr/>
          <p:nvPr/>
        </p:nvSpPr>
        <p:spPr>
          <a:xfrm>
            <a:off x="4013854" y="5085257"/>
            <a:ext cx="4230554"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confrontées </a:t>
            </a:r>
            <a:r>
              <a:rPr lang="fr-FR" sz="1300" dirty="0" smtClean="0">
                <a:solidFill>
                  <a:prstClr val="black"/>
                </a:solidFill>
                <a:latin typeface="Calibri"/>
              </a:rPr>
              <a:t> à   un   environnement   turbulent   :   impact  des</a:t>
            </a:r>
            <a:endParaRPr lang="fr-FR" dirty="0"/>
          </a:p>
        </p:txBody>
      </p:sp>
      <p:sp>
        <p:nvSpPr>
          <p:cNvPr id="11" name="Rectangle 10"/>
          <p:cNvSpPr/>
          <p:nvPr/>
        </p:nvSpPr>
        <p:spPr>
          <a:xfrm>
            <a:off x="4013854" y="5279924"/>
            <a:ext cx="1638266"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nouvelles </a:t>
            </a:r>
            <a:r>
              <a:rPr lang="fr-FR" sz="1300" dirty="0" smtClean="0">
                <a:solidFill>
                  <a:prstClr val="black"/>
                </a:solidFill>
                <a:latin typeface="Calibri"/>
              </a:rPr>
              <a:t> technologies,</a:t>
            </a:r>
            <a:endParaRPr lang="fr-FR" dirty="0"/>
          </a:p>
        </p:txBody>
      </p:sp>
      <p:sp>
        <p:nvSpPr>
          <p:cNvPr id="12" name="Rectangle 11"/>
          <p:cNvSpPr/>
          <p:nvPr/>
        </p:nvSpPr>
        <p:spPr>
          <a:xfrm>
            <a:off x="4017336" y="5680259"/>
            <a:ext cx="4227071"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Elles sont </a:t>
            </a:r>
            <a:r>
              <a:rPr lang="fr-FR" sz="1300" dirty="0" smtClean="0">
                <a:solidFill>
                  <a:prstClr val="black"/>
                </a:solidFill>
                <a:latin typeface="Calibri"/>
              </a:rPr>
              <a:t> également </a:t>
            </a:r>
            <a:r>
              <a:rPr lang="fr-FR" sz="1300" dirty="0">
                <a:solidFill>
                  <a:prstClr val="black"/>
                </a:solidFill>
                <a:latin typeface="Calibri"/>
              </a:rPr>
              <a:t>fonction </a:t>
            </a:r>
            <a:r>
              <a:rPr lang="fr-FR" sz="1300" dirty="0" smtClean="0">
                <a:solidFill>
                  <a:prstClr val="black"/>
                </a:solidFill>
                <a:latin typeface="Calibri"/>
              </a:rPr>
              <a:t> de </a:t>
            </a:r>
            <a:r>
              <a:rPr lang="fr-FR" sz="1300" dirty="0">
                <a:solidFill>
                  <a:prstClr val="black"/>
                </a:solidFill>
                <a:latin typeface="Calibri"/>
              </a:rPr>
              <a:t>contraintes </a:t>
            </a:r>
            <a:r>
              <a:rPr lang="fr-FR" sz="1300" dirty="0" smtClean="0">
                <a:solidFill>
                  <a:prstClr val="black"/>
                </a:solidFill>
                <a:latin typeface="Calibri"/>
              </a:rPr>
              <a:t> internes </a:t>
            </a:r>
            <a:r>
              <a:rPr lang="fr-FR" sz="1300" dirty="0">
                <a:solidFill>
                  <a:prstClr val="black"/>
                </a:solidFill>
                <a:latin typeface="Calibri"/>
              </a:rPr>
              <a:t>: taille,</a:t>
            </a:r>
            <a:endParaRPr lang="fr-FR" dirty="0"/>
          </a:p>
        </p:txBody>
      </p:sp>
      <p:sp>
        <p:nvSpPr>
          <p:cNvPr id="14" name="Rectangle 13"/>
          <p:cNvSpPr/>
          <p:nvPr/>
        </p:nvSpPr>
        <p:spPr>
          <a:xfrm>
            <a:off x="4013165" y="5868439"/>
            <a:ext cx="190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technologie mise en </a:t>
            </a:r>
            <a:r>
              <a:rPr lang="fr-FR" sz="1300" dirty="0" smtClean="0">
                <a:solidFill>
                  <a:prstClr val="black"/>
                </a:solidFill>
                <a:latin typeface="Calibri"/>
              </a:rPr>
              <a:t>œuvre,</a:t>
            </a:r>
            <a:endParaRPr lang="fr-FR" dirty="0"/>
          </a:p>
        </p:txBody>
      </p:sp>
    </p:spTree>
    <p:extLst>
      <p:ext uri="{BB962C8B-B14F-4D97-AF65-F5344CB8AC3E}">
        <p14:creationId xmlns:p14="http://schemas.microsoft.com/office/powerpoint/2010/main" val="158110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50"/>
                                        <p:tgtEl>
                                          <p:spTgt spid="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50"/>
                                        <p:tgtEl>
                                          <p:spTgt spid="11"/>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9"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8</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Management (partie 2/4)</a:t>
            </a:r>
          </a:p>
        </p:txBody>
      </p:sp>
      <p:graphicFrame>
        <p:nvGraphicFramePr>
          <p:cNvPr id="5" name="Tableau 4"/>
          <p:cNvGraphicFramePr>
            <a:graphicFrameLocks noGrp="1"/>
          </p:cNvGraphicFramePr>
          <p:nvPr>
            <p:extLst>
              <p:ext uri="{D42A27DB-BD31-4B8C-83A1-F6EECF244321}">
                <p14:modId xmlns:p14="http://schemas.microsoft.com/office/powerpoint/2010/main" val="734900725"/>
              </p:ext>
            </p:extLst>
          </p:nvPr>
        </p:nvGraphicFramePr>
        <p:xfrm>
          <a:off x="107505" y="2517078"/>
          <a:ext cx="8208912" cy="4224290"/>
        </p:xfrm>
        <a:graphic>
          <a:graphicData uri="http://schemas.openxmlformats.org/drawingml/2006/table">
            <a:tbl>
              <a:tblPr firstRow="1" bandRow="1">
                <a:tableStyleId>{5C22544A-7EE6-4342-B048-85BDC9FD1C3A}</a:tableStyleId>
              </a:tblPr>
              <a:tblGrid>
                <a:gridCol w="1656183"/>
                <a:gridCol w="2160240"/>
                <a:gridCol w="4392489"/>
              </a:tblGrid>
              <a:tr h="346743">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77547">
                <a:tc gridSpan="3">
                  <a:txBody>
                    <a:bodyPr/>
                    <a:lstStyle/>
                    <a:p>
                      <a:pPr algn="just"/>
                      <a:r>
                        <a:rPr lang="fr-FR" sz="1300" b="1" dirty="0" smtClean="0"/>
                        <a:t>3. Le management stratégique : Le choix des objectifs et le contrôle stratégique (30 %) </a:t>
                      </a:r>
                    </a:p>
                    <a:p>
                      <a:pPr algn="just"/>
                      <a:endParaRPr lang="fr-FR" sz="1300" b="1" dirty="0" smtClean="0"/>
                    </a:p>
                    <a:p>
                      <a:pPr algn="just"/>
                      <a:r>
                        <a:rPr lang="fr-FR" sz="1300" dirty="0" smtClean="0"/>
                        <a:t>Avec ce thème commence l’étude des principales fonctions du management stratégique. Manager une organisation débute par la formulation des objectifs stratégiques en relation avec sa finalité. Pour atteindre ces objectifs, les dirigeants prennent des décisions qui vont engager l’organisation sur le long terme sans toutefois avoir une connaissance parfaite de l’environnement et encore moins de son évolution. Le besoin d’exercer un contrôle régulier, stratégique, sur les résultats obtenus et les écarts constatés est une nécessité. Un pilotage stratégique efficace d’une organisation impose de ce fait l’existence d’un système d’information fiable qui peut constituer un véritable avantage concurrentiel. </a:t>
                      </a:r>
                    </a:p>
                    <a:p>
                      <a:pPr algn="just"/>
                      <a:endParaRPr lang="fr-FR" sz="1300" dirty="0" smtClean="0"/>
                    </a:p>
                    <a:p>
                      <a:pPr algn="just"/>
                      <a:r>
                        <a:rPr lang="fr-FR" sz="1300" dirty="0" smtClean="0"/>
                        <a:t>L’élève doit être capable de : </a:t>
                      </a:r>
                    </a:p>
                    <a:p>
                      <a:pPr marL="742950" lvl="1" indent="-285750" algn="just">
                        <a:buFontTx/>
                        <a:buChar char="-"/>
                      </a:pPr>
                      <a:r>
                        <a:rPr lang="fr-FR" sz="1300" dirty="0" smtClean="0"/>
                        <a:t>Identifier les objectifs et les décisions stratégiques</a:t>
                      </a:r>
                    </a:p>
                    <a:p>
                      <a:pPr marL="742950" lvl="1" indent="-285750" algn="just">
                        <a:buFontTx/>
                        <a:buChar char="-"/>
                      </a:pPr>
                      <a:r>
                        <a:rPr lang="fr-FR" sz="1300" dirty="0" smtClean="0"/>
                        <a:t>Repérer les facteurs environnementaux influençant la stratégie (micro- et macro-environnement)</a:t>
                      </a:r>
                    </a:p>
                    <a:p>
                      <a:pPr marL="742950" lvl="1" indent="-285750" algn="just">
                        <a:buFontTx/>
                        <a:buChar char="-"/>
                      </a:pPr>
                      <a:r>
                        <a:rPr lang="fr-FR" sz="1300" dirty="0" smtClean="0"/>
                        <a:t>Relier choix stratégiques, finalités, environnement et ressources de l’organisation</a:t>
                      </a:r>
                    </a:p>
                    <a:p>
                      <a:pPr marL="742950" lvl="1" indent="-285750" algn="just">
                        <a:buFontTx/>
                        <a:buChar char="-"/>
                      </a:pPr>
                      <a:r>
                        <a:rPr lang="fr-FR" sz="1300" dirty="0" smtClean="0"/>
                        <a:t>Analyser le processus de prise de décision et ses limites</a:t>
                      </a:r>
                    </a:p>
                    <a:p>
                      <a:pPr marL="742950" lvl="1" indent="-285750" algn="just">
                        <a:buFontTx/>
                        <a:buChar char="-"/>
                      </a:pPr>
                      <a:r>
                        <a:rPr lang="fr-FR" sz="1300" dirty="0" smtClean="0"/>
                        <a:t>Définir des critères d’évaluation</a:t>
                      </a:r>
                    </a:p>
                    <a:p>
                      <a:pPr marL="742950" lvl="1" indent="-285750" algn="just">
                        <a:buFontTx/>
                        <a:buChar char="-"/>
                      </a:pPr>
                      <a:r>
                        <a:rPr lang="fr-FR" sz="1300" dirty="0" smtClean="0"/>
                        <a:t>Analyser les résultats du contrôle stratégique</a:t>
                      </a:r>
                    </a:p>
                    <a:p>
                      <a:pPr marL="742950" lvl="1" indent="-285750" algn="just">
                        <a:buFontTx/>
                        <a:buChar char="-"/>
                      </a:pPr>
                      <a:r>
                        <a:rPr lang="fr-FR" sz="1300" dirty="0" smtClean="0"/>
                        <a:t>Repérer le rôle du système d’information dans le processus de prise de décision</a:t>
                      </a:r>
                      <a:endParaRPr lang="fr-FR" sz="1300" dirty="0"/>
                    </a:p>
                  </a:txBody>
                  <a:tcPr/>
                </a:tc>
                <a:tc hMerge="1">
                  <a:txBody>
                    <a:bodyPr/>
                    <a:lstStyle/>
                    <a:p>
                      <a:endParaRPr lang="fr-FR" sz="1300" dirty="0"/>
                    </a:p>
                  </a:txBody>
                  <a:tcPr/>
                </a:tc>
                <a:tc hMerge="1">
                  <a:txBody>
                    <a:bodyPr/>
                    <a:lstStyle/>
                    <a:p>
                      <a:endParaRPr lang="fr-FR" sz="1300" b="1" dirty="0"/>
                    </a:p>
                  </a:txBody>
                  <a:tcPr anchor="ctr"/>
                </a:tc>
              </a:tr>
            </a:tbl>
          </a:graphicData>
        </a:graphic>
      </p:graphicFrame>
      <p:sp>
        <p:nvSpPr>
          <p:cNvPr id="3" name="Rectangle 2"/>
          <p:cNvSpPr/>
          <p:nvPr/>
        </p:nvSpPr>
        <p:spPr>
          <a:xfrm>
            <a:off x="5621162" y="4095306"/>
            <a:ext cx="2623246" cy="200055"/>
          </a:xfrm>
          <a:prstGeom prst="rect">
            <a:avLst/>
          </a:prstGeom>
          <a:solidFill>
            <a:srgbClr val="FFFF99"/>
          </a:solidFill>
          <a:ln>
            <a:noFill/>
          </a:ln>
        </p:spPr>
        <p:txBody>
          <a:bodyPr wrap="square" lIns="0" tIns="0" rIns="0" bIns="0">
            <a:spAutoFit/>
          </a:bodyPr>
          <a:lstStyle/>
          <a:p>
            <a:r>
              <a:rPr lang="fr-FR" sz="1300" dirty="0">
                <a:solidFill>
                  <a:prstClr val="black"/>
                </a:solidFill>
                <a:latin typeface="Calibri"/>
              </a:rPr>
              <a:t>Un pilotage </a:t>
            </a:r>
            <a:r>
              <a:rPr lang="fr-FR" sz="1300" dirty="0" smtClean="0">
                <a:solidFill>
                  <a:prstClr val="black"/>
                </a:solidFill>
                <a:latin typeface="Calibri"/>
              </a:rPr>
              <a:t> stratégique </a:t>
            </a:r>
            <a:r>
              <a:rPr lang="fr-FR" sz="1300" dirty="0">
                <a:solidFill>
                  <a:prstClr val="black"/>
                </a:solidFill>
                <a:latin typeface="Calibri"/>
              </a:rPr>
              <a:t>efficace </a:t>
            </a:r>
            <a:r>
              <a:rPr lang="fr-FR" sz="1300" dirty="0" smtClean="0">
                <a:solidFill>
                  <a:prstClr val="black"/>
                </a:solidFill>
                <a:latin typeface="Calibri"/>
              </a:rPr>
              <a:t>d’une</a:t>
            </a:r>
            <a:endParaRPr lang="fr-FR" dirty="0"/>
          </a:p>
        </p:txBody>
      </p:sp>
      <p:sp>
        <p:nvSpPr>
          <p:cNvPr id="13" name="Rectangle 12"/>
          <p:cNvSpPr/>
          <p:nvPr/>
        </p:nvSpPr>
        <p:spPr>
          <a:xfrm>
            <a:off x="200880" y="4295361"/>
            <a:ext cx="5163207"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organisation impose de </a:t>
            </a:r>
            <a:r>
              <a:rPr lang="fr-FR" sz="1300" dirty="0" smtClean="0">
                <a:solidFill>
                  <a:prstClr val="black"/>
                </a:solidFill>
                <a:latin typeface="Calibri"/>
              </a:rPr>
              <a:t> ce </a:t>
            </a:r>
            <a:r>
              <a:rPr lang="fr-FR" sz="1300" dirty="0">
                <a:solidFill>
                  <a:prstClr val="black"/>
                </a:solidFill>
                <a:latin typeface="Calibri"/>
              </a:rPr>
              <a:t>fait l’existence </a:t>
            </a:r>
            <a:r>
              <a:rPr lang="fr-FR" sz="1300" dirty="0" smtClean="0">
                <a:solidFill>
                  <a:prstClr val="black"/>
                </a:solidFill>
                <a:latin typeface="Calibri"/>
              </a:rPr>
              <a:t> d’un </a:t>
            </a:r>
            <a:r>
              <a:rPr lang="fr-FR" sz="1300" dirty="0">
                <a:solidFill>
                  <a:prstClr val="black"/>
                </a:solidFill>
                <a:latin typeface="Calibri"/>
              </a:rPr>
              <a:t>système d’information fiable</a:t>
            </a:r>
            <a:endParaRPr lang="fr-FR" dirty="0"/>
          </a:p>
        </p:txBody>
      </p:sp>
      <p:sp>
        <p:nvSpPr>
          <p:cNvPr id="15" name="Rectangle 14"/>
          <p:cNvSpPr/>
          <p:nvPr/>
        </p:nvSpPr>
        <p:spPr>
          <a:xfrm>
            <a:off x="935541" y="6274534"/>
            <a:ext cx="5364000" cy="200055"/>
          </a:xfrm>
          <a:prstGeom prst="rect">
            <a:avLst/>
          </a:prstGeom>
          <a:solidFill>
            <a:srgbClr val="FFFF99"/>
          </a:solidFill>
        </p:spPr>
        <p:txBody>
          <a:bodyPr wrap="square" lIns="0" tIns="0" rIns="0" bIns="0">
            <a:spAutoFit/>
          </a:bodyPr>
          <a:lstStyle/>
          <a:p>
            <a:pPr fontAlgn="auto">
              <a:spcBef>
                <a:spcPts val="0"/>
              </a:spcBef>
              <a:spcAft>
                <a:spcPts val="0"/>
              </a:spcAft>
            </a:pPr>
            <a:r>
              <a:rPr lang="fr-FR" sz="1300" dirty="0">
                <a:solidFill>
                  <a:prstClr val="black"/>
                </a:solidFill>
                <a:latin typeface="Calibri"/>
              </a:rPr>
              <a:t>Repérer le rôle du système d’information dans le processus de prise de décision</a:t>
            </a:r>
          </a:p>
        </p:txBody>
      </p:sp>
    </p:spTree>
    <p:extLst>
      <p:ext uri="{BB962C8B-B14F-4D97-AF65-F5344CB8AC3E}">
        <p14:creationId xmlns:p14="http://schemas.microsoft.com/office/powerpoint/2010/main" val="32734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p:txBody>
          <a:bodyPr/>
          <a:lstStyle/>
          <a:p>
            <a:pPr>
              <a:defRPr/>
            </a:pPr>
            <a:fld id="{3360C03A-C068-4962-B1AC-DA40EB7E7E70}" type="slidenum">
              <a:rPr lang="fr-FR" smtClean="0"/>
              <a:pPr>
                <a:defRPr/>
              </a:pPr>
              <a:t>9</a:t>
            </a:fld>
            <a:endParaRPr lang="fr-FR" dirty="0"/>
          </a:p>
        </p:txBody>
      </p:sp>
      <p:sp>
        <p:nvSpPr>
          <p:cNvPr id="95234" name="Rectangle 2"/>
          <p:cNvSpPr>
            <a:spLocks noGrp="1"/>
          </p:cNvSpPr>
          <p:nvPr>
            <p:ph type="title"/>
          </p:nvPr>
        </p:nvSpPr>
        <p:spPr bwMode="auto">
          <a:xfrm>
            <a:off x="1692275" y="404813"/>
            <a:ext cx="6384925" cy="1012825"/>
          </a:xfrm>
        </p:spPr>
        <p:txBody>
          <a:bodyPr wrap="square" numCol="1" anchorCtr="0" compatLnSpc="1">
            <a:prstTxWarp prst="textNoShape">
              <a:avLst/>
            </a:prstTxWarp>
          </a:bodyPr>
          <a:lstStyle/>
          <a:p>
            <a:pPr>
              <a:defRPr/>
            </a:pPr>
            <a:r>
              <a:rPr lang="fr-FR" sz="3200" dirty="0" smtClean="0">
                <a:solidFill>
                  <a:srgbClr val="CC3300"/>
                </a:solidFill>
              </a:rPr>
              <a:t>Transversalités</a:t>
            </a:r>
            <a:endParaRPr lang="fr-FR" sz="3200" dirty="0">
              <a:solidFill>
                <a:srgbClr val="CC3300"/>
              </a:solidFill>
            </a:endParaRPr>
          </a:p>
        </p:txBody>
      </p:sp>
      <p:sp>
        <p:nvSpPr>
          <p:cNvPr id="10" name="Rectangle 3"/>
          <p:cNvSpPr txBox="1">
            <a:spLocks/>
          </p:cNvSpPr>
          <p:nvPr/>
        </p:nvSpPr>
        <p:spPr bwMode="auto">
          <a:xfrm>
            <a:off x="457200" y="1600200"/>
            <a:ext cx="7859216" cy="46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A04DA3"/>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C4652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8B5D3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FR" dirty="0" smtClean="0"/>
              <a:t>En classe de première</a:t>
            </a:r>
          </a:p>
          <a:p>
            <a:pPr lvl="2"/>
            <a:r>
              <a:rPr lang="fr-FR" sz="1800" dirty="0" smtClean="0"/>
              <a:t>Avec le Management (partie 3/4)</a:t>
            </a:r>
          </a:p>
        </p:txBody>
      </p:sp>
      <p:graphicFrame>
        <p:nvGraphicFramePr>
          <p:cNvPr id="5" name="Tableau 4"/>
          <p:cNvGraphicFramePr>
            <a:graphicFrameLocks noGrp="1"/>
          </p:cNvGraphicFramePr>
          <p:nvPr>
            <p:extLst>
              <p:ext uri="{D42A27DB-BD31-4B8C-83A1-F6EECF244321}">
                <p14:modId xmlns:p14="http://schemas.microsoft.com/office/powerpoint/2010/main" val="3325858200"/>
              </p:ext>
            </p:extLst>
          </p:nvPr>
        </p:nvGraphicFramePr>
        <p:xfrm>
          <a:off x="107505" y="2517078"/>
          <a:ext cx="8208912" cy="4224290"/>
        </p:xfrm>
        <a:graphic>
          <a:graphicData uri="http://schemas.openxmlformats.org/drawingml/2006/table">
            <a:tbl>
              <a:tblPr firstRow="1" bandRow="1">
                <a:tableStyleId>{5C22544A-7EE6-4342-B048-85BDC9FD1C3A}</a:tableStyleId>
              </a:tblPr>
              <a:tblGrid>
                <a:gridCol w="1656183"/>
                <a:gridCol w="2160240"/>
                <a:gridCol w="4392489"/>
              </a:tblGrid>
              <a:tr h="357252">
                <a:tc>
                  <a:txBody>
                    <a:bodyPr/>
                    <a:lstStyle/>
                    <a:p>
                      <a:pPr algn="ctr"/>
                      <a:r>
                        <a:rPr lang="fr-FR" sz="1600" dirty="0" smtClean="0"/>
                        <a:t>Thème</a:t>
                      </a:r>
                      <a:endParaRPr lang="fr-FR" sz="1600" dirty="0"/>
                    </a:p>
                  </a:txBody>
                  <a:tcPr anchor="ctr"/>
                </a:tc>
                <a:tc>
                  <a:txBody>
                    <a:bodyPr/>
                    <a:lstStyle/>
                    <a:p>
                      <a:pPr algn="ctr"/>
                      <a:r>
                        <a:rPr lang="fr-FR" sz="1600" dirty="0" smtClean="0"/>
                        <a:t>Notions</a:t>
                      </a:r>
                      <a:endParaRPr lang="fr-FR" sz="1600" dirty="0"/>
                    </a:p>
                  </a:txBody>
                  <a:tcPr anchor="ctr"/>
                </a:tc>
                <a:tc>
                  <a:txBody>
                    <a:bodyPr/>
                    <a:lstStyle/>
                    <a:p>
                      <a:pPr algn="ctr"/>
                      <a:r>
                        <a:rPr lang="fr-FR" sz="1600" dirty="0" smtClean="0"/>
                        <a:t>Contexte et finalité</a:t>
                      </a:r>
                      <a:r>
                        <a:rPr lang="fr-FR" sz="1600" baseline="0" dirty="0" smtClean="0"/>
                        <a:t> de l’étude</a:t>
                      </a:r>
                      <a:endParaRPr lang="fr-FR" sz="1600" dirty="0"/>
                    </a:p>
                  </a:txBody>
                  <a:tcPr anchor="ctr"/>
                </a:tc>
              </a:tr>
              <a:tr h="3867038">
                <a:tc>
                  <a:txBody>
                    <a:bodyPr/>
                    <a:lstStyle/>
                    <a:p>
                      <a:r>
                        <a:rPr lang="fr-FR" sz="1300" b="1" dirty="0" smtClean="0"/>
                        <a:t>3.2 Sur quoi portent les décisions et comment sont-elles prises ?</a:t>
                      </a:r>
                      <a:endParaRPr lang="fr-FR" sz="1300" b="1" dirty="0"/>
                    </a:p>
                  </a:txBody>
                  <a:tcPr/>
                </a:tc>
                <a:tc>
                  <a:txBody>
                    <a:bodyPr/>
                    <a:lstStyle/>
                    <a:p>
                      <a:endParaRPr lang="fr-FR" sz="1300" dirty="0" smtClean="0"/>
                    </a:p>
                    <a:p>
                      <a:r>
                        <a:rPr lang="fr-FR" sz="1300" dirty="0" smtClean="0"/>
                        <a:t>- Décisions stratégiques </a:t>
                      </a:r>
                    </a:p>
                    <a:p>
                      <a:r>
                        <a:rPr lang="fr-FR" sz="1300" dirty="0" smtClean="0"/>
                        <a:t>- Offre</a:t>
                      </a:r>
                    </a:p>
                    <a:p>
                      <a:endParaRPr lang="fr-FR" sz="1300" dirty="0" smtClean="0"/>
                    </a:p>
                    <a:p>
                      <a:endParaRPr lang="fr-FR" sz="1300" dirty="0" smtClean="0"/>
                    </a:p>
                    <a:p>
                      <a:r>
                        <a:rPr lang="fr-FR" sz="1300" dirty="0" smtClean="0"/>
                        <a:t>- Information et information imparfaite  </a:t>
                      </a:r>
                    </a:p>
                    <a:p>
                      <a:r>
                        <a:rPr lang="fr-FR" sz="1300" dirty="0" smtClean="0"/>
                        <a:t>- Planification stratégique et stratégie émergente </a:t>
                      </a:r>
                    </a:p>
                    <a:p>
                      <a:r>
                        <a:rPr lang="fr-FR" sz="1300" dirty="0" smtClean="0"/>
                        <a:t>- Processus de décision</a:t>
                      </a:r>
                      <a:endParaRPr lang="fr-FR" sz="1300" dirty="0"/>
                    </a:p>
                  </a:txBody>
                  <a:tcPr/>
                </a:tc>
                <a:tc>
                  <a:txBody>
                    <a:bodyPr/>
                    <a:lstStyle/>
                    <a:p>
                      <a:pPr algn="just"/>
                      <a:r>
                        <a:rPr lang="fr-FR" sz="1300" b="0" dirty="0" smtClean="0"/>
                        <a:t>Compte tenu des objectifs fixés, le management consiste à faire des choix stratégiques qui engagent l’organisation sur le long terme et déterminent particulièrement son offre (bien et service marchand ou non marchand). </a:t>
                      </a:r>
                    </a:p>
                    <a:p>
                      <a:pPr algn="just"/>
                      <a:endParaRPr lang="fr-FR" sz="1300" b="0" dirty="0" smtClean="0"/>
                    </a:p>
                    <a:p>
                      <a:pPr algn="just"/>
                      <a:r>
                        <a:rPr lang="fr-FR" sz="1300" b="0" dirty="0" smtClean="0"/>
                        <a:t>Les décisions sont prises dans un contexte donné compte tenu de l’information disponible, de sa qualité et de la capacité à la traiter.  </a:t>
                      </a:r>
                    </a:p>
                    <a:p>
                      <a:pPr algn="just"/>
                      <a:r>
                        <a:rPr lang="fr-FR" sz="1300" b="0" dirty="0" smtClean="0"/>
                        <a:t>Ces décisions sont intégrées dans un processus planifié ou émergent en fonction des circonstances. </a:t>
                      </a:r>
                    </a:p>
                    <a:p>
                      <a:pPr algn="just"/>
                      <a:endParaRPr lang="fr-FR" sz="1300" b="0" dirty="0" smtClean="0"/>
                    </a:p>
                    <a:p>
                      <a:pPr algn="just"/>
                      <a:r>
                        <a:rPr lang="fr-FR" sz="1300" b="0" dirty="0" smtClean="0"/>
                        <a:t>Pour l’entreprise, ces orientations sont d’abord définies au niveau global et ensuite par métiers. </a:t>
                      </a:r>
                    </a:p>
                    <a:p>
                      <a:pPr algn="just"/>
                      <a:r>
                        <a:rPr lang="fr-FR" sz="1300" b="0" dirty="0" smtClean="0"/>
                        <a:t>Pour les organisations publiques et les associations, les orientations sont liées aux missions qui leur sont assignées ou qu’elles se sont fixées. </a:t>
                      </a:r>
                      <a:endParaRPr lang="fr-FR" sz="1300" b="0" dirty="0"/>
                    </a:p>
                  </a:txBody>
                  <a:tcPr/>
                </a:tc>
              </a:tr>
            </a:tbl>
          </a:graphicData>
        </a:graphic>
      </p:graphicFrame>
      <p:sp>
        <p:nvSpPr>
          <p:cNvPr id="3" name="Rectangle 2"/>
          <p:cNvSpPr/>
          <p:nvPr/>
        </p:nvSpPr>
        <p:spPr>
          <a:xfrm>
            <a:off x="4020337" y="3903604"/>
            <a:ext cx="4212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Les décisions sont prises dans un contexte donné compte tenu</a:t>
            </a:r>
            <a:endParaRPr lang="fr-FR" dirty="0"/>
          </a:p>
        </p:txBody>
      </p:sp>
      <p:sp>
        <p:nvSpPr>
          <p:cNvPr id="13" name="Rectangle 12"/>
          <p:cNvSpPr/>
          <p:nvPr/>
        </p:nvSpPr>
        <p:spPr>
          <a:xfrm>
            <a:off x="4020337" y="4103659"/>
            <a:ext cx="4212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de l’information disponible, de sa qualité et </a:t>
            </a:r>
            <a:r>
              <a:rPr lang="fr-FR" sz="1300" dirty="0" smtClean="0">
                <a:solidFill>
                  <a:prstClr val="black"/>
                </a:solidFill>
                <a:latin typeface="Calibri"/>
              </a:rPr>
              <a:t> de </a:t>
            </a:r>
            <a:r>
              <a:rPr lang="fr-FR" sz="1300" dirty="0">
                <a:solidFill>
                  <a:prstClr val="black"/>
                </a:solidFill>
                <a:latin typeface="Calibri"/>
              </a:rPr>
              <a:t>la capacité à la</a:t>
            </a:r>
            <a:endParaRPr lang="fr-FR" dirty="0"/>
          </a:p>
        </p:txBody>
      </p:sp>
      <p:sp>
        <p:nvSpPr>
          <p:cNvPr id="15" name="Rectangle 14"/>
          <p:cNvSpPr/>
          <p:nvPr/>
        </p:nvSpPr>
        <p:spPr>
          <a:xfrm>
            <a:off x="4021699" y="4302769"/>
            <a:ext cx="468000" cy="200055"/>
          </a:xfrm>
          <a:prstGeom prst="rect">
            <a:avLst/>
          </a:prstGeom>
          <a:solidFill>
            <a:srgbClr val="FFFF99"/>
          </a:solidFill>
        </p:spPr>
        <p:txBody>
          <a:bodyPr wrap="square" lIns="0" tIns="0" rIns="0" bIns="0">
            <a:spAutoFit/>
          </a:bodyPr>
          <a:lstStyle/>
          <a:p>
            <a:r>
              <a:rPr lang="fr-FR" sz="1300" dirty="0">
                <a:solidFill>
                  <a:prstClr val="black"/>
                </a:solidFill>
                <a:latin typeface="Calibri"/>
              </a:rPr>
              <a:t>traiter.</a:t>
            </a:r>
            <a:endParaRPr lang="fr-FR" dirty="0"/>
          </a:p>
        </p:txBody>
      </p:sp>
    </p:spTree>
    <p:extLst>
      <p:ext uri="{BB962C8B-B14F-4D97-AF65-F5344CB8AC3E}">
        <p14:creationId xmlns:p14="http://schemas.microsoft.com/office/powerpoint/2010/main" val="30193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6235</TotalTime>
  <Words>10014</Words>
  <Application>Microsoft Office PowerPoint</Application>
  <PresentationFormat>Affichage à l'écran (4:3)</PresentationFormat>
  <Paragraphs>1317</Paragraphs>
  <Slides>66</Slides>
  <Notes>66</Notes>
  <HiddenSlides>0</HiddenSlides>
  <MMClips>0</MMClips>
  <ScaleCrop>false</ScaleCrop>
  <HeadingPairs>
    <vt:vector size="4" baseType="variant">
      <vt:variant>
        <vt:lpstr>Thème</vt:lpstr>
      </vt:variant>
      <vt:variant>
        <vt:i4>1</vt:i4>
      </vt:variant>
      <vt:variant>
        <vt:lpstr>Titres des diapositives</vt:lpstr>
      </vt:variant>
      <vt:variant>
        <vt:i4>66</vt:i4>
      </vt:variant>
    </vt:vector>
  </HeadingPairs>
  <TitlesOfParts>
    <vt:vector size="67" baseType="lpstr">
      <vt:lpstr>Contiguïté</vt:lpstr>
      <vt:lpstr>Rénovation STMG</vt:lpstr>
      <vt:lpstr>Présentation PowerPoint</vt:lpstr>
      <vt:lpstr>Plan d’intervention</vt:lpstr>
      <vt:lpstr>Lecture du programme</vt:lpstr>
      <vt:lpstr>Lecture du programme</vt:lpstr>
      <vt:lpstr>Lecture du programme</vt:lpstr>
      <vt:lpstr>Transversalités</vt:lpstr>
      <vt:lpstr>Transversalités</vt:lpstr>
      <vt:lpstr>Transversalités</vt:lpstr>
      <vt:lpstr>Transversalités</vt:lpstr>
      <vt:lpstr>Transversalités</vt:lpstr>
      <vt:lpstr>Transversalités</vt:lpstr>
      <vt:lpstr>Transversalités</vt:lpstr>
      <vt:lpstr>Transversalités</vt:lpstr>
      <vt:lpstr>Transversalités</vt:lpstr>
      <vt:lpstr>Transversalités</vt:lpstr>
      <vt:lpstr>Transversalités</vt:lpstr>
      <vt:lpstr>Nouveautés didactiques</vt:lpstr>
      <vt:lpstr>Nouveautés didactiques</vt:lpstr>
      <vt:lpstr>Nouveautés didactiques</vt:lpstr>
      <vt:lpstr>Nouveautés didactiques</vt:lpstr>
      <vt:lpstr>Nouveautés didactiques</vt:lpstr>
      <vt:lpstr>Nouveautés didactiques</vt:lpstr>
      <vt:lpstr>Nouveautés didactiques</vt:lpstr>
      <vt:lpstr>Nouveautés didactiques</vt:lpstr>
      <vt:lpstr>Nouveautés didactiques</vt:lpstr>
      <vt:lpstr>Nouveautés didactiques</vt:lpstr>
      <vt:lpstr>Propositions pédagogiques</vt:lpstr>
      <vt:lpstr>Propositions pédagogiques</vt:lpstr>
      <vt:lpstr>Propositions pédagogiques</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Intention de réponse  via le scénario Specibike (CERTA)</vt:lpstr>
      <vt:lpstr>Propositions pédagogiques</vt:lpstr>
      <vt:lpstr>Propositions pédagogiques</vt:lpstr>
      <vt:lpstr>Propositions pédagogiques</vt:lpstr>
      <vt:lpstr>Propositions pédagogiques</vt:lpstr>
      <vt:lpstr>Propositions pédagogiques</vt:lpstr>
      <vt:lpstr>Propositions pédagogiques</vt:lpstr>
      <vt:lpstr>Propositions pédagogiques</vt:lpstr>
      <vt:lpstr>Questions / Réponses</vt:lpstr>
    </vt:vector>
  </TitlesOfParts>
  <Manager>IGEN</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dc:creator>
  <cp:lastModifiedBy>impera</cp:lastModifiedBy>
  <cp:revision>423</cp:revision>
  <dcterms:created xsi:type="dcterms:W3CDTF">2012-01-11T21:20:12Z</dcterms:created>
  <dcterms:modified xsi:type="dcterms:W3CDTF">2012-07-11T15:40:05Z</dcterms:modified>
</cp:coreProperties>
</file>