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69" r:id="rId5"/>
    <p:sldId id="294" r:id="rId6"/>
    <p:sldId id="295" r:id="rId7"/>
    <p:sldId id="262" r:id="rId8"/>
    <p:sldId id="261" r:id="rId9"/>
    <p:sldId id="334" r:id="rId10"/>
    <p:sldId id="280" r:id="rId11"/>
    <p:sldId id="335" r:id="rId12"/>
    <p:sldId id="284" r:id="rId13"/>
    <p:sldId id="264" r:id="rId14"/>
    <p:sldId id="311" r:id="rId15"/>
    <p:sldId id="301" r:id="rId16"/>
    <p:sldId id="300" r:id="rId17"/>
    <p:sldId id="310" r:id="rId18"/>
    <p:sldId id="343" r:id="rId19"/>
    <p:sldId id="345" r:id="rId20"/>
    <p:sldId id="336" r:id="rId21"/>
    <p:sldId id="312" r:id="rId22"/>
    <p:sldId id="341" r:id="rId23"/>
    <p:sldId id="273" r:id="rId24"/>
    <p:sldId id="337" r:id="rId25"/>
    <p:sldId id="318" r:id="rId26"/>
    <p:sldId id="325" r:id="rId27"/>
    <p:sldId id="326" r:id="rId28"/>
    <p:sldId id="328" r:id="rId29"/>
    <p:sldId id="329" r:id="rId30"/>
    <p:sldId id="330" r:id="rId31"/>
    <p:sldId id="327" r:id="rId32"/>
    <p:sldId id="332" r:id="rId33"/>
    <p:sldId id="333" r:id="rId34"/>
    <p:sldId id="338" r:id="rId35"/>
    <p:sldId id="339" r:id="rId36"/>
    <p:sldId id="346" r:id="rId37"/>
    <p:sldId id="342" r:id="rId3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70" d="100"/>
          <a:sy n="70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F760C1A7-EB18-4E88-9A25-D43647127D72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28141BD6-C5D6-4E9A-886A-40D838B5AB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C6025B25-4AF2-4BBD-85A4-293D9F909C96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A994C91B-40D9-4C34-9A7C-36502326F6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D59AE-1456-4465-84E4-3E1A8296D11F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2428868"/>
            <a:ext cx="7992888" cy="3214710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</a:rPr>
              <a:t>Journée de formation</a:t>
            </a:r>
          </a:p>
          <a:p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</a:rPr>
              <a:t>La Certification STMG</a:t>
            </a:r>
          </a:p>
          <a:p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</a:rPr>
              <a:t>Spécialité </a:t>
            </a:r>
            <a:r>
              <a:rPr lang="fr-FR" sz="4400" b="1" dirty="0" smtClean="0">
                <a:solidFill>
                  <a:schemeClr val="accent5">
                    <a:lumMod val="75000"/>
                  </a:schemeClr>
                </a:solidFill>
              </a:rPr>
              <a:t>GESTION-FINANCE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II.4. 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LES RÉSULTATS STMG </a:t>
            </a:r>
            <a:r>
              <a:rPr lang="fr-FR" sz="2200" b="1" dirty="0" smtClean="0">
                <a:solidFill>
                  <a:schemeClr val="accent5">
                    <a:lumMod val="50000"/>
                  </a:schemeClr>
                </a:solidFill>
              </a:rPr>
              <a:t>Evol. des Moyennes par épreuve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428596" y="2365601"/>
          <a:ext cx="8072494" cy="4349547"/>
        </p:xfrm>
        <a:graphic>
          <a:graphicData uri="http://schemas.openxmlformats.org/drawingml/2006/table">
            <a:tbl>
              <a:tblPr/>
              <a:tblGrid>
                <a:gridCol w="19220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98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287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STMG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1501">
                <a:tc>
                  <a:txBody>
                    <a:bodyPr/>
                    <a:lstStyle/>
                    <a:p>
                      <a:pPr algn="l" fontAlgn="b"/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7983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Spé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Merca Ecrit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10,19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11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Spé RHC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10,89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581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Spé GF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10,47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10,55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Spé SIG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9,83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2209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STMG Ecrit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10,43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10,30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10,70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10,11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5406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Eco-Droit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10,47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11479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11,05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12968" cy="576064"/>
          </a:xfrm>
        </p:spPr>
        <p:txBody>
          <a:bodyPr>
            <a:normAutofit fontScale="62500" lnSpcReduction="20000"/>
          </a:bodyPr>
          <a:lstStyle/>
          <a:p>
            <a:pPr marL="571500" indent="-571500" algn="l"/>
            <a:r>
              <a:rPr lang="fr-FR" sz="4400" b="1" dirty="0" smtClean="0">
                <a:solidFill>
                  <a:schemeClr val="accent5">
                    <a:lumMod val="50000"/>
                  </a:schemeClr>
                </a:solidFill>
              </a:rPr>
              <a:t>II.5. LES RÉSULTATS STMG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Les Moyennes par épreuve par Spécialité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</a:rPr>
              <a:t>2017</a:t>
            </a:r>
            <a:endParaRPr lang="fr-FR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251520" y="2285992"/>
          <a:ext cx="8568953" cy="3896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84176"/>
                <a:gridCol w="1296145"/>
                <a:gridCol w="1224136"/>
                <a:gridCol w="1584176"/>
                <a:gridCol w="1368152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Spécialité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Economie - Droit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/>
                        <a:t>MDO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Spécialité Ecrit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Réalisation Projet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Soutenance Projet</a:t>
                      </a:r>
                      <a:endParaRPr lang="fr-FR" dirty="0"/>
                    </a:p>
                  </a:txBody>
                  <a:tcPr anchor="ctr"/>
                </a:tc>
              </a:tr>
              <a:tr h="622447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GF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10,76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11,64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10,47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15,30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14,20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93023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Mercatique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10,73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10,89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10,19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14,45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13,87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7363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RHC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10,04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11,01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10,89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14,66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14,12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1085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SIG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9,50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8,28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9,83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15,31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15,72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1085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STMG</a:t>
                      </a:r>
                      <a:endParaRPr lang="fr-FR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10,47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11,05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10,43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14,70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14,03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00034" y="6286520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000" b="1" dirty="0" smtClean="0">
                <a:solidFill>
                  <a:srgbClr val="FF0000"/>
                </a:solidFill>
              </a:rPr>
              <a:t> LE POSITIONNEMENT DES ETABLISSEMENTS - Points de vigilance …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19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2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512" y="2428868"/>
            <a:ext cx="874081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 Quelques remontées des corrections des écrits.</a:t>
            </a:r>
          </a:p>
          <a:p>
            <a:r>
              <a:rPr lang="fr-FR" sz="2000" b="1" i="1" dirty="0" smtClean="0"/>
              <a:t>Des sujets mieux cadrés … Une moyenne stable … 10,47 / 20</a:t>
            </a:r>
          </a:p>
          <a:p>
            <a:r>
              <a:rPr lang="fr-FR" sz="2000" b="1" i="1" dirty="0" smtClean="0">
                <a:solidFill>
                  <a:srgbClr val="FF0000"/>
                </a:solidFill>
              </a:rPr>
              <a:t>Intervention des Formateurs</a:t>
            </a:r>
          </a:p>
          <a:p>
            <a:endParaRPr lang="fr-FR" sz="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 Quelques remontées de l’harmonisation du CCF de la réalisation du projet. </a:t>
            </a:r>
            <a:r>
              <a:rPr lang="fr-FR" sz="2000" b="1" i="1" dirty="0" smtClean="0"/>
              <a:t>Sensiblement identique à 2016 … Moyenne haute de 15,30 / 20</a:t>
            </a:r>
          </a:p>
          <a:p>
            <a:r>
              <a:rPr lang="fr-FR" sz="2000" b="1" i="1" dirty="0" smtClean="0"/>
              <a:t>La plus élevée des spécialités …</a:t>
            </a:r>
          </a:p>
          <a:p>
            <a:endParaRPr lang="fr-FR" sz="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 Quelques remontées des oraux de soutenance du projet.</a:t>
            </a:r>
          </a:p>
          <a:p>
            <a:r>
              <a:rPr lang="fr-FR" sz="2000" b="1" i="1" dirty="0" smtClean="0"/>
              <a:t>Sensiblement identique à 2016 … Moyenne de 14,20 / 20</a:t>
            </a:r>
          </a:p>
          <a:p>
            <a:r>
              <a:rPr lang="fr-FR" sz="2000" b="1" i="1" dirty="0" smtClean="0"/>
              <a:t>La plus élevée des spécialités à flux important …</a:t>
            </a:r>
          </a:p>
        </p:txBody>
      </p:sp>
      <p:sp>
        <p:nvSpPr>
          <p:cNvPr id="8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712968" cy="706970"/>
          </a:xfrm>
        </p:spPr>
        <p:txBody>
          <a:bodyPr>
            <a:normAutofit fontScale="77500" lnSpcReduction="20000"/>
          </a:bodyPr>
          <a:lstStyle/>
          <a:p>
            <a:pPr marL="571500" indent="-571500" algn="l"/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II.6. Bilan LES RÉSULTATS STMG : </a:t>
            </a:r>
            <a:r>
              <a:rPr lang="fr-FR" sz="3100" b="1" dirty="0" smtClean="0">
                <a:solidFill>
                  <a:schemeClr val="accent5">
                    <a:lumMod val="50000"/>
                  </a:schemeClr>
                </a:solidFill>
              </a:rPr>
              <a:t>Les remontées de la session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535892" cy="1285884"/>
          </a:xfrm>
        </p:spPr>
        <p:txBody>
          <a:bodyPr>
            <a:normAutofit fontScale="92500" lnSpcReduction="20000"/>
          </a:bodyPr>
          <a:lstStyle/>
          <a:p>
            <a:pPr marL="571500" indent="-571500" algn="l"/>
            <a:r>
              <a:rPr lang="fr-FR" b="1" dirty="0" smtClean="0">
                <a:solidFill>
                  <a:srgbClr val="FF0000"/>
                </a:solidFill>
              </a:rPr>
              <a:t>II. Le Bilan de la session 2017 </a:t>
            </a:r>
          </a:p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Les points de vigilance prioritaires…</a:t>
            </a:r>
          </a:p>
          <a:p>
            <a:pPr marL="571500" indent="-571500" algn="l"/>
            <a:r>
              <a:rPr lang="fr-FR" sz="1900" b="1" i="1" dirty="0" smtClean="0">
                <a:solidFill>
                  <a:srgbClr val="FF0000"/>
                </a:solidFill>
              </a:rPr>
              <a:t> Intervention des Formateurs</a:t>
            </a:r>
            <a:endParaRPr lang="fr-FR" sz="19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51520" y="3144940"/>
            <a:ext cx="871296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Le maintien des résultats</a:t>
            </a:r>
          </a:p>
          <a:p>
            <a:endParaRPr lang="fr-F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Mieux accompagner les élèves par des apports méthodologiques et l’utilisation de l’AP…</a:t>
            </a:r>
          </a:p>
          <a:p>
            <a:endParaRPr lang="fr-F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Avec des disparités à prendre en compte</a:t>
            </a:r>
          </a:p>
          <a:p>
            <a:endParaRPr lang="fr-F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Des écarts entre les établissements, entre les départements, entre les spécialités, avec des élèves toujours plus fragiles … et des effectifs en augmentation…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500034" y="2928934"/>
          <a:ext cx="8035826" cy="3752862"/>
        </p:xfrm>
        <a:graphic>
          <a:graphicData uri="http://schemas.openxmlformats.org/drawingml/2006/table">
            <a:tbl>
              <a:tblPr/>
              <a:tblGrid>
                <a:gridCol w="11808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408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79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6744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14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5732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8260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Année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Effectifs en 2nde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Orientation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ECART</a:t>
                      </a:r>
                      <a:endParaRPr lang="fr-FR" sz="18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Nbr.</a:t>
                      </a:r>
                      <a:r>
                        <a:rPr lang="fr-FR" sz="1800" b="1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élèves</a:t>
                      </a:r>
                      <a:endParaRPr lang="fr-FR" sz="1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26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2015-2016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14 816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Demande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STMG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+</a:t>
                      </a:r>
                      <a:r>
                        <a:rPr lang="fr-FR" sz="2000" b="1" i="0" u="none" strike="noStrike" baseline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2,8 Pts</a:t>
                      </a:r>
                      <a:endParaRPr lang="fr-FR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67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Décisions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67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2014-2015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14 740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Demande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STMG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+ 1,8 Pts</a:t>
                      </a:r>
                      <a:endParaRPr lang="fr-FR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67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Décisions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67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2013-2014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14 227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Demande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STMG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+ 1,5 %</a:t>
                      </a:r>
                      <a:endParaRPr lang="fr-FR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1 693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67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Décisions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712968" cy="1071570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sz="3800" b="1" dirty="0" smtClean="0">
                <a:solidFill>
                  <a:srgbClr val="FF0000"/>
                </a:solidFill>
              </a:rPr>
              <a:t>III. Les Constats de Rentrée</a:t>
            </a:r>
            <a:endParaRPr lang="fr-FR" sz="3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71500" indent="-571500" algn="l"/>
            <a:r>
              <a:rPr lang="fr-FR" sz="3300" b="1" dirty="0" smtClean="0">
                <a:solidFill>
                  <a:schemeClr val="accent5">
                    <a:lumMod val="50000"/>
                  </a:schemeClr>
                </a:solidFill>
              </a:rPr>
              <a:t>III.1. BILAN ORIENTATION Post 2</a:t>
            </a:r>
            <a:r>
              <a:rPr lang="fr-FR" sz="3300" b="1" baseline="30000" dirty="0" smtClean="0">
                <a:solidFill>
                  <a:schemeClr val="accent5">
                    <a:lumMod val="50000"/>
                  </a:schemeClr>
                </a:solidFill>
              </a:rPr>
              <a:t>nde</a:t>
            </a:r>
            <a:r>
              <a:rPr lang="fr-FR" sz="3300" b="1" dirty="0" smtClean="0">
                <a:solidFill>
                  <a:schemeClr val="accent5">
                    <a:lumMod val="50000"/>
                  </a:schemeClr>
                </a:solidFill>
              </a:rPr>
              <a:t> GT Attractivité STMG</a:t>
            </a:r>
            <a:endParaRPr lang="fr-FR" sz="33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14488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III.2. </a:t>
            </a:r>
            <a:r>
              <a:rPr lang="fr-FR" sz="3800" b="1" dirty="0" smtClean="0">
                <a:solidFill>
                  <a:schemeClr val="accent5">
                    <a:lumMod val="50000"/>
                  </a:schemeClr>
                </a:solidFill>
              </a:rPr>
              <a:t>Evolution des effectifs STMG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214282" y="2303862"/>
          <a:ext cx="8715436" cy="4339848"/>
        </p:xfrm>
        <a:graphic>
          <a:graphicData uri="http://schemas.openxmlformats.org/drawingml/2006/table">
            <a:tbl>
              <a:tblPr/>
              <a:tblGrid>
                <a:gridCol w="20857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408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408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63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6634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1532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5177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Année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2013 - 2014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2014 - 2015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2015 - 2016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2016 - 2017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2017 - 2018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1ERE STMG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2046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2068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2071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2269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2182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TERMINALE STMG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2300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2093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2085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2107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2321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GF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491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446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473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547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MERCA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956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1007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4336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RHC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763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629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638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609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521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4346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4161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4156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4376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4503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GF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MERCA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44%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46%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48%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45%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44336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RHC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33%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3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9512" y="2500306"/>
            <a:ext cx="878497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3200" b="1" dirty="0" smtClean="0">
                <a:solidFill>
                  <a:schemeClr val="accent2">
                    <a:lumMod val="50000"/>
                  </a:schemeClr>
                </a:solidFill>
              </a:rPr>
              <a:t>L’augmentation des effectifs en STMG :</a:t>
            </a:r>
          </a:p>
          <a:p>
            <a:endParaRPr lang="fr-FR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Le non Redoublement en 2</a:t>
            </a:r>
            <a:r>
              <a:rPr lang="fr-FR" sz="2800" baseline="30000" dirty="0" smtClean="0">
                <a:solidFill>
                  <a:schemeClr val="accent2">
                    <a:lumMod val="50000"/>
                  </a:schemeClr>
                </a:solidFill>
              </a:rPr>
              <a:t>nde</a:t>
            </a: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GT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Les places réservées pour les redoublements en terminale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Les retours à la formation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Des stratégies « Etablissements » différenciées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9512" y="5423616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Des projets confirmés d’augmentation de capacité ou d’ouverture en STMG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8" name="Sous-titre 5"/>
          <p:cNvSpPr>
            <a:spLocks noGrp="1"/>
          </p:cNvSpPr>
          <p:nvPr>
            <p:ph type="subTitle" idx="1"/>
          </p:nvPr>
        </p:nvSpPr>
        <p:spPr>
          <a:xfrm>
            <a:off x="179512" y="1781366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III.2. </a:t>
            </a:r>
            <a:r>
              <a:rPr lang="fr-FR" sz="3800" b="1" dirty="0" smtClean="0">
                <a:solidFill>
                  <a:schemeClr val="accent5">
                    <a:lumMod val="50000"/>
                  </a:schemeClr>
                </a:solidFill>
              </a:rPr>
              <a:t>Evolution des effectifs STMG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1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857364"/>
            <a:ext cx="8750206" cy="1076130"/>
          </a:xfrm>
        </p:spPr>
        <p:txBody>
          <a:bodyPr>
            <a:noAutofit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	Des constats et des points de vigilance prioritaires…</a:t>
            </a:r>
            <a:endParaRPr lang="fr-FR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4282" y="3071810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Des résultats qui progressent globalement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avec des effectifs qui repartent à la hausse</a:t>
            </a:r>
            <a:endParaRPr lang="fr-FR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fr-FR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Mais des points de vigilance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Des disparités … 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Des classes avec des effectifs plus élevés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Une orientation forcée plus prononcée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Des élèves en difficulté … à suivre davantage</a:t>
            </a:r>
            <a:endParaRPr lang="fr-FR" sz="2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sz="3500" b="1" dirty="0" smtClean="0">
                <a:solidFill>
                  <a:schemeClr val="accent5">
                    <a:lumMod val="50000"/>
                  </a:schemeClr>
                </a:solidFill>
              </a:rPr>
              <a:t>III.3. La POURSUITE D’ETUDES des STMG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Les Vœux</a:t>
            </a:r>
            <a:endParaRPr lang="fr-FR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85722" y="2428868"/>
          <a:ext cx="8429682" cy="3839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699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4389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4389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A. Répartition des demandes de Vœu 1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Evol.</a:t>
                      </a: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4362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Licence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24%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BTS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45%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45%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45%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=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0534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IUT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21%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9564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CPGE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3%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Autre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7%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7%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=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100%</a:t>
                      </a:r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709637" y="6478809"/>
            <a:ext cx="227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 smtClean="0"/>
              <a:t>Cf. Bilan_APB_2017_661380</a:t>
            </a:r>
            <a:endParaRPr lang="fr-FR" sz="1400" b="1" dirty="0"/>
          </a:p>
        </p:txBody>
      </p:sp>
      <p:sp>
        <p:nvSpPr>
          <p:cNvPr id="1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821644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sz="3500" b="1" dirty="0" smtClean="0">
                <a:solidFill>
                  <a:schemeClr val="accent5">
                    <a:lumMod val="50000"/>
                  </a:schemeClr>
                </a:solidFill>
              </a:rPr>
              <a:t>III.3. La POURSUITE D’ETUDES des STMG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La Satisfaction</a:t>
            </a:r>
            <a:endParaRPr lang="fr-FR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85722" y="2428868"/>
          <a:ext cx="8429682" cy="3571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699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4389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4389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6826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B. Taux de Satisfaction  vœu</a:t>
                      </a:r>
                      <a:r>
                        <a:rPr lang="fr-FR" sz="1600" baseline="0" dirty="0" smtClean="0"/>
                        <a:t> 1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Evol.</a:t>
                      </a: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466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Licence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59%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7243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BTS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39%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34%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7243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IUT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36%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37%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7243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CPGE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59%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67%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69%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++</a:t>
                      </a:r>
                      <a:endParaRPr lang="fr-FR" sz="2800" b="1" dirty="0"/>
                    </a:p>
                  </a:txBody>
                  <a:tcPr anchor="ctr"/>
                </a:tc>
              </a:tr>
              <a:tr h="557243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Autre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27%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26%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=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642910" y="6215082"/>
            <a:ext cx="227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 smtClean="0"/>
              <a:t>Cf. Bilan_APB_2017_661380</a:t>
            </a:r>
            <a:endParaRPr lang="fr-FR" sz="1400" b="1" dirty="0"/>
          </a:p>
        </p:txBody>
      </p:sp>
      <p:sp>
        <p:nvSpPr>
          <p:cNvPr id="1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214282" y="2643182"/>
            <a:ext cx="864399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 Identifier l’organisation de l’inspection et relever les priorités de l’année dans le suivi des enseignants…</a:t>
            </a:r>
          </a:p>
          <a:p>
            <a:endParaRPr lang="fr-FR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 Réaliser un bilan des examens et un constat de rentrée sur le pré-Bac et dégager des points de vigilance…</a:t>
            </a:r>
          </a:p>
          <a:p>
            <a:endParaRPr lang="fr-FR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 Partager des pratiques et définir les actions à mettre en œuvre dans la formation, le suivi et l’accompagnement des élèves pour les faire réussir et mieux les orienter…</a:t>
            </a:r>
          </a:p>
          <a:p>
            <a:endParaRPr lang="fr-FR" sz="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720" y="1928802"/>
            <a:ext cx="63292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En ouverture… Les objectifs de la journée</a:t>
            </a:r>
            <a:endParaRPr lang="fr-FR" sz="2800" dirty="0"/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sz="3500" b="1" dirty="0" smtClean="0">
                <a:solidFill>
                  <a:schemeClr val="accent5">
                    <a:lumMod val="50000"/>
                  </a:schemeClr>
                </a:solidFill>
              </a:rPr>
              <a:t>III.3. La POURSUITE D’ETUDES des STMG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en BTS</a:t>
            </a:r>
            <a:endParaRPr lang="fr-FR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85722" y="2428868"/>
          <a:ext cx="8286806" cy="3800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757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64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4640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4640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940208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C. Origine des élèves en BTS Services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2014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Evol.</a:t>
                      </a: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39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</a:t>
                      </a:r>
                      <a:r>
                        <a:rPr lang="fr-FR" sz="2000" baseline="0" dirty="0" smtClean="0"/>
                        <a:t> Général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20%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22%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865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 STMG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36%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32%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 Pro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19%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19%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20%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Autres - Réo.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25%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25%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=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100%</a:t>
                      </a:r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709637" y="6417254"/>
            <a:ext cx="227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 smtClean="0"/>
              <a:t>Cf. Bilan_APB_2017_661380</a:t>
            </a:r>
            <a:endParaRPr lang="fr-FR" sz="1400" b="1" dirty="0"/>
          </a:p>
        </p:txBody>
      </p:sp>
      <p:sp>
        <p:nvSpPr>
          <p:cNvPr id="1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974871"/>
            <a:ext cx="8572560" cy="4525963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Les étudiants inscrits en BTS dans l'académie de Nice restent majoritairement titulaires d'un bac Technologique </a:t>
            </a:r>
            <a:r>
              <a:rPr lang="fr-FR" dirty="0" smtClean="0"/>
              <a:t>(32%) malgré une légère diminution de leur recrutement (-1 Pt). </a:t>
            </a:r>
          </a:p>
          <a:p>
            <a:r>
              <a:rPr lang="fr-FR" b="1" dirty="0" smtClean="0"/>
              <a:t>Les bacheliers généraux voient leur part augmenter de 2 Pts en BTS Services </a:t>
            </a:r>
            <a:r>
              <a:rPr lang="fr-FR" dirty="0" smtClean="0"/>
              <a:t>et ainsi représentent 22% de l'ensemble des étudiants. </a:t>
            </a:r>
          </a:p>
          <a:p>
            <a:r>
              <a:rPr lang="fr-FR" dirty="0" smtClean="0"/>
              <a:t>La politique académique d'encouragement à l'accueil des bacs pro se traduit cette année par une augmentation de 3 points en BTS Production </a:t>
            </a:r>
            <a:r>
              <a:rPr lang="fr-FR" b="1" dirty="0" smtClean="0"/>
              <a:t>mais baisse d'un point en Services. </a:t>
            </a:r>
            <a:endParaRPr lang="fr-FR" b="1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03848" y="188640"/>
            <a:ext cx="4752528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FORMATION Chefs  des travaux et Coordonnateurs tertiaires</a:t>
            </a:r>
            <a:br>
              <a:rPr kumimoji="0" lang="fr-F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Mercredi 2 décembre 2015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821644" cy="785818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sz="4100" b="1" dirty="0" smtClean="0">
                <a:solidFill>
                  <a:schemeClr val="accent5">
                    <a:lumMod val="50000"/>
                  </a:schemeClr>
                </a:solidFill>
              </a:rPr>
              <a:t>III.3. La POURSUITE D’ETUDES des STMG </a:t>
            </a:r>
            <a:r>
              <a:rPr lang="fr-FR" sz="2600" b="1" dirty="0" smtClean="0">
                <a:solidFill>
                  <a:schemeClr val="accent5">
                    <a:lumMod val="50000"/>
                  </a:schemeClr>
                </a:solidFill>
              </a:rPr>
              <a:t>en IUT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14282" y="6407371"/>
            <a:ext cx="227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 smtClean="0"/>
              <a:t>Cf. Bilan_APB_2017_661380</a:t>
            </a:r>
            <a:endParaRPr lang="fr-FR" sz="1400" b="1" dirty="0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428596" y="2428868"/>
          <a:ext cx="8286807" cy="3800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1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4329"/>
                <a:gridCol w="15001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573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407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3106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940208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D. Origine des élèves en IUT Services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2014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Evol.</a:t>
                      </a: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39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</a:t>
                      </a:r>
                      <a:r>
                        <a:rPr lang="fr-FR" sz="2000" baseline="0" dirty="0" smtClean="0"/>
                        <a:t> Général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57%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58%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54%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865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 STMG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20%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23%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 Pro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Autres - Réo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18%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22%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100%</a:t>
                      </a:r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857364"/>
            <a:ext cx="6892818" cy="576064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Toujours trois points de vigilance prioritaires…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4282" y="2357430"/>
            <a:ext cx="864096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L’optimisation des capacités d’accueil : </a:t>
            </a: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Diminuer les places vacantes, assurer une poursuite à tous les  Bacheliers STMG en IUT et en BTS - Mieux et plus accueillir les bacheliers PRO.</a:t>
            </a:r>
          </a:p>
          <a:p>
            <a:endParaRPr lang="fr-F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Le maintien des étudiants dans le cursus : </a:t>
            </a: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Lutter contre le décrochage, construire un projet mobilisateur.</a:t>
            </a:r>
          </a:p>
          <a:p>
            <a:endParaRPr lang="fr-FR" sz="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Permettre la poursuite en Bac +3 : </a:t>
            </a: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Mieux accompagner les étudiants par des apports méthodologiques et une meilleure information…</a:t>
            </a:r>
            <a:endParaRPr lang="fr-FR" sz="2000" b="1" dirty="0" smtClean="0">
              <a:solidFill>
                <a:srgbClr val="FF0000"/>
              </a:solidFill>
            </a:endParaRPr>
          </a:p>
        </p:txBody>
      </p:sp>
      <p:sp>
        <p:nvSpPr>
          <p:cNvPr id="1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III.4. </a:t>
            </a:r>
            <a:r>
              <a:rPr lang="fr-FR" sz="3800" b="1" dirty="0" smtClean="0">
                <a:solidFill>
                  <a:schemeClr val="accent5">
                    <a:lumMod val="50000"/>
                  </a:schemeClr>
                </a:solidFill>
              </a:rPr>
              <a:t>LE PLAN ETUDIANTS</a:t>
            </a:r>
          </a:p>
          <a:p>
            <a:pPr marL="571500" indent="-571500" algn="l"/>
            <a:endParaRPr lang="fr-FR" sz="3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14282" y="2697676"/>
            <a:ext cx="86409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L’ Orientation des lycéens vers l’enseignement supérieur</a:t>
            </a:r>
          </a:p>
          <a:p>
            <a:endParaRPr lang="fr-FR" sz="2800" b="1" dirty="0" smtClean="0"/>
          </a:p>
          <a:p>
            <a:r>
              <a:rPr lang="fr-FR" sz="2800" b="1" dirty="0" smtClean="0"/>
              <a:t>Mieux préparer et accompagner les élèves à l’entrée dans l’enseignement supérieur pour les faire réussir …</a:t>
            </a:r>
          </a:p>
          <a:p>
            <a:endParaRPr lang="fr-FR" sz="800" b="1" dirty="0" smtClean="0"/>
          </a:p>
          <a:p>
            <a:pPr>
              <a:buFont typeface="Wingdings" pitchFamily="2" charset="2"/>
              <a:buChar char="q"/>
            </a:pPr>
            <a:r>
              <a:rPr lang="fr-FR" sz="2800" b="1" dirty="0" smtClean="0"/>
              <a:t> Un constat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/>
              <a:t> Des objectifs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/>
              <a:t> Des mesures</a:t>
            </a:r>
          </a:p>
          <a:p>
            <a:endParaRPr lang="fr-FR" sz="2800" b="1" dirty="0" smtClean="0"/>
          </a:p>
          <a:p>
            <a:r>
              <a:rPr lang="fr-FR" dirty="0" smtClean="0"/>
              <a:t>Dossier Le plan Etudiants - Ressources Eduscol</a:t>
            </a:r>
          </a:p>
        </p:txBody>
      </p:sp>
      <p:sp>
        <p:nvSpPr>
          <p:cNvPr id="11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 fontScale="85000" lnSpcReduction="20000"/>
          </a:bodyPr>
          <a:lstStyle/>
          <a:p>
            <a:pPr marL="571500" indent="-571500" algn="l">
              <a:spcAft>
                <a:spcPts val="600"/>
              </a:spcAft>
            </a:pPr>
            <a:r>
              <a:rPr lang="fr-FR" sz="4700" b="1" dirty="0" smtClean="0">
                <a:solidFill>
                  <a:srgbClr val="FF0000"/>
                </a:solidFill>
              </a:rPr>
              <a:t>IV. Les Brèves</a:t>
            </a:r>
          </a:p>
          <a:p>
            <a:pPr marL="571500" indent="-571500" algn="l">
              <a:spcAft>
                <a:spcPts val="600"/>
              </a:spcAft>
            </a:pPr>
            <a:r>
              <a:rPr lang="fr-FR" sz="3300" b="1" dirty="0" smtClean="0">
                <a:solidFill>
                  <a:schemeClr val="accent1">
                    <a:lumMod val="75000"/>
                  </a:schemeClr>
                </a:solidFill>
              </a:rPr>
              <a:t>IV.1. Les Rénovations à la 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endParaRPr lang="fr-FR" sz="1000" b="1" dirty="0" smtClean="0">
              <a:solidFill>
                <a:srgbClr val="FF0000"/>
              </a:solidFill>
            </a:endParaRP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NRC / BTS NDRC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AM / BTS SAM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MHR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TPL </a:t>
            </a:r>
            <a:r>
              <a:rPr lang="fr-FR" sz="1900" b="1" dirty="0" smtClean="0">
                <a:solidFill>
                  <a:schemeClr val="tx1"/>
                </a:solidFill>
              </a:rPr>
              <a:t>R2019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MUC </a:t>
            </a:r>
            <a:r>
              <a:rPr lang="fr-FR" sz="1900" b="1" dirty="0" smtClean="0">
                <a:solidFill>
                  <a:schemeClr val="tx1"/>
                </a:solidFill>
              </a:rPr>
              <a:t>R2019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Enseignement de la CEJM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NRC / BTS NDRC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400" b="1" dirty="0" smtClean="0">
                <a:solidFill>
                  <a:schemeClr val="tx1"/>
                </a:solidFill>
              </a:rPr>
              <a:t>Négociation et Digitalisation de la Relation Commerciale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1900" b="1" dirty="0" smtClean="0">
                <a:solidFill>
                  <a:schemeClr val="tx1"/>
                </a:solidFill>
              </a:rPr>
              <a:t>CPC le 23 novembre 2017 - IGEN : Didier MICHEL</a:t>
            </a:r>
          </a:p>
          <a:p>
            <a:pPr algn="l">
              <a:spcBef>
                <a:spcPts val="0"/>
              </a:spcBef>
            </a:pPr>
            <a:endParaRPr lang="fr-FR" sz="28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Diaporama dédié…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 startAt="2"/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1900" b="1" dirty="0" smtClean="0">
                <a:solidFill>
                  <a:schemeClr val="tx1"/>
                </a:solidFill>
              </a:rPr>
              <a:t>CPC le 11 Septembre 2017 : AVIS FAVORABLE IGEN Jean-Michel PAGUET</a:t>
            </a:r>
          </a:p>
          <a:p>
            <a:pPr marL="571500" indent="-571500" algn="l">
              <a:spcBef>
                <a:spcPts val="0"/>
              </a:spcBef>
            </a:pPr>
            <a:endParaRPr lang="fr-FR" sz="1000" b="1" dirty="0" smtClean="0">
              <a:solidFill>
                <a:schemeClr val="tx1"/>
              </a:solidFill>
            </a:endParaRPr>
          </a:p>
          <a:p>
            <a:pPr marL="571500" indent="-571500" algn="l"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Les points essentiels :</a:t>
            </a:r>
          </a:p>
          <a:p>
            <a:pPr algn="l">
              <a:spcBef>
                <a:spcPts val="0"/>
              </a:spcBef>
            </a:pPr>
            <a:endParaRPr lang="fr-FR" sz="10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Une structuration en 4 Blocs de compétences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Gérer la relation avec les clients et les fournisseurs de la PME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Participer à la gestion des risques de la PME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Gérer le personnel et contribuer à la gestion des ressources humaines de la PME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Soutenir le fonctionnement et le développement de la PME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spcBef>
                <a:spcPts val="0"/>
              </a:spcBef>
            </a:pPr>
            <a:endParaRPr lang="fr-FR" sz="14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Un principes d’écriture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chemeClr val="tx1"/>
                </a:solidFill>
              </a:rPr>
              <a:t>Activité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Tâches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Compétences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Contexte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Données des situations et savoirs à mobiliser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Critères de performance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Périmètre et responsabilité</a:t>
            </a:r>
          </a:p>
          <a:p>
            <a:pPr algn="l">
              <a:spcBef>
                <a:spcPts val="0"/>
              </a:spcBef>
            </a:pPr>
            <a:endParaRPr lang="fr-FR" sz="2400" dirty="0" smtClean="0">
              <a:solidFill>
                <a:schemeClr val="tx1"/>
              </a:solidFill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spcBef>
                <a:spcPts val="0"/>
              </a:spcBef>
            </a:pPr>
            <a:endParaRPr lang="fr-FR" sz="14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La construction d’une polyvalence</a:t>
            </a:r>
          </a:p>
          <a:p>
            <a:pPr algn="l">
              <a:spcBef>
                <a:spcPts val="0"/>
              </a:spcBef>
            </a:pPr>
            <a:r>
              <a:rPr lang="fr-FR" sz="2800" dirty="0" smtClean="0">
                <a:solidFill>
                  <a:schemeClr val="tx1"/>
                </a:solidFill>
              </a:rPr>
              <a:t>En évitant de proposer des blocs de formation étanches et construits sur des bases disciplinaires.</a:t>
            </a:r>
          </a:p>
          <a:p>
            <a:pPr algn="l">
              <a:spcBef>
                <a:spcPts val="0"/>
              </a:spcBef>
            </a:pPr>
            <a:endParaRPr lang="fr-FR" sz="20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Une simplification de la certification avec trois épreuves et 4 unités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E4 : Gérer la relation …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E5 : E51 Participer à la gestion des risques - E52 Gérer le personnel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E6 : Soutenir le fonctionnement …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ous-titre 5"/>
          <p:cNvSpPr>
            <a:spLocks noGrp="1"/>
          </p:cNvSpPr>
          <p:nvPr>
            <p:ph type="subTitle" idx="1"/>
          </p:nvPr>
        </p:nvSpPr>
        <p:spPr>
          <a:xfrm>
            <a:off x="129196" y="1785926"/>
            <a:ext cx="8929718" cy="485778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Déroulement de la journée</a:t>
            </a: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L’Organisation de l’Inspection et les priorités</a:t>
            </a: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Le Bilan de la session 2017 du BAC STMG</a:t>
            </a: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Les Constats de Rentrée</a:t>
            </a: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Les Brèves : </a:t>
            </a:r>
            <a:r>
              <a:rPr lang="fr-FR" sz="2600" b="1" dirty="0" smtClean="0">
                <a:solidFill>
                  <a:srgbClr val="FF0000"/>
                </a:solidFill>
              </a:rPr>
              <a:t>Les Rénovations - Le PAF - Les Examens…</a:t>
            </a:r>
          </a:p>
          <a:p>
            <a:pPr marL="571500" lvl="0" indent="-571500" algn="l">
              <a:spcAft>
                <a:spcPts val="600"/>
              </a:spcAft>
              <a:buFont typeface="Arial" pitchFamily="34" charset="0"/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Des </a:t>
            </a:r>
            <a:r>
              <a:rPr lang="fr-FR" b="1" dirty="0" smtClean="0">
                <a:solidFill>
                  <a:srgbClr val="FF0000"/>
                </a:solidFill>
              </a:rPr>
              <a:t>points de vigilance : </a:t>
            </a:r>
            <a:r>
              <a:rPr lang="fr-FR" sz="2200" b="1" dirty="0" smtClean="0">
                <a:solidFill>
                  <a:srgbClr val="FF0000"/>
                </a:solidFill>
              </a:rPr>
              <a:t>Intervention des Formateurs</a:t>
            </a:r>
            <a:endParaRPr lang="fr-FR" sz="2200" b="1" dirty="0" smtClean="0">
              <a:solidFill>
                <a:srgbClr val="FF0000"/>
              </a:solidFill>
            </a:endParaRPr>
          </a:p>
          <a:p>
            <a:pPr marL="571500" lvl="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800" b="1" dirty="0" smtClean="0">
                <a:solidFill>
                  <a:prstClr val="black"/>
                </a:solidFill>
              </a:rPr>
              <a:t>	</a:t>
            </a:r>
            <a:r>
              <a:rPr lang="fr-FR" sz="2200" b="1" dirty="0" smtClean="0">
                <a:solidFill>
                  <a:prstClr val="black"/>
                </a:solidFill>
              </a:rPr>
              <a:t>La présentation et le lancement des ateliers …</a:t>
            </a:r>
          </a:p>
          <a:p>
            <a:pPr marL="571500" indent="-571500" algn="l">
              <a:spcAft>
                <a:spcPts val="600"/>
              </a:spcAft>
            </a:pPr>
            <a:r>
              <a:rPr lang="fr-FR" b="1" dirty="0" smtClean="0">
                <a:solidFill>
                  <a:srgbClr val="FF0000"/>
                </a:solidFill>
              </a:rPr>
              <a:t>VI.	L’Education Financière et Budgétaire : B de F</a:t>
            </a:r>
            <a:endParaRPr lang="fr-FR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spcBef>
                <a:spcPts val="0"/>
              </a:spcBef>
            </a:pPr>
            <a:endParaRPr lang="fr-FR" sz="14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Une organisation des enseignements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4 blocs d’enseignement Pro + Un enseignement de la communication  (transversal)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Un enseignement de la CEJM global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Un enseignement de la CEJM appliqué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Des ateliers de professionnalisation … pour décloisonner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12 semaines de stage en relation avec D1 et D2 sur des lieux élargis …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 startAt="3"/>
            </a:pPr>
            <a:r>
              <a:rPr lang="fr-FR" b="1" dirty="0" smtClean="0">
                <a:solidFill>
                  <a:schemeClr val="tx1"/>
                </a:solidFill>
              </a:rPr>
              <a:t>BTS AM / BTS Support à l’Action Managériale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endParaRPr lang="fr-FR" sz="800" b="1" dirty="0" smtClean="0">
              <a:solidFill>
                <a:schemeClr val="tx1"/>
              </a:solidFill>
            </a:endParaRP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Contexte 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dirty="0" smtClean="0">
                <a:solidFill>
                  <a:schemeClr val="tx1"/>
                </a:solidFill>
              </a:rPr>
              <a:t>Participe à un processus avec un ou plusieurs supérieurs hiérarchiques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Activités 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dirty="0" smtClean="0">
                <a:solidFill>
                  <a:schemeClr val="tx1"/>
                </a:solidFill>
              </a:rPr>
              <a:t>D’interface, de coordination, d’organisation.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Posture 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dirty="0" smtClean="0">
                <a:solidFill>
                  <a:schemeClr val="tx1"/>
                </a:solidFill>
              </a:rPr>
              <a:t>En assistance, en gestion ou en responsabilité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 lnSpcReduction="10000"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AM / BTS Support à l’Action Managériale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endParaRPr lang="fr-FR" sz="800" b="1" dirty="0" smtClean="0">
              <a:solidFill>
                <a:schemeClr val="tx1"/>
              </a:solidFill>
            </a:endParaRP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Trois blocs de compétences :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Optimisation des processus administratifs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Gestion de projet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Collaboration à la gestion des ressources humaines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</a:pPr>
            <a:endParaRPr lang="fr-FR" sz="1000" dirty="0" smtClean="0">
              <a:solidFill>
                <a:schemeClr val="tx1"/>
              </a:solidFill>
            </a:endParaRP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Blocs de compétences = Activités, tâches, contextes, données…</a:t>
            </a: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Tâches séquentielles ou de natures différentes …</a:t>
            </a: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Trois épreuves : E4 / E5 et E6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AM / BTS Support à l’Action Managériale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endParaRPr lang="fr-FR" sz="800" b="1" dirty="0" smtClean="0">
              <a:solidFill>
                <a:schemeClr val="tx1"/>
              </a:solidFill>
            </a:endParaRP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Caractéristiques :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14 semaines de stage à programmer …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Un parcours individualisé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Des ateliers de professionnalisation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</a:pPr>
            <a:endParaRPr lang="fr-FR" sz="1000" dirty="0" smtClean="0">
              <a:solidFill>
                <a:schemeClr val="tx1"/>
              </a:solidFill>
            </a:endParaRP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PNF : 1 jour avec une vidéo de présentation</a:t>
            </a: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Formation hybride en académie : Parcours M@gistèr</a:t>
            </a: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Ressources pour la classe CR </a:t>
            </a:r>
            <a:r>
              <a:rPr lang="fr-FR" sz="1400" dirty="0" smtClean="0">
                <a:solidFill>
                  <a:schemeClr val="tx1"/>
                </a:solidFill>
              </a:rPr>
              <a:t>COMM</a:t>
            </a:r>
          </a:p>
          <a:p>
            <a:pPr marL="177800" indent="-177800" algn="r">
              <a:lnSpc>
                <a:spcPct val="12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Cf. Référentiel du diplôme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12968" cy="576064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sz="3800" b="1" dirty="0" smtClean="0">
                <a:solidFill>
                  <a:schemeClr val="accent5">
                    <a:lumMod val="50000"/>
                  </a:schemeClr>
                </a:solidFill>
              </a:rPr>
              <a:t>IV.2. Les formations PAF 2017 - 2018 : Bac STMG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512" y="2848868"/>
            <a:ext cx="878497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3200" b="1" dirty="0" smtClean="0"/>
              <a:t> La certification en STMG : Bilan examens, Constat de rentrée et points de vigilance.</a:t>
            </a:r>
          </a:p>
          <a:p>
            <a:endParaRPr lang="fr-FR" sz="1400" b="1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fr-FR" sz="3200" b="1" dirty="0" smtClean="0"/>
              <a:t> Démarche Technologique STMG</a:t>
            </a:r>
          </a:p>
          <a:p>
            <a:pPr marL="342900" indent="-342900"/>
            <a:r>
              <a:rPr lang="fr-FR" sz="2400" b="1" dirty="0" smtClean="0"/>
              <a:t>Les formations Bassin</a:t>
            </a:r>
          </a:p>
          <a:p>
            <a:pPr marL="342900" indent="-342900">
              <a:buNone/>
            </a:pPr>
            <a:endParaRPr lang="fr-FR" sz="12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fr-FR" sz="2800" b="1" dirty="0" smtClean="0"/>
              <a:t>OAC - L’accompagnement personnalisé et la pédagogie différenciée 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sz="2800" b="1" dirty="0" smtClean="0"/>
              <a:t>OAC et les usages du numérique</a:t>
            </a:r>
          </a:p>
        </p:txBody>
      </p:sp>
      <p:sp>
        <p:nvSpPr>
          <p:cNvPr id="1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12968" cy="576064"/>
          </a:xfrm>
        </p:spPr>
        <p:txBody>
          <a:bodyPr>
            <a:noAutofit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IV.3. Les Examens Bac STMG session 2018</a:t>
            </a:r>
            <a:endParaRPr lang="fr-FR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51520" y="2571744"/>
            <a:ext cx="8606760" cy="36933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Réunion d’organisation du BAC STMG - Calendrier des épreuves</a:t>
            </a:r>
          </a:p>
          <a:p>
            <a:r>
              <a:rPr lang="fr-FR" sz="2400" b="1" dirty="0" smtClean="0">
                <a:solidFill>
                  <a:srgbClr val="FF0000"/>
                </a:solidFill>
              </a:rPr>
              <a:t>Début janvier </a:t>
            </a:r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au Rectorat …</a:t>
            </a:r>
          </a:p>
          <a:p>
            <a:endParaRPr lang="fr-FR" sz="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Epreuve anticipée de SDG : L’étude de gestion en 1</a:t>
            </a:r>
            <a:r>
              <a:rPr lang="fr-FR" sz="2400" b="1" baseline="30000" dirty="0" smtClean="0">
                <a:solidFill>
                  <a:schemeClr val="accent2">
                    <a:lumMod val="50000"/>
                  </a:schemeClr>
                </a:solidFill>
              </a:rPr>
              <a:t>ère</a:t>
            </a:r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 STMG</a:t>
            </a: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Harmonisation du CCF / Date limite d’évaluation … session 2019</a:t>
            </a:r>
          </a:p>
          <a:p>
            <a:endParaRPr lang="fr-FR" sz="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Epreuve de spécialité : La réalisation du PROJET en STMG</a:t>
            </a: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Harmonisation du CCF / Date limite d’évaluation …</a:t>
            </a: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Dates et modalités des soutenances et des corrections des épreuves écrites…</a:t>
            </a:r>
          </a:p>
          <a:p>
            <a:endParaRPr lang="fr-FR" sz="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/>
              <a:t>Cf. Calendrier de la session - Circulaires session 2018</a:t>
            </a:r>
            <a:endParaRPr lang="fr-FR" dirty="0"/>
          </a:p>
        </p:txBody>
      </p:sp>
      <p:sp>
        <p:nvSpPr>
          <p:cNvPr id="13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14282" y="2214554"/>
            <a:ext cx="8640960" cy="3374686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fr-FR" sz="4300" b="1" dirty="0" smtClean="0">
                <a:solidFill>
                  <a:srgbClr val="FF0000"/>
                </a:solidFill>
              </a:rPr>
              <a:t>V. </a:t>
            </a:r>
            <a:r>
              <a:rPr lang="fr-FR" sz="4300" b="1" dirty="0" smtClean="0">
                <a:solidFill>
                  <a:srgbClr val="FF0000"/>
                </a:solidFill>
              </a:rPr>
              <a:t>Des </a:t>
            </a:r>
            <a:r>
              <a:rPr lang="fr-FR" sz="4300" b="1" dirty="0" smtClean="0">
                <a:solidFill>
                  <a:srgbClr val="FF0000"/>
                </a:solidFill>
              </a:rPr>
              <a:t>Points de vigilance</a:t>
            </a:r>
          </a:p>
          <a:p>
            <a:pPr algn="l">
              <a:spcAft>
                <a:spcPts val="600"/>
              </a:spcAft>
            </a:pPr>
            <a:r>
              <a:rPr lang="fr-FR" sz="2800" b="1" dirty="0" smtClean="0">
                <a:solidFill>
                  <a:schemeClr val="tx1"/>
                </a:solidFill>
              </a:rPr>
              <a:t>Le programme - La préparation à l’examen - Le projet, L’accompagnement personnalisé - L’orientation …</a:t>
            </a:r>
          </a:p>
          <a:p>
            <a:pPr algn="l">
              <a:spcAft>
                <a:spcPts val="600"/>
              </a:spcAft>
            </a:pPr>
            <a:r>
              <a:rPr lang="fr-FR" sz="3600" b="1" dirty="0" smtClean="0">
                <a:solidFill>
                  <a:schemeClr val="tx1"/>
                </a:solidFill>
              </a:rPr>
              <a:t>La présentation et le lancement des ateliers</a:t>
            </a:r>
          </a:p>
          <a:p>
            <a:pPr marL="571500" indent="-571500" algn="r">
              <a:spcAft>
                <a:spcPts val="600"/>
              </a:spcAft>
            </a:pPr>
            <a:r>
              <a:rPr lang="fr-FR" sz="2400" b="1" dirty="0" smtClean="0">
                <a:solidFill>
                  <a:schemeClr val="tx1"/>
                </a:solidFill>
              </a:rPr>
              <a:t>Les formateurs</a:t>
            </a:r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14282" y="2214554"/>
            <a:ext cx="8640960" cy="3643338"/>
          </a:xfrm>
        </p:spPr>
        <p:txBody>
          <a:bodyPr>
            <a:normAutofit/>
          </a:bodyPr>
          <a:lstStyle/>
          <a:p>
            <a:pPr marL="857250" indent="-857250" algn="l">
              <a:spcAft>
                <a:spcPts val="600"/>
              </a:spcAft>
            </a:pPr>
            <a:r>
              <a:rPr lang="fr-FR" sz="3600" b="1" dirty="0" smtClean="0">
                <a:solidFill>
                  <a:srgbClr val="FF0000"/>
                </a:solidFill>
              </a:rPr>
              <a:t>VI. L’Education Financière et Budgétaire</a:t>
            </a:r>
          </a:p>
          <a:p>
            <a:pPr marL="857250" indent="-857250" algn="l">
              <a:spcAft>
                <a:spcPts val="600"/>
              </a:spcAft>
            </a:pPr>
            <a:r>
              <a:rPr lang="fr-FR" sz="3600" b="1" dirty="0" smtClean="0">
                <a:solidFill>
                  <a:schemeClr val="tx1"/>
                </a:solidFill>
              </a:rPr>
              <a:t>Intervention de la Banque de France</a:t>
            </a:r>
          </a:p>
          <a:p>
            <a:pPr marL="857250" indent="-857250" algn="l">
              <a:spcBef>
                <a:spcPts val="0"/>
              </a:spcBef>
            </a:pPr>
            <a:r>
              <a:rPr lang="fr-FR" sz="2000" dirty="0" smtClean="0">
                <a:solidFill>
                  <a:schemeClr val="tx1"/>
                </a:solidFill>
              </a:rPr>
              <a:t>Monsieur Jean-Claude PERRAUDIN</a:t>
            </a:r>
          </a:p>
          <a:p>
            <a:pPr marL="857250" indent="-857250" algn="l">
              <a:spcBef>
                <a:spcPts val="0"/>
              </a:spcBef>
            </a:pPr>
            <a:r>
              <a:rPr lang="fr-FR" sz="2000" b="1" dirty="0" smtClean="0">
                <a:solidFill>
                  <a:schemeClr val="tx1"/>
                </a:solidFill>
              </a:rPr>
              <a:t>Responsable du service des particuliers NICE</a:t>
            </a:r>
          </a:p>
          <a:p>
            <a:pPr marL="857250" indent="-857250" algn="l">
              <a:spcBef>
                <a:spcPts val="0"/>
              </a:spcBef>
            </a:pPr>
            <a:r>
              <a:rPr lang="fr-FR" sz="2000" dirty="0" smtClean="0">
                <a:solidFill>
                  <a:schemeClr val="tx1"/>
                </a:solidFill>
              </a:rPr>
              <a:t>Monsieur François-Noël JEAMBRUN</a:t>
            </a:r>
          </a:p>
          <a:p>
            <a:pPr marL="857250" indent="-857250" algn="l">
              <a:spcBef>
                <a:spcPts val="0"/>
              </a:spcBef>
            </a:pPr>
            <a:r>
              <a:rPr lang="fr-FR" sz="2000" b="1" dirty="0" smtClean="0">
                <a:solidFill>
                  <a:schemeClr val="tx1"/>
                </a:solidFill>
              </a:rPr>
              <a:t>Directeur Adjoint TOULON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857364"/>
            <a:ext cx="8712968" cy="4786346"/>
          </a:xfrm>
        </p:spPr>
        <p:txBody>
          <a:bodyPr>
            <a:normAutofit fontScale="92500" lnSpcReduction="10000"/>
          </a:bodyPr>
          <a:lstStyle/>
          <a:p>
            <a:pPr marL="571500" indent="-571500"/>
            <a:endParaRPr lang="fr-FR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L’Organisation de l’Inspection et les priorités</a:t>
            </a:r>
          </a:p>
          <a:p>
            <a:pPr marL="571500" indent="-571500"/>
            <a:endParaRPr lang="fr-FR" sz="900" b="1" dirty="0" smtClean="0">
              <a:solidFill>
                <a:srgbClr val="FF0000"/>
              </a:solidFill>
            </a:endParaRPr>
          </a:p>
          <a:p>
            <a:pPr marL="174625" indent="-174625" algn="l"/>
            <a:r>
              <a:rPr lang="fr-FR" sz="3500" b="1" dirty="0" smtClean="0">
                <a:solidFill>
                  <a:schemeClr val="tx1"/>
                </a:solidFill>
              </a:rPr>
              <a:t>I.1. La répartition des missions et des charges :</a:t>
            </a:r>
          </a:p>
          <a:p>
            <a:pPr marL="174625" indent="-174625" algn="l"/>
            <a:endParaRPr lang="fr-FR" sz="1100" b="1" dirty="0" smtClean="0">
              <a:solidFill>
                <a:schemeClr val="tx1"/>
              </a:solidFill>
            </a:endParaRP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 suivi des enseignants et des établissements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 pilotage et le suivi des examens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Les pilotages pédagogiques des diplômes : BTS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 suivi des dossiers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Les différents acteurs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Les outils de communication et d’échange …</a:t>
            </a:r>
          </a:p>
          <a:p>
            <a:pPr marL="174625" indent="-174625" algn="l"/>
            <a:endParaRPr lang="fr-FR" sz="1500" dirty="0" smtClean="0">
              <a:solidFill>
                <a:schemeClr val="tx1"/>
              </a:solidFill>
            </a:endParaRPr>
          </a:p>
          <a:p>
            <a:pPr marL="174625" indent="-174625" algn="l"/>
            <a:r>
              <a:rPr lang="fr-FR" sz="1500" dirty="0" smtClean="0">
                <a:solidFill>
                  <a:schemeClr val="tx1"/>
                </a:solidFill>
              </a:rPr>
              <a:t>Doc. L’organisation de l’Economie - Gestion Académie de NICE 2017 - 2018</a:t>
            </a:r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6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785926"/>
            <a:ext cx="8712968" cy="4811426"/>
          </a:xfrm>
        </p:spPr>
        <p:txBody>
          <a:bodyPr>
            <a:normAutofit fontScale="92500" lnSpcReduction="10000"/>
          </a:bodyPr>
          <a:lstStyle/>
          <a:p>
            <a:pPr marL="571500" indent="-571500"/>
            <a:endParaRPr lang="fr-FR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L’Organisation de l’Inspection et les priorités</a:t>
            </a:r>
          </a:p>
          <a:p>
            <a:pPr marL="571500" indent="-571500"/>
            <a:endParaRPr lang="fr-FR" sz="800" b="1" dirty="0" smtClean="0">
              <a:solidFill>
                <a:srgbClr val="FF0000"/>
              </a:solidFill>
            </a:endParaRPr>
          </a:p>
          <a:p>
            <a:pPr marL="174625" indent="-174625" algn="l"/>
            <a:r>
              <a:rPr lang="fr-FR" sz="3500" b="1" dirty="0" smtClean="0">
                <a:solidFill>
                  <a:schemeClr val="tx1"/>
                </a:solidFill>
              </a:rPr>
              <a:t>I.2.  L’Inspection : Le PPCR et L’accompagnement</a:t>
            </a:r>
          </a:p>
          <a:p>
            <a:pPr marL="571500" indent="-571500"/>
            <a:endParaRPr lang="fr-FR" sz="900" b="1" dirty="0" smtClean="0">
              <a:solidFill>
                <a:srgbClr val="FF0000"/>
              </a:solidFill>
            </a:endParaRPr>
          </a:p>
          <a:p>
            <a:pPr marL="174625" indent="-174625"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	L’évaluation et l’accompagnement des enseignants : Principes et modalités</a:t>
            </a:r>
          </a:p>
          <a:p>
            <a:pPr marL="174625" indent="-174625" algn="l"/>
            <a:endParaRPr lang="fr-FR" sz="900" b="1" dirty="0" smtClean="0">
              <a:solidFill>
                <a:schemeClr val="tx1"/>
              </a:solidFill>
            </a:endParaRP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Le rendez-vous de carrière : le principe</a:t>
            </a:r>
            <a:endParaRPr lang="fr-FR" sz="2800" dirty="0" smtClean="0">
              <a:solidFill>
                <a:schemeClr val="tx1"/>
              </a:solidFill>
            </a:endParaRP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Le CR d’évaluation professionnelle des enseignants.</a:t>
            </a:r>
            <a:endParaRPr lang="fr-FR" sz="2800" dirty="0" smtClean="0">
              <a:solidFill>
                <a:schemeClr val="tx1"/>
              </a:solidFill>
            </a:endParaRP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Les modalités de mise en œuvre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L’accompagnement des enseignants</a:t>
            </a:r>
            <a:r>
              <a:rPr lang="fr-FR" sz="2800" dirty="0" smtClean="0">
                <a:solidFill>
                  <a:schemeClr val="tx1"/>
                </a:solidFill>
              </a:rPr>
              <a:t>.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marL="174625" indent="-174625" algn="l"/>
            <a:endParaRPr lang="fr-FR" sz="900" dirty="0" smtClean="0">
              <a:solidFill>
                <a:schemeClr val="tx1"/>
              </a:solidFill>
            </a:endParaRPr>
          </a:p>
          <a:p>
            <a:pPr marL="174625" indent="-174625" algn="l"/>
            <a:r>
              <a:rPr lang="fr-FR" sz="1500" dirty="0" smtClean="0">
                <a:solidFill>
                  <a:schemeClr val="tx1"/>
                </a:solidFill>
              </a:rPr>
              <a:t>Doc. Les textes  PPCR définitifs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2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7535190" cy="792088"/>
          </a:xfrm>
        </p:spPr>
        <p:txBody>
          <a:bodyPr>
            <a:normAutofit lnSpcReduction="10000"/>
          </a:bodyPr>
          <a:lstStyle/>
          <a:p>
            <a:pPr marL="571500" indent="-571500"/>
            <a:endParaRPr lang="fr-FR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 algn="l">
              <a:spcBef>
                <a:spcPts val="0"/>
              </a:spcBef>
            </a:pPr>
            <a:r>
              <a:rPr lang="fr-FR" sz="3600" b="1" dirty="0" smtClean="0">
                <a:solidFill>
                  <a:srgbClr val="FF0000"/>
                </a:solidFill>
              </a:rPr>
              <a:t>II. Le Bilan de la session 2017 </a:t>
            </a:r>
            <a:r>
              <a:rPr lang="fr-FR" sz="2000" b="1" dirty="0" smtClean="0">
                <a:solidFill>
                  <a:srgbClr val="FF0000"/>
                </a:solidFill>
              </a:rPr>
              <a:t>BAC STMG</a:t>
            </a:r>
          </a:p>
          <a:p>
            <a:pPr marL="571500" indent="-571500" algn="l">
              <a:spcBef>
                <a:spcPts val="0"/>
              </a:spcBef>
            </a:pPr>
            <a:endParaRPr lang="fr-FR" b="1" i="1" dirty="0" smtClean="0">
              <a:solidFill>
                <a:srgbClr val="FF0000"/>
              </a:solidFill>
            </a:endParaRPr>
          </a:p>
          <a:p>
            <a:pPr marL="571500" indent="-571500"/>
            <a:endParaRPr lang="fr-FR" sz="900" b="1" dirty="0" smtClean="0">
              <a:solidFill>
                <a:srgbClr val="FF0000"/>
              </a:solidFill>
            </a:endParaRPr>
          </a:p>
          <a:p>
            <a:pPr marL="174625" indent="-174625" algn="l"/>
            <a:endParaRPr lang="fr-FR" sz="1500" dirty="0" smtClean="0">
              <a:solidFill>
                <a:schemeClr val="tx1"/>
              </a:solidFill>
            </a:endParaRPr>
          </a:p>
        </p:txBody>
      </p:sp>
      <p:sp>
        <p:nvSpPr>
          <p:cNvPr id="8" name="Sous-titre 5"/>
          <p:cNvSpPr txBox="1">
            <a:spLocks/>
          </p:cNvSpPr>
          <p:nvPr/>
        </p:nvSpPr>
        <p:spPr>
          <a:xfrm>
            <a:off x="285720" y="2492896"/>
            <a:ext cx="85725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II.1. 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RÉSULTATS STMG en global 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2017</a:t>
            </a:r>
            <a:endParaRPr kumimoji="0" lang="fr-F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A/P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91,40% (89,00%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				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2162 présents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1977 admis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10,13%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Part STMG sur Bacheliers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Résultats STMG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A/P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90,40% (89,20%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2191 présents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000" b="1" dirty="0" smtClean="0"/>
              <a:t>1980 admis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10,51%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 STMG sur Bacheliers</a:t>
            </a:r>
          </a:p>
        </p:txBody>
      </p:sp>
      <p:sp>
        <p:nvSpPr>
          <p:cNvPr id="9" name="Flèche vers le haut 8"/>
          <p:cNvSpPr/>
          <p:nvPr/>
        </p:nvSpPr>
        <p:spPr>
          <a:xfrm rot="10800000" flipV="1">
            <a:off x="4572000" y="3599305"/>
            <a:ext cx="936104" cy="901265"/>
          </a:xfrm>
          <a:prstGeom prst="upArrow">
            <a:avLst>
              <a:gd name="adj1" fmla="val 4400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644008" y="4653136"/>
            <a:ext cx="752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+ 1 PT</a:t>
            </a:r>
            <a:endParaRPr lang="fr-FR" dirty="0"/>
          </a:p>
        </p:txBody>
      </p:sp>
      <p:sp>
        <p:nvSpPr>
          <p:cNvPr id="15" name="Flèche vers le haut 14"/>
          <p:cNvSpPr/>
          <p:nvPr/>
        </p:nvSpPr>
        <p:spPr>
          <a:xfrm rot="10800000">
            <a:off x="6156176" y="4365104"/>
            <a:ext cx="792088" cy="86409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6289236" y="537321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- 29 (-3)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6156176" y="2780928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BAC GT et PRO</a:t>
            </a:r>
          </a:p>
          <a:p>
            <a:pPr marL="571500" indent="-571500"/>
            <a:r>
              <a:rPr lang="fr-FR" sz="800" b="1" dirty="0" smtClean="0">
                <a:solidFill>
                  <a:schemeClr val="accent2">
                    <a:lumMod val="75000"/>
                  </a:schemeClr>
                </a:solidFill>
              </a:rPr>
              <a:t>A/P</a:t>
            </a:r>
          </a:p>
          <a:p>
            <a:pPr marL="571500" indent="-571500"/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88,30%		</a:t>
            </a:r>
          </a:p>
          <a:p>
            <a:pPr marL="571500" indent="-571500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21344 présents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563888" y="5445224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fr-FR" sz="1400" b="1" dirty="0" smtClean="0"/>
              <a:t>BAC GT et PRO </a:t>
            </a:r>
            <a:r>
              <a:rPr lang="fr-FR" sz="800" b="1" dirty="0" smtClean="0"/>
              <a:t>2016</a:t>
            </a:r>
          </a:p>
          <a:p>
            <a:pPr marL="571500" indent="-571500"/>
            <a:r>
              <a:rPr lang="fr-FR" sz="800" b="1" dirty="0" smtClean="0"/>
              <a:t>A/P</a:t>
            </a:r>
          </a:p>
          <a:p>
            <a:pPr marL="571500" indent="-571500"/>
            <a:r>
              <a:rPr lang="fr-FR" sz="2000" b="1" dirty="0" smtClean="0"/>
              <a:t>89,30%		</a:t>
            </a:r>
          </a:p>
          <a:p>
            <a:pPr marL="571500" indent="-571500"/>
            <a:r>
              <a:rPr lang="fr-FR" b="1" dirty="0" smtClean="0"/>
              <a:t>20843 présents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858148" y="1857364"/>
            <a:ext cx="1214414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STMG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sz="1100" b="1" dirty="0" smtClean="0">
                <a:solidFill>
                  <a:schemeClr val="accent5">
                    <a:lumMod val="50000"/>
                  </a:schemeClr>
                </a:solidFill>
              </a:rPr>
              <a:t>2017</a:t>
            </a:r>
            <a:endParaRPr lang="fr-FR" sz="1100" b="1" dirty="0" smtClean="0"/>
          </a:p>
          <a:p>
            <a:pPr algn="ctr"/>
            <a:endParaRPr lang="fr-FR" b="1" dirty="0" smtClean="0"/>
          </a:p>
          <a:p>
            <a:pPr algn="ctr"/>
            <a:r>
              <a:rPr lang="fr-FR" b="1" dirty="0" smtClean="0"/>
              <a:t>PUBLIC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1911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91,5%</a:t>
            </a:r>
          </a:p>
          <a:p>
            <a:pPr algn="ctr">
              <a:buFont typeface="Arial" pitchFamily="34" charset="0"/>
              <a:buChar char="•"/>
            </a:pPr>
            <a:r>
              <a:rPr lang="fr-FR" b="1" dirty="0" smtClean="0"/>
              <a:t> AM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1144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90,6%</a:t>
            </a:r>
          </a:p>
          <a:p>
            <a:pPr algn="ctr">
              <a:buFont typeface="Arial" pitchFamily="34" charset="0"/>
              <a:buChar char="•"/>
            </a:pPr>
            <a:r>
              <a:rPr lang="fr-FR" b="1" dirty="0" smtClean="0"/>
              <a:t> VAR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767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92,4%</a:t>
            </a:r>
          </a:p>
          <a:p>
            <a:pPr algn="ctr"/>
            <a:r>
              <a:rPr lang="fr-FR" b="1" dirty="0" smtClean="0"/>
              <a:t>Privé S/C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160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99,5%</a:t>
            </a:r>
          </a:p>
          <a:p>
            <a:pPr algn="ctr"/>
            <a:r>
              <a:rPr lang="fr-FR" b="1" dirty="0" smtClean="0"/>
              <a:t>Monaco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39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100%</a:t>
            </a: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5" grpId="0" animBg="1"/>
      <p:bldP spid="16" grpId="0"/>
      <p:bldP spid="17" grpId="0"/>
      <p:bldP spid="18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09928"/>
            <a:ext cx="8784976" cy="576064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II.1. 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LES RÉSULTATS STMG en global </a:t>
            </a:r>
            <a:r>
              <a:rPr lang="fr-FR" sz="2000" b="1" dirty="0" smtClean="0">
                <a:solidFill>
                  <a:srgbClr val="FF0000"/>
                </a:solidFill>
              </a:rPr>
              <a:t>La répartition des ÉTABLISSEMENTS (31)</a:t>
            </a: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654498" y="2234588"/>
          <a:ext cx="756084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75%</a:t>
                      </a:r>
                    </a:p>
                    <a:p>
                      <a:pPr algn="r"/>
                      <a:r>
                        <a:rPr lang="fr-FR" sz="2000" dirty="0" smtClean="0"/>
                        <a:t>89%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aseline="0" dirty="0" smtClean="0"/>
                        <a:t>91,40%</a:t>
                      </a:r>
                    </a:p>
                    <a:p>
                      <a:pPr algn="ctr"/>
                      <a:r>
                        <a:rPr lang="fr-FR" sz="800" baseline="0" dirty="0" smtClean="0"/>
                        <a:t>Admis / Présents</a:t>
                      </a:r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dirty="0" smtClean="0"/>
                        <a:t>100%</a:t>
                      </a:r>
                    </a:p>
                    <a:p>
                      <a:pPr algn="l"/>
                      <a:r>
                        <a:rPr lang="fr-FR" sz="2000" dirty="0" smtClean="0"/>
                        <a:t>94%</a:t>
                      </a:r>
                      <a:endParaRPr lang="fr-F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53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6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13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12</a:t>
                      </a:r>
                      <a:endParaRPr lang="fr-FR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052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19%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42%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39%</a:t>
                      </a:r>
                      <a:endParaRPr lang="fr-FR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Goscinny           79%</a:t>
                      </a:r>
                      <a:endParaRPr lang="fr-F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Apollinaire        85%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Bristol                87%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Calmette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          88%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HEO                    89%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Audiberti          89%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Parc Impérial           90%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P et M Curie            91%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J. Moulin                  91%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T. Maulnier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Raynouard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Beaussier  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Exupéry  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DDU                           92%</a:t>
                      </a:r>
                      <a:endParaRPr lang="fr-F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Bonaparte 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Amiral de Grasse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    92%</a:t>
                      </a:r>
                      <a:endParaRPr lang="fr-F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Du Coudon                93%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J. Aicard                    93%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Golfe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de St Tropez   94%</a:t>
                      </a:r>
                      <a:endParaRPr lang="fr-FR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Renoir                                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S. Veil                                 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Maintenon                         98%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De Tocqueville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H. Matisse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La Montagne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St Joseph Carnoles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St Joseph Nice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Stanislas   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Fénelon    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Marie France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Albert 1                             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7128792" cy="576064"/>
          </a:xfrm>
        </p:spPr>
        <p:txBody>
          <a:bodyPr>
            <a:normAutofit fontScale="925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II.2. LES RÉSULTATS STMG par spécialité </a:t>
            </a:r>
            <a:r>
              <a:rPr lang="fr-FR" sz="1200" b="1" dirty="0" smtClean="0">
                <a:solidFill>
                  <a:schemeClr val="accent5">
                    <a:lumMod val="50000"/>
                  </a:schemeClr>
                </a:solidFill>
              </a:rPr>
              <a:t>2017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179512" y="2276872"/>
          <a:ext cx="8712965" cy="4392492"/>
        </p:xfrm>
        <a:graphic>
          <a:graphicData uri="http://schemas.openxmlformats.org/drawingml/2006/table">
            <a:tbl>
              <a:tblPr/>
              <a:tblGrid>
                <a:gridCol w="3346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6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91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659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365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9231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2109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2892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43287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74475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60989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6878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366613"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ACAD STMG </a:t>
                      </a:r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ACAD STMG </a:t>
                      </a:r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ACAD </a:t>
                      </a:r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STMG 2015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Total ACAD </a:t>
                      </a:r>
                      <a:r>
                        <a:rPr lang="fr-FR" sz="13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STMG </a:t>
                      </a:r>
                      <a:r>
                        <a:rPr lang="fr-FR" sz="1300" b="1" i="0" u="none" strike="noStrike" baseline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3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2014</a:t>
                      </a:r>
                      <a:endParaRPr lang="fr-FR" sz="13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GF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472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475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513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443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442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452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93,60%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93,90%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93,10%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88,11%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2548">
                <a:tc>
                  <a:txBody>
                    <a:bodyPr/>
                    <a:lstStyle/>
                    <a:p>
                      <a:pPr algn="l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Merca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1051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1022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1038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1035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955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915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966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940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90,90%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89,50%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93,10%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90,82%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2548">
                <a:tc>
                  <a:txBody>
                    <a:bodyPr/>
                    <a:lstStyle/>
                    <a:p>
                      <a:pPr algn="l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RHC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620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803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564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716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91,00%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88,80%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92,30%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89,17%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2548">
                <a:tc>
                  <a:txBody>
                    <a:bodyPr/>
                    <a:lstStyle/>
                    <a:p>
                      <a:pPr algn="l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89,50%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97,20%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94,10%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93,02%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38170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STMG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2161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2191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2194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2394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2037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2148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91,48%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90,36%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92,80%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89,72%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09928"/>
            <a:ext cx="8784976" cy="576064"/>
          </a:xfrm>
        </p:spPr>
        <p:txBody>
          <a:bodyPr>
            <a:normAutofit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II.3. 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LES RÉSULTATS STMG </a:t>
            </a:r>
            <a:r>
              <a:rPr lang="fr-FR" sz="2300" b="1" dirty="0" smtClean="0">
                <a:solidFill>
                  <a:schemeClr val="accent5">
                    <a:lumMod val="50000"/>
                  </a:schemeClr>
                </a:solidFill>
              </a:rPr>
              <a:t>GF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</a:rPr>
              <a:t>La répartition des ÉTABLISSEMENTS </a:t>
            </a:r>
            <a:r>
              <a:rPr lang="fr-FR" sz="2000" b="1" dirty="0" smtClean="0">
                <a:solidFill>
                  <a:srgbClr val="FF0000"/>
                </a:solidFill>
              </a:rPr>
              <a:t>(28)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654498" y="2234588"/>
          <a:ext cx="756084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69%</a:t>
                      </a:r>
                    </a:p>
                    <a:p>
                      <a:pPr algn="r"/>
                      <a:r>
                        <a:rPr lang="fr-FR" sz="2000" dirty="0" smtClean="0"/>
                        <a:t>89%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aseline="0" dirty="0" smtClean="0"/>
                        <a:t>93,60%</a:t>
                      </a:r>
                    </a:p>
                    <a:p>
                      <a:pPr algn="ctr"/>
                      <a:r>
                        <a:rPr lang="fr-FR" sz="800" baseline="0" dirty="0" smtClean="0"/>
                        <a:t>Admis / Présents</a:t>
                      </a:r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dirty="0" smtClean="0"/>
                        <a:t>100%</a:t>
                      </a:r>
                    </a:p>
                    <a:p>
                      <a:pPr algn="l"/>
                      <a:r>
                        <a:rPr lang="fr-FR" sz="2000" dirty="0" smtClean="0"/>
                        <a:t>96%</a:t>
                      </a:r>
                      <a:endParaRPr lang="fr-F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53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8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7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13</a:t>
                      </a:r>
                      <a:endParaRPr lang="fr-FR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052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29%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25%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46%</a:t>
                      </a:r>
                      <a:endParaRPr lang="fr-FR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Bristol                       69%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DDU                          80%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Beaussier                 83%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P et M Curie            86%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Amiral de Grasse   88%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Audiberti                 89%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Calmette                  89%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St Exupéry               89%</a:t>
                      </a:r>
                      <a:endParaRPr lang="fr-FR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Bonaparte          90%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Parc Impérial     91%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T. Maulnier         91%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Maintenon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Renoir                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J. Moulin            95%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Du Coudon        96%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J. Aicard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Apollinaire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S. Veil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HEO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Stanislas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Fénelon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Carnoles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St Joseph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Goscinny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Raynouard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Marie Frce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Du Golfe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Albert 1</a:t>
                      </a:r>
                      <a:r>
                        <a:rPr lang="fr-FR" sz="1400" b="1" baseline="30000" dirty="0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      100%</a:t>
                      </a:r>
                      <a:endParaRPr lang="fr-FR" sz="14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714348" y="6286520"/>
            <a:ext cx="3197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Nbre d’établissements  et  Effectifs élèves</a:t>
            </a:r>
            <a:endParaRPr lang="fr-FR" sz="1400" dirty="0"/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GESTION-FINANCE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Jeudi 07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3134</Words>
  <Application>Microsoft Office PowerPoint</Application>
  <PresentationFormat>Affichage à l'écran (4:3)</PresentationFormat>
  <Paragraphs>897</Paragraphs>
  <Slides>37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38" baseType="lpstr">
      <vt:lpstr>Thème Office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Diapositive 21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en œuvre et suivi de la Rénovation STMG Lycée RENOIR Cagnes sur Mer Vendredi 5 décembre 2014</dc:title>
  <dc:creator>cornu</dc:creator>
  <cp:lastModifiedBy>dcornu</cp:lastModifiedBy>
  <cp:revision>459</cp:revision>
  <cp:lastPrinted>2017-11-19T14:40:03Z</cp:lastPrinted>
  <dcterms:created xsi:type="dcterms:W3CDTF">2014-12-04T12:42:32Z</dcterms:created>
  <dcterms:modified xsi:type="dcterms:W3CDTF">2017-12-06T16:38:01Z</dcterms:modified>
</cp:coreProperties>
</file>