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69" r:id="rId5"/>
    <p:sldId id="294" r:id="rId6"/>
    <p:sldId id="295" r:id="rId7"/>
    <p:sldId id="262" r:id="rId8"/>
    <p:sldId id="261" r:id="rId9"/>
    <p:sldId id="334" r:id="rId10"/>
    <p:sldId id="280" r:id="rId11"/>
    <p:sldId id="335" r:id="rId12"/>
    <p:sldId id="284" r:id="rId13"/>
    <p:sldId id="264" r:id="rId14"/>
    <p:sldId id="311" r:id="rId15"/>
    <p:sldId id="301" r:id="rId16"/>
    <p:sldId id="300" r:id="rId17"/>
    <p:sldId id="310" r:id="rId18"/>
    <p:sldId id="343" r:id="rId19"/>
    <p:sldId id="345" r:id="rId20"/>
    <p:sldId id="336" r:id="rId21"/>
    <p:sldId id="312" r:id="rId22"/>
    <p:sldId id="341" r:id="rId23"/>
    <p:sldId id="273" r:id="rId24"/>
    <p:sldId id="337" r:id="rId25"/>
    <p:sldId id="318" r:id="rId26"/>
    <p:sldId id="325" r:id="rId27"/>
    <p:sldId id="326" r:id="rId28"/>
    <p:sldId id="328" r:id="rId29"/>
    <p:sldId id="329" r:id="rId30"/>
    <p:sldId id="330" r:id="rId31"/>
    <p:sldId id="327" r:id="rId32"/>
    <p:sldId id="332" r:id="rId33"/>
    <p:sldId id="333" r:id="rId34"/>
    <p:sldId id="338" r:id="rId35"/>
    <p:sldId id="339" r:id="rId36"/>
    <p:sldId id="340" r:id="rId37"/>
    <p:sldId id="342" r:id="rId38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F760C1A7-EB18-4E88-9A25-D43647127D72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4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8141BD6-C5D6-4E9A-886A-40D838B5AB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C6025B25-4AF2-4BBD-85A4-293D9F909C96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59"/>
          </a:xfrm>
          <a:prstGeom prst="rect">
            <a:avLst/>
          </a:prstGeom>
        </p:spPr>
        <p:txBody>
          <a:bodyPr vert="horz" lIns="91870" tIns="45935" rIns="91870" bIns="4593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4" y="9446677"/>
            <a:ext cx="2971800" cy="49728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994C91B-40D9-4C34-9A7C-36502326F6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4C91B-40D9-4C34-9A7C-36502326F683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59AE-1456-4465-84E4-3E1A8296D11F}" type="datetimeFigureOut">
              <a:rPr lang="fr-FR" smtClean="0"/>
              <a:pPr/>
              <a:t>04/12/2017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1ECB-DCCC-4AC4-A727-A64F5FA9A5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2428868"/>
            <a:ext cx="7992888" cy="3214710"/>
          </a:xfrm>
        </p:spPr>
        <p:txBody>
          <a:bodyPr>
            <a:noAutofit/>
          </a:bodyPr>
          <a:lstStyle/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Journée de formation</a:t>
            </a:r>
          </a:p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La Certification STMG</a:t>
            </a:r>
          </a:p>
          <a:p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</a:rPr>
              <a:t>Spécialité RHC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II.4. 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</a:t>
            </a:r>
            <a:r>
              <a:rPr lang="fr-FR" sz="2200" b="1" dirty="0" smtClean="0">
                <a:solidFill>
                  <a:schemeClr val="accent5">
                    <a:lumMod val="50000"/>
                  </a:schemeClr>
                </a:solidFill>
              </a:rPr>
              <a:t>Evol. des Moyennes par épreuve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28596" y="2365601"/>
          <a:ext cx="8072494" cy="4349547"/>
        </p:xfrm>
        <a:graphic>
          <a:graphicData uri="http://schemas.openxmlformats.org/drawingml/2006/table">
            <a:tbl>
              <a:tblPr/>
              <a:tblGrid>
                <a:gridCol w="1922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98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STMG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501">
                <a:tc>
                  <a:txBody>
                    <a:bodyPr/>
                    <a:lstStyle/>
                    <a:p>
                      <a:pPr algn="l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983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 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10,19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11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RHC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10,89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581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GF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10,47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Spé SIG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Ecrit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rgbClr val="FF0000"/>
                          </a:solidFill>
                        </a:rPr>
                        <a:t>9,83</a:t>
                      </a:r>
                      <a:endParaRPr lang="fr-F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220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STMG Ecrit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10,43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10,30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10,70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10,11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5406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Eco-Droit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147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11,05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576064"/>
          </a:xfrm>
        </p:spPr>
        <p:txBody>
          <a:bodyPr>
            <a:normAutofit fontScale="62500" lnSpcReduction="20000"/>
          </a:bodyPr>
          <a:lstStyle/>
          <a:p>
            <a:pPr marL="571500" indent="-571500" algn="l"/>
            <a:r>
              <a:rPr lang="fr-FR" sz="4400" b="1" dirty="0" smtClean="0">
                <a:solidFill>
                  <a:schemeClr val="accent5">
                    <a:lumMod val="50000"/>
                  </a:schemeClr>
                </a:solidFill>
              </a:rPr>
              <a:t>II.5. LES RÉSULTATS STMG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Les Moyennes par épreuve par Spécialité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251520" y="2285992"/>
          <a:ext cx="8568953" cy="3896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84176"/>
                <a:gridCol w="1296145"/>
                <a:gridCol w="1224136"/>
                <a:gridCol w="1584176"/>
                <a:gridCol w="1368152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Spécialité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Economie - Droit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MDO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Spécialité Ecrit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Réalisation Projet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Soutenance Projet</a:t>
                      </a:r>
                      <a:endParaRPr lang="fr-FR" dirty="0"/>
                    </a:p>
                  </a:txBody>
                  <a:tcPr anchor="ctr"/>
                </a:tc>
              </a:tr>
              <a:tr h="62244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GF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10,76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11,64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15,30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14,20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93023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Mercatique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10,73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10,89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10,19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14,45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13,87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7363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RHC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10,04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11,01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10,89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14,66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14,12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1085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SIG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9,50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8,28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9,83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15,31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15,72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085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STMG</a:t>
                      </a:r>
                      <a:endParaRPr lang="fr-FR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10,47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11,05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10,43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14,70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14,03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00034" y="6286520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>
                <a:solidFill>
                  <a:srgbClr val="FF0000"/>
                </a:solidFill>
              </a:rPr>
              <a:t> LE POSITIONNEMENT DES ETABLISSEMENTS - Points de vigilance …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2606473"/>
            <a:ext cx="874081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des corrections des écrits.</a:t>
            </a:r>
          </a:p>
          <a:p>
            <a:r>
              <a:rPr lang="fr-FR" sz="2000" b="1" i="1" dirty="0" smtClean="0"/>
              <a:t>Des sujets mieux cadrés … Une moyennes plus élevée … 10,89 / 20</a:t>
            </a:r>
          </a:p>
          <a:p>
            <a:r>
              <a:rPr lang="fr-FR" sz="2000" b="1" i="1" dirty="0" smtClean="0"/>
              <a:t>La plus élevée des spécialités … </a:t>
            </a:r>
            <a:r>
              <a:rPr lang="fr-FR" sz="2000" b="1" i="1" dirty="0" smtClean="0">
                <a:solidFill>
                  <a:srgbClr val="FF0000"/>
                </a:solidFill>
              </a:rPr>
              <a:t>Intervention des Formateurs</a:t>
            </a:r>
          </a:p>
          <a:p>
            <a:endParaRPr lang="fr-F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 l’harmonisation du CCF de la réalisation du projet. </a:t>
            </a:r>
            <a:r>
              <a:rPr lang="fr-FR" sz="2000" b="1" i="1" dirty="0" smtClean="0"/>
              <a:t>Sensiblement identique à 2016 … Moyenne de 14,66 / 20</a:t>
            </a:r>
          </a:p>
          <a:p>
            <a:endParaRPr lang="fr-F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 Quelques remontées des oraux de soutenance du projet.</a:t>
            </a:r>
          </a:p>
          <a:p>
            <a:r>
              <a:rPr lang="fr-FR" sz="2000" b="1" i="1" dirty="0" smtClean="0"/>
              <a:t>Sensiblement identique à 2016 … Moyenne de 14,12 / </a:t>
            </a:r>
            <a:r>
              <a:rPr lang="fr-FR" sz="2000" b="1" i="1" dirty="0" smtClean="0"/>
              <a:t>20</a:t>
            </a:r>
            <a:endParaRPr lang="fr-FR" sz="2000" b="1" i="1" dirty="0" smtClean="0"/>
          </a:p>
        </p:txBody>
      </p:sp>
      <p:sp>
        <p:nvSpPr>
          <p:cNvPr id="8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706970"/>
          </a:xfrm>
        </p:spPr>
        <p:txBody>
          <a:bodyPr>
            <a:normAutofit fontScale="77500" lnSpcReduction="20000"/>
          </a:bodyPr>
          <a:lstStyle/>
          <a:p>
            <a:pPr marL="571500" indent="-571500" algn="l"/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II.6. Bilan LES RÉSULTATS STMG : </a:t>
            </a:r>
            <a:r>
              <a:rPr lang="fr-FR" sz="3100" b="1" dirty="0" smtClean="0">
                <a:solidFill>
                  <a:schemeClr val="accent5">
                    <a:lumMod val="50000"/>
                  </a:schemeClr>
                </a:solidFill>
              </a:rPr>
              <a:t>Les remontées de la session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535892" cy="1285884"/>
          </a:xfrm>
        </p:spPr>
        <p:txBody>
          <a:bodyPr>
            <a:normAutofit fontScale="92500" lnSpcReduction="20000"/>
          </a:bodyPr>
          <a:lstStyle/>
          <a:p>
            <a:pPr marL="571500" indent="-571500" algn="l"/>
            <a:r>
              <a:rPr lang="fr-FR" b="1" dirty="0" smtClean="0">
                <a:solidFill>
                  <a:srgbClr val="FF0000"/>
                </a:solidFill>
              </a:rPr>
              <a:t>II. Le Bilan de la session 2017 </a:t>
            </a:r>
          </a:p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Les points de vigilance prioritaires…</a:t>
            </a:r>
          </a:p>
          <a:p>
            <a:pPr marL="571500" indent="-571500" algn="l"/>
            <a:r>
              <a:rPr lang="fr-FR" sz="1900" b="1" i="1" dirty="0" smtClean="0">
                <a:solidFill>
                  <a:srgbClr val="FF0000"/>
                </a:solidFill>
              </a:rPr>
              <a:t> Intervention des Formateurs</a:t>
            </a:r>
            <a:endParaRPr lang="fr-FR" sz="19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3144940"/>
            <a:ext cx="871296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Le maintien des résultats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Mieux accompagner les élèves par des apports méthodologiques et l’utilisation de l’AP…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Avec des disparités à prendre en compte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Des écarts entre les établissements, entre les départements, entre les spécialités, avec des élèves toujours plus fragiles … et des effectifs en augmentation…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00034" y="2928934"/>
          <a:ext cx="8035826" cy="3752862"/>
        </p:xfrm>
        <a:graphic>
          <a:graphicData uri="http://schemas.openxmlformats.org/drawingml/2006/table">
            <a:tbl>
              <a:tblPr/>
              <a:tblGrid>
                <a:gridCol w="11808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08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79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74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14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8260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Effectifs en 2nde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Orientation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ECART</a:t>
                      </a:r>
                      <a:endParaRPr lang="fr-FR" sz="1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Nbr.</a:t>
                      </a:r>
                      <a:r>
                        <a:rPr lang="fr-FR" sz="18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fr-FR" sz="18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élèves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2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2015-2016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14 816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</a:t>
                      </a:r>
                      <a:r>
                        <a:rPr lang="fr-FR" sz="2000" b="1" i="0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2,8 Pts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2014-2015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14 740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+ 1,8 Pts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6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2013-2014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14 227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Demande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STMG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+ 1,5 %</a:t>
                      </a:r>
                      <a:endParaRPr lang="fr-F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67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Décisions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1071570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3800" b="1" dirty="0" smtClean="0">
                <a:solidFill>
                  <a:srgbClr val="FF0000"/>
                </a:solidFill>
              </a:rPr>
              <a:t>III. Les Constats de Rentrée</a:t>
            </a:r>
            <a:endParaRPr lang="fr-FR" sz="3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71500" indent="-571500" algn="l"/>
            <a:r>
              <a:rPr lang="fr-FR" sz="3300" b="1" dirty="0" smtClean="0">
                <a:solidFill>
                  <a:schemeClr val="accent5">
                    <a:lumMod val="50000"/>
                  </a:schemeClr>
                </a:solidFill>
              </a:rPr>
              <a:t>III.1. BILAN ORIENTATION Post 2</a:t>
            </a:r>
            <a:r>
              <a:rPr lang="fr-FR" sz="3300" b="1" baseline="30000" dirty="0" smtClean="0">
                <a:solidFill>
                  <a:schemeClr val="accent5">
                    <a:lumMod val="50000"/>
                  </a:schemeClr>
                </a:solidFill>
              </a:rPr>
              <a:t>nde</a:t>
            </a:r>
            <a:r>
              <a:rPr lang="fr-FR" sz="3300" b="1" dirty="0" smtClean="0">
                <a:solidFill>
                  <a:schemeClr val="accent5">
                    <a:lumMod val="50000"/>
                  </a:schemeClr>
                </a:solidFill>
              </a:rPr>
              <a:t> GT Attractivité STMG</a:t>
            </a:r>
            <a:endParaRPr lang="fr-FR" sz="33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14488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III.2.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Evolution des effectifs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214282" y="2303862"/>
          <a:ext cx="8715436" cy="4339848"/>
        </p:xfrm>
        <a:graphic>
          <a:graphicData uri="http://schemas.openxmlformats.org/drawingml/2006/table">
            <a:tbl>
              <a:tblPr/>
              <a:tblGrid>
                <a:gridCol w="20857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08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08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63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63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53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5177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2013 - 2014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2014 - 2015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2015 - 2016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2016 - 2017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2017 - 2018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1ERE STMG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2068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2269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2182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TERMINALE STMG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2300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2085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2321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491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336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763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609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21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4346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4161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4376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4503</a:t>
                      </a:r>
                    </a:p>
                  </a:txBody>
                  <a:tcPr marL="7595" marR="7595" marT="7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4336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7595" marR="7595" marT="7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9512" y="2500306"/>
            <a:ext cx="878497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3200" b="1" dirty="0" smtClean="0">
                <a:solidFill>
                  <a:schemeClr val="accent2">
                    <a:lumMod val="50000"/>
                  </a:schemeClr>
                </a:solidFill>
              </a:rPr>
              <a:t>L’augmentation des effectifs en STMG :</a:t>
            </a:r>
          </a:p>
          <a:p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 non Redoublement en 2</a:t>
            </a:r>
            <a:r>
              <a:rPr lang="fr-FR" sz="2800" baseline="30000" dirty="0" smtClean="0">
                <a:solidFill>
                  <a:schemeClr val="accent2">
                    <a:lumMod val="50000"/>
                  </a:schemeClr>
                </a:solidFill>
              </a:rPr>
              <a:t>nde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GT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Les places réservées pour les redoublements en terminale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Les retours à la formation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Des stratégies « Etablissements » différenciées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9512" y="542361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Des projets confirmés d’augmentation de capacité ou d’ouverture en STMG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8" name="Sous-titre 5"/>
          <p:cNvSpPr>
            <a:spLocks noGrp="1"/>
          </p:cNvSpPr>
          <p:nvPr>
            <p:ph type="subTitle" idx="1"/>
          </p:nvPr>
        </p:nvSpPr>
        <p:spPr>
          <a:xfrm>
            <a:off x="179512" y="178136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III.2.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Evolution des effectifs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857364"/>
            <a:ext cx="8750206" cy="1076130"/>
          </a:xfrm>
        </p:spPr>
        <p:txBody>
          <a:bodyPr>
            <a:noAutofit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	Des constats et des points de vigilance prioritaires…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3071810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Des résultats qui progressent globalement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avec des effectifs qui repartent à la hausse</a:t>
            </a:r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Mais des points de vigilance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disparités … 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classes avec des effectifs plus élevés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Une orientation forcée plus prononcée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Des élèves en difficulté … à suivre davantage</a:t>
            </a:r>
            <a:endParaRPr lang="fr-FR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Les Vœux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429682" cy="3839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9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A. Répartition des demandes de Vœu 1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36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Licence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BTS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45%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0534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IUT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21%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9564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CPGE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7%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09637" y="6478809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821644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La Satisfaction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429682" cy="3571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9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38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6826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B. Taux de Satisfaction  vœu</a:t>
                      </a:r>
                      <a:r>
                        <a:rPr lang="fr-FR" sz="1600" baseline="0" dirty="0" smtClean="0"/>
                        <a:t> 1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66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Licence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59%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BTS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IUT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37%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CPGE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69%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</a:tr>
              <a:tr h="557243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26%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642910" y="6215082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14282" y="2643182"/>
            <a:ext cx="864399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Identifier l’organisation de l’inspection et relever les priorités de l’année dans le suivi des enseignants…</a:t>
            </a:r>
          </a:p>
          <a:p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Réaliser un bilan des examens et un constat de rentrée sur le pré-Bac et dégager des points de vigilance…</a:t>
            </a:r>
          </a:p>
          <a:p>
            <a:endParaRPr lang="fr-FR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 Partager des pratiques et définir les actions à mettre en œuvre dans la formation, le suivi et l’accompagnement des élèves pour les faire réussir et mieux les orienter…</a:t>
            </a:r>
          </a:p>
          <a:p>
            <a:endParaRPr lang="fr-FR" sz="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1928802"/>
            <a:ext cx="63292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En ouverture… Les objectifs de la journée</a:t>
            </a:r>
            <a:endParaRPr lang="fr-FR" sz="2800" dirty="0"/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sz="35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en BTS</a:t>
            </a:r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2" y="2428868"/>
          <a:ext cx="8286806" cy="380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57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64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64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64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4020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C. Origine des élèves en BTS Services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2014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39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</a:t>
                      </a:r>
                      <a:r>
                        <a:rPr lang="fr-FR" sz="2000" baseline="0" dirty="0" smtClean="0"/>
                        <a:t> Général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65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STMG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36%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32%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Pro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19%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20%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Autres - Réo.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24%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25%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25%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=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709637" y="6417254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974871"/>
            <a:ext cx="857256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Les étudiants inscrits en BTS dans l'académie de Nice restent majoritairement titulaires d'un bac Technologique </a:t>
            </a:r>
            <a:r>
              <a:rPr lang="fr-FR" dirty="0" smtClean="0"/>
              <a:t>(32%) malgré une légère diminution de leur recrutement (-1 Pt). </a:t>
            </a:r>
          </a:p>
          <a:p>
            <a:r>
              <a:rPr lang="fr-FR" b="1" dirty="0" smtClean="0"/>
              <a:t>Les bacheliers généraux voient leur part augmenter de 2 Pts en BTS Services </a:t>
            </a:r>
            <a:r>
              <a:rPr lang="fr-FR" dirty="0" smtClean="0"/>
              <a:t>et ainsi représentent 22% de l'ensemble des étudiants. </a:t>
            </a:r>
          </a:p>
          <a:p>
            <a:r>
              <a:rPr lang="fr-FR" dirty="0" smtClean="0"/>
              <a:t>La politique académique d'encouragement à l'accueil des bacs pro se traduit cette année par une augmentation de 3 points en BTS Production </a:t>
            </a:r>
            <a:r>
              <a:rPr lang="fr-FR" b="1" dirty="0" smtClean="0"/>
              <a:t>mais baisse d'un point en Services. </a:t>
            </a:r>
            <a:endParaRPr lang="fr-FR" b="1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03848" y="188640"/>
            <a:ext cx="4752528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FORMATION Chefs  des travaux et Coordonnateurs tertiaires</a:t>
            </a:r>
            <a:br>
              <a:rPr kumimoji="0" lang="fr-F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Mercredi 2 décembre 2015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785926"/>
            <a:ext cx="8821644" cy="785818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4100" b="1" dirty="0" smtClean="0">
                <a:solidFill>
                  <a:schemeClr val="accent5">
                    <a:lumMod val="50000"/>
                  </a:schemeClr>
                </a:solidFill>
              </a:rPr>
              <a:t>III.3. La POURSUITE D’ETUDES des STMG </a:t>
            </a:r>
            <a:r>
              <a:rPr lang="fr-FR" sz="2600" b="1" dirty="0" smtClean="0">
                <a:solidFill>
                  <a:schemeClr val="accent5">
                    <a:lumMod val="50000"/>
                  </a:schemeClr>
                </a:solidFill>
              </a:rPr>
              <a:t>en IUT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14282" y="6407371"/>
            <a:ext cx="2278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 smtClean="0"/>
              <a:t>Cf. Bilan_APB_2017_661380</a:t>
            </a:r>
            <a:endParaRPr lang="fr-FR" sz="1400" b="1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428596" y="2428868"/>
          <a:ext cx="8286807" cy="380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1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4329"/>
                <a:gridCol w="1500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0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10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4020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D. Origine des élèves en IUT Services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2014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2016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Evol.</a:t>
                      </a:r>
                      <a:endParaRPr lang="fr-F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39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</a:t>
                      </a:r>
                      <a:r>
                        <a:rPr lang="fr-FR" sz="2000" baseline="0" dirty="0" smtClean="0"/>
                        <a:t> Général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57%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58%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54%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65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STMG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23%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Bac Pro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-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Autres - Réo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23%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21%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18%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22%</a:t>
                      </a:r>
                      <a:endParaRPr lang="fr-FR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+</a:t>
                      </a:r>
                      <a:endParaRPr lang="fr-FR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646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800" b="1" dirty="0" smtClean="0"/>
                        <a:t>100%</a:t>
                      </a:r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28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857364"/>
            <a:ext cx="6892818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Toujours trois points de vigilance prioritaires…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2357430"/>
            <a:ext cx="86409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L’optimisation des capacités d’accueil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Diminuer les places vacantes, assurer une poursuite à tous les  Bacheliers STMG en IUT et en BTS - Mieux et plus accueillir les bacheliers PRO.</a:t>
            </a:r>
          </a:p>
          <a:p>
            <a:endParaRPr lang="fr-F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Le maintien des étudiants dans le cursus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Lutter contre le décrochage, construire un projet mobilisateur.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 Permettre la poursuite en Bac +3 : </a:t>
            </a:r>
            <a:r>
              <a:rPr lang="fr-FR" sz="2800" dirty="0" smtClean="0">
                <a:solidFill>
                  <a:schemeClr val="accent2">
                    <a:lumMod val="50000"/>
                  </a:schemeClr>
                </a:solidFill>
              </a:rPr>
              <a:t>Mieux accompagner les étudiants par des apports méthodologiques et une meilleure information…</a:t>
            </a:r>
            <a:endParaRPr lang="fr-FR" sz="2000" b="1" dirty="0" smtClean="0">
              <a:solidFill>
                <a:srgbClr val="FF0000"/>
              </a:solidFill>
            </a:endParaRPr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III.4. </a:t>
            </a:r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LE PLAN ETUDIANTS</a:t>
            </a:r>
          </a:p>
          <a:p>
            <a:pPr marL="571500" indent="-571500" algn="l"/>
            <a:endParaRPr lang="fr-FR" sz="3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4282" y="2697676"/>
            <a:ext cx="8640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</a:rPr>
              <a:t>L’ Orientation des lycéens vers l’enseignement supérieur</a:t>
            </a:r>
          </a:p>
          <a:p>
            <a:endParaRPr lang="fr-FR" sz="2800" b="1" dirty="0" smtClean="0"/>
          </a:p>
          <a:p>
            <a:r>
              <a:rPr lang="fr-FR" sz="2800" b="1" dirty="0" smtClean="0"/>
              <a:t>Mieux préparer et accompagner les élèves à l’entrée dans l’enseignement supérieur pour les faire réussir …</a:t>
            </a:r>
          </a:p>
          <a:p>
            <a:endParaRPr lang="fr-FR" sz="800" b="1" dirty="0" smtClean="0"/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Un constat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Des objectifs</a:t>
            </a:r>
          </a:p>
          <a:p>
            <a:pPr>
              <a:buFont typeface="Wingdings" pitchFamily="2" charset="2"/>
              <a:buChar char="q"/>
            </a:pPr>
            <a:r>
              <a:rPr lang="fr-FR" sz="2800" b="1" dirty="0" smtClean="0"/>
              <a:t> Des mesures</a:t>
            </a:r>
          </a:p>
          <a:p>
            <a:endParaRPr lang="fr-FR" sz="2800" b="1" dirty="0" smtClean="0"/>
          </a:p>
          <a:p>
            <a:r>
              <a:rPr lang="fr-FR" dirty="0" smtClean="0"/>
              <a:t>Dossier Le plan Etudiants - Eduscol</a:t>
            </a:r>
          </a:p>
        </p:txBody>
      </p:sp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spcAft>
                <a:spcPts val="600"/>
              </a:spcAft>
            </a:pPr>
            <a:r>
              <a:rPr lang="fr-FR" sz="4700" b="1" dirty="0" smtClean="0">
                <a:solidFill>
                  <a:srgbClr val="FF0000"/>
                </a:solidFill>
              </a:rPr>
              <a:t>IV. Les Brèves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sz="3300" b="1" dirty="0" smtClean="0">
                <a:solidFill>
                  <a:schemeClr val="accent1">
                    <a:lumMod val="75000"/>
                  </a:schemeClr>
                </a:solidFill>
              </a:rPr>
              <a:t>IV.1. Les Rénovations à la 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1000" b="1" dirty="0" smtClean="0">
              <a:solidFill>
                <a:srgbClr val="FF0000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NRC / BTS NDRC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AM / BTS SAM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MHR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TPL </a:t>
            </a:r>
            <a:r>
              <a:rPr lang="fr-FR" sz="1900" b="1" dirty="0" smtClean="0">
                <a:solidFill>
                  <a:schemeClr val="tx1"/>
                </a:solidFill>
              </a:rPr>
              <a:t>R2019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MUC </a:t>
            </a:r>
            <a:r>
              <a:rPr lang="fr-FR" sz="1900" b="1" dirty="0" smtClean="0">
                <a:solidFill>
                  <a:schemeClr val="tx1"/>
                </a:solidFill>
              </a:rPr>
              <a:t>R2019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Enseignement de la CEJM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b="1" dirty="0" smtClean="0">
                <a:solidFill>
                  <a:schemeClr val="tx1"/>
                </a:solidFill>
              </a:rPr>
              <a:t>BTS NRC / BTS NDRC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chemeClr val="tx1"/>
                </a:solidFill>
              </a:rPr>
              <a:t>Négociation et Digitalisation de la Relation Commerciale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1900" b="1" dirty="0" smtClean="0">
                <a:solidFill>
                  <a:schemeClr val="tx1"/>
                </a:solidFill>
              </a:rPr>
              <a:t>CPC le 23 novembre 2017 - IGEN : Didier MICHEL</a:t>
            </a:r>
          </a:p>
          <a:p>
            <a:pPr algn="l">
              <a:spcBef>
                <a:spcPts val="0"/>
              </a:spcBef>
            </a:pPr>
            <a:endParaRPr lang="fr-FR" sz="28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Diaporama dédié…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 startAt="2"/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1900" b="1" dirty="0" smtClean="0">
                <a:solidFill>
                  <a:schemeClr val="tx1"/>
                </a:solidFill>
              </a:rPr>
              <a:t>CPC le 11 Septembre 2017 : AVIS FAVORABLE IGEN Jean-Michel PAGUET</a:t>
            </a:r>
          </a:p>
          <a:p>
            <a:pPr marL="571500" indent="-571500" algn="l">
              <a:spcBef>
                <a:spcPts val="0"/>
              </a:spcBef>
            </a:pPr>
            <a:endParaRPr lang="fr-FR" sz="1000" b="1" dirty="0" smtClean="0">
              <a:solidFill>
                <a:schemeClr val="tx1"/>
              </a:solidFill>
            </a:endParaRPr>
          </a:p>
          <a:p>
            <a:pPr marL="571500" indent="-571500" algn="l"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Les points essentiels :</a:t>
            </a:r>
          </a:p>
          <a:p>
            <a:pPr algn="l">
              <a:spcBef>
                <a:spcPts val="0"/>
              </a:spcBef>
            </a:pPr>
            <a:endParaRPr lang="fr-FR" sz="1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structuration en 4 Blocs de compétences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Gérer la relation avec les clients et les fournisseurs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Participer à la gestion des risques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Gérer le personnel et contribuer à la gestion des ressources humaines de la PME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Soutenir le fonctionnement et le développement de la PME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 principes d’écriture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Activité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Tâches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Compétences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Contexte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Données des situations et savoirs à mobiliser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Critères de performance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Périmètre et responsabilité</a:t>
            </a:r>
          </a:p>
          <a:p>
            <a:pPr algn="l">
              <a:spcBef>
                <a:spcPts val="0"/>
              </a:spcBef>
            </a:pPr>
            <a:endParaRPr lang="fr-FR" sz="2400" dirty="0" smtClean="0">
              <a:solidFill>
                <a:schemeClr val="tx1"/>
              </a:solidFill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La construction d’une polyvalence</a:t>
            </a:r>
          </a:p>
          <a:p>
            <a:pPr algn="l">
              <a:spcBef>
                <a:spcPts val="0"/>
              </a:spcBef>
            </a:pPr>
            <a:r>
              <a:rPr lang="fr-FR" sz="2800" dirty="0" smtClean="0">
                <a:solidFill>
                  <a:schemeClr val="tx1"/>
                </a:solidFill>
              </a:rPr>
              <a:t>En évitant de proposer des blocs de formation étanches et construits sur des bases disciplinaires.</a:t>
            </a:r>
          </a:p>
          <a:p>
            <a:pPr algn="l">
              <a:spcBef>
                <a:spcPts val="0"/>
              </a:spcBef>
            </a:pPr>
            <a:endParaRPr lang="fr-FR" sz="2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simplification de la certification avec trois épreuves et 4 unités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E4 : Gérer la relation …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E5 : E51 Participer à la gestion des risques - E52 Gérer le personnel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E6 : Soutenir le fonctionnement 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29196" y="1785926"/>
            <a:ext cx="8929718" cy="4857784"/>
          </a:xfrm>
        </p:spPr>
        <p:txBody>
          <a:bodyPr>
            <a:normAutofit fontScale="925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Déroulement de la journée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 Bilan de la session 2017 du BAC STMG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Les Constats de Rentrée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Les Brèves : </a:t>
            </a:r>
            <a:r>
              <a:rPr lang="fr-FR" sz="2600" b="1" dirty="0" smtClean="0">
                <a:solidFill>
                  <a:srgbClr val="FF0000"/>
                </a:solidFill>
              </a:rPr>
              <a:t>Les Rénovations - Le PAF - Les Examens…</a:t>
            </a: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Les points de vigilance : </a:t>
            </a:r>
            <a:r>
              <a:rPr lang="fr-FR" sz="2600" b="1" dirty="0" smtClean="0">
                <a:solidFill>
                  <a:srgbClr val="FF0000"/>
                </a:solidFill>
              </a:rPr>
              <a:t>Le programme - la préparation à l’examen - le projet - l’accompagnement personnalisé…</a:t>
            </a:r>
          </a:p>
          <a:p>
            <a:pPr marL="571500" indent="-571500" algn="l">
              <a:spcAft>
                <a:spcPts val="600"/>
              </a:spcAft>
            </a:pPr>
            <a:r>
              <a:rPr lang="fr-FR" b="1" dirty="0" smtClean="0">
                <a:solidFill>
                  <a:srgbClr val="FF0000"/>
                </a:solidFill>
              </a:rPr>
              <a:t>VI.	L’Education Financière et Budgétaire : B de F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AG PME-PMI / BTS Gestion de la PME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spcBef>
                <a:spcPts val="0"/>
              </a:spcBef>
            </a:pPr>
            <a:endParaRPr lang="fr-FR" sz="14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Une organisation des enseignements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4 blocs d’enseignement Pro + Un enseignement de la communication  (transversal)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Un enseignement de la CEJM global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Un enseignement de la CEJM appliqué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Des ateliers de professionnalisation … pour décloisonner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 12 semaines de stage en relation avec D1 et D2 sur des lieux élargis …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  <a:buAutoNum type="arabicPeriod" startAt="3"/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Contexte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Participe à un processus avec un ou plusieurs supérieurs hiérarchiques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Activités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D’interface, de coordination, d’organisation.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Posture 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r-FR" sz="2600" dirty="0" smtClean="0">
                <a:solidFill>
                  <a:schemeClr val="tx1"/>
                </a:solidFill>
              </a:rPr>
              <a:t>En assistance, en gestion ou en responsabilité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 lnSpcReduction="10000"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Trois blocs de compétences :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Optimisation des processus administratifs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Gestion de projet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Collaboration à la gestion des ressources humaines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</a:pPr>
            <a:endParaRPr lang="fr-FR" sz="1000" dirty="0" smtClean="0">
              <a:solidFill>
                <a:schemeClr val="tx1"/>
              </a:solidFill>
            </a:endParaRP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Blocs de compétences = Activités, tâches, contextes, données…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Tâches séquentielles ou de natures différentes …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Trois épreuves : E4 / E5 et E6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26878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chemeClr val="tx1"/>
                </a:solidFill>
              </a:rPr>
              <a:t>BTS AM / BTS Support à l’Action Managériale </a:t>
            </a:r>
            <a:r>
              <a:rPr lang="fr-FR" sz="1900" b="1" dirty="0" smtClean="0">
                <a:solidFill>
                  <a:schemeClr val="tx1"/>
                </a:solidFill>
              </a:rPr>
              <a:t>R2018</a:t>
            </a: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endParaRPr lang="fr-FR" sz="800" b="1" dirty="0" smtClean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20000"/>
              </a:lnSpc>
              <a:spcBef>
                <a:spcPts val="0"/>
              </a:spcBef>
            </a:pPr>
            <a:r>
              <a:rPr lang="fr-FR" sz="2600" b="1" dirty="0" smtClean="0">
                <a:solidFill>
                  <a:schemeClr val="tx1"/>
                </a:solidFill>
              </a:rPr>
              <a:t>Caractéristiques :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14 semaines de stage à programmer …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Un parcours individualisé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2600" dirty="0" smtClean="0">
                <a:solidFill>
                  <a:schemeClr val="tx1"/>
                </a:solidFill>
              </a:rPr>
              <a:t>Des ateliers de professionnalisation</a:t>
            </a:r>
          </a:p>
          <a:p>
            <a:pPr marL="355600" indent="-355600" algn="l">
              <a:lnSpc>
                <a:spcPct val="120000"/>
              </a:lnSpc>
              <a:spcBef>
                <a:spcPts val="0"/>
              </a:spcBef>
            </a:pPr>
            <a:endParaRPr lang="fr-FR" sz="1000" dirty="0" smtClean="0">
              <a:solidFill>
                <a:schemeClr val="tx1"/>
              </a:solidFill>
            </a:endParaRP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PNF : 1 jour avec une vidéo de présentation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Formation hybride en académie : Parcours M@gistèr</a:t>
            </a:r>
          </a:p>
          <a:p>
            <a:pPr marL="177800" indent="-177800" algn="l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2600" dirty="0" smtClean="0">
                <a:solidFill>
                  <a:schemeClr val="tx1"/>
                </a:solidFill>
              </a:rPr>
              <a:t>Ressources pour la classe CR </a:t>
            </a:r>
            <a:r>
              <a:rPr lang="fr-FR" sz="1400" dirty="0" smtClean="0">
                <a:solidFill>
                  <a:schemeClr val="tx1"/>
                </a:solidFill>
              </a:rPr>
              <a:t>COMM</a:t>
            </a:r>
          </a:p>
          <a:p>
            <a:pPr marL="177800" indent="-177800" algn="r">
              <a:lnSpc>
                <a:spcPct val="12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Cf. Référentiel du diplôme</a:t>
            </a: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sz="3800" b="1" dirty="0" smtClean="0">
                <a:solidFill>
                  <a:schemeClr val="accent5">
                    <a:lumMod val="50000"/>
                  </a:schemeClr>
                </a:solidFill>
              </a:rPr>
              <a:t>IV.2. Les formations PAF 2017 - 2018 : Bac STMG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2848868"/>
            <a:ext cx="878497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3200" b="1" dirty="0" smtClean="0"/>
              <a:t> La certification en STMG : Bilan examens, Constat de rentrée et points de vigilance.</a:t>
            </a:r>
          </a:p>
          <a:p>
            <a:endParaRPr lang="fr-FR" sz="1400" b="1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fr-FR" sz="3200" b="1" dirty="0" smtClean="0"/>
              <a:t> Démarche Technologique STMG</a:t>
            </a:r>
          </a:p>
          <a:p>
            <a:pPr marL="342900" indent="-342900"/>
            <a:r>
              <a:rPr lang="fr-FR" sz="2400" b="1" dirty="0" smtClean="0"/>
              <a:t>Les formations Bassin</a:t>
            </a:r>
          </a:p>
          <a:p>
            <a:pPr marL="342900" indent="-342900">
              <a:buNone/>
            </a:pPr>
            <a:endParaRPr lang="fr-FR" sz="12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r-FR" sz="2800" b="1" dirty="0" smtClean="0"/>
              <a:t>OAC - L’accompagnement personnalisé et la pédagogie différenciée 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800" b="1" dirty="0" smtClean="0"/>
              <a:t>OAC et les usages du numérique</a:t>
            </a:r>
          </a:p>
        </p:txBody>
      </p:sp>
      <p:sp>
        <p:nvSpPr>
          <p:cNvPr id="1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5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12968" cy="576064"/>
          </a:xfrm>
        </p:spPr>
        <p:txBody>
          <a:bodyPr>
            <a:noAutofit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IV.3. Les Examens Bac STMG session 2018</a:t>
            </a:r>
            <a:endParaRPr lang="fr-F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2571744"/>
            <a:ext cx="8606760" cy="36933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Réunion d’organisation du BAC STMG - Calendrier des épreuves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Le 11 Décembre 2017</a:t>
            </a: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au Rectorat …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Epreuve anticipée de SDG : L’étude de gestion en 1</a:t>
            </a:r>
            <a:r>
              <a:rPr lang="fr-FR" sz="2400" b="1" baseline="30000" dirty="0" smtClean="0">
                <a:solidFill>
                  <a:schemeClr val="accent2">
                    <a:lumMod val="50000"/>
                  </a:schemeClr>
                </a:solidFill>
              </a:rPr>
              <a:t>ère</a:t>
            </a: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 STMG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Harmonisation du CCF / Date limite d’évaluation … session 2019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Epreuve de spécialité : La réalisation du PROJET en STMG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Harmonisation du CCF / Date limite d’évaluation …</a:t>
            </a:r>
          </a:p>
          <a:p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</a:rPr>
              <a:t>Dates et modalités des soutenances et des corrections des épreuves écrites…</a:t>
            </a:r>
          </a:p>
          <a:p>
            <a:endParaRPr lang="fr-FR" sz="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/>
              <a:t>Cf. Calendrier de la session - Circulaires session 2018</a:t>
            </a:r>
            <a:endParaRPr lang="fr-FR" dirty="0"/>
          </a:p>
        </p:txBody>
      </p:sp>
      <p:sp>
        <p:nvSpPr>
          <p:cNvPr id="13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640960" cy="3643338"/>
          </a:xfrm>
        </p:spPr>
        <p:txBody>
          <a:bodyPr>
            <a:normAutofit fontScale="92500" lnSpcReduction="10000"/>
          </a:bodyPr>
          <a:lstStyle/>
          <a:p>
            <a:pPr algn="l">
              <a:spcAft>
                <a:spcPts val="600"/>
              </a:spcAft>
            </a:pPr>
            <a:r>
              <a:rPr lang="fr-FR" sz="4300" b="1" dirty="0" smtClean="0">
                <a:solidFill>
                  <a:srgbClr val="FF0000"/>
                </a:solidFill>
              </a:rPr>
              <a:t>V. Les Points de vigilance</a:t>
            </a:r>
          </a:p>
          <a:p>
            <a:pPr algn="l">
              <a:spcAft>
                <a:spcPts val="600"/>
              </a:spcAft>
            </a:pPr>
            <a:endParaRPr lang="fr-FR" sz="1700" b="1" dirty="0" smtClean="0">
              <a:solidFill>
                <a:srgbClr val="FF0000"/>
              </a:solidFill>
            </a:endParaRPr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fr-FR" sz="3600" b="1" dirty="0" smtClean="0">
                <a:solidFill>
                  <a:schemeClr val="tx1"/>
                </a:solidFill>
              </a:rPr>
              <a:t> Le programme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fr-FR" sz="3600" b="1" dirty="0" smtClean="0">
                <a:solidFill>
                  <a:schemeClr val="tx1"/>
                </a:solidFill>
              </a:rPr>
              <a:t> La préparation à l’examen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fr-FR" sz="3600" b="1" dirty="0" smtClean="0">
                <a:solidFill>
                  <a:schemeClr val="tx1"/>
                </a:solidFill>
              </a:rPr>
              <a:t> Le projet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fr-FR" sz="3600" b="1" dirty="0" smtClean="0">
                <a:solidFill>
                  <a:schemeClr val="tx1"/>
                </a:solidFill>
              </a:rPr>
              <a:t> L’accompagnement personnalisé</a:t>
            </a:r>
            <a:endParaRPr lang="fr-FR" sz="1900" b="1" dirty="0" smtClean="0">
              <a:solidFill>
                <a:srgbClr val="FF000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640960" cy="3643338"/>
          </a:xfrm>
        </p:spPr>
        <p:txBody>
          <a:bodyPr>
            <a:normAutofit/>
          </a:bodyPr>
          <a:lstStyle/>
          <a:p>
            <a:pPr marL="857250" indent="-857250" algn="l">
              <a:spcAft>
                <a:spcPts val="600"/>
              </a:spcAft>
            </a:pPr>
            <a:r>
              <a:rPr lang="fr-FR" sz="3600" b="1" dirty="0" smtClean="0">
                <a:solidFill>
                  <a:srgbClr val="FF0000"/>
                </a:solidFill>
              </a:rPr>
              <a:t>VI. L’Education Financière et Budgétaire</a:t>
            </a:r>
          </a:p>
          <a:p>
            <a:pPr marL="857250" indent="-857250" algn="l">
              <a:spcAft>
                <a:spcPts val="600"/>
              </a:spcAft>
            </a:pPr>
            <a:r>
              <a:rPr lang="fr-FR" sz="3600" b="1" dirty="0" smtClean="0">
                <a:solidFill>
                  <a:schemeClr val="tx1"/>
                </a:solidFill>
              </a:rPr>
              <a:t>Intervention de la Banque de France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dirty="0" smtClean="0">
                <a:solidFill>
                  <a:schemeClr val="tx1"/>
                </a:solidFill>
              </a:rPr>
              <a:t>Monsieur Jean-Claude PERRAUDIN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b="1" dirty="0" smtClean="0">
                <a:solidFill>
                  <a:schemeClr val="tx1"/>
                </a:solidFill>
              </a:rPr>
              <a:t>Responsable du service des particuliers NICE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dirty="0" smtClean="0">
                <a:solidFill>
                  <a:schemeClr val="tx1"/>
                </a:solidFill>
              </a:rPr>
              <a:t>Monsieur François-Noël JEAMBRUN</a:t>
            </a:r>
          </a:p>
          <a:p>
            <a:pPr marL="857250" indent="-857250" algn="l">
              <a:spcBef>
                <a:spcPts val="0"/>
              </a:spcBef>
            </a:pPr>
            <a:r>
              <a:rPr lang="fr-FR" sz="2000" b="1" dirty="0" smtClean="0">
                <a:solidFill>
                  <a:schemeClr val="tx1"/>
                </a:solidFill>
              </a:rPr>
              <a:t>Directeur Adjoint TOULON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857364"/>
            <a:ext cx="8712968" cy="4786346"/>
          </a:xfrm>
        </p:spPr>
        <p:txBody>
          <a:bodyPr>
            <a:normAutofit fontScale="92500"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/>
            <a:r>
              <a:rPr lang="fr-FR" sz="3500" b="1" dirty="0" smtClean="0">
                <a:solidFill>
                  <a:schemeClr val="tx1"/>
                </a:solidFill>
              </a:rPr>
              <a:t>I.1. La répartition des missions et des charges :</a:t>
            </a:r>
          </a:p>
          <a:p>
            <a:pPr marL="174625" indent="-174625" algn="l"/>
            <a:endParaRPr lang="fr-FR" sz="1100" b="1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suivi des enseignants et des établissements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pilotage et le suivi des examens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pilotages pédagogiques des diplômes : BTS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 suivi des dossiers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différents acteurs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Les outils de communication et d’échange …</a:t>
            </a:r>
          </a:p>
          <a:p>
            <a:pPr marL="174625" indent="-174625" algn="l"/>
            <a:endParaRPr lang="fr-FR" sz="1500" dirty="0" smtClean="0">
              <a:solidFill>
                <a:schemeClr val="tx1"/>
              </a:solidFill>
            </a:endParaRPr>
          </a:p>
          <a:p>
            <a:pPr marL="174625" indent="-174625" algn="l"/>
            <a:r>
              <a:rPr lang="fr-FR" sz="1500" dirty="0" smtClean="0">
                <a:solidFill>
                  <a:schemeClr val="tx1"/>
                </a:solidFill>
              </a:rPr>
              <a:t>Doc. L’organisation de l’Economie - Gestion Académie de NICE 2017 - 2018</a:t>
            </a: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785926"/>
            <a:ext cx="8712968" cy="4811426"/>
          </a:xfrm>
        </p:spPr>
        <p:txBody>
          <a:bodyPr>
            <a:normAutofit fontScale="92500"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Aft>
                <a:spcPts val="600"/>
              </a:spcAft>
              <a:buAutoNum type="romanUcPeriod"/>
            </a:pPr>
            <a:r>
              <a:rPr lang="fr-FR" b="1" dirty="0" smtClean="0">
                <a:solidFill>
                  <a:srgbClr val="FF0000"/>
                </a:solidFill>
              </a:rPr>
              <a:t>L’Organisation de l’Inspection et les priorités</a:t>
            </a:r>
          </a:p>
          <a:p>
            <a:pPr marL="571500" indent="-571500"/>
            <a:endParaRPr lang="fr-FR" sz="800" b="1" dirty="0" smtClean="0">
              <a:solidFill>
                <a:srgbClr val="FF0000"/>
              </a:solidFill>
            </a:endParaRPr>
          </a:p>
          <a:p>
            <a:pPr marL="174625" indent="-174625" algn="l"/>
            <a:r>
              <a:rPr lang="fr-FR" sz="3500" b="1" dirty="0" smtClean="0">
                <a:solidFill>
                  <a:schemeClr val="tx1"/>
                </a:solidFill>
              </a:rPr>
              <a:t>I.2.  L’Inspection : Le PPCR et L’accompagnement</a:t>
            </a: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>
              <a:spcBef>
                <a:spcPts val="0"/>
              </a:spcBef>
            </a:pPr>
            <a:r>
              <a:rPr lang="fr-FR" sz="2800" b="1" dirty="0" smtClean="0">
                <a:solidFill>
                  <a:schemeClr val="tx1"/>
                </a:solidFill>
              </a:rPr>
              <a:t>	L’évaluation et l’accompagnement des enseignants : Principes et modalités</a:t>
            </a:r>
          </a:p>
          <a:p>
            <a:pPr marL="174625" indent="-174625" algn="l"/>
            <a:endParaRPr lang="fr-FR" sz="900" b="1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 rendez-vous de carrière : le principe</a:t>
            </a:r>
            <a:endParaRPr lang="fr-FR" sz="2800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 CR d’évaluation professionnelle des enseignants.</a:t>
            </a:r>
            <a:endParaRPr lang="fr-FR" sz="2800" dirty="0" smtClean="0">
              <a:solidFill>
                <a:schemeClr val="tx1"/>
              </a:solidFill>
            </a:endParaRP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Les modalités de mise en œuvre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1"/>
                </a:solidFill>
              </a:rPr>
              <a:t>L’accompagnement des enseignants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marL="174625" indent="-174625" algn="l"/>
            <a:endParaRPr lang="fr-FR" sz="900" dirty="0" smtClean="0">
              <a:solidFill>
                <a:schemeClr val="tx1"/>
              </a:solidFill>
            </a:endParaRPr>
          </a:p>
          <a:p>
            <a:pPr marL="174625" indent="-174625" algn="l"/>
            <a:r>
              <a:rPr lang="fr-FR" sz="1500" dirty="0" smtClean="0">
                <a:solidFill>
                  <a:schemeClr val="tx1"/>
                </a:solidFill>
              </a:rPr>
              <a:t>Doc. Les textes  PPCR définitifs</a:t>
            </a: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2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7535190" cy="792088"/>
          </a:xfrm>
        </p:spPr>
        <p:txBody>
          <a:bodyPr>
            <a:normAutofit lnSpcReduction="10000"/>
          </a:bodyPr>
          <a:lstStyle/>
          <a:p>
            <a:pPr marL="571500" indent="-571500"/>
            <a:endParaRPr lang="fr-FR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 algn="l">
              <a:spcBef>
                <a:spcPts val="0"/>
              </a:spcBef>
            </a:pPr>
            <a:r>
              <a:rPr lang="fr-FR" sz="3600" b="1" dirty="0" smtClean="0">
                <a:solidFill>
                  <a:srgbClr val="FF0000"/>
                </a:solidFill>
              </a:rPr>
              <a:t>II. Le Bilan de la session 2017 </a:t>
            </a:r>
            <a:r>
              <a:rPr lang="fr-FR" sz="2000" b="1" dirty="0" smtClean="0">
                <a:solidFill>
                  <a:srgbClr val="FF0000"/>
                </a:solidFill>
              </a:rPr>
              <a:t>BAC STMG</a:t>
            </a:r>
          </a:p>
          <a:p>
            <a:pPr marL="571500" indent="-571500" algn="l">
              <a:spcBef>
                <a:spcPts val="0"/>
              </a:spcBef>
            </a:pPr>
            <a:endParaRPr lang="fr-FR" b="1" i="1" dirty="0" smtClean="0">
              <a:solidFill>
                <a:srgbClr val="FF0000"/>
              </a:solidFill>
            </a:endParaRPr>
          </a:p>
          <a:p>
            <a:pPr marL="571500" indent="-571500"/>
            <a:endParaRPr lang="fr-FR" sz="900" b="1" dirty="0" smtClean="0">
              <a:solidFill>
                <a:srgbClr val="FF0000"/>
              </a:solidFill>
            </a:endParaRPr>
          </a:p>
          <a:p>
            <a:pPr marL="174625" indent="-174625" algn="l"/>
            <a:endParaRPr lang="fr-FR" sz="1500" dirty="0" smtClean="0">
              <a:solidFill>
                <a:schemeClr val="tx1"/>
              </a:solidFill>
            </a:endParaRPr>
          </a:p>
        </p:txBody>
      </p:sp>
      <p:sp>
        <p:nvSpPr>
          <p:cNvPr id="8" name="Sous-titre 5"/>
          <p:cNvSpPr txBox="1">
            <a:spLocks/>
          </p:cNvSpPr>
          <p:nvPr/>
        </p:nvSpPr>
        <p:spPr>
          <a:xfrm>
            <a:off x="285720" y="2492896"/>
            <a:ext cx="85725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II.1.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RÉSULTATS STMG en global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</a:t>
            </a: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A/P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91,40% (89,00%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		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2162 présents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1977 admis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10,13%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Part STMG sur Bacheliers</a:t>
            </a:r>
            <a:endParaRPr kumimoji="0" lang="fr-FR" sz="9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Résultats STMG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A/P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90,40% (89,20%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2191 présents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b="1" dirty="0" smtClean="0"/>
              <a:t>1980 admis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10,51% </a:t>
            </a:r>
            <a:r>
              <a:rPr kumimoji="0" lang="fr-FR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 STMG sur Bacheliers</a:t>
            </a:r>
          </a:p>
        </p:txBody>
      </p:sp>
      <p:sp>
        <p:nvSpPr>
          <p:cNvPr id="9" name="Flèche vers le haut 8"/>
          <p:cNvSpPr/>
          <p:nvPr/>
        </p:nvSpPr>
        <p:spPr>
          <a:xfrm rot="10800000" flipV="1">
            <a:off x="4572000" y="3599305"/>
            <a:ext cx="936104" cy="901265"/>
          </a:xfrm>
          <a:prstGeom prst="upArrow">
            <a:avLst>
              <a:gd name="adj1" fmla="val 4400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644008" y="4653136"/>
            <a:ext cx="75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+ 1 PT</a:t>
            </a:r>
            <a:endParaRPr lang="fr-FR" dirty="0"/>
          </a:p>
        </p:txBody>
      </p:sp>
      <p:sp>
        <p:nvSpPr>
          <p:cNvPr id="15" name="Flèche vers le haut 14"/>
          <p:cNvSpPr/>
          <p:nvPr/>
        </p:nvSpPr>
        <p:spPr>
          <a:xfrm rot="10800000">
            <a:off x="6156176" y="4365104"/>
            <a:ext cx="792088" cy="86409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289236" y="537321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- 29 (-3)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6156176" y="2780928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BAC GT et PRO</a:t>
            </a:r>
          </a:p>
          <a:p>
            <a:pPr marL="571500" indent="-571500"/>
            <a:r>
              <a:rPr lang="fr-FR" sz="800" b="1" dirty="0" smtClean="0">
                <a:solidFill>
                  <a:schemeClr val="accent2">
                    <a:lumMod val="75000"/>
                  </a:schemeClr>
                </a:solidFill>
              </a:rPr>
              <a:t>A/P</a:t>
            </a:r>
          </a:p>
          <a:p>
            <a:pPr marL="571500" indent="-571500"/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88,30%		</a:t>
            </a:r>
          </a:p>
          <a:p>
            <a:pPr marL="571500" indent="-571500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21344 présents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563888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fr-FR" sz="1400" b="1" dirty="0" smtClean="0"/>
              <a:t>BAC GT et PRO </a:t>
            </a:r>
            <a:r>
              <a:rPr lang="fr-FR" sz="800" b="1" dirty="0" smtClean="0"/>
              <a:t>2016</a:t>
            </a:r>
          </a:p>
          <a:p>
            <a:pPr marL="571500" indent="-571500"/>
            <a:r>
              <a:rPr lang="fr-FR" sz="800" b="1" dirty="0" smtClean="0"/>
              <a:t>A/P</a:t>
            </a:r>
          </a:p>
          <a:p>
            <a:pPr marL="571500" indent="-571500"/>
            <a:r>
              <a:rPr lang="fr-FR" sz="2000" b="1" dirty="0" smtClean="0"/>
              <a:t>89,30%		</a:t>
            </a:r>
          </a:p>
          <a:p>
            <a:pPr marL="571500" indent="-571500"/>
            <a:r>
              <a:rPr lang="fr-FR" b="1" dirty="0" smtClean="0"/>
              <a:t>20843 présents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858148" y="1857364"/>
            <a:ext cx="1214414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STMG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11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100" b="1" dirty="0" smtClean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PUBLIC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1911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91,5%</a:t>
            </a:r>
          </a:p>
          <a:p>
            <a:pPr algn="ctr">
              <a:buFont typeface="Arial" pitchFamily="34" charset="0"/>
              <a:buChar char="•"/>
            </a:pPr>
            <a:r>
              <a:rPr lang="fr-FR" b="1" dirty="0" smtClean="0"/>
              <a:t> AM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1144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90,6%</a:t>
            </a:r>
          </a:p>
          <a:p>
            <a:pPr algn="ctr">
              <a:buFont typeface="Arial" pitchFamily="34" charset="0"/>
              <a:buChar char="•"/>
            </a:pPr>
            <a:r>
              <a:rPr lang="fr-FR" b="1" dirty="0" smtClean="0"/>
              <a:t> VAR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767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92,4%</a:t>
            </a:r>
          </a:p>
          <a:p>
            <a:pPr algn="ctr"/>
            <a:r>
              <a:rPr lang="fr-FR" b="1" dirty="0" smtClean="0"/>
              <a:t>Privé S/C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160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99,5%</a:t>
            </a:r>
          </a:p>
          <a:p>
            <a:pPr algn="ctr"/>
            <a:r>
              <a:rPr lang="fr-FR" b="1" dirty="0" smtClean="0"/>
              <a:t>Monaco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39</a:t>
            </a:r>
          </a:p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100%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5" grpId="0" animBg="1"/>
      <p:bldP spid="16" grpId="0"/>
      <p:bldP spid="17" grpId="0"/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9928"/>
            <a:ext cx="8784976" cy="576064"/>
          </a:xfrm>
        </p:spPr>
        <p:txBody>
          <a:bodyPr>
            <a:normAutofit fontScale="85000" lnSpcReduction="100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II.1.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en global </a:t>
            </a:r>
            <a:r>
              <a:rPr lang="fr-FR" sz="2000" b="1" dirty="0" smtClean="0">
                <a:solidFill>
                  <a:srgbClr val="FF0000"/>
                </a:solidFill>
              </a:rPr>
              <a:t>La répartition des ÉTABLISSEMENTS (31)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54498" y="2234588"/>
          <a:ext cx="756084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75%</a:t>
                      </a:r>
                    </a:p>
                    <a:p>
                      <a:pPr algn="r"/>
                      <a:r>
                        <a:rPr lang="fr-FR" sz="2000" dirty="0" smtClean="0"/>
                        <a:t>89%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91,40%</a:t>
                      </a:r>
                    </a:p>
                    <a:p>
                      <a:pPr algn="ctr"/>
                      <a:r>
                        <a:rPr lang="fr-FR" sz="800" baseline="0" dirty="0" smtClean="0"/>
                        <a:t>Admis / Présents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dirty="0" smtClean="0"/>
                        <a:t>100%</a:t>
                      </a:r>
                    </a:p>
                    <a:p>
                      <a:pPr algn="l"/>
                      <a:r>
                        <a:rPr lang="fr-FR" sz="2000" dirty="0" smtClean="0"/>
                        <a:t>94%</a:t>
                      </a:r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53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6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12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52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19%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42%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39%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Goscinny           79%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Apollinaire        85%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Bristol                87%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Calmette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          88%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HEO                    89%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Audiberti          89%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Parc Impérial           90%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P et M Curie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J. Moulin      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T. Maulnier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Raynouard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Beaussier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Exupéry 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DDU                           92%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Bonaparte            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Amiral de Grasse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    92%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Du Coudon                93%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J. Aicard                    93%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Golfe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de St Tropez   94%</a:t>
                      </a:r>
                      <a:endParaRPr lang="fr-FR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Renoir          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S. Veil           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Maintenon                         98%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De Tocqueville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H. Matisse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La Montagne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 Joseph Carnoles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 Joseph Nice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Stanislas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Fénelon          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Marie France 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/>
                        <a:t>Albert 1                             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7128792" cy="576064"/>
          </a:xfrm>
        </p:spPr>
        <p:txBody>
          <a:bodyPr>
            <a:normAutofit fontScale="925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II.2. LES RÉSULTATS STMG par spécialité </a:t>
            </a:r>
            <a:r>
              <a:rPr lang="fr-FR" sz="1200" b="1" dirty="0" smtClean="0">
                <a:solidFill>
                  <a:schemeClr val="accent5">
                    <a:lumMod val="50000"/>
                  </a:schemeClr>
                </a:solidFill>
              </a:rPr>
              <a:t>2017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9512" y="2276872"/>
          <a:ext cx="8712965" cy="4392492"/>
        </p:xfrm>
        <a:graphic>
          <a:graphicData uri="http://schemas.openxmlformats.org/drawingml/2006/table">
            <a:tbl>
              <a:tblPr/>
              <a:tblGrid>
                <a:gridCol w="3346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91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65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65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23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2109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289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432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447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609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6878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66613"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STMG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STMG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ACAD </a:t>
                      </a:r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STMG 2015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Total ACAD </a:t>
                      </a:r>
                      <a:r>
                        <a:rPr lang="fr-FR" sz="13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STMG </a:t>
                      </a:r>
                      <a:r>
                        <a:rPr lang="fr-FR" sz="1300" b="1" i="0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3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2014</a:t>
                      </a:r>
                      <a:endParaRPr lang="fr-FR" sz="13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GF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443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452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93,60%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93,90%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88,11%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Merca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1022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1038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1035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966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940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90,90%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89,50%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90,82%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RHC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716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91,00%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88,80%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92,30%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89,17%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2548">
                <a:tc>
                  <a:txBody>
                    <a:bodyPr/>
                    <a:lstStyle/>
                    <a:p>
                      <a:pPr algn="l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89,50%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97,20%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94,10%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93,02%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38170"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86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STMG</a:t>
                      </a:r>
                    </a:p>
                  </a:txBody>
                  <a:tcPr marL="8869" marR="8869" marT="886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2161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2191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2194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Présents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2394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2037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Admis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2148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186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91,48%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3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90,36%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92,80%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Taux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89,72%</a:t>
                      </a:r>
                    </a:p>
                  </a:txBody>
                  <a:tcPr marL="8869" marR="8869" marT="88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79512" y="1709928"/>
            <a:ext cx="8784976" cy="576064"/>
          </a:xfrm>
        </p:spPr>
        <p:txBody>
          <a:bodyPr>
            <a:normAutofit fontScale="92500"/>
          </a:bodyPr>
          <a:lstStyle/>
          <a:p>
            <a:pPr marL="571500" indent="-571500" algn="l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</a:rPr>
              <a:t>II.3.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LES RÉSULTATS STMG </a:t>
            </a:r>
            <a:r>
              <a:rPr lang="fr-FR" sz="2300" b="1" dirty="0" smtClean="0">
                <a:solidFill>
                  <a:schemeClr val="accent5">
                    <a:lumMod val="50000"/>
                  </a:schemeClr>
                </a:solidFill>
              </a:rPr>
              <a:t>RHC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La répartition des ÉTABLISSEMENTS (24)</a:t>
            </a:r>
          </a:p>
          <a:p>
            <a:pPr marL="571500" indent="-571500" algn="l"/>
            <a:endParaRPr lang="fr-FR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00034" y="2306027"/>
          <a:ext cx="7858179" cy="3980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93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9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6599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62%</a:t>
                      </a:r>
                    </a:p>
                    <a:p>
                      <a:pPr algn="r"/>
                      <a:r>
                        <a:rPr lang="fr-FR" sz="2000" dirty="0" smtClean="0"/>
                        <a:t>89%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91,00%</a:t>
                      </a:r>
                    </a:p>
                    <a:p>
                      <a:pPr algn="ctr"/>
                      <a:r>
                        <a:rPr lang="fr-FR" sz="800" baseline="0" dirty="0" smtClean="0"/>
                        <a:t>Admis / Présents</a:t>
                      </a:r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000" dirty="0" smtClean="0"/>
                        <a:t>100%</a:t>
                      </a:r>
                    </a:p>
                    <a:p>
                      <a:pPr algn="l"/>
                      <a:r>
                        <a:rPr lang="fr-FR" sz="2000" dirty="0" smtClean="0"/>
                        <a:t>95%</a:t>
                      </a:r>
                      <a:endParaRPr lang="fr-F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386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8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9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7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86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33%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38%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29%</a:t>
                      </a:r>
                      <a:endParaRPr lang="fr-FR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06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Goscinny                62%</a:t>
                      </a:r>
                      <a:endParaRPr lang="fr-FR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Apollinaire            71%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HEO                         80%</a:t>
                      </a:r>
                      <a:endParaRPr lang="fr-FR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Du Coudon             83%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Calmette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               85%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T. Maulnier            87%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Beaussier                88%</a:t>
                      </a:r>
                      <a:endParaRPr lang="fr-FR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Raynouard             88%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Bristol                         89%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J. Moulin                    91%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Golfe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de St Tropez    92%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Parc Impérial  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Albert 1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Bonaparte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J. Aicard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Renoir                          94%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Audiberti                    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Exupéry                  98%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P et M Curie               97%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Amiral de Grasse 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     100%</a:t>
                      </a:r>
                      <a:endParaRPr lang="fr-FR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H. Matisse     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St Joseph Nice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Marie France            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</a:rPr>
                        <a:t>DDU                             100%</a:t>
                      </a:r>
                      <a:endParaRPr lang="fr-FR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142844" y="6478809"/>
            <a:ext cx="3197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Nbre d’établissements  et  Effectifs élèves</a:t>
            </a:r>
            <a:endParaRPr lang="fr-FR" sz="1400" dirty="0"/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3203848" y="188640"/>
            <a:ext cx="4752528" cy="1398017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>
                <a:solidFill>
                  <a:schemeClr val="bg1"/>
                </a:solidFill>
              </a:rPr>
              <a:t>FORMATION Chefs  des travaux et Coordonnateurs tertiaires</a:t>
            </a:r>
            <a:br>
              <a:rPr lang="fr-FR" sz="2800" b="1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Lycée St Exupéry ST RAPHAËL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Mercredi 2 décembre 2015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038"/>
            <a:ext cx="9144000" cy="148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3563" y="350838"/>
            <a:ext cx="96361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3143240" y="214290"/>
            <a:ext cx="4929222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Certification STMG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Lycée St Exupéry ST RAPHAËL</a:t>
            </a:r>
            <a:b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Mardi 05 décembre 2017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3119</Words>
  <Application>Microsoft Office PowerPoint</Application>
  <PresentationFormat>Affichage à l'écran (4:3)</PresentationFormat>
  <Paragraphs>929</Paragraphs>
  <Slides>37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Thème Office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Diapositive 21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  <vt:lpstr>FORMATION Chefs  des travaux et Coordonnateurs tertiaires Lycée St Exupéry ST RAPHAËL Mercredi 2 décembre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œuvre et suivi de la Rénovation STMG Lycée RENOIR Cagnes sur Mer Vendredi 5 décembre 2014</dc:title>
  <dc:creator>cornu</dc:creator>
  <cp:lastModifiedBy>dcornu</cp:lastModifiedBy>
  <cp:revision>460</cp:revision>
  <cp:lastPrinted>2017-11-19T14:40:03Z</cp:lastPrinted>
  <dcterms:created xsi:type="dcterms:W3CDTF">2014-12-04T12:42:32Z</dcterms:created>
  <dcterms:modified xsi:type="dcterms:W3CDTF">2017-12-04T17:28:00Z</dcterms:modified>
</cp:coreProperties>
</file>