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6" r:id="rId4"/>
    <p:sldId id="260" r:id="rId5"/>
    <p:sldId id="261" r:id="rId6"/>
    <p:sldId id="258" r:id="rId7"/>
    <p:sldId id="259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94C6B76-88D6-174A-8745-24C580671AD3}" type="datetimeFigureOut">
              <a:rPr lang="fr-FR" smtClean="0"/>
              <a:t>18/01/12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770326-0124-814F-B845-807CB871F178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bg9_fond_blanc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2" b="92808" l="17285" r="95313">
                        <a14:foregroundMark x1="78906" y1="52974" x2="78906" y2="52974"/>
                        <a14:foregroundMark x1="78906" y1="52974" x2="78906" y2="52974"/>
                        <a14:foregroundMark x1="95410" y1="17842" x2="95410" y2="17842"/>
                        <a14:foregroundMark x1="95410" y1="17842" x2="95410" y2="17842"/>
                        <a14:foregroundMark x1="24512" y1="20609" x2="24512" y2="20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29001"/>
          <a:stretch>
            <a:fillRect/>
          </a:stretch>
        </p:blipFill>
        <p:spPr bwMode="auto">
          <a:xfrm>
            <a:off x="986550" y="1020222"/>
            <a:ext cx="6785413" cy="496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97101" y="2351221"/>
            <a:ext cx="5723468" cy="1828090"/>
          </a:xfrm>
        </p:spPr>
        <p:txBody>
          <a:bodyPr/>
          <a:lstStyle/>
          <a:p>
            <a:r>
              <a:rPr lang="fr-FR" dirty="0" smtClean="0"/>
              <a:t>Modélisation moléculaire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58750" y="4309430"/>
            <a:ext cx="5712179" cy="1524000"/>
          </a:xfrm>
        </p:spPr>
        <p:txBody>
          <a:bodyPr/>
          <a:lstStyle/>
          <a:p>
            <a:r>
              <a:rPr lang="fr-FR" dirty="0" smtClean="0"/>
              <a:t>Les outils de la librairie de molécules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413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bref 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1989 </a:t>
            </a:r>
            <a:r>
              <a:rPr lang="fr-FR" dirty="0" smtClean="0"/>
              <a:t>: </a:t>
            </a:r>
            <a:r>
              <a:rPr lang="fr-FR" dirty="0" err="1" smtClean="0"/>
              <a:t>RasMol</a:t>
            </a:r>
            <a:endParaRPr lang="fr-FR" dirty="0" smtClean="0"/>
          </a:p>
          <a:p>
            <a:r>
              <a:rPr lang="fr-FR" dirty="0" smtClean="0"/>
              <a:t> 1998 : </a:t>
            </a:r>
            <a:r>
              <a:rPr lang="fr-FR" dirty="0" err="1" smtClean="0"/>
              <a:t>Chime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2002 : </a:t>
            </a:r>
            <a:r>
              <a:rPr lang="fr-FR" dirty="0" err="1" smtClean="0"/>
              <a:t>RasTop</a:t>
            </a:r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2004 : Librairie de molécules</a:t>
            </a:r>
          </a:p>
          <a:p>
            <a:r>
              <a:rPr lang="fr-FR" dirty="0"/>
              <a:t> </a:t>
            </a:r>
            <a:r>
              <a:rPr lang="fr-FR" dirty="0" smtClean="0"/>
              <a:t>2005 : </a:t>
            </a:r>
            <a:r>
              <a:rPr lang="fr-FR" dirty="0" err="1" smtClean="0"/>
              <a:t>Jmol</a:t>
            </a:r>
            <a:r>
              <a:rPr lang="fr-FR" dirty="0"/>
              <a:t> </a:t>
            </a:r>
            <a:r>
              <a:rPr lang="fr-FR" dirty="0" smtClean="0"/>
              <a:t>remplace </a:t>
            </a:r>
            <a:r>
              <a:rPr lang="fr-FR" dirty="0" err="1" smtClean="0"/>
              <a:t>Chime</a:t>
            </a:r>
            <a:r>
              <a:rPr lang="fr-FR" dirty="0" smtClean="0"/>
              <a:t> dans la librairie</a:t>
            </a:r>
          </a:p>
          <a:p>
            <a:r>
              <a:rPr lang="fr-FR" dirty="0" smtClean="0"/>
              <a:t> 2007 : </a:t>
            </a:r>
            <a:r>
              <a:rPr lang="fr-FR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MinUSc</a:t>
            </a:r>
            <a:r>
              <a:rPr lang="fr-FR" dirty="0" smtClean="0"/>
              <a:t> et fichiers CIF</a:t>
            </a:r>
          </a:p>
          <a:p>
            <a:r>
              <a:rPr lang="fr-FR" dirty="0"/>
              <a:t> </a:t>
            </a:r>
            <a:r>
              <a:rPr lang="fr-FR" dirty="0" smtClean="0"/>
              <a:t>2010 : </a:t>
            </a:r>
            <a:r>
              <a:rPr lang="fr-FR" dirty="0">
                <a:solidFill>
                  <a:srgbClr val="E36D61"/>
                </a:solidFill>
              </a:rPr>
              <a:t>L</a:t>
            </a:r>
            <a:r>
              <a:rPr lang="fr-FR" dirty="0" smtClean="0">
                <a:solidFill>
                  <a:srgbClr val="E36D61"/>
                </a:solidFill>
              </a:rPr>
              <a:t>ibrairie </a:t>
            </a:r>
            <a:r>
              <a:rPr lang="fr-FR" dirty="0" smtClean="0">
                <a:solidFill>
                  <a:srgbClr val="E36D61"/>
                </a:solidFill>
              </a:rPr>
              <a:t>interactive </a:t>
            </a:r>
            <a:r>
              <a:rPr lang="fr-FR" dirty="0" smtClean="0"/>
              <a:t>(clé concours)</a:t>
            </a:r>
          </a:p>
          <a:p>
            <a:r>
              <a:rPr lang="fr-FR" dirty="0" smtClean="0"/>
              <a:t> 2012 : </a:t>
            </a:r>
            <a:r>
              <a:rPr lang="fr-FR" dirty="0" err="1" smtClean="0">
                <a:solidFill>
                  <a:srgbClr val="E36D61"/>
                </a:solidFill>
              </a:rPr>
              <a:t>Scribmol</a:t>
            </a:r>
            <a:r>
              <a:rPr lang="fr-FR" dirty="0" smtClean="0"/>
              <a:t> (construction de molécules)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00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nouveautés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Types de données utilisables et donc objets étudiables</a:t>
            </a:r>
          </a:p>
          <a:p>
            <a:r>
              <a:rPr lang="fr-FR" dirty="0"/>
              <a:t> </a:t>
            </a:r>
            <a:r>
              <a:rPr lang="fr-FR" dirty="0" smtClean="0"/>
              <a:t>Traitements applicables aux molécules</a:t>
            </a:r>
          </a:p>
          <a:p>
            <a:r>
              <a:rPr lang="fr-FR" dirty="0"/>
              <a:t> </a:t>
            </a:r>
            <a:r>
              <a:rPr lang="fr-FR" dirty="0" smtClean="0"/>
              <a:t>Ergonomie des outils, conception des logiciels (interface Homme/Machine)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34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 Nouvelles déterminations (veille scientifique)</a:t>
            </a:r>
          </a:p>
          <a:p>
            <a:r>
              <a:rPr lang="fr-FR" dirty="0"/>
              <a:t> </a:t>
            </a:r>
            <a:r>
              <a:rPr lang="fr-FR" dirty="0" smtClean="0"/>
              <a:t>Structures minérales</a:t>
            </a:r>
          </a:p>
          <a:p>
            <a:r>
              <a:rPr lang="fr-FR" dirty="0"/>
              <a:t> </a:t>
            </a:r>
            <a:r>
              <a:rPr lang="fr-FR" dirty="0" smtClean="0"/>
              <a:t>« Petites » molécules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Cryo</a:t>
            </a:r>
            <a:r>
              <a:rPr lang="fr-FR" dirty="0" smtClean="0"/>
              <a:t>-microscopie électronique 3D</a:t>
            </a:r>
          </a:p>
          <a:p>
            <a:r>
              <a:rPr lang="fr-FR" dirty="0"/>
              <a:t> </a:t>
            </a:r>
            <a:r>
              <a:rPr lang="fr-FR" dirty="0" smtClean="0"/>
              <a:t>Conservation de séquences et autres annotations (domaines, localisation des membranes…)</a:t>
            </a:r>
          </a:p>
        </p:txBody>
      </p:sp>
      <p:pic>
        <p:nvPicPr>
          <p:cNvPr id="6" name="Image 5" descr="Capture d’écran 2012-01-18 à 11.03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r="20743"/>
          <a:stretch/>
        </p:blipFill>
        <p:spPr>
          <a:xfrm>
            <a:off x="4275044" y="3002665"/>
            <a:ext cx="3900836" cy="1397000"/>
          </a:xfrm>
          <a:prstGeom prst="rect">
            <a:avLst/>
          </a:prstGeom>
        </p:spPr>
      </p:pic>
      <p:pic>
        <p:nvPicPr>
          <p:cNvPr id="5" name="Espace réservé du contenu 4" descr="image_respirasome_surf.pn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24" b="-6324"/>
          <a:stretch>
            <a:fillRect/>
          </a:stretch>
        </p:blipFill>
        <p:spPr/>
      </p:pic>
      <p:pic>
        <p:nvPicPr>
          <p:cNvPr id="7" name="Image 6" descr="chaineres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8" b="10707"/>
          <a:stretch/>
        </p:blipFill>
        <p:spPr>
          <a:xfrm>
            <a:off x="4399091" y="2302066"/>
            <a:ext cx="3867509" cy="3050520"/>
          </a:xfrm>
          <a:prstGeom prst="rect">
            <a:avLst/>
          </a:prstGeom>
        </p:spPr>
      </p:pic>
      <p:pic>
        <p:nvPicPr>
          <p:cNvPr id="9" name="Image 8" descr="Capture d’écran 2012-01-18 à 20.03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91" y="2250103"/>
            <a:ext cx="3945438" cy="3314832"/>
          </a:xfrm>
          <a:prstGeom prst="rect">
            <a:avLst/>
          </a:prstGeom>
        </p:spPr>
      </p:pic>
      <p:pic>
        <p:nvPicPr>
          <p:cNvPr id="8" name="Image 7" descr="Capture d’écran 2012-01-18 à 16.32.2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76" y="2250103"/>
            <a:ext cx="3785224" cy="31134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Utiliser de nouvelles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0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Réaliser de nouveaux traitements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 Superposer automatiquement des modèles</a:t>
            </a:r>
          </a:p>
          <a:p>
            <a:r>
              <a:rPr lang="fr-FR" dirty="0" smtClean="0"/>
              <a:t> Démonter des modèles</a:t>
            </a:r>
          </a:p>
          <a:p>
            <a:r>
              <a:rPr lang="fr-FR" dirty="0" smtClean="0"/>
              <a:t> Calculer des surfaces</a:t>
            </a:r>
          </a:p>
          <a:p>
            <a:r>
              <a:rPr lang="fr-FR" dirty="0" smtClean="0"/>
              <a:t> Déterminer les interactions non covalentes (hydrophobes,…)</a:t>
            </a:r>
            <a:endParaRPr lang="fr-FR" dirty="0" smtClean="0"/>
          </a:p>
        </p:txBody>
      </p:sp>
      <p:pic>
        <p:nvPicPr>
          <p:cNvPr id="6" name="Espace réservé du contenu 5" descr="Capture d’écran 2012-01-18 à 20.26.32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1" b="-18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395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Ergonomie et interfaces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smtClean="0"/>
              <a:t>Visualiser les actions de l’utilisateur : sélection, survol d’un résidu, calcul en cours</a:t>
            </a:r>
          </a:p>
          <a:p>
            <a:r>
              <a:rPr lang="fr-FR" dirty="0"/>
              <a:t> </a:t>
            </a:r>
            <a:r>
              <a:rPr lang="fr-FR" dirty="0" smtClean="0"/>
              <a:t>Conserver le travail réalisé : cacher au lieu de restreindre</a:t>
            </a:r>
          </a:p>
          <a:p>
            <a:r>
              <a:rPr lang="fr-FR" dirty="0"/>
              <a:t> </a:t>
            </a:r>
            <a:r>
              <a:rPr lang="fr-FR" dirty="0" smtClean="0"/>
              <a:t>Garder le sens de l’orientation : centrer les rotations sur l’affichage</a:t>
            </a:r>
          </a:p>
          <a:p>
            <a:r>
              <a:rPr lang="fr-FR" dirty="0" smtClean="0"/>
              <a:t> Donner du sens : informer sur la signification des représentations (légendes, informations)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33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L’informatique dans le nuage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 </a:t>
            </a:r>
            <a:r>
              <a:rPr lang="fr-FR" dirty="0" smtClean="0"/>
              <a:t>Les applications sont disponibles en ligne : pas d’installation, utilisation hors les murs possible</a:t>
            </a:r>
          </a:p>
          <a:p>
            <a:r>
              <a:rPr lang="fr-FR" dirty="0"/>
              <a:t> </a:t>
            </a:r>
            <a:r>
              <a:rPr lang="fr-FR" dirty="0" smtClean="0"/>
              <a:t>Les données utilisables et le travail réalisé sont stockés sur le serveur. Pas de manipulation de fichiers.</a:t>
            </a:r>
          </a:p>
          <a:p>
            <a:r>
              <a:rPr lang="fr-FR" dirty="0"/>
              <a:t> </a:t>
            </a:r>
            <a:r>
              <a:rPr lang="fr-FR" dirty="0" smtClean="0"/>
              <a:t>Les documents sont échangeables entre utilisateurs</a:t>
            </a:r>
          </a:p>
          <a:p>
            <a:r>
              <a:rPr lang="fr-FR" dirty="0"/>
              <a:t> </a:t>
            </a:r>
            <a:r>
              <a:rPr lang="fr-FR" dirty="0" smtClean="0"/>
              <a:t>Les statistiques informent en direct sur les usages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1113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Punaise.thmx</Template>
  <TotalTime>2000</TotalTime>
  <Words>253</Words>
  <Application>Microsoft Macintosh PowerPoint</Application>
  <PresentationFormat>Présentation à l'écran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Punaise</vt:lpstr>
      <vt:lpstr>Modélisation moléculaire</vt:lpstr>
      <vt:lpstr>Un bref historique</vt:lpstr>
      <vt:lpstr>Quelles nouveautés ?</vt:lpstr>
      <vt:lpstr>Utiliser de nouvelles données</vt:lpstr>
      <vt:lpstr>Réaliser de nouveaux traitements</vt:lpstr>
      <vt:lpstr>Ergonomie et interfaces</vt:lpstr>
      <vt:lpstr>L’informatique dans le nuage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Modélisation moléculaire</dc:title>
  <dc:creator>paul pillot</dc:creator>
  <cp:lastModifiedBy>paul pillot</cp:lastModifiedBy>
  <cp:revision>20</cp:revision>
  <dcterms:created xsi:type="dcterms:W3CDTF">2012-01-09T21:54:11Z</dcterms:created>
  <dcterms:modified xsi:type="dcterms:W3CDTF">2012-01-18T19:50:55Z</dcterms:modified>
</cp:coreProperties>
</file>