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64" r:id="rId6"/>
    <p:sldId id="265" r:id="rId7"/>
    <p:sldId id="259" r:id="rId8"/>
    <p:sldId id="266" r:id="rId9"/>
    <p:sldId id="260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80" y="6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Feuil1!$D$2:$D$20</c:f>
              <c:numCache>
                <c:formatCode>General</c:formatCode>
                <c:ptCount val="19"/>
                <c:pt idx="0">
                  <c:v>78.0</c:v>
                </c:pt>
                <c:pt idx="1">
                  <c:v>34.0</c:v>
                </c:pt>
                <c:pt idx="2">
                  <c:v>24.0</c:v>
                </c:pt>
                <c:pt idx="3">
                  <c:v>20.0</c:v>
                </c:pt>
                <c:pt idx="4">
                  <c:v>18.0</c:v>
                </c:pt>
                <c:pt idx="5">
                  <c:v>16.0</c:v>
                </c:pt>
                <c:pt idx="6">
                  <c:v>15.0</c:v>
                </c:pt>
                <c:pt idx="7">
                  <c:v>7.0</c:v>
                </c:pt>
                <c:pt idx="8">
                  <c:v>7.0</c:v>
                </c:pt>
                <c:pt idx="9">
                  <c:v>6.0</c:v>
                </c:pt>
                <c:pt idx="10">
                  <c:v>6.0</c:v>
                </c:pt>
                <c:pt idx="11">
                  <c:v>5.0</c:v>
                </c:pt>
                <c:pt idx="12">
                  <c:v>5.0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Feuil2!$A$1:$A$7</c:f>
              <c:numCache>
                <c:formatCode>General</c:formatCode>
                <c:ptCount val="7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</c:numCache>
            </c:numRef>
          </c:cat>
          <c:val>
            <c:numRef>
              <c:f>Feuil2!$B$1:$B$7</c:f>
              <c:numCache>
                <c:formatCode>General</c:formatCode>
                <c:ptCount val="7"/>
                <c:pt idx="0">
                  <c:v>155.0</c:v>
                </c:pt>
                <c:pt idx="1">
                  <c:v>34.0</c:v>
                </c:pt>
                <c:pt idx="2">
                  <c:v>10.0</c:v>
                </c:pt>
                <c:pt idx="3">
                  <c:v>17.0</c:v>
                </c:pt>
                <c:pt idx="4">
                  <c:v>12.0</c:v>
                </c:pt>
                <c:pt idx="5">
                  <c:v>3.0</c:v>
                </c:pt>
                <c:pt idx="6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70472"/>
        <c:axId val="7173448"/>
      </c:barChart>
      <c:catAx>
        <c:axId val="7170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7173448"/>
        <c:crosses val="autoZero"/>
        <c:auto val="1"/>
        <c:lblAlgn val="ctr"/>
        <c:lblOffset val="100"/>
        <c:noMultiLvlLbl val="0"/>
      </c:catAx>
      <c:valAx>
        <c:axId val="7173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>
            <a:noFill/>
          </a:ln>
          <a:effectLst/>
        </c:spPr>
        <c:crossAx val="7170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C556-920F-0D42-ADBC-92EC09CD54EE}" type="datetimeFigureOut">
              <a:rPr lang="fr-FR" smtClean="0"/>
              <a:t>06/11/11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73DE5-0A75-C142-903C-3963339C470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27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Projet mis au</a:t>
            </a:r>
            <a:r>
              <a:rPr lang="fr-FR" baseline="0" dirty="0" smtClean="0"/>
              <a:t> point à une époque où les ressources sont dispersées (INRP, sites académiques, sites </a:t>
            </a:r>
            <a:r>
              <a:rPr lang="fr-FR" baseline="0" dirty="0" err="1" smtClean="0"/>
              <a:t>persos</a:t>
            </a:r>
            <a:r>
              <a:rPr lang="fr-FR" baseline="0" dirty="0" smtClean="0"/>
              <a:t>) et concurrentes. D’où l’idée de mutualiser, sur un site dynamique. Le projet est reconnu et bénéficie d’HSE pendant 2 ans.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3DE5-0A75-C142-903C-3963339C470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44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778F24D-EB19-4AE0-B015-2BEA6D5224F2}" type="datetimeFigureOut">
              <a:rPr lang="en-US" smtClean="0"/>
              <a:t>06/11/11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Académie de Nice</a:t>
            </a:r>
            <a:endParaRPr lang="fr-FR" dirty="0"/>
          </a:p>
        </p:txBody>
      </p:sp>
      <p:pic>
        <p:nvPicPr>
          <p:cNvPr id="6" name="Picture 4" descr="2bg9_fond_blanc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8234" r="46535" b="-1"/>
          <a:stretch/>
        </p:blipFill>
        <p:spPr bwMode="auto">
          <a:xfrm>
            <a:off x="985285" y="1248154"/>
            <a:ext cx="1554563" cy="457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5911" y="2002317"/>
            <a:ext cx="5723468" cy="1828090"/>
          </a:xfrm>
        </p:spPr>
        <p:txBody>
          <a:bodyPr>
            <a:normAutofit/>
          </a:bodyPr>
          <a:lstStyle/>
          <a:p>
            <a:r>
              <a:rPr lang="fr-FR" dirty="0" smtClean="0"/>
              <a:t>Librairie de molécules &amp; </a:t>
            </a:r>
            <a:r>
              <a:rPr lang="fr-FR" dirty="0" err="1" smtClean="0"/>
              <a:t>Traam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01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possibilités nouvelles non exploitées : les outils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 Construction de molécules</a:t>
            </a:r>
          </a:p>
          <a:p>
            <a:r>
              <a:rPr lang="fr-FR" dirty="0"/>
              <a:t> </a:t>
            </a:r>
            <a:r>
              <a:rPr lang="fr-FR" dirty="0" smtClean="0"/>
              <a:t>Etude des interactions (contacts, liaisons,…)</a:t>
            </a:r>
          </a:p>
          <a:p>
            <a:r>
              <a:rPr lang="fr-FR" dirty="0"/>
              <a:t> </a:t>
            </a:r>
            <a:r>
              <a:rPr lang="fr-FR" dirty="0" smtClean="0"/>
              <a:t>Comparaison de structures (en relation avec leurs séquences)</a:t>
            </a:r>
          </a:p>
          <a:p>
            <a:r>
              <a:rPr lang="fr-FR" dirty="0"/>
              <a:t> </a:t>
            </a:r>
            <a:r>
              <a:rPr lang="fr-FR" dirty="0" smtClean="0"/>
              <a:t>Morphing / Animations de modèles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5" name="Espace réservé du contenu 4" descr="contact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r="56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0096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possibilités nouvelles non exploitées : technologies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 Consultation par des terminaux mobiles (tablettes, etc….)</a:t>
            </a:r>
          </a:p>
          <a:p>
            <a:r>
              <a:rPr lang="fr-FR" dirty="0"/>
              <a:t> </a:t>
            </a:r>
            <a:r>
              <a:rPr lang="fr-FR" dirty="0" smtClean="0"/>
              <a:t>Stockage, partage du travail réalisé sur le « nuage »</a:t>
            </a:r>
          </a:p>
          <a:p>
            <a:r>
              <a:rPr lang="fr-FR" dirty="0"/>
              <a:t> </a:t>
            </a:r>
            <a:r>
              <a:rPr lang="fr-FR" dirty="0" smtClean="0"/>
              <a:t>Intégration des outils et des données par les applications en ligne</a:t>
            </a:r>
          </a:p>
          <a:p>
            <a:r>
              <a:rPr lang="fr-FR" dirty="0" smtClean="0"/>
              <a:t> Ergonomie des interfaces</a:t>
            </a:r>
          </a:p>
        </p:txBody>
      </p:sp>
      <p:pic>
        <p:nvPicPr>
          <p:cNvPr id="5" name="Espace réservé du contenu 4" descr="Capture d’écran 2011-10-14 à 23.10.02.png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2" t="19274" r="43005" b="24663"/>
          <a:stretch/>
        </p:blipFill>
        <p:spPr>
          <a:xfrm>
            <a:off x="4448043" y="2274692"/>
            <a:ext cx="3705399" cy="2838361"/>
          </a:xfrm>
        </p:spPr>
      </p:pic>
    </p:spTree>
    <p:extLst>
      <p:ext uri="{BB962C8B-B14F-4D97-AF65-F5344CB8AC3E}">
        <p14:creationId xmlns:p14="http://schemas.microsoft.com/office/powerpoint/2010/main" val="145824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Feuille de route envisagée pour les </a:t>
            </a:r>
            <a:r>
              <a:rPr lang="fr-FR" dirty="0" err="1" smtClean="0"/>
              <a:t>Traams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 Enrichir le contenu de la librairie pour répondre aux nouveaux programmes</a:t>
            </a:r>
          </a:p>
          <a:p>
            <a:r>
              <a:rPr lang="fr-FR" dirty="0" smtClean="0"/>
              <a:t> Ouvrir les ressources et les outils aux chimistes</a:t>
            </a:r>
          </a:p>
          <a:p>
            <a:r>
              <a:rPr lang="fr-FR" dirty="0"/>
              <a:t> </a:t>
            </a:r>
            <a:r>
              <a:rPr lang="fr-FR" dirty="0" smtClean="0"/>
              <a:t>Développer les fonctionnalités des outils (pour les élèves, pour les concours, pour l’enseignement supérieur)</a:t>
            </a:r>
          </a:p>
          <a:p>
            <a:r>
              <a:rPr lang="fr-FR" dirty="0" smtClean="0"/>
              <a:t> Nouer des partenariats avec des universitaires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3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de la présentation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 </a:t>
            </a:r>
            <a:r>
              <a:rPr lang="fr-FR" dirty="0" smtClean="0"/>
              <a:t>La librairie de molécules : un projet existant…</a:t>
            </a:r>
          </a:p>
          <a:p>
            <a:r>
              <a:rPr lang="fr-FR" dirty="0" smtClean="0"/>
              <a:t>… qui connaît des réussites…</a:t>
            </a:r>
          </a:p>
          <a:p>
            <a:r>
              <a:rPr lang="fr-FR" dirty="0" smtClean="0"/>
              <a:t>… mais dont la pérennité est compromise</a:t>
            </a:r>
          </a:p>
          <a:p>
            <a:r>
              <a:rPr lang="fr-FR" dirty="0" smtClean="0"/>
              <a:t> Les données évoluent,</a:t>
            </a:r>
          </a:p>
          <a:p>
            <a:r>
              <a:rPr lang="fr-FR" dirty="0" smtClean="0"/>
              <a:t> les outils évoluent,</a:t>
            </a:r>
          </a:p>
          <a:p>
            <a:r>
              <a:rPr lang="fr-FR" dirty="0"/>
              <a:t> </a:t>
            </a:r>
            <a:r>
              <a:rPr lang="fr-FR" dirty="0" smtClean="0"/>
              <a:t>les technologies évoluent</a:t>
            </a:r>
          </a:p>
          <a:p>
            <a:r>
              <a:rPr lang="fr-FR" dirty="0" smtClean="0"/>
              <a:t> Comment la librairie de molécules pourrait elle aussi évoluer dans le cadre des </a:t>
            </a:r>
            <a:r>
              <a:rPr lang="fr-FR" dirty="0" err="1" smtClean="0"/>
              <a:t>Traams</a:t>
            </a:r>
            <a:r>
              <a:rPr lang="fr-FR" dirty="0" smtClean="0"/>
              <a:t> ?</a:t>
            </a:r>
          </a:p>
          <a:p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6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L’historique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5"/>
                </a:solidFill>
              </a:rPr>
              <a:t>2003</a:t>
            </a:r>
            <a:r>
              <a:rPr lang="fr-FR" dirty="0" smtClean="0">
                <a:solidFill>
                  <a:schemeClr val="accent5"/>
                </a:solidFill>
              </a:rPr>
              <a:t> </a:t>
            </a:r>
            <a:r>
              <a:rPr lang="fr-FR" dirty="0" smtClean="0"/>
              <a:t>: le projet initial est lancé, associe les contributions d’une dizaine de collègues de toute la France pour la programmation et le remplissage de la librairie</a:t>
            </a:r>
          </a:p>
          <a:p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5"/>
                </a:solidFill>
              </a:rPr>
              <a:t>2005</a:t>
            </a:r>
            <a:r>
              <a:rPr lang="fr-FR" dirty="0" smtClean="0">
                <a:solidFill>
                  <a:schemeClr val="accent5"/>
                </a:solidFill>
              </a:rPr>
              <a:t> </a:t>
            </a:r>
            <a:r>
              <a:rPr lang="fr-FR" dirty="0" smtClean="0"/>
              <a:t>: le site national est mis en ligne</a:t>
            </a:r>
          </a:p>
          <a:p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5"/>
                </a:solidFill>
              </a:rPr>
              <a:t>2007</a:t>
            </a:r>
            <a:r>
              <a:rPr lang="fr-FR" dirty="0" smtClean="0">
                <a:solidFill>
                  <a:schemeClr val="accent5"/>
                </a:solidFill>
              </a:rPr>
              <a:t> </a:t>
            </a:r>
            <a:r>
              <a:rPr lang="fr-FR" dirty="0" smtClean="0"/>
              <a:t>: Outils en ligne en particulier pour les structures minérales (</a:t>
            </a:r>
            <a:r>
              <a:rPr lang="fr-FR" dirty="0" err="1" smtClean="0"/>
              <a:t>MinUSc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 </a:t>
            </a:r>
            <a:r>
              <a:rPr lang="fr-FR" b="1" dirty="0" smtClean="0">
                <a:solidFill>
                  <a:schemeClr val="accent5"/>
                </a:solidFill>
              </a:rPr>
              <a:t>2010</a:t>
            </a:r>
            <a:r>
              <a:rPr lang="fr-FR" dirty="0" smtClean="0">
                <a:solidFill>
                  <a:schemeClr val="accent5"/>
                </a:solidFill>
              </a:rPr>
              <a:t> </a:t>
            </a:r>
            <a:r>
              <a:rPr lang="fr-FR" dirty="0" smtClean="0"/>
              <a:t>: Librairie interactive pour la clé concours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88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</a:t>
            </a:r>
            <a:r>
              <a:rPr lang="fr-FR" dirty="0" smtClean="0"/>
              <a:t>es résultats satisfaisants…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Banque de données fournie (≈250 modèles)</a:t>
            </a:r>
          </a:p>
          <a:p>
            <a:r>
              <a:rPr lang="fr-FR" dirty="0" smtClean="0"/>
              <a:t> Coopération effective (25 contributeurs différents, ressources centralisées)</a:t>
            </a:r>
          </a:p>
          <a:p>
            <a:r>
              <a:rPr lang="fr-FR" dirty="0" smtClean="0"/>
              <a:t> Une fréquentation en hausse, en particulier avec le nouveau programme de seconde</a:t>
            </a:r>
          </a:p>
          <a:p>
            <a:r>
              <a:rPr lang="fr-FR" dirty="0" smtClean="0"/>
              <a:t> Statistiques montrent une utilisation pour trouver des modèles / en classe / consultation via moteurs de recherche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2445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Participation aux contributions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Répartition du nombre de contributions par auteurs (chaque part du camembert correspond à un auteur)</a:t>
            </a:r>
          </a:p>
          <a:p>
            <a:r>
              <a:rPr lang="fr-FR" dirty="0" smtClean="0"/>
              <a:t>80% réalisées par 7 auteurs</a:t>
            </a:r>
            <a:endParaRPr lang="fr-FR" dirty="0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idx="1"/>
          </p:nvPr>
        </p:nvGraphicFramePr>
        <p:xfrm>
          <a:off x="4854575" y="1150938"/>
          <a:ext cx="3021013" cy="4625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5954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utilisations en classe</a:t>
            </a:r>
            <a:endParaRPr lang="fr-FR" dirty="0"/>
          </a:p>
        </p:txBody>
      </p:sp>
      <p:pic>
        <p:nvPicPr>
          <p:cNvPr id="6" name="Image 5" descr="Capture d’écran 2011-10-14 à 21.11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29" y="3865504"/>
            <a:ext cx="6888899" cy="2387522"/>
          </a:xfrm>
          <a:prstGeom prst="rect">
            <a:avLst/>
          </a:prstGeom>
        </p:spPr>
      </p:pic>
      <p:pic>
        <p:nvPicPr>
          <p:cNvPr id="5" name="Espace réservé du contenu 4" descr="Capture d’écran 2011-10-14 à 22.05.49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6821" r="47857" b="18030"/>
          <a:stretch/>
        </p:blipFill>
        <p:spPr>
          <a:xfrm>
            <a:off x="803048" y="1823462"/>
            <a:ext cx="4676304" cy="1948672"/>
          </a:xfrm>
        </p:spPr>
      </p:pic>
      <p:sp>
        <p:nvSpPr>
          <p:cNvPr id="7" name="Rectangle à coins arrondis 6"/>
          <p:cNvSpPr/>
          <p:nvPr/>
        </p:nvSpPr>
        <p:spPr>
          <a:xfrm>
            <a:off x="803048" y="1845360"/>
            <a:ext cx="795305" cy="19660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788858" y="2041965"/>
            <a:ext cx="795305" cy="19660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1115616" y="2276872"/>
            <a:ext cx="1656184" cy="216024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03048" y="3558254"/>
            <a:ext cx="1287948" cy="19660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788858" y="3136426"/>
            <a:ext cx="795305" cy="19660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878873" y="2262967"/>
            <a:ext cx="206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Extrait des statistiques entre 16h et 17h, </a:t>
            </a:r>
            <a:br>
              <a:rPr lang="fr-FR" dirty="0" smtClean="0"/>
            </a:br>
            <a:r>
              <a:rPr lang="fr-FR" dirty="0" smtClean="0"/>
              <a:t>Ven. 14/10/2011</a:t>
            </a:r>
            <a:endParaRPr lang="fr-FR" dirty="0"/>
          </a:p>
        </p:txBody>
      </p:sp>
      <p:sp>
        <p:nvSpPr>
          <p:cNvPr id="4" name="Accolade fermante 3"/>
          <p:cNvSpPr/>
          <p:nvPr/>
        </p:nvSpPr>
        <p:spPr>
          <a:xfrm>
            <a:off x="5479352" y="1845360"/>
            <a:ext cx="268149" cy="20201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34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… qui cachent des écueils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Des contributions à présent anecdotiques alors que les ressources devraient s’enrichir avec les nouveaux programmes</a:t>
            </a:r>
          </a:p>
          <a:p>
            <a:r>
              <a:rPr lang="fr-FR" dirty="0"/>
              <a:t> </a:t>
            </a:r>
            <a:r>
              <a:rPr lang="fr-FR" dirty="0" smtClean="0"/>
              <a:t>Absence de validation scientifique des articles</a:t>
            </a:r>
          </a:p>
          <a:p>
            <a:r>
              <a:rPr lang="fr-FR" dirty="0"/>
              <a:t> </a:t>
            </a:r>
            <a:r>
              <a:rPr lang="fr-FR" dirty="0" smtClean="0"/>
              <a:t>Pas de possibilité de « feedback » des utilisateurs</a:t>
            </a:r>
          </a:p>
          <a:p>
            <a:r>
              <a:rPr lang="fr-FR" dirty="0" smtClean="0"/>
              <a:t> Une ressource orientée SVT pour un sujet interdisciplinaire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1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Evolution des contributions au cours du temps</a:t>
            </a:r>
            <a:endParaRPr lang="fr-FR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idx="1"/>
          </p:nvPr>
        </p:nvGraphicFramePr>
        <p:xfrm>
          <a:off x="1463675" y="2119313"/>
          <a:ext cx="6196013" cy="360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998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possibilités nouvelles non exploitées : les données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 smtClean="0"/>
              <a:t> Données sur la conservation des séquences</a:t>
            </a:r>
          </a:p>
          <a:p>
            <a:r>
              <a:rPr lang="fr-FR" dirty="0"/>
              <a:t> </a:t>
            </a:r>
            <a:r>
              <a:rPr lang="fr-FR" dirty="0" smtClean="0"/>
              <a:t>Microscopie électronique 3D</a:t>
            </a:r>
          </a:p>
          <a:p>
            <a:r>
              <a:rPr lang="fr-FR" dirty="0" smtClean="0"/>
              <a:t> Intégration des structures minérales</a:t>
            </a:r>
          </a:p>
          <a:p>
            <a:r>
              <a:rPr lang="fr-FR" dirty="0"/>
              <a:t> </a:t>
            </a:r>
            <a:r>
              <a:rPr lang="fr-FR" dirty="0" smtClean="0"/>
              <a:t>Portail vers autres banques de données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Espace réservé du contenu 4" descr="alignement_ac_0-30.pn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528" b="-82528"/>
          <a:stretch>
            <a:fillRect/>
          </a:stretch>
        </p:blipFill>
        <p:spPr>
          <a:xfrm>
            <a:off x="4663440" y="980647"/>
            <a:ext cx="3200400" cy="3605212"/>
          </a:xfrm>
        </p:spPr>
      </p:pic>
      <p:pic>
        <p:nvPicPr>
          <p:cNvPr id="6" name="Picture 6" descr="400_115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b="13067"/>
          <a:stretch/>
        </p:blipFill>
        <p:spPr bwMode="auto">
          <a:xfrm>
            <a:off x="4831103" y="3799204"/>
            <a:ext cx="3032737" cy="235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89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Punaise.thmx</Template>
  <TotalTime>2625</TotalTime>
  <Words>468</Words>
  <Application>Microsoft Macintosh PowerPoint</Application>
  <PresentationFormat>Présentation à l'écran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Punaise</vt:lpstr>
      <vt:lpstr>Librairie de molécules &amp; Traam</vt:lpstr>
      <vt:lpstr>Plan de la présentation</vt:lpstr>
      <vt:lpstr>L’historique du projet</vt:lpstr>
      <vt:lpstr>Des résultats satisfaisants…</vt:lpstr>
      <vt:lpstr>Participation aux contributions</vt:lpstr>
      <vt:lpstr>Des utilisations en classe</vt:lpstr>
      <vt:lpstr>… qui cachent des écueils</vt:lpstr>
      <vt:lpstr>Evolution des contributions au cours du temps</vt:lpstr>
      <vt:lpstr>Des possibilités nouvelles non exploitées : les données</vt:lpstr>
      <vt:lpstr>Des possibilités nouvelles non exploitées : les outils</vt:lpstr>
      <vt:lpstr>Des possibilités nouvelles non exploitées : technologies</vt:lpstr>
      <vt:lpstr>Feuille de route envisagée pour les Traams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Librairie de molécules &amp; Traam</dc:title>
  <dc:creator>paul pillot</dc:creator>
  <cp:lastModifiedBy>paul pillot</cp:lastModifiedBy>
  <cp:revision>21</cp:revision>
  <dcterms:created xsi:type="dcterms:W3CDTF">2011-10-14T09:52:51Z</dcterms:created>
  <dcterms:modified xsi:type="dcterms:W3CDTF">2011-11-06T22:41:14Z</dcterms:modified>
</cp:coreProperties>
</file>