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80" r:id="rId3"/>
    <p:sldId id="281" r:id="rId4"/>
    <p:sldId id="256" r:id="rId5"/>
    <p:sldId id="257" r:id="rId6"/>
    <p:sldId id="258" r:id="rId7"/>
    <p:sldId id="259" r:id="rId8"/>
    <p:sldId id="260" r:id="rId9"/>
    <p:sldId id="268" r:id="rId10"/>
    <p:sldId id="261" r:id="rId11"/>
    <p:sldId id="263" r:id="rId12"/>
    <p:sldId id="264" r:id="rId13"/>
    <p:sldId id="265" r:id="rId14"/>
    <p:sldId id="266" r:id="rId15"/>
    <p:sldId id="269" r:id="rId16"/>
    <p:sldId id="270" r:id="rId17"/>
    <p:sldId id="271" r:id="rId18"/>
    <p:sldId id="272" r:id="rId19"/>
    <p:sldId id="273" r:id="rId20"/>
    <p:sldId id="274" r:id="rId21"/>
    <p:sldId id="267" r:id="rId22"/>
    <p:sldId id="275" r:id="rId23"/>
    <p:sldId id="279" r:id="rId24"/>
    <p:sldId id="276" r:id="rId25"/>
    <p:sldId id="278" r:id="rId26"/>
    <p:sldId id="277" r:id="rId27"/>
  </p:sldIdLst>
  <p:sldSz cx="12192000" cy="685800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fr-FR" sz="600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B8ED0131-BF5A-48C2-8C0F-AEE27F911B98}" type="datetime">
              <a:rPr lang="fr-FR" sz="1200" b="0" strike="noStrike" spc="-1">
                <a:solidFill>
                  <a:srgbClr val="8B8B8B"/>
                </a:solidFill>
                <a:latin typeface="Calibri"/>
              </a:rPr>
              <a:t>17/04/2021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4A23547-136A-4163-A1B8-486AF9746460}" type="slidenum">
              <a:rPr lang="fr-FR" sz="120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Modifiez les styles du texte du masque</a:t>
            </a:r>
          </a:p>
          <a:p>
            <a:pPr marL="685800" lvl="1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</a:p>
          <a:p>
            <a:pPr marL="1143000" lvl="2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</a:p>
          <a:p>
            <a:pPr marL="1600200" lvl="3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</a:p>
          <a:p>
            <a:pPr marL="2057400" lvl="4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966B56AF-FBC1-4CC8-AB48-DCA051AB96D2}" type="datetime">
              <a:rPr lang="fr-FR" sz="1200" b="0" strike="noStrike" spc="-1">
                <a:solidFill>
                  <a:srgbClr val="8B8B8B"/>
                </a:solidFill>
                <a:latin typeface="Calibri"/>
              </a:rPr>
              <a:t>17/04/2021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CF02C735-5DA6-4F90-9AB1-E325D4BAD6C8}" type="slidenum">
              <a:rPr lang="fr-FR" sz="120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jpeg"/><Relationship Id="rId7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lithotheque.ac-aix-marseille.fr/Affleurements_PACA/06_braus/06_braus_index.htm" TargetMode="Externa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hilippe.cosentino.free.fr/productions/tectoglob3d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lanet-terre.ens-lyon.fr/article/datation-k-ar.xml" TargetMode="Externa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9" name="Image 12"/>
          <p:cNvPicPr/>
          <p:nvPr/>
        </p:nvPicPr>
        <p:blipFill>
          <a:blip r:embed="rId2"/>
          <a:stretch/>
        </p:blipFill>
        <p:spPr>
          <a:xfrm>
            <a:off x="0" y="-78476"/>
            <a:ext cx="12192000" cy="6936475"/>
          </a:xfrm>
          <a:prstGeom prst="rect">
            <a:avLst/>
          </a:prstGeom>
          <a:ln>
            <a:noFill/>
          </a:ln>
        </p:spPr>
      </p:pic>
      <p:sp>
        <p:nvSpPr>
          <p:cNvPr id="7" name="CustomShape 2"/>
          <p:cNvSpPr/>
          <p:nvPr/>
        </p:nvSpPr>
        <p:spPr>
          <a:xfrm>
            <a:off x="0" y="2159640"/>
            <a:ext cx="12191760" cy="693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lvl="1"/>
            <a:r>
              <a:rPr lang="fr-FR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À la recherche du passé géologique de notre planète </a:t>
            </a:r>
            <a:endParaRPr lang="fr-FR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0321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CustomShape 2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Idée d’activité : 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44" name="CustomShape 3"/>
          <p:cNvSpPr/>
          <p:nvPr/>
        </p:nvSpPr>
        <p:spPr>
          <a:xfrm>
            <a:off x="0" y="1584000"/>
            <a:ext cx="5904000" cy="1368000"/>
          </a:xfrm>
          <a:prstGeom prst="rect">
            <a:avLst/>
          </a:prstGeom>
          <a:solidFill>
            <a:srgbClr val="F094C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DATATION ABSOLUE LOCALE : Les roches magmatiques du Mercantour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45" name="CustomShape 4"/>
          <p:cNvSpPr/>
          <p:nvPr/>
        </p:nvSpPr>
        <p:spPr>
          <a:xfrm>
            <a:off x="5904000" y="1584000"/>
            <a:ext cx="6311880" cy="136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DATATION ABSOLUE LOCALE : Les roches du tunnel ferroviaire de Monaco 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146" name="Image 1"/>
          <p:cNvPicPr/>
          <p:nvPr/>
        </p:nvPicPr>
        <p:blipFill>
          <a:blip r:embed="rId2"/>
          <a:stretch/>
        </p:blipFill>
        <p:spPr>
          <a:xfrm>
            <a:off x="249480" y="3240000"/>
            <a:ext cx="4512240" cy="3384000"/>
          </a:xfrm>
          <a:prstGeom prst="rect">
            <a:avLst/>
          </a:prstGeom>
          <a:ln>
            <a:noFill/>
          </a:ln>
        </p:spPr>
      </p:pic>
      <p:pic>
        <p:nvPicPr>
          <p:cNvPr id="147" name="Image 2"/>
          <p:cNvPicPr/>
          <p:nvPr/>
        </p:nvPicPr>
        <p:blipFill>
          <a:blip r:embed="rId3"/>
          <a:stretch/>
        </p:blipFill>
        <p:spPr>
          <a:xfrm>
            <a:off x="7128000" y="3186000"/>
            <a:ext cx="4608000" cy="3456000"/>
          </a:xfrm>
          <a:prstGeom prst="rect">
            <a:avLst/>
          </a:prstGeom>
          <a:ln>
            <a:noFill/>
          </a:ln>
        </p:spPr>
      </p:pic>
      <p:sp>
        <p:nvSpPr>
          <p:cNvPr id="148" name="Line 5"/>
          <p:cNvSpPr/>
          <p:nvPr/>
        </p:nvSpPr>
        <p:spPr>
          <a:xfrm>
            <a:off x="5904000" y="693720"/>
            <a:ext cx="0" cy="6164280"/>
          </a:xfrm>
          <a:prstGeom prst="line">
            <a:avLst/>
          </a:prstGeom>
          <a:ln w="12600">
            <a:solidFill>
              <a:srgbClr val="000000"/>
            </a:solidFill>
            <a:custDash>
              <a:ds d="500000" sp="5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CustomShape 6"/>
          <p:cNvSpPr/>
          <p:nvPr/>
        </p:nvSpPr>
        <p:spPr>
          <a:xfrm>
            <a:off x="1200960" y="936000"/>
            <a:ext cx="27590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Calibri"/>
              </a:rPr>
              <a:t>9 élèves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50" name="CustomShape 7"/>
          <p:cNvSpPr/>
          <p:nvPr/>
        </p:nvSpPr>
        <p:spPr>
          <a:xfrm>
            <a:off x="1200960" y="936000"/>
            <a:ext cx="27590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Calibri"/>
              </a:rPr>
              <a:t>9 élèves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51" name="CustomShape 8"/>
          <p:cNvSpPr/>
          <p:nvPr/>
        </p:nvSpPr>
        <p:spPr>
          <a:xfrm>
            <a:off x="6552000" y="936000"/>
            <a:ext cx="27590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Calibri"/>
              </a:rPr>
              <a:t>9 élèves</a:t>
            </a:r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CustomShape 2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Idée d’activité : 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0" y="1584000"/>
            <a:ext cx="5904000" cy="1368000"/>
          </a:xfrm>
          <a:prstGeom prst="rect">
            <a:avLst/>
          </a:prstGeom>
          <a:solidFill>
            <a:srgbClr val="F094C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DATATION ABSOLUE LOCALE : Les roches magmatiques du Mercantour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5904000" y="1584000"/>
            <a:ext cx="6311880" cy="136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DATATION ABSOLUE LOCALE : Les roches du tunnel ferroviaire de Monaco 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56" name="Line 5"/>
          <p:cNvSpPr/>
          <p:nvPr/>
        </p:nvSpPr>
        <p:spPr>
          <a:xfrm>
            <a:off x="5904000" y="693720"/>
            <a:ext cx="0" cy="6164280"/>
          </a:xfrm>
          <a:prstGeom prst="line">
            <a:avLst/>
          </a:prstGeom>
          <a:ln w="12600">
            <a:solidFill>
              <a:srgbClr val="000000"/>
            </a:solidFill>
            <a:custDash>
              <a:ds d="500000" sp="5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6"/>
          <p:cNvSpPr/>
          <p:nvPr/>
        </p:nvSpPr>
        <p:spPr>
          <a:xfrm>
            <a:off x="1200960" y="936000"/>
            <a:ext cx="27590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Calibri"/>
              </a:rPr>
              <a:t>9 élèves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58" name="CustomShape 7"/>
          <p:cNvSpPr/>
          <p:nvPr/>
        </p:nvSpPr>
        <p:spPr>
          <a:xfrm>
            <a:off x="6552000" y="936000"/>
            <a:ext cx="27590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Calibri"/>
              </a:rPr>
              <a:t>9 élèves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59" name="CustomShape 8"/>
          <p:cNvSpPr/>
          <p:nvPr/>
        </p:nvSpPr>
        <p:spPr>
          <a:xfrm>
            <a:off x="2376000" y="3312000"/>
            <a:ext cx="7272000" cy="2448000"/>
          </a:xfrm>
          <a:prstGeom prst="rect">
            <a:avLst/>
          </a:prstGeom>
          <a:solidFill>
            <a:srgbClr val="CCCCCC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Passage à l’oral de quelques élèves avec : 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- Présentation de la méthode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- Communication des résultats</a:t>
            </a:r>
            <a:endParaRPr lang="fr-FR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CustomShape 2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Idée d’activité : 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62" name="CustomShape 3"/>
          <p:cNvSpPr/>
          <p:nvPr/>
        </p:nvSpPr>
        <p:spPr>
          <a:xfrm>
            <a:off x="0" y="1584000"/>
            <a:ext cx="5904000" cy="1368000"/>
          </a:xfrm>
          <a:prstGeom prst="rect">
            <a:avLst/>
          </a:prstGeom>
          <a:solidFill>
            <a:srgbClr val="F094C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DATATION ABSOLUE LOCALE : Les roches magmatiques du Mercantour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63" name="CustomShape 4"/>
          <p:cNvSpPr/>
          <p:nvPr/>
        </p:nvSpPr>
        <p:spPr>
          <a:xfrm>
            <a:off x="5904000" y="1584000"/>
            <a:ext cx="6311880" cy="136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DATATION ABSOLUE LOCALE : Les roches du tunnel ferroviaire de Monaco 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64" name="Line 5"/>
          <p:cNvSpPr/>
          <p:nvPr/>
        </p:nvSpPr>
        <p:spPr>
          <a:xfrm>
            <a:off x="5904000" y="693720"/>
            <a:ext cx="0" cy="6164280"/>
          </a:xfrm>
          <a:prstGeom prst="line">
            <a:avLst/>
          </a:prstGeom>
          <a:ln w="12600">
            <a:solidFill>
              <a:srgbClr val="000000"/>
            </a:solidFill>
            <a:custDash>
              <a:ds d="500000" sp="5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6"/>
          <p:cNvSpPr/>
          <p:nvPr/>
        </p:nvSpPr>
        <p:spPr>
          <a:xfrm>
            <a:off x="1200960" y="936000"/>
            <a:ext cx="27590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Calibri"/>
              </a:rPr>
              <a:t>9 élèves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66" name="CustomShape 7"/>
          <p:cNvSpPr/>
          <p:nvPr/>
        </p:nvSpPr>
        <p:spPr>
          <a:xfrm>
            <a:off x="6552000" y="936000"/>
            <a:ext cx="27590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Calibri"/>
              </a:rPr>
              <a:t>9 élèves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67" name="CustomShape 8"/>
          <p:cNvSpPr/>
          <p:nvPr/>
        </p:nvSpPr>
        <p:spPr>
          <a:xfrm>
            <a:off x="2376000" y="3312000"/>
            <a:ext cx="7272000" cy="3168000"/>
          </a:xfrm>
          <a:prstGeom prst="rect">
            <a:avLst/>
          </a:prstGeom>
          <a:solidFill>
            <a:srgbClr val="CCCCCC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Utilisation des résultats de datation : 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- du groupe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- de l’autre groupe (capacité d’écoute)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- du TP précédent avec la datation relative</a:t>
            </a:r>
            <a:endParaRPr lang="fr-FR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2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Idée d’activité : 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0" y="1584000"/>
            <a:ext cx="5904000" cy="1368000"/>
          </a:xfrm>
          <a:prstGeom prst="rect">
            <a:avLst/>
          </a:prstGeom>
          <a:solidFill>
            <a:srgbClr val="F094C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DATATION ABSOLUE LOCALE : Les roches magmatiques du Mercantour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71" name="CustomShape 4"/>
          <p:cNvSpPr/>
          <p:nvPr/>
        </p:nvSpPr>
        <p:spPr>
          <a:xfrm>
            <a:off x="5904000" y="1584000"/>
            <a:ext cx="6311880" cy="136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DATATION ABSOLUE LOCALE : Les roches du tunnel ferroviaire de Monaco 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72" name="Line 5"/>
          <p:cNvSpPr/>
          <p:nvPr/>
        </p:nvSpPr>
        <p:spPr>
          <a:xfrm>
            <a:off x="5904000" y="693720"/>
            <a:ext cx="0" cy="6164280"/>
          </a:xfrm>
          <a:prstGeom prst="line">
            <a:avLst/>
          </a:prstGeom>
          <a:ln w="12600">
            <a:solidFill>
              <a:srgbClr val="000000"/>
            </a:solidFill>
            <a:custDash>
              <a:ds d="500000" sp="5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6"/>
          <p:cNvSpPr/>
          <p:nvPr/>
        </p:nvSpPr>
        <p:spPr>
          <a:xfrm>
            <a:off x="1200960" y="936000"/>
            <a:ext cx="27590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Calibri"/>
              </a:rPr>
              <a:t>9 élèves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74" name="CustomShape 7"/>
          <p:cNvSpPr/>
          <p:nvPr/>
        </p:nvSpPr>
        <p:spPr>
          <a:xfrm>
            <a:off x="6552000" y="936000"/>
            <a:ext cx="27590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  <a:ea typeface="Calibri"/>
              </a:rPr>
              <a:t>9 élèves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75" name="CustomShape 8"/>
          <p:cNvSpPr/>
          <p:nvPr/>
        </p:nvSpPr>
        <p:spPr>
          <a:xfrm>
            <a:off x="2376000" y="3312000"/>
            <a:ext cx="7272000" cy="1944000"/>
          </a:xfrm>
          <a:prstGeom prst="rect">
            <a:avLst/>
          </a:prstGeom>
          <a:solidFill>
            <a:srgbClr val="CCCCCC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Utilisation des résultats de datation : 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Pour compléter un fond de carte géologique (simplifié)</a:t>
            </a:r>
            <a:endParaRPr lang="fr-FR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2"/>
          <p:cNvSpPr/>
          <p:nvPr/>
        </p:nvSpPr>
        <p:spPr>
          <a:xfrm>
            <a:off x="10662120" y="2515680"/>
            <a:ext cx="1529640" cy="167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Calibri"/>
              </a:rPr>
              <a:t>Figure 7 –Extrait de la Carte géologique de France au millionième </a:t>
            </a: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fr-FR" sz="11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800" b="0" i="1" strike="noStrike" spc="-1">
                <a:solidFill>
                  <a:srgbClr val="000000"/>
                </a:solidFill>
                <a:latin typeface="Times New Roman"/>
                <a:ea typeface="Calibri"/>
              </a:rPr>
              <a:t>source</a:t>
            </a:r>
            <a:r>
              <a:rPr lang="fr-FR" sz="8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r>
              <a:rPr lang="fr-FR" sz="800" b="0" i="1" strike="noStrike" spc="-1">
                <a:solidFill>
                  <a:srgbClr val="000000"/>
                </a:solidFill>
                <a:latin typeface="Times New Roman"/>
                <a:ea typeface="Calibri"/>
              </a:rPr>
              <a:t>www.geoportail.gouv.fr</a:t>
            </a:r>
            <a:endParaRPr lang="fr-FR" sz="800" b="0" strike="noStrike" spc="-1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Bilan local sur la carte géologique au millionième de France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179" name="Image 12"/>
          <p:cNvPicPr/>
          <p:nvPr/>
        </p:nvPicPr>
        <p:blipFill>
          <a:blip r:embed="rId2"/>
          <a:stretch/>
        </p:blipFill>
        <p:spPr>
          <a:xfrm>
            <a:off x="90360" y="780840"/>
            <a:ext cx="10419480" cy="6048360"/>
          </a:xfrm>
          <a:prstGeom prst="rect">
            <a:avLst/>
          </a:prstGeom>
          <a:ln>
            <a:noFill/>
          </a:ln>
        </p:spPr>
      </p:pic>
      <p:sp>
        <p:nvSpPr>
          <p:cNvPr id="180" name="CustomShape 4"/>
          <p:cNvSpPr/>
          <p:nvPr/>
        </p:nvSpPr>
        <p:spPr>
          <a:xfrm>
            <a:off x="720000" y="1366920"/>
            <a:ext cx="3384000" cy="1225080"/>
          </a:xfrm>
          <a:prstGeom prst="rect">
            <a:avLst/>
          </a:prstGeom>
          <a:solidFill>
            <a:srgbClr val="F094C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Une vieille chaîne de montagne =&gt; varisque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15" name="Image 2"/>
          <p:cNvPicPr/>
          <p:nvPr/>
        </p:nvPicPr>
        <p:blipFill>
          <a:blip r:embed="rId3"/>
          <a:stretch/>
        </p:blipFill>
        <p:spPr>
          <a:xfrm>
            <a:off x="4423500" y="1922275"/>
            <a:ext cx="5766840" cy="3844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stomShape 5"/>
          <p:cNvSpPr/>
          <p:nvPr/>
        </p:nvSpPr>
        <p:spPr>
          <a:xfrm>
            <a:off x="4423500" y="5853835"/>
            <a:ext cx="5766840" cy="333720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– Migmatite de la haute-Vésubie </a:t>
            </a:r>
            <a:r>
              <a:rPr lang="fr-FR" sz="1200" b="1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–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 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 : Duborget Robin</a:t>
            </a:r>
            <a:endParaRPr lang="fr-FR" sz="1200" b="0" strike="noStrike" spc="-1" dirty="0">
              <a:latin typeface="Arial"/>
            </a:endParaRPr>
          </a:p>
        </p:txBody>
      </p:sp>
      <p:sp>
        <p:nvSpPr>
          <p:cNvPr id="17" name="CustomShape 6"/>
          <p:cNvSpPr/>
          <p:nvPr/>
        </p:nvSpPr>
        <p:spPr>
          <a:xfrm>
            <a:off x="4560660" y="5486275"/>
            <a:ext cx="311760" cy="658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8" name="CustomShape 7"/>
          <p:cNvSpPr/>
          <p:nvPr/>
        </p:nvSpPr>
        <p:spPr>
          <a:xfrm>
            <a:off x="4930020" y="5319595"/>
            <a:ext cx="7891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Calibri"/>
              </a:rPr>
              <a:t>1 cm</a:t>
            </a:r>
            <a:r>
              <a:rPr lang="fr-FR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fr-FR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3418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2"/>
          <p:cNvSpPr/>
          <p:nvPr/>
        </p:nvSpPr>
        <p:spPr>
          <a:xfrm>
            <a:off x="10662120" y="2515680"/>
            <a:ext cx="1529640" cy="167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Calibri"/>
              </a:rPr>
              <a:t>Figure 7 –Extrait de la Carte géologique de France au millionième </a:t>
            </a: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fr-FR" sz="11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800" b="0" i="1" strike="noStrike" spc="-1">
                <a:solidFill>
                  <a:srgbClr val="000000"/>
                </a:solidFill>
                <a:latin typeface="Times New Roman"/>
                <a:ea typeface="Calibri"/>
              </a:rPr>
              <a:t>source</a:t>
            </a:r>
            <a:r>
              <a:rPr lang="fr-FR" sz="8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r>
              <a:rPr lang="fr-FR" sz="800" b="0" i="1" strike="noStrike" spc="-1">
                <a:solidFill>
                  <a:srgbClr val="000000"/>
                </a:solidFill>
                <a:latin typeface="Times New Roman"/>
                <a:ea typeface="Calibri"/>
              </a:rPr>
              <a:t>www.geoportail.gouv.fr</a:t>
            </a:r>
            <a:endParaRPr lang="fr-FR" sz="800" b="0" strike="noStrike" spc="-1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Bilan local sur la carte géologique au millionième de France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179" name="Image 12"/>
          <p:cNvPicPr/>
          <p:nvPr/>
        </p:nvPicPr>
        <p:blipFill>
          <a:blip r:embed="rId2"/>
          <a:stretch/>
        </p:blipFill>
        <p:spPr>
          <a:xfrm>
            <a:off x="90360" y="780840"/>
            <a:ext cx="10419480" cy="6048360"/>
          </a:xfrm>
          <a:prstGeom prst="rect">
            <a:avLst/>
          </a:prstGeom>
          <a:ln>
            <a:noFill/>
          </a:ln>
        </p:spPr>
      </p:pic>
      <p:sp>
        <p:nvSpPr>
          <p:cNvPr id="180" name="CustomShape 4"/>
          <p:cNvSpPr/>
          <p:nvPr/>
        </p:nvSpPr>
        <p:spPr>
          <a:xfrm>
            <a:off x="720000" y="1366920"/>
            <a:ext cx="3384000" cy="1225080"/>
          </a:xfrm>
          <a:prstGeom prst="rect">
            <a:avLst/>
          </a:prstGeom>
          <a:solidFill>
            <a:srgbClr val="F094C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Une vieille chaîne de montagne =&gt; varisque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81" name="CustomShape 5"/>
          <p:cNvSpPr/>
          <p:nvPr/>
        </p:nvSpPr>
        <p:spPr>
          <a:xfrm>
            <a:off x="1152000" y="2952000"/>
            <a:ext cx="3384000" cy="1225080"/>
          </a:xfrm>
          <a:prstGeom prst="rect">
            <a:avLst/>
          </a:prstGeom>
          <a:solidFill>
            <a:srgbClr val="ED1C2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Le démantelement de cette chaîne (rifting permien)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85" name="CustomShape 9"/>
          <p:cNvSpPr/>
          <p:nvPr/>
        </p:nvSpPr>
        <p:spPr>
          <a:xfrm>
            <a:off x="2448000" y="2448000"/>
            <a:ext cx="432000" cy="576000"/>
          </a:xfrm>
          <a:custGeom>
            <a:avLst/>
            <a:gdLst/>
            <a:ahLst/>
            <a:cxnLst/>
            <a:rect l="0" t="0" r="r" b="b"/>
            <a:pathLst>
              <a:path w="1202" h="1601">
                <a:moveTo>
                  <a:pt x="300" y="0"/>
                </a:moveTo>
                <a:lnTo>
                  <a:pt x="300" y="1200"/>
                </a:lnTo>
                <a:lnTo>
                  <a:pt x="0" y="1200"/>
                </a:lnTo>
                <a:lnTo>
                  <a:pt x="600" y="1600"/>
                </a:lnTo>
                <a:lnTo>
                  <a:pt x="1201" y="1200"/>
                </a:lnTo>
                <a:lnTo>
                  <a:pt x="900" y="1200"/>
                </a:lnTo>
                <a:lnTo>
                  <a:pt x="900" y="0"/>
                </a:lnTo>
                <a:lnTo>
                  <a:pt x="300" y="0"/>
                </a:lnTo>
              </a:path>
            </a:pathLst>
          </a:cu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716" y="2448000"/>
            <a:ext cx="5015186" cy="3343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ustomShape 5"/>
          <p:cNvSpPr/>
          <p:nvPr/>
        </p:nvSpPr>
        <p:spPr>
          <a:xfrm>
            <a:off x="4993716" y="5961377"/>
            <a:ext cx="5015186" cy="604676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– Rhyolites </a:t>
            </a:r>
            <a:r>
              <a:rPr lang="fr-FR" sz="16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anté</a:t>
            </a:r>
            <a:r>
              <a:rPr lang="fr-FR" sz="1600" b="1" spc="-1" dirty="0">
                <a:solidFill>
                  <a:srgbClr val="000000"/>
                </a:solidFill>
                <a:latin typeface="Calibri"/>
                <a:ea typeface="Calibri"/>
              </a:rPr>
              <a:t>-rift des gorges du Blavet                  </a:t>
            </a:r>
            <a:r>
              <a:rPr lang="fr-FR" sz="1200" b="1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–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 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 : Duborget Robin</a:t>
            </a:r>
            <a:endParaRPr lang="fr-FR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1733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2"/>
          <p:cNvSpPr/>
          <p:nvPr/>
        </p:nvSpPr>
        <p:spPr>
          <a:xfrm>
            <a:off x="10662120" y="2515680"/>
            <a:ext cx="1529640" cy="167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7 –Extrait de la Carte géologique de France au millionième </a:t>
            </a:r>
            <a:r>
              <a:rPr lang="fr-FR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fr-FR" sz="11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8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</a:t>
            </a:r>
            <a:r>
              <a:rPr lang="fr-FR" sz="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r>
              <a:rPr lang="fr-FR" sz="8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www.geoportail.gouv.fr</a:t>
            </a:r>
            <a:endParaRPr lang="fr-FR" sz="800" b="0" strike="noStrike" spc="-1" dirty="0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Bilan local sur la carte géologique au millionième de France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179" name="Image 12"/>
          <p:cNvPicPr/>
          <p:nvPr/>
        </p:nvPicPr>
        <p:blipFill>
          <a:blip r:embed="rId2"/>
          <a:stretch/>
        </p:blipFill>
        <p:spPr>
          <a:xfrm>
            <a:off x="90360" y="780840"/>
            <a:ext cx="10419480" cy="6048360"/>
          </a:xfrm>
          <a:prstGeom prst="rect">
            <a:avLst/>
          </a:prstGeom>
          <a:ln>
            <a:noFill/>
          </a:ln>
        </p:spPr>
      </p:pic>
      <p:sp>
        <p:nvSpPr>
          <p:cNvPr id="180" name="CustomShape 4"/>
          <p:cNvSpPr/>
          <p:nvPr/>
        </p:nvSpPr>
        <p:spPr>
          <a:xfrm>
            <a:off x="720000" y="1366920"/>
            <a:ext cx="3384000" cy="1225080"/>
          </a:xfrm>
          <a:prstGeom prst="rect">
            <a:avLst/>
          </a:prstGeom>
          <a:solidFill>
            <a:srgbClr val="F094C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Une vieille chaîne de montagne =&gt; varisque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81" name="CustomShape 5"/>
          <p:cNvSpPr/>
          <p:nvPr/>
        </p:nvSpPr>
        <p:spPr>
          <a:xfrm>
            <a:off x="1152000" y="2952000"/>
            <a:ext cx="3384000" cy="1225080"/>
          </a:xfrm>
          <a:prstGeom prst="rect">
            <a:avLst/>
          </a:prstGeom>
          <a:solidFill>
            <a:srgbClr val="ED1C2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Le démantelement de cette chaîne (rifting permien)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82" name="CustomShape 6"/>
          <p:cNvSpPr/>
          <p:nvPr/>
        </p:nvSpPr>
        <p:spPr>
          <a:xfrm>
            <a:off x="2232000" y="4680000"/>
            <a:ext cx="3384000" cy="1544530"/>
          </a:xfrm>
          <a:prstGeom prst="rect">
            <a:avLst/>
          </a:prstGeom>
          <a:solidFill>
            <a:srgbClr val="5E8AC7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Un océan secondaire et sa fermeture : les ophiolites (alpine)</a:t>
            </a:r>
            <a:endParaRPr lang="fr-FR" sz="2400" b="0" strike="noStrike" spc="-1" dirty="0">
              <a:latin typeface="Arial"/>
            </a:endParaRPr>
          </a:p>
        </p:txBody>
      </p:sp>
      <p:sp>
        <p:nvSpPr>
          <p:cNvPr id="185" name="CustomShape 9"/>
          <p:cNvSpPr/>
          <p:nvPr/>
        </p:nvSpPr>
        <p:spPr>
          <a:xfrm>
            <a:off x="2448000" y="2448000"/>
            <a:ext cx="432000" cy="576000"/>
          </a:xfrm>
          <a:custGeom>
            <a:avLst/>
            <a:gdLst/>
            <a:ahLst/>
            <a:cxnLst/>
            <a:rect l="0" t="0" r="r" b="b"/>
            <a:pathLst>
              <a:path w="1202" h="1601">
                <a:moveTo>
                  <a:pt x="300" y="0"/>
                </a:moveTo>
                <a:lnTo>
                  <a:pt x="300" y="1200"/>
                </a:lnTo>
                <a:lnTo>
                  <a:pt x="0" y="1200"/>
                </a:lnTo>
                <a:lnTo>
                  <a:pt x="600" y="1600"/>
                </a:lnTo>
                <a:lnTo>
                  <a:pt x="1201" y="1200"/>
                </a:lnTo>
                <a:lnTo>
                  <a:pt x="900" y="1200"/>
                </a:lnTo>
                <a:lnTo>
                  <a:pt x="900" y="0"/>
                </a:lnTo>
                <a:lnTo>
                  <a:pt x="300" y="0"/>
                </a:lnTo>
              </a:path>
            </a:pathLst>
          </a:cu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10"/>
          <p:cNvSpPr/>
          <p:nvPr/>
        </p:nvSpPr>
        <p:spPr>
          <a:xfrm>
            <a:off x="3240000" y="4032000"/>
            <a:ext cx="432000" cy="792000"/>
          </a:xfrm>
          <a:custGeom>
            <a:avLst/>
            <a:gdLst/>
            <a:ahLst/>
            <a:cxnLst/>
            <a:rect l="0" t="0" r="r" b="b"/>
            <a:pathLst>
              <a:path w="1202" h="2202">
                <a:moveTo>
                  <a:pt x="300" y="0"/>
                </a:moveTo>
                <a:lnTo>
                  <a:pt x="300" y="1650"/>
                </a:lnTo>
                <a:lnTo>
                  <a:pt x="0" y="1650"/>
                </a:lnTo>
                <a:lnTo>
                  <a:pt x="600" y="2201"/>
                </a:lnTo>
                <a:lnTo>
                  <a:pt x="1201" y="1650"/>
                </a:lnTo>
                <a:lnTo>
                  <a:pt x="900" y="1650"/>
                </a:lnTo>
                <a:lnTo>
                  <a:pt x="900" y="0"/>
                </a:lnTo>
                <a:lnTo>
                  <a:pt x="300" y="0"/>
                </a:lnTo>
              </a:path>
            </a:pathLst>
          </a:cu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0492331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2"/>
          <p:cNvSpPr/>
          <p:nvPr/>
        </p:nvSpPr>
        <p:spPr>
          <a:xfrm>
            <a:off x="10662120" y="2515680"/>
            <a:ext cx="1529640" cy="167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7 –Extrait de la Carte géologique de France au millionième </a:t>
            </a:r>
            <a:r>
              <a:rPr lang="fr-FR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fr-FR" sz="11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8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</a:t>
            </a:r>
            <a:r>
              <a:rPr lang="fr-FR" sz="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r>
              <a:rPr lang="fr-FR" sz="8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www.geoportail.gouv.fr</a:t>
            </a:r>
            <a:endParaRPr lang="fr-FR" sz="800" b="0" strike="noStrike" spc="-1" dirty="0">
              <a:latin typeface="Arial"/>
            </a:endParaRPr>
          </a:p>
        </p:txBody>
      </p:sp>
      <p:pic>
        <p:nvPicPr>
          <p:cNvPr id="179" name="Image 12"/>
          <p:cNvPicPr/>
          <p:nvPr/>
        </p:nvPicPr>
        <p:blipFill>
          <a:blip r:embed="rId2"/>
          <a:stretch/>
        </p:blipFill>
        <p:spPr>
          <a:xfrm>
            <a:off x="90360" y="780840"/>
            <a:ext cx="10419480" cy="6048360"/>
          </a:xfrm>
          <a:prstGeom prst="rect">
            <a:avLst/>
          </a:prstGeom>
          <a:ln>
            <a:noFill/>
          </a:ln>
        </p:spPr>
      </p:pic>
      <p:sp>
        <p:nvSpPr>
          <p:cNvPr id="182" name="CustomShape 6"/>
          <p:cNvSpPr/>
          <p:nvPr/>
        </p:nvSpPr>
        <p:spPr>
          <a:xfrm>
            <a:off x="0" y="-15070"/>
            <a:ext cx="12191760" cy="795910"/>
          </a:xfrm>
          <a:prstGeom prst="rect">
            <a:avLst/>
          </a:prstGeom>
          <a:solidFill>
            <a:srgbClr val="5E8AC7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Encart : Un océan secondaire et sa fermeture : la couverture sédimentaire </a:t>
            </a:r>
            <a:endParaRPr lang="fr-FR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28740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9" name="Image 12"/>
          <p:cNvPicPr/>
          <p:nvPr/>
        </p:nvPicPr>
        <p:blipFill>
          <a:blip r:embed="rId2"/>
          <a:stretch/>
        </p:blipFill>
        <p:spPr>
          <a:xfrm>
            <a:off x="90360" y="780840"/>
            <a:ext cx="10419480" cy="6048360"/>
          </a:xfrm>
          <a:prstGeom prst="rect">
            <a:avLst/>
          </a:prstGeom>
          <a:ln>
            <a:noFill/>
          </a:ln>
        </p:spPr>
      </p:pic>
      <p:sp>
        <p:nvSpPr>
          <p:cNvPr id="182" name="CustomShape 6"/>
          <p:cNvSpPr/>
          <p:nvPr/>
        </p:nvSpPr>
        <p:spPr>
          <a:xfrm>
            <a:off x="0" y="-15070"/>
            <a:ext cx="12191760" cy="795910"/>
          </a:xfrm>
          <a:prstGeom prst="rect">
            <a:avLst/>
          </a:prstGeom>
          <a:solidFill>
            <a:srgbClr val="5E8AC7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Encart : Un océan secondaire et sa fermeture : les ophiolites peu métamorphiques : Chenaillet, Cap Corse (Monte </a:t>
            </a:r>
            <a:r>
              <a:rPr lang="fr-FR" sz="2400" b="0" strike="noStrike" spc="-1" dirty="0" err="1">
                <a:solidFill>
                  <a:srgbClr val="000000"/>
                </a:solidFill>
                <a:latin typeface="Century Gothic"/>
              </a:rPr>
              <a:t>Maggiore</a:t>
            </a: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)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7" name="Image 6"/>
          <p:cNvPicPr/>
          <p:nvPr/>
        </p:nvPicPr>
        <p:blipFill>
          <a:blip r:embed="rId3"/>
          <a:stretch/>
        </p:blipFill>
        <p:spPr>
          <a:xfrm>
            <a:off x="242280" y="935114"/>
            <a:ext cx="5332255" cy="3471633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C:\Users\Robin\AppData\Local\Microsoft\Windows\INetCache\Content.Word\IMG_41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7" r="29454"/>
          <a:stretch>
            <a:fillRect/>
          </a:stretch>
        </p:blipFill>
        <p:spPr bwMode="auto">
          <a:xfrm>
            <a:off x="5908808" y="953860"/>
            <a:ext cx="2529900" cy="345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http://christian.nicollet.free.fr/page/Corse/manteau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628" y="953860"/>
            <a:ext cx="3342326" cy="4135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stomShape 5"/>
          <p:cNvSpPr/>
          <p:nvPr/>
        </p:nvSpPr>
        <p:spPr>
          <a:xfrm>
            <a:off x="242280" y="4561020"/>
            <a:ext cx="8196428" cy="885531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Figure –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Péridotite (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Lherzolite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) du Monte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Maggiore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avec filons de gabbros non métamorphisés, témoins de la décompression adiabatique (passage de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lherzolite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à spinelle à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lherzolite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à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paglioclase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fr-FR" sz="12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 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 : images : Duborget Robin ; diagramme : Christian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Nicollet</a:t>
            </a:r>
            <a:endParaRPr lang="fr-FR" sz="1200" b="0" strike="noStrike" spc="-1" dirty="0">
              <a:latin typeface="Arial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7579606" y="2853369"/>
            <a:ext cx="100599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23" idx="1"/>
          </p:cNvCxnSpPr>
          <p:nvPr/>
        </p:nvCxnSpPr>
        <p:spPr>
          <a:xfrm flipH="1" flipV="1">
            <a:off x="7487795" y="2557269"/>
            <a:ext cx="1029000" cy="16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7197480" y="1993664"/>
            <a:ext cx="1388125" cy="11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8585605" y="2734920"/>
            <a:ext cx="12669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Plagioclase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8516795" y="2450995"/>
            <a:ext cx="12669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Spinelle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535197" y="1898136"/>
            <a:ext cx="12669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Olivine</a:t>
            </a:r>
          </a:p>
        </p:txBody>
      </p:sp>
    </p:spTree>
    <p:extLst>
      <p:ext uri="{BB962C8B-B14F-4D97-AF65-F5344CB8AC3E}">
        <p14:creationId xmlns:p14="http://schemas.microsoft.com/office/powerpoint/2010/main" val="39237735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9" name="Image 12"/>
          <p:cNvPicPr/>
          <p:nvPr/>
        </p:nvPicPr>
        <p:blipFill>
          <a:blip r:embed="rId2"/>
          <a:stretch/>
        </p:blipFill>
        <p:spPr>
          <a:xfrm>
            <a:off x="90360" y="780840"/>
            <a:ext cx="10419480" cy="6048360"/>
          </a:xfrm>
          <a:prstGeom prst="rect">
            <a:avLst/>
          </a:prstGeom>
          <a:ln>
            <a:noFill/>
          </a:ln>
        </p:spPr>
      </p:pic>
      <p:sp>
        <p:nvSpPr>
          <p:cNvPr id="182" name="CustomShape 6"/>
          <p:cNvSpPr/>
          <p:nvPr/>
        </p:nvSpPr>
        <p:spPr>
          <a:xfrm>
            <a:off x="0" y="-15070"/>
            <a:ext cx="12191760" cy="795910"/>
          </a:xfrm>
          <a:prstGeom prst="rect">
            <a:avLst/>
          </a:prstGeom>
          <a:solidFill>
            <a:srgbClr val="5E8AC7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Encart : Un océan secondaire et sa fermeture : les ophiolites ayant subit la subduction : zone piémontaise alpine, Cap Corse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0" y="837566"/>
            <a:ext cx="4927860" cy="3285240"/>
          </a:xfrm>
          <a:prstGeom prst="rect">
            <a:avLst/>
          </a:prstGeom>
        </p:spPr>
      </p:pic>
      <p:pic>
        <p:nvPicPr>
          <p:cNvPr id="2051" name="Picture 3" descr="IMG_0052(modif saturé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60" y="1455300"/>
            <a:ext cx="6638925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3240" y="8970645"/>
            <a:ext cx="578485" cy="781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066382" y="5336632"/>
            <a:ext cx="742950" cy="29368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6 mm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CustomShape 5"/>
          <p:cNvSpPr/>
          <p:nvPr/>
        </p:nvSpPr>
        <p:spPr>
          <a:xfrm>
            <a:off x="5410269" y="5963903"/>
            <a:ext cx="6550716" cy="611720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Figure –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Photographie d’un métagabbro (plusieurs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paragenèses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: schiste vert, bleu) de la tour d’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Erbalunga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dans le Cap-Corse</a:t>
            </a:r>
            <a:r>
              <a:rPr lang="fr-FR" sz="12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 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 : Duborget Robin</a:t>
            </a:r>
            <a:endParaRPr lang="fr-FR" sz="1200" b="0" strike="noStrike" spc="-1" dirty="0">
              <a:latin typeface="Arial"/>
            </a:endParaRPr>
          </a:p>
        </p:txBody>
      </p:sp>
      <p:sp>
        <p:nvSpPr>
          <p:cNvPr id="13" name="CustomShape 5"/>
          <p:cNvSpPr/>
          <p:nvPr/>
        </p:nvSpPr>
        <p:spPr>
          <a:xfrm>
            <a:off x="242280" y="4234253"/>
            <a:ext cx="4927860" cy="642111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Figure –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Photographie d’un métagabbro faciès schiste bleu du Saint-Véran</a:t>
            </a:r>
            <a:r>
              <a:rPr lang="fr-FR" sz="12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 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 : Duborget Robin</a:t>
            </a:r>
            <a:endParaRPr lang="fr-FR" sz="1200" b="0" strike="noStrike" spc="-1" dirty="0"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11937" y="5444423"/>
            <a:ext cx="578485" cy="781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2928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2"/>
          <p:cNvSpPr/>
          <p:nvPr/>
        </p:nvSpPr>
        <p:spPr>
          <a:xfrm>
            <a:off x="240" y="22368"/>
            <a:ext cx="12191760" cy="693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lvl="1"/>
            <a:r>
              <a:rPr lang="fr-FR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DATATION RELATIVE LOCALE : les domaines alpins</a:t>
            </a:r>
            <a:endParaRPr lang="fr-FR" sz="2800" dirty="0">
              <a:latin typeface="Century Gothic" panose="020B0502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B41889-D634-1945-8644-473B1189E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633" y="964203"/>
            <a:ext cx="3613532" cy="2407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5"/>
          <a:stretch/>
        </p:blipFill>
        <p:spPr>
          <a:xfrm>
            <a:off x="242279" y="885564"/>
            <a:ext cx="3614323" cy="4972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B4313F7-EC92-4940-BF0C-51B470CF1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717" y="3842603"/>
            <a:ext cx="3613532" cy="2407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894" y="1026314"/>
            <a:ext cx="2749844" cy="1938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85" y="3449977"/>
            <a:ext cx="2238375" cy="9525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94" y="4577595"/>
            <a:ext cx="2238375" cy="952500"/>
          </a:xfrm>
          <a:prstGeom prst="rect">
            <a:avLst/>
          </a:prstGeom>
        </p:spPr>
      </p:pic>
      <p:sp>
        <p:nvSpPr>
          <p:cNvPr id="13" name="CustomShape 5"/>
          <p:cNvSpPr/>
          <p:nvPr/>
        </p:nvSpPr>
        <p:spPr>
          <a:xfrm>
            <a:off x="242279" y="6093038"/>
            <a:ext cx="3614323" cy="660302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Figure –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Pli alpin de l’Escarène, route du Col de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Braus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 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 : Duborget Robin</a:t>
            </a:r>
            <a:endParaRPr lang="fr-FR" sz="1200" b="0" strike="noStrike" spc="-1" dirty="0">
              <a:latin typeface="Arial"/>
            </a:endParaRPr>
          </a:p>
        </p:txBody>
      </p:sp>
      <p:sp>
        <p:nvSpPr>
          <p:cNvPr id="14" name="CustomShape 5"/>
          <p:cNvSpPr/>
          <p:nvPr/>
        </p:nvSpPr>
        <p:spPr>
          <a:xfrm>
            <a:off x="10876297" y="1890011"/>
            <a:ext cx="999719" cy="172205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2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Figure – </a:t>
            </a:r>
            <a:r>
              <a:rPr 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Nummulites des calcaires éocènes du col de </a:t>
            </a:r>
            <a:r>
              <a:rPr 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Braus</a:t>
            </a:r>
            <a:r>
              <a:rPr 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 </a:t>
            </a:r>
            <a:r>
              <a:rPr lang="fr-FR" sz="10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 : Duborget Robin</a:t>
            </a:r>
            <a:endParaRPr lang="fr-FR" sz="1000" b="0" strike="noStrike" spc="-1" dirty="0">
              <a:latin typeface="Arial"/>
            </a:endParaRPr>
          </a:p>
        </p:txBody>
      </p:sp>
      <p:sp>
        <p:nvSpPr>
          <p:cNvPr id="15" name="CustomShape 5"/>
          <p:cNvSpPr/>
          <p:nvPr/>
        </p:nvSpPr>
        <p:spPr>
          <a:xfrm>
            <a:off x="10821598" y="5046361"/>
            <a:ext cx="1054418" cy="1554692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2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Figure – </a:t>
            </a:r>
            <a:r>
              <a:rPr 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Phragmocône de bélemnite du Crétacé de l’Escarène </a:t>
            </a:r>
            <a:r>
              <a:rPr lang="fr-FR" sz="1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 </a:t>
            </a:r>
            <a:r>
              <a:rPr lang="fr-FR" sz="10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 : Duborget Robin</a:t>
            </a:r>
            <a:endParaRPr lang="fr-FR" sz="1000" b="0" strike="noStrike" spc="-1" dirty="0">
              <a:latin typeface="Arial"/>
            </a:endParaRPr>
          </a:p>
        </p:txBody>
      </p:sp>
      <p:sp>
        <p:nvSpPr>
          <p:cNvPr id="16" name="CustomShape 5"/>
          <p:cNvSpPr/>
          <p:nvPr/>
        </p:nvSpPr>
        <p:spPr>
          <a:xfrm>
            <a:off x="5981642" y="2856823"/>
            <a:ext cx="1597964" cy="41803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Par Diane Carrer</a:t>
            </a:r>
            <a:endParaRPr lang="fr-FR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0142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3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Bilan local sur la carte géologique au millionième de France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179" name="Image 12"/>
          <p:cNvPicPr/>
          <p:nvPr/>
        </p:nvPicPr>
        <p:blipFill>
          <a:blip r:embed="rId2"/>
          <a:stretch/>
        </p:blipFill>
        <p:spPr>
          <a:xfrm>
            <a:off x="90360" y="780840"/>
            <a:ext cx="10419480" cy="6048360"/>
          </a:xfrm>
          <a:prstGeom prst="rect">
            <a:avLst/>
          </a:prstGeom>
          <a:ln>
            <a:noFill/>
          </a:ln>
        </p:spPr>
      </p:pic>
      <p:sp>
        <p:nvSpPr>
          <p:cNvPr id="180" name="CustomShape 4"/>
          <p:cNvSpPr/>
          <p:nvPr/>
        </p:nvSpPr>
        <p:spPr>
          <a:xfrm>
            <a:off x="720000" y="1366920"/>
            <a:ext cx="3384000" cy="1225080"/>
          </a:xfrm>
          <a:prstGeom prst="rect">
            <a:avLst/>
          </a:prstGeom>
          <a:solidFill>
            <a:srgbClr val="F094C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Une vieille chaîne de montagne =&gt; varisque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81" name="CustomShape 5"/>
          <p:cNvSpPr/>
          <p:nvPr/>
        </p:nvSpPr>
        <p:spPr>
          <a:xfrm>
            <a:off x="1152000" y="2952000"/>
            <a:ext cx="3384000" cy="1225080"/>
          </a:xfrm>
          <a:prstGeom prst="rect">
            <a:avLst/>
          </a:prstGeom>
          <a:solidFill>
            <a:srgbClr val="ED1C2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Le démantelement de cette chaîne (rifting permien)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82" name="CustomShape 6"/>
          <p:cNvSpPr/>
          <p:nvPr/>
        </p:nvSpPr>
        <p:spPr>
          <a:xfrm>
            <a:off x="2232000" y="4680000"/>
            <a:ext cx="3384000" cy="1544530"/>
          </a:xfrm>
          <a:prstGeom prst="rect">
            <a:avLst/>
          </a:prstGeom>
          <a:solidFill>
            <a:srgbClr val="5E8AC7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Un océan secondaire et sa fermeture : les ophiolites (alpine)</a:t>
            </a:r>
            <a:endParaRPr lang="fr-FR" sz="2400" b="0" strike="noStrike" spc="-1" dirty="0">
              <a:latin typeface="Arial"/>
            </a:endParaRPr>
          </a:p>
        </p:txBody>
      </p:sp>
      <p:sp>
        <p:nvSpPr>
          <p:cNvPr id="183" name="CustomShape 7"/>
          <p:cNvSpPr/>
          <p:nvPr/>
        </p:nvSpPr>
        <p:spPr>
          <a:xfrm>
            <a:off x="5760000" y="1368000"/>
            <a:ext cx="3888000" cy="1296000"/>
          </a:xfrm>
          <a:prstGeom prst="rect">
            <a:avLst/>
          </a:prstGeom>
          <a:solidFill>
            <a:srgbClr val="FAA61A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Une nouvelle chaîne de montagne, tertiaire : les alpes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85" name="CustomShape 9"/>
          <p:cNvSpPr/>
          <p:nvPr/>
        </p:nvSpPr>
        <p:spPr>
          <a:xfrm>
            <a:off x="2448000" y="2448000"/>
            <a:ext cx="432000" cy="576000"/>
          </a:xfrm>
          <a:custGeom>
            <a:avLst/>
            <a:gdLst/>
            <a:ahLst/>
            <a:cxnLst/>
            <a:rect l="0" t="0" r="r" b="b"/>
            <a:pathLst>
              <a:path w="1202" h="1601">
                <a:moveTo>
                  <a:pt x="300" y="0"/>
                </a:moveTo>
                <a:lnTo>
                  <a:pt x="300" y="1200"/>
                </a:lnTo>
                <a:lnTo>
                  <a:pt x="0" y="1200"/>
                </a:lnTo>
                <a:lnTo>
                  <a:pt x="600" y="1600"/>
                </a:lnTo>
                <a:lnTo>
                  <a:pt x="1201" y="1200"/>
                </a:lnTo>
                <a:lnTo>
                  <a:pt x="900" y="1200"/>
                </a:lnTo>
                <a:lnTo>
                  <a:pt x="900" y="0"/>
                </a:lnTo>
                <a:lnTo>
                  <a:pt x="300" y="0"/>
                </a:lnTo>
              </a:path>
            </a:pathLst>
          </a:cu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10"/>
          <p:cNvSpPr/>
          <p:nvPr/>
        </p:nvSpPr>
        <p:spPr>
          <a:xfrm>
            <a:off x="3240000" y="4032000"/>
            <a:ext cx="432000" cy="792000"/>
          </a:xfrm>
          <a:custGeom>
            <a:avLst/>
            <a:gdLst/>
            <a:ahLst/>
            <a:cxnLst/>
            <a:rect l="0" t="0" r="r" b="b"/>
            <a:pathLst>
              <a:path w="1202" h="2202">
                <a:moveTo>
                  <a:pt x="300" y="0"/>
                </a:moveTo>
                <a:lnTo>
                  <a:pt x="300" y="1650"/>
                </a:lnTo>
                <a:lnTo>
                  <a:pt x="0" y="1650"/>
                </a:lnTo>
                <a:lnTo>
                  <a:pt x="600" y="2201"/>
                </a:lnTo>
                <a:lnTo>
                  <a:pt x="1201" y="1650"/>
                </a:lnTo>
                <a:lnTo>
                  <a:pt x="900" y="1650"/>
                </a:lnTo>
                <a:lnTo>
                  <a:pt x="900" y="0"/>
                </a:lnTo>
                <a:lnTo>
                  <a:pt x="300" y="0"/>
                </a:lnTo>
              </a:path>
            </a:pathLst>
          </a:cu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CustomShape 11"/>
          <p:cNvSpPr/>
          <p:nvPr/>
        </p:nvSpPr>
        <p:spPr>
          <a:xfrm rot="1548106">
            <a:off x="5245387" y="2453201"/>
            <a:ext cx="389231" cy="2529546"/>
          </a:xfrm>
          <a:custGeom>
            <a:avLst/>
            <a:gdLst/>
            <a:ahLst/>
            <a:cxnLst/>
            <a:rect l="0" t="0" r="r" b="b"/>
            <a:pathLst>
              <a:path w="1202" h="4402">
                <a:moveTo>
                  <a:pt x="300" y="4401"/>
                </a:moveTo>
                <a:lnTo>
                  <a:pt x="300" y="1100"/>
                </a:lnTo>
                <a:lnTo>
                  <a:pt x="0" y="1100"/>
                </a:lnTo>
                <a:lnTo>
                  <a:pt x="600" y="0"/>
                </a:lnTo>
                <a:lnTo>
                  <a:pt x="1201" y="1100"/>
                </a:lnTo>
                <a:lnTo>
                  <a:pt x="900" y="1100"/>
                </a:lnTo>
                <a:lnTo>
                  <a:pt x="900" y="4401"/>
                </a:lnTo>
                <a:lnTo>
                  <a:pt x="300" y="4401"/>
                </a:lnTo>
              </a:path>
            </a:pathLst>
          </a:cu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5"/>
          <a:stretch/>
        </p:blipFill>
        <p:spPr>
          <a:xfrm>
            <a:off x="6477442" y="2830644"/>
            <a:ext cx="2688556" cy="3698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stomShape 5"/>
          <p:cNvSpPr/>
          <p:nvPr/>
        </p:nvSpPr>
        <p:spPr>
          <a:xfrm>
            <a:off x="9582281" y="3792274"/>
            <a:ext cx="1855117" cy="1383485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Figure –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Pli alpin de l’Escarène, route du Col de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Braus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 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 : Duborget Robin</a:t>
            </a:r>
            <a:endParaRPr lang="fr-FR" sz="1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2"/>
          <p:cNvSpPr/>
          <p:nvPr/>
        </p:nvSpPr>
        <p:spPr>
          <a:xfrm>
            <a:off x="10662120" y="2515680"/>
            <a:ext cx="1529640" cy="167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Calibri"/>
              </a:rPr>
              <a:t>Figure 7 –Extrait de la Carte géologique de France au millionième </a:t>
            </a: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fr-FR" sz="11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800" b="0" i="1" strike="noStrike" spc="-1">
                <a:solidFill>
                  <a:srgbClr val="000000"/>
                </a:solidFill>
                <a:latin typeface="Times New Roman"/>
                <a:ea typeface="Calibri"/>
              </a:rPr>
              <a:t>source</a:t>
            </a:r>
            <a:r>
              <a:rPr lang="fr-FR" sz="8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r>
              <a:rPr lang="fr-FR" sz="800" b="0" i="1" strike="noStrike" spc="-1">
                <a:solidFill>
                  <a:srgbClr val="000000"/>
                </a:solidFill>
                <a:latin typeface="Times New Roman"/>
                <a:ea typeface="Calibri"/>
              </a:rPr>
              <a:t>www.geoportail.gouv.fr</a:t>
            </a:r>
            <a:endParaRPr lang="fr-FR" sz="800" b="0" strike="noStrike" spc="-1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Bilan local sur la carte géologique au millionième de France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179" name="Image 12"/>
          <p:cNvPicPr/>
          <p:nvPr/>
        </p:nvPicPr>
        <p:blipFill>
          <a:blip r:embed="rId2"/>
          <a:stretch/>
        </p:blipFill>
        <p:spPr>
          <a:xfrm>
            <a:off x="90360" y="780840"/>
            <a:ext cx="10419480" cy="6048360"/>
          </a:xfrm>
          <a:prstGeom prst="rect">
            <a:avLst/>
          </a:prstGeom>
          <a:ln>
            <a:noFill/>
          </a:ln>
        </p:spPr>
      </p:pic>
      <p:sp>
        <p:nvSpPr>
          <p:cNvPr id="180" name="CustomShape 4"/>
          <p:cNvSpPr/>
          <p:nvPr/>
        </p:nvSpPr>
        <p:spPr>
          <a:xfrm>
            <a:off x="720000" y="1366920"/>
            <a:ext cx="3384000" cy="1225080"/>
          </a:xfrm>
          <a:prstGeom prst="rect">
            <a:avLst/>
          </a:prstGeom>
          <a:solidFill>
            <a:srgbClr val="F094C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Une vieille chaîne de montagne =&gt; varisque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81" name="CustomShape 5"/>
          <p:cNvSpPr/>
          <p:nvPr/>
        </p:nvSpPr>
        <p:spPr>
          <a:xfrm>
            <a:off x="1152000" y="2952000"/>
            <a:ext cx="3384000" cy="1225080"/>
          </a:xfrm>
          <a:prstGeom prst="rect">
            <a:avLst/>
          </a:prstGeom>
          <a:solidFill>
            <a:srgbClr val="ED1C2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Le démantelement de cette chaîne (rifting permien)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82" name="CustomShape 6"/>
          <p:cNvSpPr/>
          <p:nvPr/>
        </p:nvSpPr>
        <p:spPr>
          <a:xfrm>
            <a:off x="2232000" y="4680000"/>
            <a:ext cx="3384000" cy="1544530"/>
          </a:xfrm>
          <a:prstGeom prst="rect">
            <a:avLst/>
          </a:prstGeom>
          <a:solidFill>
            <a:srgbClr val="5E8AC7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Un océan secondaire et sa fermeture : les ophiolites (alpine)</a:t>
            </a:r>
            <a:endParaRPr lang="fr-FR" sz="2400" b="0" strike="noStrike" spc="-1" dirty="0">
              <a:latin typeface="Arial"/>
            </a:endParaRPr>
          </a:p>
        </p:txBody>
      </p:sp>
      <p:sp>
        <p:nvSpPr>
          <p:cNvPr id="183" name="CustomShape 7"/>
          <p:cNvSpPr/>
          <p:nvPr/>
        </p:nvSpPr>
        <p:spPr>
          <a:xfrm>
            <a:off x="5760000" y="1368000"/>
            <a:ext cx="3888000" cy="1296000"/>
          </a:xfrm>
          <a:prstGeom prst="rect">
            <a:avLst/>
          </a:prstGeom>
          <a:solidFill>
            <a:srgbClr val="FAA61A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Une nouvelle chaîne de montagne, tertiaire : les alpes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84" name="CustomShape 8"/>
          <p:cNvSpPr/>
          <p:nvPr/>
        </p:nvSpPr>
        <p:spPr>
          <a:xfrm>
            <a:off x="6408000" y="3096000"/>
            <a:ext cx="3925822" cy="3249716"/>
          </a:xfrm>
          <a:prstGeom prst="rect">
            <a:avLst/>
          </a:prstGeom>
          <a:solidFill>
            <a:srgbClr val="E3D2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Un volcanisme et une </a:t>
            </a:r>
            <a:r>
              <a:rPr lang="fr-FR" sz="2400" b="0" strike="noStrike" spc="-1" dirty="0" err="1">
                <a:solidFill>
                  <a:srgbClr val="000000"/>
                </a:solidFill>
                <a:latin typeface="Century Gothic"/>
              </a:rPr>
              <a:t>océanisation</a:t>
            </a: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 (la mer ligure) </a:t>
            </a:r>
            <a:r>
              <a:rPr lang="fr-FR" sz="2400" b="0" strike="noStrike" spc="-1" dirty="0" err="1">
                <a:solidFill>
                  <a:srgbClr val="000000"/>
                </a:solidFill>
                <a:latin typeface="Century Gothic"/>
              </a:rPr>
              <a:t>oligo</a:t>
            </a: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-miocène, en pleine orogenèse alpine</a:t>
            </a:r>
          </a:p>
          <a:p>
            <a:pPr>
              <a:lnSpc>
                <a:spcPct val="100000"/>
              </a:lnSpc>
            </a:pPr>
            <a:endParaRPr lang="fr-FR" sz="2400" i="1" spc="-1" dirty="0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lang="fr-FR" sz="2400" i="1" spc="-1" dirty="0">
                <a:solidFill>
                  <a:srgbClr val="000000"/>
                </a:solidFill>
                <a:latin typeface="Century Gothic"/>
              </a:rPr>
              <a:t>Limites du modèle des cycles de Wilson</a:t>
            </a: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185" name="CustomShape 9"/>
          <p:cNvSpPr/>
          <p:nvPr/>
        </p:nvSpPr>
        <p:spPr>
          <a:xfrm>
            <a:off x="2448000" y="2448000"/>
            <a:ext cx="432000" cy="576000"/>
          </a:xfrm>
          <a:custGeom>
            <a:avLst/>
            <a:gdLst/>
            <a:ahLst/>
            <a:cxnLst/>
            <a:rect l="0" t="0" r="r" b="b"/>
            <a:pathLst>
              <a:path w="1202" h="1601">
                <a:moveTo>
                  <a:pt x="300" y="0"/>
                </a:moveTo>
                <a:lnTo>
                  <a:pt x="300" y="1200"/>
                </a:lnTo>
                <a:lnTo>
                  <a:pt x="0" y="1200"/>
                </a:lnTo>
                <a:lnTo>
                  <a:pt x="600" y="1600"/>
                </a:lnTo>
                <a:lnTo>
                  <a:pt x="1201" y="1200"/>
                </a:lnTo>
                <a:lnTo>
                  <a:pt x="900" y="1200"/>
                </a:lnTo>
                <a:lnTo>
                  <a:pt x="900" y="0"/>
                </a:lnTo>
                <a:lnTo>
                  <a:pt x="300" y="0"/>
                </a:lnTo>
              </a:path>
            </a:pathLst>
          </a:cu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10"/>
          <p:cNvSpPr/>
          <p:nvPr/>
        </p:nvSpPr>
        <p:spPr>
          <a:xfrm>
            <a:off x="3240000" y="4032000"/>
            <a:ext cx="432000" cy="792000"/>
          </a:xfrm>
          <a:custGeom>
            <a:avLst/>
            <a:gdLst/>
            <a:ahLst/>
            <a:cxnLst/>
            <a:rect l="0" t="0" r="r" b="b"/>
            <a:pathLst>
              <a:path w="1202" h="2202">
                <a:moveTo>
                  <a:pt x="300" y="0"/>
                </a:moveTo>
                <a:lnTo>
                  <a:pt x="300" y="1650"/>
                </a:lnTo>
                <a:lnTo>
                  <a:pt x="0" y="1650"/>
                </a:lnTo>
                <a:lnTo>
                  <a:pt x="600" y="2201"/>
                </a:lnTo>
                <a:lnTo>
                  <a:pt x="1201" y="1650"/>
                </a:lnTo>
                <a:lnTo>
                  <a:pt x="900" y="1650"/>
                </a:lnTo>
                <a:lnTo>
                  <a:pt x="900" y="0"/>
                </a:lnTo>
                <a:lnTo>
                  <a:pt x="300" y="0"/>
                </a:lnTo>
              </a:path>
            </a:pathLst>
          </a:cu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CustomShape 11"/>
          <p:cNvSpPr/>
          <p:nvPr/>
        </p:nvSpPr>
        <p:spPr>
          <a:xfrm rot="1548106">
            <a:off x="5245387" y="2453201"/>
            <a:ext cx="389231" cy="2529546"/>
          </a:xfrm>
          <a:custGeom>
            <a:avLst/>
            <a:gdLst/>
            <a:ahLst/>
            <a:cxnLst/>
            <a:rect l="0" t="0" r="r" b="b"/>
            <a:pathLst>
              <a:path w="1202" h="4402">
                <a:moveTo>
                  <a:pt x="300" y="4401"/>
                </a:moveTo>
                <a:lnTo>
                  <a:pt x="300" y="1100"/>
                </a:lnTo>
                <a:lnTo>
                  <a:pt x="0" y="1100"/>
                </a:lnTo>
                <a:lnTo>
                  <a:pt x="600" y="0"/>
                </a:lnTo>
                <a:lnTo>
                  <a:pt x="1201" y="1100"/>
                </a:lnTo>
                <a:lnTo>
                  <a:pt x="900" y="1100"/>
                </a:lnTo>
                <a:lnTo>
                  <a:pt x="900" y="4401"/>
                </a:lnTo>
                <a:lnTo>
                  <a:pt x="300" y="4401"/>
                </a:lnTo>
              </a:path>
            </a:pathLst>
          </a:cu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CustomShape 12"/>
          <p:cNvSpPr/>
          <p:nvPr/>
        </p:nvSpPr>
        <p:spPr>
          <a:xfrm>
            <a:off x="7560000" y="2448000"/>
            <a:ext cx="432000" cy="792000"/>
          </a:xfrm>
          <a:custGeom>
            <a:avLst/>
            <a:gdLst/>
            <a:ahLst/>
            <a:cxnLst/>
            <a:rect l="0" t="0" r="r" b="b"/>
            <a:pathLst>
              <a:path w="1202" h="2202">
                <a:moveTo>
                  <a:pt x="300" y="0"/>
                </a:moveTo>
                <a:lnTo>
                  <a:pt x="300" y="1650"/>
                </a:lnTo>
                <a:lnTo>
                  <a:pt x="0" y="1650"/>
                </a:lnTo>
                <a:lnTo>
                  <a:pt x="600" y="2201"/>
                </a:lnTo>
                <a:lnTo>
                  <a:pt x="1201" y="1650"/>
                </a:lnTo>
                <a:lnTo>
                  <a:pt x="900" y="1650"/>
                </a:lnTo>
                <a:lnTo>
                  <a:pt x="900" y="0"/>
                </a:lnTo>
                <a:lnTo>
                  <a:pt x="300" y="0"/>
                </a:lnTo>
              </a:path>
            </a:pathLst>
          </a:cu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5977894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9" name="Image 12"/>
          <p:cNvPicPr/>
          <p:nvPr/>
        </p:nvPicPr>
        <p:blipFill>
          <a:blip r:embed="rId2"/>
          <a:stretch/>
        </p:blipFill>
        <p:spPr>
          <a:xfrm>
            <a:off x="90360" y="780840"/>
            <a:ext cx="10419480" cy="6048360"/>
          </a:xfrm>
          <a:prstGeom prst="rect">
            <a:avLst/>
          </a:prstGeom>
          <a:ln>
            <a:noFill/>
          </a:ln>
        </p:spPr>
      </p:pic>
      <p:sp>
        <p:nvSpPr>
          <p:cNvPr id="184" name="CustomShape 8"/>
          <p:cNvSpPr/>
          <p:nvPr/>
        </p:nvSpPr>
        <p:spPr>
          <a:xfrm>
            <a:off x="-1822" y="10080"/>
            <a:ext cx="12193822" cy="770760"/>
          </a:xfrm>
          <a:prstGeom prst="rect">
            <a:avLst/>
          </a:prstGeom>
          <a:solidFill>
            <a:srgbClr val="E3D2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Un volcanisme et une </a:t>
            </a:r>
            <a:r>
              <a:rPr lang="fr-FR" sz="2400" b="0" strike="noStrike" spc="-1" dirty="0" err="1">
                <a:solidFill>
                  <a:srgbClr val="000000"/>
                </a:solidFill>
                <a:latin typeface="Century Gothic"/>
              </a:rPr>
              <a:t>océanisation</a:t>
            </a: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 (la mer ligure) </a:t>
            </a:r>
            <a:r>
              <a:rPr lang="fr-FR" sz="2400" b="0" strike="noStrike" spc="-1" dirty="0" err="1">
                <a:solidFill>
                  <a:srgbClr val="000000"/>
                </a:solidFill>
                <a:latin typeface="Century Gothic"/>
              </a:rPr>
              <a:t>oligo</a:t>
            </a: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-miocène, en pleine orogenèse alpine : les affleurements</a:t>
            </a:r>
            <a:endParaRPr lang="fr-FR" sz="2400" b="0" strike="noStrike" spc="-1" dirty="0">
              <a:latin typeface="Arial"/>
            </a:endParaRPr>
          </a:p>
        </p:txBody>
      </p:sp>
      <p:sp>
        <p:nvSpPr>
          <p:cNvPr id="17" name="CustomShape 5"/>
          <p:cNvSpPr/>
          <p:nvPr/>
        </p:nvSpPr>
        <p:spPr>
          <a:xfrm>
            <a:off x="726600" y="4594079"/>
            <a:ext cx="4793186" cy="780966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Figure – Brèche volcanique andésitique issue d’un volcanisme d’arc explosif à Cap d’Ail</a:t>
            </a:r>
            <a:r>
              <a:rPr lang="fr-FR" sz="12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–  </a:t>
            </a:r>
            <a:r>
              <a:rPr lang="fr-FR" sz="1200" spc="-1" dirty="0">
                <a:solidFill>
                  <a:srgbClr val="000000"/>
                </a:solidFill>
                <a:latin typeface="Times New Roman"/>
                <a:ea typeface="Calibri"/>
              </a:rPr>
              <a:t>source : Duborget Robin</a:t>
            </a:r>
            <a:endParaRPr lang="fr-FR" sz="1200" spc="-1" dirty="0"/>
          </a:p>
          <a:p>
            <a:pPr>
              <a:lnSpc>
                <a:spcPct val="107000"/>
              </a:lnSpc>
              <a:spcAft>
                <a:spcPts val="799"/>
              </a:spcAft>
            </a:pPr>
            <a:endParaRPr lang="fr-FR" sz="1200" b="0" strike="noStrike" spc="-1" dirty="0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0" y="948831"/>
            <a:ext cx="4897457" cy="32649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2472" y="1826278"/>
            <a:ext cx="5264682" cy="3509788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61513" y="3805020"/>
            <a:ext cx="742950" cy="29368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1 cm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124" y="3911252"/>
            <a:ext cx="578485" cy="781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8171868" y="3445359"/>
            <a:ext cx="2489892" cy="11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0717450" y="3276082"/>
            <a:ext cx="1266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Amphibole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7737102" y="4382774"/>
            <a:ext cx="2980348" cy="33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0717450" y="4252195"/>
            <a:ext cx="1266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Plagioclase</a:t>
            </a:r>
          </a:p>
        </p:txBody>
      </p:sp>
    </p:spTree>
    <p:extLst>
      <p:ext uri="{BB962C8B-B14F-4D97-AF65-F5344CB8AC3E}">
        <p14:creationId xmlns:p14="http://schemas.microsoft.com/office/powerpoint/2010/main" val="33378659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9" name="Image 12"/>
          <p:cNvPicPr/>
          <p:nvPr/>
        </p:nvPicPr>
        <p:blipFill>
          <a:blip r:embed="rId2"/>
          <a:stretch/>
        </p:blipFill>
        <p:spPr>
          <a:xfrm>
            <a:off x="90360" y="780840"/>
            <a:ext cx="10419480" cy="6048360"/>
          </a:xfrm>
          <a:prstGeom prst="rect">
            <a:avLst/>
          </a:prstGeom>
          <a:ln>
            <a:noFill/>
          </a:ln>
        </p:spPr>
      </p:pic>
      <p:sp>
        <p:nvSpPr>
          <p:cNvPr id="184" name="CustomShape 8"/>
          <p:cNvSpPr/>
          <p:nvPr/>
        </p:nvSpPr>
        <p:spPr>
          <a:xfrm>
            <a:off x="-1822" y="10080"/>
            <a:ext cx="12193822" cy="770760"/>
          </a:xfrm>
          <a:prstGeom prst="rect">
            <a:avLst/>
          </a:prstGeom>
          <a:solidFill>
            <a:srgbClr val="E3D2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Un volcanisme et une </a:t>
            </a:r>
            <a:r>
              <a:rPr lang="fr-FR" sz="2400" b="0" strike="noStrike" spc="-1" dirty="0" err="1">
                <a:solidFill>
                  <a:srgbClr val="000000"/>
                </a:solidFill>
                <a:latin typeface="Century Gothic"/>
              </a:rPr>
              <a:t>océanisation</a:t>
            </a: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 (la mer ligure) </a:t>
            </a:r>
            <a:r>
              <a:rPr lang="fr-FR" sz="2400" b="0" strike="noStrike" spc="-1" dirty="0" err="1">
                <a:solidFill>
                  <a:srgbClr val="000000"/>
                </a:solidFill>
                <a:latin typeface="Century Gothic"/>
              </a:rPr>
              <a:t>oligo</a:t>
            </a: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-miocène, en pleine orogenèse alpine : les graphiques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68900" y="987897"/>
            <a:ext cx="6332220" cy="3037205"/>
          </a:xfrm>
          <a:prstGeom prst="rect">
            <a:avLst/>
          </a:prstGeom>
        </p:spPr>
      </p:pic>
      <p:sp>
        <p:nvSpPr>
          <p:cNvPr id="16" name="CustomShape 5"/>
          <p:cNvSpPr/>
          <p:nvPr/>
        </p:nvSpPr>
        <p:spPr>
          <a:xfrm>
            <a:off x="221300" y="4251090"/>
            <a:ext cx="6027420" cy="1022915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Figure –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Carte des Anomalies gravimétriques du Bassin ligure (A,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Rollet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et al. 2002) et profondeur du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Moho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(B,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Chamot-Rooke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1999) mettant en évidence une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océanisation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entre Corse et continent</a:t>
            </a:r>
          </a:p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2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endParaRPr lang="fr-FR" sz="1200" b="0" strike="noStrike" spc="-1" dirty="0">
              <a:latin typeface="Arial"/>
            </a:endParaRPr>
          </a:p>
        </p:txBody>
      </p:sp>
      <p:pic>
        <p:nvPicPr>
          <p:cNvPr id="18" name="Image 17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6477080" y="938644"/>
            <a:ext cx="5692509" cy="2721811"/>
          </a:xfrm>
          <a:prstGeom prst="rect">
            <a:avLst/>
          </a:prstGeom>
        </p:spPr>
      </p:pic>
      <p:sp>
        <p:nvSpPr>
          <p:cNvPr id="20" name="CustomShape 5"/>
          <p:cNvSpPr/>
          <p:nvPr/>
        </p:nvSpPr>
        <p:spPr>
          <a:xfrm>
            <a:off x="6559644" y="3972902"/>
            <a:ext cx="5527380" cy="1414346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r>
              <a:rPr lang="fr-FR" sz="16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Figure –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Tomographie sismique du golfe du Lion à la Calabre en passant par le bloc corso-sarde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: mise en évidence d’une zone de subduction, cause de l’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océanisation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(optionnel avec des élèves)-</a:t>
            </a:r>
            <a:r>
              <a:rPr lang="fr-FR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 :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Spakman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W., &amp; </a:t>
            </a:r>
            <a:r>
              <a:rPr lang="fr-F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Wortel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(2004). A </a:t>
            </a:r>
            <a:r>
              <a:rPr lang="fr-F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tomographic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western </a:t>
            </a:r>
            <a:r>
              <a:rPr lang="fr-F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geodynamics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fr-F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TRANSMED atlas. The </a:t>
            </a:r>
            <a:r>
              <a:rPr lang="fr-F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</a:t>
            </a:r>
            <a:r>
              <a:rPr lang="fr-F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r>
              <a:rPr lang="fr-F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crust</a:t>
            </a:r>
            <a:r>
              <a:rPr lang="fr-F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mantle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(pp. 31-52). Springer, Berlin, Heidelberg</a:t>
            </a:r>
          </a:p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2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endParaRPr lang="fr-FR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0628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2"/>
          <p:cNvSpPr/>
          <p:nvPr/>
        </p:nvSpPr>
        <p:spPr>
          <a:xfrm>
            <a:off x="5987880" y="2295360"/>
            <a:ext cx="216000" cy="17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0" y="421956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4"/>
          <p:cNvSpPr/>
          <p:nvPr/>
        </p:nvSpPr>
        <p:spPr>
          <a:xfrm>
            <a:off x="5987880" y="6372000"/>
            <a:ext cx="216000" cy="17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137" name="CustomShape 5"/>
          <p:cNvSpPr/>
          <p:nvPr/>
        </p:nvSpPr>
        <p:spPr>
          <a:xfrm>
            <a:off x="0" y="837252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6"/>
          <p:cNvSpPr/>
          <p:nvPr/>
        </p:nvSpPr>
        <p:spPr>
          <a:xfrm>
            <a:off x="5987880" y="10534320"/>
            <a:ext cx="216000" cy="17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139" name="CustomShape 7"/>
          <p:cNvSpPr/>
          <p:nvPr/>
        </p:nvSpPr>
        <p:spPr>
          <a:xfrm>
            <a:off x="0" y="1239192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8"/>
          <p:cNvSpPr/>
          <p:nvPr/>
        </p:nvSpPr>
        <p:spPr>
          <a:xfrm>
            <a:off x="5987880" y="14506200"/>
            <a:ext cx="216000" cy="17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141" name="CustomShape 9"/>
          <p:cNvSpPr/>
          <p:nvPr/>
        </p:nvSpPr>
        <p:spPr>
          <a:xfrm>
            <a:off x="7776720" y="5374800"/>
            <a:ext cx="3921480" cy="11397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Des cycles orogéniques et des événements géologiques successifs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19" name="Image 18" descr="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7703"/>
          <a:stretch/>
        </p:blipFill>
        <p:spPr bwMode="auto">
          <a:xfrm>
            <a:off x="0" y="351237"/>
            <a:ext cx="2660015" cy="1934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 descr="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1" b="54504"/>
          <a:stretch/>
        </p:blipFill>
        <p:spPr bwMode="auto">
          <a:xfrm>
            <a:off x="0" y="3095088"/>
            <a:ext cx="2660015" cy="2011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9" r="24148" b="74199"/>
          <a:stretch/>
        </p:blipFill>
        <p:spPr>
          <a:xfrm>
            <a:off x="2762655" y="228405"/>
            <a:ext cx="3689172" cy="200400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" t="29939" r="11632" b="39989"/>
          <a:stretch/>
        </p:blipFill>
        <p:spPr>
          <a:xfrm>
            <a:off x="2616740" y="2914033"/>
            <a:ext cx="4737938" cy="2420976"/>
          </a:xfrm>
          <a:prstGeom prst="rect">
            <a:avLst/>
          </a:prstGeom>
        </p:spPr>
      </p:pic>
      <p:pic>
        <p:nvPicPr>
          <p:cNvPr id="23" name="Image 22" descr="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0" b="8304"/>
          <a:stretch/>
        </p:blipFill>
        <p:spPr bwMode="auto">
          <a:xfrm>
            <a:off x="7310909" y="209252"/>
            <a:ext cx="2660015" cy="205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t="60308" r="1213" b="1677"/>
          <a:stretch/>
        </p:blipFill>
        <p:spPr>
          <a:xfrm>
            <a:off x="7315200" y="2366334"/>
            <a:ext cx="4457709" cy="26070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1965998"/>
            <a:ext cx="267480" cy="302067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86000" y="4771776"/>
            <a:ext cx="267480" cy="302067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20729" y="1900763"/>
            <a:ext cx="267480" cy="302067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9" name="CustomShape 2"/>
          <p:cNvSpPr/>
          <p:nvPr/>
        </p:nvSpPr>
        <p:spPr>
          <a:xfrm>
            <a:off x="70314" y="5483325"/>
            <a:ext cx="6608160" cy="82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</a:t>
            </a:r>
            <a:r>
              <a:rPr lang="fr-FR" sz="1600" b="1" spc="-1" dirty="0">
                <a:solidFill>
                  <a:srgbClr val="000000"/>
                </a:solidFill>
                <a:latin typeface="Calibri"/>
                <a:ea typeface="Calibri"/>
              </a:rPr>
              <a:t>8</a:t>
            </a: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– Schéma de l’ouverture de la mer ligure à l’</a:t>
            </a:r>
            <a:r>
              <a:rPr lang="fr-FR" sz="16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echelle</a:t>
            </a: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lithosphérique </a:t>
            </a:r>
            <a:r>
              <a:rPr lang="fr-FR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fr-FR" sz="11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1100" b="0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source schémas : Duborget Robin / source </a:t>
            </a:r>
            <a:r>
              <a:rPr lang="fr-FR" sz="1100" i="1" spc="-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cartes :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Faccenna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C.,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Piromallo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C.,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Crespo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‐Blanc, A., Jolivet, L., &amp; Rossetti, F. (2004).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Lateral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slab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western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arcs.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Tectonics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23(1)</a:t>
            </a:r>
            <a:endParaRPr lang="fr-FR" sz="1100" b="0" i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698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2"/>
          <p:cNvSpPr/>
          <p:nvPr/>
        </p:nvSpPr>
        <p:spPr>
          <a:xfrm>
            <a:off x="10662120" y="2515680"/>
            <a:ext cx="1529640" cy="167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7 –Extrait de la Carte géologique de France au millionième </a:t>
            </a:r>
            <a:r>
              <a:rPr lang="fr-FR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fr-FR" sz="11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8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</a:t>
            </a:r>
            <a:r>
              <a:rPr lang="fr-FR" sz="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r>
              <a:rPr lang="fr-FR" sz="8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www.geoportail.gouv.fr</a:t>
            </a:r>
            <a:endParaRPr lang="fr-FR" sz="800" b="0" strike="noStrike" spc="-1" dirty="0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Bilan local sur la carte géologique au millionième de France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179" name="Image 12"/>
          <p:cNvPicPr/>
          <p:nvPr/>
        </p:nvPicPr>
        <p:blipFill>
          <a:blip r:embed="rId2"/>
          <a:stretch/>
        </p:blipFill>
        <p:spPr>
          <a:xfrm>
            <a:off x="90360" y="780840"/>
            <a:ext cx="10419480" cy="6048360"/>
          </a:xfrm>
          <a:prstGeom prst="rect">
            <a:avLst/>
          </a:prstGeom>
          <a:ln>
            <a:noFill/>
          </a:ln>
        </p:spPr>
      </p:pic>
      <p:sp>
        <p:nvSpPr>
          <p:cNvPr id="180" name="CustomShape 4"/>
          <p:cNvSpPr/>
          <p:nvPr/>
        </p:nvSpPr>
        <p:spPr>
          <a:xfrm>
            <a:off x="720000" y="1366920"/>
            <a:ext cx="3384000" cy="1225080"/>
          </a:xfrm>
          <a:prstGeom prst="rect">
            <a:avLst/>
          </a:prstGeom>
          <a:solidFill>
            <a:srgbClr val="F094C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Une vieille chaîne de montagne =&gt; varisque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81" name="CustomShape 5"/>
          <p:cNvSpPr/>
          <p:nvPr/>
        </p:nvSpPr>
        <p:spPr>
          <a:xfrm>
            <a:off x="1152000" y="2952000"/>
            <a:ext cx="3384000" cy="1225080"/>
          </a:xfrm>
          <a:prstGeom prst="rect">
            <a:avLst/>
          </a:prstGeom>
          <a:solidFill>
            <a:srgbClr val="ED1C2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Le démantelement de cette chaîne (rifting permien)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82" name="CustomShape 6"/>
          <p:cNvSpPr/>
          <p:nvPr/>
        </p:nvSpPr>
        <p:spPr>
          <a:xfrm>
            <a:off x="2232000" y="4680000"/>
            <a:ext cx="3384000" cy="1544530"/>
          </a:xfrm>
          <a:prstGeom prst="rect">
            <a:avLst/>
          </a:prstGeom>
          <a:solidFill>
            <a:srgbClr val="5E8AC7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Un océan secondaire et sa fermeture : les ophiolites (alpine)</a:t>
            </a:r>
            <a:endParaRPr lang="fr-FR" sz="2400" b="0" strike="noStrike" spc="-1" dirty="0">
              <a:latin typeface="Arial"/>
            </a:endParaRPr>
          </a:p>
        </p:txBody>
      </p:sp>
      <p:sp>
        <p:nvSpPr>
          <p:cNvPr id="183" name="CustomShape 7"/>
          <p:cNvSpPr/>
          <p:nvPr/>
        </p:nvSpPr>
        <p:spPr>
          <a:xfrm>
            <a:off x="5760000" y="1368000"/>
            <a:ext cx="3888000" cy="1296000"/>
          </a:xfrm>
          <a:prstGeom prst="rect">
            <a:avLst/>
          </a:prstGeom>
          <a:solidFill>
            <a:srgbClr val="FAA61A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Une nouvelle chaîne de montagne, tertiaire : les alpes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84" name="CustomShape 8"/>
          <p:cNvSpPr/>
          <p:nvPr/>
        </p:nvSpPr>
        <p:spPr>
          <a:xfrm>
            <a:off x="6408000" y="3096000"/>
            <a:ext cx="3925822" cy="1728000"/>
          </a:xfrm>
          <a:prstGeom prst="rect">
            <a:avLst/>
          </a:prstGeom>
          <a:solidFill>
            <a:srgbClr val="E3D2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Un volcanisme et une </a:t>
            </a:r>
            <a:r>
              <a:rPr lang="fr-FR" sz="2400" b="0" strike="noStrike" spc="-1" dirty="0" err="1">
                <a:solidFill>
                  <a:srgbClr val="000000"/>
                </a:solidFill>
                <a:latin typeface="Century Gothic"/>
              </a:rPr>
              <a:t>océanisation</a:t>
            </a: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 (la mer ligure) </a:t>
            </a:r>
            <a:r>
              <a:rPr lang="fr-FR" sz="2400" b="0" strike="noStrike" spc="-1" dirty="0" err="1">
                <a:solidFill>
                  <a:srgbClr val="000000"/>
                </a:solidFill>
                <a:latin typeface="Century Gothic"/>
              </a:rPr>
              <a:t>oligo</a:t>
            </a: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-miocène, en pleine orogenèse alpine</a:t>
            </a:r>
            <a:endParaRPr lang="fr-FR" sz="2400" b="0" strike="noStrike" spc="-1" dirty="0">
              <a:latin typeface="Arial"/>
            </a:endParaRPr>
          </a:p>
        </p:txBody>
      </p:sp>
      <p:sp>
        <p:nvSpPr>
          <p:cNvPr id="185" name="CustomShape 9"/>
          <p:cNvSpPr/>
          <p:nvPr/>
        </p:nvSpPr>
        <p:spPr>
          <a:xfrm>
            <a:off x="2448000" y="2448000"/>
            <a:ext cx="432000" cy="576000"/>
          </a:xfrm>
          <a:custGeom>
            <a:avLst/>
            <a:gdLst/>
            <a:ahLst/>
            <a:cxnLst/>
            <a:rect l="0" t="0" r="r" b="b"/>
            <a:pathLst>
              <a:path w="1202" h="1601">
                <a:moveTo>
                  <a:pt x="300" y="0"/>
                </a:moveTo>
                <a:lnTo>
                  <a:pt x="300" y="1200"/>
                </a:lnTo>
                <a:lnTo>
                  <a:pt x="0" y="1200"/>
                </a:lnTo>
                <a:lnTo>
                  <a:pt x="600" y="1600"/>
                </a:lnTo>
                <a:lnTo>
                  <a:pt x="1201" y="1200"/>
                </a:lnTo>
                <a:lnTo>
                  <a:pt x="900" y="1200"/>
                </a:lnTo>
                <a:lnTo>
                  <a:pt x="900" y="0"/>
                </a:lnTo>
                <a:lnTo>
                  <a:pt x="300" y="0"/>
                </a:lnTo>
              </a:path>
            </a:pathLst>
          </a:cu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10"/>
          <p:cNvSpPr/>
          <p:nvPr/>
        </p:nvSpPr>
        <p:spPr>
          <a:xfrm>
            <a:off x="3240000" y="4032000"/>
            <a:ext cx="432000" cy="792000"/>
          </a:xfrm>
          <a:custGeom>
            <a:avLst/>
            <a:gdLst/>
            <a:ahLst/>
            <a:cxnLst/>
            <a:rect l="0" t="0" r="r" b="b"/>
            <a:pathLst>
              <a:path w="1202" h="2202">
                <a:moveTo>
                  <a:pt x="300" y="0"/>
                </a:moveTo>
                <a:lnTo>
                  <a:pt x="300" y="1650"/>
                </a:lnTo>
                <a:lnTo>
                  <a:pt x="0" y="1650"/>
                </a:lnTo>
                <a:lnTo>
                  <a:pt x="600" y="2201"/>
                </a:lnTo>
                <a:lnTo>
                  <a:pt x="1201" y="1650"/>
                </a:lnTo>
                <a:lnTo>
                  <a:pt x="900" y="1650"/>
                </a:lnTo>
                <a:lnTo>
                  <a:pt x="900" y="0"/>
                </a:lnTo>
                <a:lnTo>
                  <a:pt x="300" y="0"/>
                </a:lnTo>
              </a:path>
            </a:pathLst>
          </a:cu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CustomShape 11"/>
          <p:cNvSpPr/>
          <p:nvPr/>
        </p:nvSpPr>
        <p:spPr>
          <a:xfrm rot="1548106">
            <a:off x="5245387" y="2453201"/>
            <a:ext cx="389231" cy="2529546"/>
          </a:xfrm>
          <a:custGeom>
            <a:avLst/>
            <a:gdLst/>
            <a:ahLst/>
            <a:cxnLst/>
            <a:rect l="0" t="0" r="r" b="b"/>
            <a:pathLst>
              <a:path w="1202" h="4402">
                <a:moveTo>
                  <a:pt x="300" y="4401"/>
                </a:moveTo>
                <a:lnTo>
                  <a:pt x="300" y="1100"/>
                </a:lnTo>
                <a:lnTo>
                  <a:pt x="0" y="1100"/>
                </a:lnTo>
                <a:lnTo>
                  <a:pt x="600" y="0"/>
                </a:lnTo>
                <a:lnTo>
                  <a:pt x="1201" y="1100"/>
                </a:lnTo>
                <a:lnTo>
                  <a:pt x="900" y="1100"/>
                </a:lnTo>
                <a:lnTo>
                  <a:pt x="900" y="4401"/>
                </a:lnTo>
                <a:lnTo>
                  <a:pt x="300" y="4401"/>
                </a:lnTo>
              </a:path>
            </a:pathLst>
          </a:cu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CustomShape 12"/>
          <p:cNvSpPr/>
          <p:nvPr/>
        </p:nvSpPr>
        <p:spPr>
          <a:xfrm>
            <a:off x="7560000" y="2448000"/>
            <a:ext cx="432000" cy="792000"/>
          </a:xfrm>
          <a:custGeom>
            <a:avLst/>
            <a:gdLst/>
            <a:ahLst/>
            <a:cxnLst/>
            <a:rect l="0" t="0" r="r" b="b"/>
            <a:pathLst>
              <a:path w="1202" h="2202">
                <a:moveTo>
                  <a:pt x="300" y="0"/>
                </a:moveTo>
                <a:lnTo>
                  <a:pt x="300" y="1650"/>
                </a:lnTo>
                <a:lnTo>
                  <a:pt x="0" y="1650"/>
                </a:lnTo>
                <a:lnTo>
                  <a:pt x="600" y="2201"/>
                </a:lnTo>
                <a:lnTo>
                  <a:pt x="1201" y="1650"/>
                </a:lnTo>
                <a:lnTo>
                  <a:pt x="900" y="1650"/>
                </a:lnTo>
                <a:lnTo>
                  <a:pt x="900" y="0"/>
                </a:lnTo>
                <a:lnTo>
                  <a:pt x="300" y="0"/>
                </a:lnTo>
              </a:path>
            </a:pathLst>
          </a:cu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2"/>
          <p:cNvSpPr/>
          <p:nvPr/>
        </p:nvSpPr>
        <p:spPr>
          <a:xfrm>
            <a:off x="6165720" y="5302445"/>
            <a:ext cx="5695630" cy="772261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Et sur </a:t>
            </a:r>
            <a:r>
              <a:rPr lang="fr-FR" sz="2400" b="1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hlinkClick r:id="rId3"/>
              </a:rPr>
              <a:t>Tectoglob</a:t>
            </a:r>
            <a:r>
              <a:rPr lang="fr-FR" sz="24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hlinkClick r:id="rId3"/>
              </a:rPr>
              <a:t> 3D </a:t>
            </a:r>
            <a:r>
              <a:rPr lang="fr-FR" sz="2400" b="1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 </a:t>
            </a:r>
            <a:r>
              <a:rPr lang="fr-FR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– Philippe </a:t>
            </a:r>
            <a:r>
              <a:rPr lang="fr-FR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Cosentino</a:t>
            </a:r>
            <a:endParaRPr lang="fr-FR" b="0" strike="noStrike" spc="-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099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2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rgbClr val="F094C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DATATION ABSOLUE LOCALE : Les roches magmatiques du Mercantour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84" name="Image 10"/>
          <p:cNvPicPr/>
          <p:nvPr/>
        </p:nvPicPr>
        <p:blipFill>
          <a:blip r:embed="rId2"/>
          <a:srcRect t="33475"/>
          <a:stretch/>
        </p:blipFill>
        <p:spPr>
          <a:xfrm>
            <a:off x="33480" y="750600"/>
            <a:ext cx="12238920" cy="1253520"/>
          </a:xfrm>
          <a:prstGeom prst="rect">
            <a:avLst/>
          </a:prstGeom>
          <a:ln>
            <a:noFill/>
          </a:ln>
        </p:spPr>
      </p:pic>
      <p:sp>
        <p:nvSpPr>
          <p:cNvPr id="85" name="CustomShape 3"/>
          <p:cNvSpPr/>
          <p:nvPr/>
        </p:nvSpPr>
        <p:spPr>
          <a:xfrm>
            <a:off x="33480" y="1902600"/>
            <a:ext cx="11875680" cy="52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1 - Âge Rb/Sr du </a:t>
            </a:r>
            <a:r>
              <a:rPr lang="fr-FR" sz="16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leucogranite</a:t>
            </a: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de Rocco Verde (Massif de l’Argentera) </a:t>
            </a:r>
            <a:r>
              <a:rPr lang="fr-FR" sz="1200" b="1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–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 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 :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Musumeci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Giovanni, and Fabrizio Colombo. "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Late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Visean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mylonitic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granitoids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in the Argentera Massif (western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Alps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Italy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):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age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and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kinematic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constraints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on the Ferrière–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Mollières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shear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zone." Comptes Rendus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Geoscience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334.3 (2002): 213-220.</a:t>
            </a:r>
            <a:endParaRPr lang="fr-FR" sz="1200" b="0" strike="noStrike" spc="-1" dirty="0">
              <a:latin typeface="Arial"/>
            </a:endParaRPr>
          </a:p>
        </p:txBody>
      </p:sp>
      <p:pic>
        <p:nvPicPr>
          <p:cNvPr id="86" name="Image 1"/>
          <p:cNvPicPr/>
          <p:nvPr/>
        </p:nvPicPr>
        <p:blipFill>
          <a:blip r:embed="rId3"/>
          <a:stretch/>
        </p:blipFill>
        <p:spPr>
          <a:xfrm>
            <a:off x="33480" y="2605320"/>
            <a:ext cx="5122080" cy="3841560"/>
          </a:xfrm>
          <a:prstGeom prst="rect">
            <a:avLst/>
          </a:prstGeom>
          <a:ln>
            <a:noFill/>
          </a:ln>
        </p:spPr>
      </p:pic>
      <p:sp>
        <p:nvSpPr>
          <p:cNvPr id="87" name="CustomShape 4"/>
          <p:cNvSpPr/>
          <p:nvPr/>
        </p:nvSpPr>
        <p:spPr>
          <a:xfrm>
            <a:off x="0" y="6418800"/>
            <a:ext cx="515556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2 – La Vallée de la </a:t>
            </a:r>
            <a:r>
              <a:rPr lang="fr-FR" sz="16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Gordolasque</a:t>
            </a: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fr-FR" sz="1200" b="1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–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 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 : Duborget Robin</a:t>
            </a:r>
            <a:endParaRPr lang="fr-FR" sz="1200" b="0" strike="noStrike" spc="-1" dirty="0">
              <a:latin typeface="Arial"/>
            </a:endParaRPr>
          </a:p>
        </p:txBody>
      </p:sp>
      <p:pic>
        <p:nvPicPr>
          <p:cNvPr id="88" name="Image 2"/>
          <p:cNvPicPr/>
          <p:nvPr/>
        </p:nvPicPr>
        <p:blipFill>
          <a:blip r:embed="rId4"/>
          <a:stretch/>
        </p:blipFill>
        <p:spPr>
          <a:xfrm>
            <a:off x="5646600" y="2605320"/>
            <a:ext cx="5766840" cy="3844440"/>
          </a:xfrm>
          <a:prstGeom prst="rect">
            <a:avLst/>
          </a:prstGeom>
          <a:ln>
            <a:noFill/>
          </a:ln>
        </p:spPr>
      </p:pic>
      <p:sp>
        <p:nvSpPr>
          <p:cNvPr id="89" name="CustomShape 5"/>
          <p:cNvSpPr/>
          <p:nvPr/>
        </p:nvSpPr>
        <p:spPr>
          <a:xfrm>
            <a:off x="5646600" y="6418800"/>
            <a:ext cx="57668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3 – Migmatite de la haute-Vésubie </a:t>
            </a:r>
            <a:r>
              <a:rPr lang="fr-FR" sz="1200" b="1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–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 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 : Duborget Robin</a:t>
            </a:r>
            <a:endParaRPr lang="fr-FR" sz="1200" b="0" strike="noStrike" spc="-1" dirty="0">
              <a:latin typeface="Arial"/>
            </a:endParaRPr>
          </a:p>
        </p:txBody>
      </p:sp>
      <p:sp>
        <p:nvSpPr>
          <p:cNvPr id="90" name="CustomShape 6"/>
          <p:cNvSpPr/>
          <p:nvPr/>
        </p:nvSpPr>
        <p:spPr>
          <a:xfrm>
            <a:off x="5783760" y="6169320"/>
            <a:ext cx="311760" cy="658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91" name="CustomShape 7"/>
          <p:cNvSpPr/>
          <p:nvPr/>
        </p:nvSpPr>
        <p:spPr>
          <a:xfrm>
            <a:off x="6153120" y="6002640"/>
            <a:ext cx="7891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Calibri"/>
              </a:rPr>
              <a:t>1 cm</a:t>
            </a:r>
            <a:r>
              <a:rPr lang="fr-FR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fr-FR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330480" y="226692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2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rgbClr val="F094C4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DATATION ABSOLUE LOCALE : Les roches magmatiques du Mercantour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94" name="Image 10"/>
          <p:cNvPicPr/>
          <p:nvPr/>
        </p:nvPicPr>
        <p:blipFill>
          <a:blip r:embed="rId2"/>
          <a:srcRect t="33475"/>
          <a:stretch/>
        </p:blipFill>
        <p:spPr>
          <a:xfrm>
            <a:off x="33480" y="750600"/>
            <a:ext cx="12238920" cy="1253520"/>
          </a:xfrm>
          <a:prstGeom prst="rect">
            <a:avLst/>
          </a:prstGeom>
          <a:ln>
            <a:noFill/>
          </a:ln>
        </p:spPr>
      </p:pic>
      <p:sp>
        <p:nvSpPr>
          <p:cNvPr id="95" name="CustomShape 3"/>
          <p:cNvSpPr/>
          <p:nvPr/>
        </p:nvSpPr>
        <p:spPr>
          <a:xfrm>
            <a:off x="33480" y="1902600"/>
            <a:ext cx="11875680" cy="52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1 - Âge Rb/Sr du </a:t>
            </a:r>
            <a:r>
              <a:rPr lang="fr-FR" sz="16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leucogranite</a:t>
            </a: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de Rocco Verde (Massif de l’Argentera) </a:t>
            </a:r>
            <a:r>
              <a:rPr lang="fr-FR" sz="1200" b="1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–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 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 :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Musumeci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Giovanni, and Fabrizio Colombo. "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Late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Visean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mylonitic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granitoids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in the Argentera Massif (western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Alps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Italy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):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age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and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kinematic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constraints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on the Ferrière–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Mollières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shear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zone." Comptes Rendus </a:t>
            </a:r>
            <a:r>
              <a:rPr lang="fr-FR" sz="12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Geoscience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334.3 (2002): 213-220.</a:t>
            </a:r>
            <a:endParaRPr lang="fr-FR" sz="1200" b="0" strike="noStrike" spc="-1" dirty="0">
              <a:latin typeface="Arial"/>
            </a:endParaRPr>
          </a:p>
        </p:txBody>
      </p:sp>
      <p:pic>
        <p:nvPicPr>
          <p:cNvPr id="96" name="Image 2"/>
          <p:cNvPicPr/>
          <p:nvPr/>
        </p:nvPicPr>
        <p:blipFill>
          <a:blip r:embed="rId3"/>
          <a:stretch/>
        </p:blipFill>
        <p:spPr>
          <a:xfrm>
            <a:off x="5646600" y="2605320"/>
            <a:ext cx="5766840" cy="3844440"/>
          </a:xfrm>
          <a:prstGeom prst="rect">
            <a:avLst/>
          </a:prstGeom>
          <a:ln>
            <a:noFill/>
          </a:ln>
        </p:spPr>
      </p:pic>
      <p:sp>
        <p:nvSpPr>
          <p:cNvPr id="97" name="CustomShape 4"/>
          <p:cNvSpPr/>
          <p:nvPr/>
        </p:nvSpPr>
        <p:spPr>
          <a:xfrm>
            <a:off x="5646600" y="6418800"/>
            <a:ext cx="57668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3 – Migmatite de la haute-Vésubie </a:t>
            </a:r>
            <a:r>
              <a:rPr lang="fr-FR" sz="1200" b="1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–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 </a:t>
            </a:r>
            <a:r>
              <a:rPr lang="fr-FR" sz="1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 : Duborget Robin</a:t>
            </a:r>
            <a:endParaRPr lang="fr-FR" sz="1200" b="0" strike="noStrike" spc="-1" dirty="0">
              <a:latin typeface="Arial"/>
            </a:endParaRPr>
          </a:p>
        </p:txBody>
      </p:sp>
      <p:sp>
        <p:nvSpPr>
          <p:cNvPr id="98" name="CustomShape 5"/>
          <p:cNvSpPr/>
          <p:nvPr/>
        </p:nvSpPr>
        <p:spPr>
          <a:xfrm>
            <a:off x="5783760" y="6169320"/>
            <a:ext cx="311760" cy="658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99" name="CustomShape 6"/>
          <p:cNvSpPr/>
          <p:nvPr/>
        </p:nvSpPr>
        <p:spPr>
          <a:xfrm>
            <a:off x="6153120" y="6002640"/>
            <a:ext cx="7891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Calibri"/>
              </a:rPr>
              <a:t>1 cm</a:t>
            </a:r>
            <a:r>
              <a:rPr lang="fr-FR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100" name="CustomShape 7"/>
          <p:cNvSpPr/>
          <p:nvPr/>
        </p:nvSpPr>
        <p:spPr>
          <a:xfrm>
            <a:off x="154080" y="2724120"/>
            <a:ext cx="5364720" cy="3260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latin typeface="Calibri"/>
                <a:ea typeface="Calibri"/>
              </a:rPr>
              <a:t>t = ln(p+1) / λ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p = 0,004642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λ = Ln (2) / T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Pour le </a:t>
            </a:r>
            <a:r>
              <a:rPr lang="fr-FR" sz="1800" b="1" strike="noStrike" spc="-1" baseline="30000">
                <a:solidFill>
                  <a:srgbClr val="000000"/>
                </a:solidFill>
                <a:latin typeface="Calibri"/>
                <a:ea typeface="Calibri"/>
              </a:rPr>
              <a:t>87</a:t>
            </a:r>
            <a:r>
              <a:rPr lang="fr-FR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Rb ; T = 48,8 Ga, donc λ = 0,00001420 Ma</a:t>
            </a:r>
            <a:r>
              <a:rPr lang="fr-FR" sz="1800" b="1" strike="noStrike" spc="-1" baseline="30000">
                <a:solidFill>
                  <a:srgbClr val="000000"/>
                </a:solidFill>
                <a:latin typeface="Calibri"/>
                <a:ea typeface="Calibri"/>
              </a:rPr>
              <a:t>–1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fr-FR" sz="18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 1"/>
          <p:cNvPicPr/>
          <p:nvPr/>
        </p:nvPicPr>
        <p:blipFill>
          <a:blip r:embed="rId2"/>
          <a:srcRect t="2034"/>
          <a:stretch/>
        </p:blipFill>
        <p:spPr>
          <a:xfrm>
            <a:off x="0" y="1035720"/>
            <a:ext cx="9089640" cy="5645880"/>
          </a:xfrm>
          <a:prstGeom prst="rect">
            <a:avLst/>
          </a:prstGeom>
          <a:ln>
            <a:noFill/>
          </a:ln>
        </p:spPr>
      </p:pic>
      <p:pic>
        <p:nvPicPr>
          <p:cNvPr id="102" name="Image 2"/>
          <p:cNvPicPr/>
          <p:nvPr/>
        </p:nvPicPr>
        <p:blipFill>
          <a:blip r:embed="rId3"/>
          <a:stretch/>
        </p:blipFill>
        <p:spPr>
          <a:xfrm>
            <a:off x="9187560" y="1035720"/>
            <a:ext cx="2875320" cy="2156400"/>
          </a:xfrm>
          <a:prstGeom prst="rect">
            <a:avLst/>
          </a:prstGeom>
          <a:ln>
            <a:noFill/>
          </a:ln>
        </p:spPr>
      </p:pic>
      <p:sp>
        <p:nvSpPr>
          <p:cNvPr id="103" name="CustomShape 1"/>
          <p:cNvSpPr/>
          <p:nvPr/>
        </p:nvSpPr>
        <p:spPr>
          <a:xfrm>
            <a:off x="9187560" y="3393360"/>
            <a:ext cx="2759040" cy="267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4 – Coupe détaillée des formations géologiques traversées par le tunnel ferroviaire de Monaco </a:t>
            </a:r>
            <a:r>
              <a:rPr lang="fr-FR" sz="1200" b="1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–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 source :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Ivaldi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J. P., Bellon, H.,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Guardia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P.,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Mangan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C., Müller, C., Perez, J. L., &amp;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Terramorsi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S. (2003). Contexte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lithostructural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âges 40K 40Ar et géochimie du volcanisme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calco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-alcalin tertiaire de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Cap-d'Ail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dans le tunnel ferroviaire de Monaco. Comptes Rendus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Geoscience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335(4), 411-421</a:t>
            </a:r>
            <a:endParaRPr lang="fr-FR" sz="1200" b="0" strike="noStrike" spc="-1" dirty="0"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DATATION ABSOLUE LOCALE : Les roches du tunnel ferroviaire de Monaco </a:t>
            </a:r>
            <a:endParaRPr lang="fr-FR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 3"/>
          <p:cNvPicPr/>
          <p:nvPr/>
        </p:nvPicPr>
        <p:blipFill>
          <a:blip r:embed="rId2"/>
          <a:stretch/>
        </p:blipFill>
        <p:spPr>
          <a:xfrm>
            <a:off x="3265920" y="906480"/>
            <a:ext cx="8925840" cy="2033640"/>
          </a:xfrm>
          <a:prstGeom prst="rect">
            <a:avLst/>
          </a:prstGeom>
          <a:ln>
            <a:noFill/>
          </a:ln>
        </p:spPr>
      </p:pic>
      <p:pic>
        <p:nvPicPr>
          <p:cNvPr id="106" name="Image 4"/>
          <p:cNvPicPr/>
          <p:nvPr/>
        </p:nvPicPr>
        <p:blipFill>
          <a:blip r:embed="rId3"/>
          <a:stretch/>
        </p:blipFill>
        <p:spPr>
          <a:xfrm>
            <a:off x="8469000" y="2940480"/>
            <a:ext cx="3721320" cy="2775960"/>
          </a:xfrm>
          <a:prstGeom prst="rect">
            <a:avLst/>
          </a:prstGeom>
          <a:ln>
            <a:noFill/>
          </a:ln>
        </p:spPr>
      </p:pic>
      <p:pic>
        <p:nvPicPr>
          <p:cNvPr id="107" name="Image 6"/>
          <p:cNvPicPr/>
          <p:nvPr/>
        </p:nvPicPr>
        <p:blipFill>
          <a:blip r:embed="rId4"/>
          <a:stretch/>
        </p:blipFill>
        <p:spPr>
          <a:xfrm>
            <a:off x="297000" y="906480"/>
            <a:ext cx="2726280" cy="2044440"/>
          </a:xfrm>
          <a:prstGeom prst="rect">
            <a:avLst/>
          </a:prstGeom>
          <a:ln>
            <a:noFill/>
          </a:ln>
        </p:spPr>
      </p:pic>
      <p:sp>
        <p:nvSpPr>
          <p:cNvPr id="108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9" name="Image 32"/>
          <p:cNvPicPr/>
          <p:nvPr/>
        </p:nvPicPr>
        <p:blipFill>
          <a:blip r:embed="rId5"/>
          <a:stretch/>
        </p:blipFill>
        <p:spPr>
          <a:xfrm>
            <a:off x="74520" y="2984760"/>
            <a:ext cx="5105880" cy="3872880"/>
          </a:xfrm>
          <a:prstGeom prst="rect">
            <a:avLst/>
          </a:prstGeom>
          <a:ln>
            <a:noFill/>
          </a:ln>
        </p:spPr>
      </p:pic>
      <p:sp>
        <p:nvSpPr>
          <p:cNvPr id="110" name="CustomShape 2"/>
          <p:cNvSpPr/>
          <p:nvPr/>
        </p:nvSpPr>
        <p:spPr>
          <a:xfrm>
            <a:off x="5410800" y="6031080"/>
            <a:ext cx="6608160" cy="82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6 - Photographie microscopique d’une roche équivalente à celle de Cap d’Ail et du tunnel (La </a:t>
            </a:r>
            <a:r>
              <a:rPr lang="fr-FR" sz="16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Vanade</a:t>
            </a: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, Villeneuve-Loubet) en Lumière polarisée/analysée </a:t>
            </a:r>
            <a:r>
              <a:rPr lang="fr-FR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fr-FR" sz="11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8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source</a:t>
            </a:r>
            <a:r>
              <a:rPr lang="fr-FR" sz="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r>
              <a:rPr lang="fr-FR" sz="8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image : Michel </a:t>
            </a:r>
            <a:r>
              <a:rPr lang="fr-FR" sz="8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Corsini</a:t>
            </a:r>
            <a:r>
              <a:rPr lang="fr-FR" sz="8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sur http://www.lithotheque.ac-aix-marseille.fr</a:t>
            </a:r>
            <a:endParaRPr lang="fr-FR" sz="800" b="0" strike="noStrike" spc="-1" dirty="0"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5607720" y="2984760"/>
            <a:ext cx="2759040" cy="248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5 – Analyse géochimique et datation absolue des roches du tunnel de Monaco </a:t>
            </a:r>
            <a:r>
              <a:rPr lang="fr-FR" sz="1200" b="1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–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 source :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Ivaldi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J. P., Bellon, H.,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Guardia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P.,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Mangan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C., Müller, C., Perez, J. L., &amp;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Terramorsi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S. (2003). Contexte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lithostructural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âges 40K 40Ar et géochimie du volcanisme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calco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-alcalin tertiaire de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Cap-d'Ail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dans le tunnel ferroviaire de Monaco. Comptes Rendus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Geoscience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335(4), 411-421</a:t>
            </a:r>
            <a:endParaRPr lang="fr-FR" sz="1200" b="0" strike="noStrike" spc="-1" dirty="0">
              <a:latin typeface="Arial"/>
            </a:endParaRPr>
          </a:p>
        </p:txBody>
      </p:sp>
      <p:sp>
        <p:nvSpPr>
          <p:cNvPr id="112" name="CustomShape 4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DATATION ABSOLUE LOCALE : Les roches du tunnel ferroviaire de Monaco </a:t>
            </a:r>
            <a:endParaRPr lang="fr-FR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 3"/>
          <p:cNvPicPr/>
          <p:nvPr/>
        </p:nvPicPr>
        <p:blipFill>
          <a:blip r:embed="rId2"/>
          <a:stretch/>
        </p:blipFill>
        <p:spPr>
          <a:xfrm>
            <a:off x="3265920" y="906480"/>
            <a:ext cx="8925840" cy="2033640"/>
          </a:xfrm>
          <a:prstGeom prst="rect">
            <a:avLst/>
          </a:prstGeom>
          <a:ln>
            <a:noFill/>
          </a:ln>
        </p:spPr>
      </p:pic>
      <p:pic>
        <p:nvPicPr>
          <p:cNvPr id="115" name="Image 6"/>
          <p:cNvPicPr/>
          <p:nvPr/>
        </p:nvPicPr>
        <p:blipFill>
          <a:blip r:embed="rId3"/>
          <a:stretch/>
        </p:blipFill>
        <p:spPr>
          <a:xfrm>
            <a:off x="297000" y="906480"/>
            <a:ext cx="2726280" cy="2044440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2"/>
          <p:cNvSpPr/>
          <p:nvPr/>
        </p:nvSpPr>
        <p:spPr>
          <a:xfrm>
            <a:off x="242280" y="2984760"/>
            <a:ext cx="11949120" cy="72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  <a:spcAft>
                <a:spcPts val="799"/>
              </a:spcAft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5– Analyse géochimique et datation absolue des roches du tunnel de Monaco </a:t>
            </a:r>
            <a:r>
              <a:rPr lang="fr-FR" sz="1200" b="1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–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 source :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Ivaldi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J. P., Bellon, H.,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Guardia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P.,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Mangan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C., Müller, C., Perez, J. L., &amp;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Terramorsi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S. (2003). Contexte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lithostructural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âges 40K 40Ar et géochimie du volcanisme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calco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-alcalin tertiaire de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Cap-d'Ail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dans le tunnel ferroviaire de Monaco. Comptes Rendus </a:t>
            </a:r>
            <a:r>
              <a:rPr lang="fr-FR" sz="1200" b="0" i="1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Geoscience</a:t>
            </a:r>
            <a:r>
              <a:rPr lang="fr-FR" sz="1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, 335(4), 411-421</a:t>
            </a:r>
            <a:endParaRPr lang="fr-FR" sz="1200" b="0" strike="noStrike" spc="-1" dirty="0">
              <a:latin typeface="Arial"/>
            </a:endParaRPr>
          </a:p>
        </p:txBody>
      </p:sp>
      <p:sp>
        <p:nvSpPr>
          <p:cNvPr id="118" name="CustomShape 3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DATATION ABSOLUE LOCALE : Les roches du tunnel ferroviaire de Monaco 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119" name="Image 1"/>
          <p:cNvPicPr/>
          <p:nvPr/>
        </p:nvPicPr>
        <p:blipFill>
          <a:blip r:embed="rId4"/>
          <a:stretch/>
        </p:blipFill>
        <p:spPr>
          <a:xfrm>
            <a:off x="440280" y="3864240"/>
            <a:ext cx="3176280" cy="894600"/>
          </a:xfrm>
          <a:prstGeom prst="rect">
            <a:avLst/>
          </a:prstGeom>
          <a:ln>
            <a:noFill/>
          </a:ln>
        </p:spPr>
      </p:pic>
      <p:sp>
        <p:nvSpPr>
          <p:cNvPr id="120" name="CustomShape 4"/>
          <p:cNvSpPr/>
          <p:nvPr/>
        </p:nvSpPr>
        <p:spPr>
          <a:xfrm>
            <a:off x="331560" y="5006880"/>
            <a:ext cx="85021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Voir ici pour plus d’informations : </a:t>
            </a:r>
            <a:r>
              <a:rPr lang="fr-FR" sz="1800" b="0" u="sng" strike="noStrike" spc="-1">
                <a:solidFill>
                  <a:srgbClr val="0563C1"/>
                </a:solidFill>
                <a:uFillTx/>
                <a:latin typeface="Calibri"/>
                <a:hlinkClick r:id="rId5"/>
              </a:rPr>
              <a:t>https://planet-terre.ens-lyon.fr/article/datation-k-ar.xml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2"/>
          <p:cNvSpPr/>
          <p:nvPr/>
        </p:nvSpPr>
        <p:spPr>
          <a:xfrm>
            <a:off x="5987880" y="2295360"/>
            <a:ext cx="216000" cy="17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0" y="421956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4"/>
          <p:cNvSpPr/>
          <p:nvPr/>
        </p:nvSpPr>
        <p:spPr>
          <a:xfrm>
            <a:off x="5987880" y="6372000"/>
            <a:ext cx="216000" cy="17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137" name="CustomShape 5"/>
          <p:cNvSpPr/>
          <p:nvPr/>
        </p:nvSpPr>
        <p:spPr>
          <a:xfrm>
            <a:off x="0" y="837252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6"/>
          <p:cNvSpPr/>
          <p:nvPr/>
        </p:nvSpPr>
        <p:spPr>
          <a:xfrm>
            <a:off x="5987880" y="10534320"/>
            <a:ext cx="216000" cy="17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139" name="CustomShape 7"/>
          <p:cNvSpPr/>
          <p:nvPr/>
        </p:nvSpPr>
        <p:spPr>
          <a:xfrm>
            <a:off x="0" y="1239192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8"/>
          <p:cNvSpPr/>
          <p:nvPr/>
        </p:nvSpPr>
        <p:spPr>
          <a:xfrm>
            <a:off x="5987880" y="14506200"/>
            <a:ext cx="216000" cy="17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/>
          <a:lstStyle/>
          <a:p>
            <a:pPr>
              <a:lnSpc>
                <a:spcPct val="100000"/>
              </a:lnSpc>
            </a:pP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141" name="CustomShape 9"/>
          <p:cNvSpPr/>
          <p:nvPr/>
        </p:nvSpPr>
        <p:spPr>
          <a:xfrm>
            <a:off x="7776720" y="5374800"/>
            <a:ext cx="3921480" cy="11397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entury Gothic"/>
              </a:rPr>
              <a:t>Des cycles orogéniques et des événements géologiques successifs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19" name="Image 18" descr="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7703"/>
          <a:stretch/>
        </p:blipFill>
        <p:spPr bwMode="auto">
          <a:xfrm>
            <a:off x="0" y="351237"/>
            <a:ext cx="2660015" cy="1934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 descr="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1" b="54504"/>
          <a:stretch/>
        </p:blipFill>
        <p:spPr bwMode="auto">
          <a:xfrm>
            <a:off x="0" y="3095088"/>
            <a:ext cx="2660015" cy="2011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9" r="24148" b="74199"/>
          <a:stretch/>
        </p:blipFill>
        <p:spPr>
          <a:xfrm>
            <a:off x="2762655" y="228405"/>
            <a:ext cx="3689172" cy="200400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" t="29939" r="11632" b="39989"/>
          <a:stretch/>
        </p:blipFill>
        <p:spPr>
          <a:xfrm>
            <a:off x="2616740" y="2914033"/>
            <a:ext cx="4737938" cy="2420976"/>
          </a:xfrm>
          <a:prstGeom prst="rect">
            <a:avLst/>
          </a:prstGeom>
        </p:spPr>
      </p:pic>
      <p:pic>
        <p:nvPicPr>
          <p:cNvPr id="23" name="Image 22" descr="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0" b="8304"/>
          <a:stretch/>
        </p:blipFill>
        <p:spPr bwMode="auto">
          <a:xfrm>
            <a:off x="7310909" y="209252"/>
            <a:ext cx="2660015" cy="205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t="60308" r="1213" b="1677"/>
          <a:stretch/>
        </p:blipFill>
        <p:spPr>
          <a:xfrm>
            <a:off x="7315200" y="2366334"/>
            <a:ext cx="4457709" cy="26070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1965998"/>
            <a:ext cx="267480" cy="302067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86000" y="4771776"/>
            <a:ext cx="267480" cy="302067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20729" y="1900763"/>
            <a:ext cx="267480" cy="302067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9" name="CustomShape 2"/>
          <p:cNvSpPr/>
          <p:nvPr/>
        </p:nvSpPr>
        <p:spPr>
          <a:xfrm>
            <a:off x="70314" y="5483325"/>
            <a:ext cx="6608160" cy="82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Figure </a:t>
            </a:r>
            <a:r>
              <a:rPr lang="fr-FR" sz="1600" b="1" spc="-1" dirty="0">
                <a:solidFill>
                  <a:srgbClr val="000000"/>
                </a:solidFill>
                <a:latin typeface="Calibri"/>
                <a:ea typeface="Calibri"/>
              </a:rPr>
              <a:t>8</a:t>
            </a: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– Schéma de l’ouverture de la mer ligure à l’</a:t>
            </a:r>
            <a:r>
              <a:rPr lang="fr-FR" sz="16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echelle</a:t>
            </a:r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lithosphérique </a:t>
            </a:r>
            <a:r>
              <a:rPr lang="fr-FR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fr-FR" sz="11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1100" b="0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source schémas : Duborget Robin / source </a:t>
            </a:r>
            <a:r>
              <a:rPr lang="fr-FR" sz="1100" i="1" spc="-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cartes :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Faccenna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C.,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Piromallo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C.,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Crespo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‐Blanc, A., Jolivet, L., &amp; Rossetti, F. (2004).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Lateral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slab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western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arcs. </a:t>
            </a:r>
            <a:r>
              <a:rPr lang="fr-FR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Tectonics</a:t>
            </a:r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23(1)</a:t>
            </a:r>
            <a:endParaRPr lang="fr-FR" sz="1100" b="0" i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4579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242280" y="2278080"/>
            <a:ext cx="121917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2"/>
          <p:cNvSpPr/>
          <p:nvPr/>
        </p:nvSpPr>
        <p:spPr>
          <a:xfrm>
            <a:off x="10662120" y="2515680"/>
            <a:ext cx="1529640" cy="167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  <a:ea typeface="Calibri"/>
              </a:rPr>
              <a:t>Figure 7 –Extrait de la Carte géologique de France au millionième </a:t>
            </a:r>
            <a:r>
              <a:rPr lang="fr-FR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fr-FR" sz="11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fr-FR" sz="800" b="0" i="1" strike="noStrike" spc="-1">
                <a:solidFill>
                  <a:srgbClr val="000000"/>
                </a:solidFill>
                <a:latin typeface="Times New Roman"/>
                <a:ea typeface="Calibri"/>
              </a:rPr>
              <a:t>source</a:t>
            </a:r>
            <a:r>
              <a:rPr lang="fr-FR" sz="8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r>
              <a:rPr lang="fr-FR" sz="800" b="0" i="1" strike="noStrike" spc="-1">
                <a:solidFill>
                  <a:srgbClr val="000000"/>
                </a:solidFill>
                <a:latin typeface="Times New Roman"/>
                <a:ea typeface="Calibri"/>
              </a:rPr>
              <a:t>www.geoportail.gouv.fr</a:t>
            </a:r>
            <a:endParaRPr lang="fr-FR" sz="800" b="0" strike="noStrike" spc="-1">
              <a:latin typeface="Arial"/>
            </a:endParaRPr>
          </a:p>
        </p:txBody>
      </p:sp>
      <p:sp>
        <p:nvSpPr>
          <p:cNvPr id="123" name="CustomShape 3"/>
          <p:cNvSpPr/>
          <p:nvPr/>
        </p:nvSpPr>
        <p:spPr>
          <a:xfrm>
            <a:off x="0" y="0"/>
            <a:ext cx="12191760" cy="693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entury Gothic"/>
              </a:rPr>
              <a:t>Des cycles orogéniques et des événements géologiques successifs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124" name="Image 12"/>
          <p:cNvPicPr/>
          <p:nvPr/>
        </p:nvPicPr>
        <p:blipFill>
          <a:blip r:embed="rId2"/>
          <a:stretch/>
        </p:blipFill>
        <p:spPr>
          <a:xfrm>
            <a:off x="90360" y="780840"/>
            <a:ext cx="10419480" cy="6048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</TotalTime>
  <Words>1104</Words>
  <Application>Microsoft Office PowerPoint</Application>
  <PresentationFormat>Grand écran</PresentationFormat>
  <Paragraphs>149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DejaVu Sans</vt:lpstr>
      <vt:lpstr>Symbol</vt:lpstr>
      <vt:lpstr>Times New Roman</vt:lpstr>
      <vt:lpstr>Wingdings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Robin Duborget</dc:creator>
  <dc:description/>
  <cp:lastModifiedBy>Vinciguerra-Cerami Christiane</cp:lastModifiedBy>
  <cp:revision>25</cp:revision>
  <dcterms:created xsi:type="dcterms:W3CDTF">2019-12-26T14:21:13Z</dcterms:created>
  <dcterms:modified xsi:type="dcterms:W3CDTF">2021-04-17T08:00:00Z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Grand écran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</vt:i4>
  </property>
</Properties>
</file>