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Slides/notesSlide60.xml" ContentType="application/vnd.openxmlformats-officedocument.presentationml.notesSlide+xml"/>
  <Override PartName="/ppt/notesSlides/notesSlide55.xml" ContentType="application/vnd.openxmlformats-officedocument.presentationml.notesSlide+xml"/>
  <Override PartName="/ppt/notesSlides/notesSlide24.xml" ContentType="application/vnd.openxmlformats-officedocument.presentationml.notesSlide+xml"/>
  <Override PartName="/ppt/notesSlides/notesSlide61.xml" ContentType="application/vnd.openxmlformats-officedocument.presentationml.notesSlide+xml"/>
  <Override PartName="/ppt/notesSlides/notesSlide56.xml" ContentType="application/vnd.openxmlformats-officedocument.presentationml.notesSlide+xml"/>
  <Override PartName="/ppt/notesSlides/notesSlide62.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7.xml" ContentType="application/vnd.openxmlformats-officedocument.presentationml.notesSlide+xml"/>
  <Override PartName="/ppt/notesSlides/_rels/notesSlide60.xml.rels" ContentType="application/vnd.openxmlformats-package.relationships+xml"/>
  <Override PartName="/ppt/notesSlides/_rels/notesSlide55.xml.rels" ContentType="application/vnd.openxmlformats-package.relationships+xml"/>
  <Override PartName="/ppt/notesSlides/_rels/notesSlide24.xml.rels" ContentType="application/vnd.openxmlformats-package.relationships+xml"/>
  <Override PartName="/ppt/notesSlides/_rels/notesSlide61.xml.rels" ContentType="application/vnd.openxmlformats-package.relationships+xml"/>
  <Override PartName="/ppt/notesSlides/_rels/notesSlide56.xml.rels" ContentType="application/vnd.openxmlformats-package.relationships+xml"/>
  <Override PartName="/ppt/notesSlides/_rels/notesSlide62.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67.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media/image9.jpeg" ContentType="image/jpeg"/>
  <Override PartName="/ppt/media/image1.jpeg" ContentType="image/jpeg"/>
  <Override PartName="/ppt/media/image53.jpeg" ContentType="image/jpeg"/>
  <Override PartName="/ppt/media/image28.png" ContentType="image/png"/>
  <Override PartName="/ppt/media/image2.jpeg" ContentType="image/jpeg"/>
  <Override PartName="/ppt/media/image54.jpeg" ContentType="image/jpeg"/>
  <Override PartName="/ppt/media/image3.jpeg" ContentType="image/jpeg"/>
  <Override PartName="/ppt/media/image55.jpeg" ContentType="image/jpeg"/>
  <Override PartName="/ppt/media/image4.jpeg" ContentType="image/jpeg"/>
  <Override PartName="/ppt/media/image56.jpeg" ContentType="image/jpeg"/>
  <Override PartName="/ppt/media/image5.jpeg" ContentType="image/jpeg"/>
  <Override PartName="/ppt/media/image57.jpeg" ContentType="image/jpeg"/>
  <Override PartName="/ppt/media/image6.jpeg" ContentType="image/jpeg"/>
  <Override PartName="/ppt/media/image58.jpeg" ContentType="image/jpeg"/>
  <Override PartName="/ppt/media/image7.jpeg" ContentType="image/jpeg"/>
  <Override PartName="/ppt/media/image59.jpeg" ContentType="image/jpeg"/>
  <Override PartName="/ppt/media/image8.jpeg" ContentType="image/jpeg"/>
  <Override PartName="/ppt/media/image10.jpeg" ContentType="image/jpeg"/>
  <Override PartName="/ppt/media/image11.jpeg" ContentType="image/jpeg"/>
  <Override PartName="/ppt/media/image76.png" ContentType="image/png"/>
  <Override PartName="/ppt/media/image12.jpeg" ContentType="image/jpeg"/>
  <Override PartName="/ppt/media/image13.jpeg" ContentType="image/jpeg"/>
  <Override PartName="/ppt/media/image14.png" ContentType="image/pn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47.jpeg" ContentType="image/jpeg"/>
  <Override PartName="/ppt/media/image23.png" ContentType="image/png"/>
  <Override PartName="/ppt/media/image24.jpeg" ContentType="image/jpeg"/>
  <Override PartName="/ppt/media/image25.jpeg" ContentType="image/jpeg"/>
  <Override PartName="/ppt/media/image64.jpeg" ContentType="image/jpeg"/>
  <Override PartName="/ppt/media/image26.png" ContentType="image/png"/>
  <Override PartName="/ppt/media/image27.jpeg" ContentType="image/jpeg"/>
  <Override PartName="/ppt/media/image29.jpeg" ContentType="image/jpeg"/>
  <Override PartName="/ppt/media/image41.jpeg" ContentType="image/jpeg"/>
  <Override PartName="/ppt/media/image30.png" ContentType="image/pn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8.jpeg" ContentType="image/jpeg"/>
  <Override PartName="/ppt/media/image49.jpeg" ContentType="image/jpeg"/>
  <Override PartName="/ppt/media/image50.jpeg" ContentType="image/jpeg"/>
  <Override PartName="/ppt/media/image51.jpeg" ContentType="image/jpeg"/>
  <Override PartName="/ppt/media/image52.jpeg" ContentType="image/jpeg"/>
  <Override PartName="/ppt/media/image60.jpeg" ContentType="image/jpeg"/>
  <Override PartName="/ppt/media/image61.jpeg" ContentType="image/jpeg"/>
  <Override PartName="/ppt/media/image62.jpeg" ContentType="image/jpeg"/>
  <Override PartName="/ppt/media/image63.jpeg" ContentType="image/jpeg"/>
  <Override PartName="/ppt/media/image65.jpeg" ContentType="image/jpeg"/>
  <Override PartName="/ppt/media/image66.jpeg" ContentType="image/jpeg"/>
  <Override PartName="/ppt/media/image67.png" ContentType="image/png"/>
  <Override PartName="/ppt/media/image68.jpeg" ContentType="image/jpeg"/>
  <Override PartName="/ppt/media/image69.jpeg" ContentType="image/jpeg"/>
  <Override PartName="/ppt/media/image70.jpeg" ContentType="image/jpeg"/>
  <Override PartName="/ppt/media/image71.jpeg" ContentType="image/jpeg"/>
  <Override PartName="/ppt/media/image72.jpeg" ContentType="image/jpeg"/>
  <Override PartName="/ppt/media/image73.jpeg" ContentType="image/jpeg"/>
  <Override PartName="/ppt/media/image74.jpeg" ContentType="image/jpeg"/>
  <Override PartName="/ppt/media/image75.jpeg" ContentType="image/jpeg"/>
  <Override PartName="/ppt/media/image77.jpeg" ContentType="image/jpeg"/>
  <Override PartName="/ppt/media/image78.jpeg" ContentType="image/jpeg"/>
  <Override PartName="/ppt/media/image79.jpeg" ContentType="image/jpeg"/>
  <Override PartName="/ppt/media/image80.jpeg" ContentType="image/jpeg"/>
  <Override PartName="/ppt/media/image81.jpeg" ContentType="image/jpeg"/>
  <Override PartName="/ppt/media/image82.jpeg" ContentType="image/jpeg"/>
  <Override PartName="/ppt/media/image83.jpeg" ContentType="image/jpeg"/>
  <Override PartName="/ppt/media/image84.jpeg" ContentType="image/jpeg"/>
  <Override PartName="/ppt/media/image85.jpeg" ContentType="image/jpeg"/>
  <Override PartName="/ppt/media/image86.jpeg" ContentType="image/jpeg"/>
  <Override PartName="/ppt/media/image87.png" ContentType="image/png"/>
  <Override PartName="/ppt/media/image8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1800" spc="-1" strike="noStrike">
                <a:solidFill>
                  <a:srgbClr val="000000"/>
                </a:solidFill>
                <a:latin typeface="Arial"/>
              </a:rPr>
              <a:t>Cliquez pour déplacer la diapo</a:t>
            </a:r>
            <a:endParaRPr b="0" lang="fr-FR" sz="1800" spc="-1" strike="noStrike">
              <a:solidFill>
                <a:srgbClr val="000000"/>
              </a:solidFill>
              <a:latin typeface="Arial"/>
            </a:endParaRPr>
          </a:p>
        </p:txBody>
      </p:sp>
      <p:sp>
        <p:nvSpPr>
          <p:cNvPr id="191"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192"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 </a:t>
            </a:r>
            <a:endParaRPr b="0" lang="fr-FR" sz="1400" spc="-1" strike="noStrike">
              <a:latin typeface="Times New Roman"/>
            </a:endParaRPr>
          </a:p>
        </p:txBody>
      </p:sp>
      <p:sp>
        <p:nvSpPr>
          <p:cNvPr id="193"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 </a:t>
            </a:r>
            <a:endParaRPr b="0" lang="fr-FR" sz="1400" spc="-1" strike="noStrike">
              <a:latin typeface="Times New Roman"/>
            </a:endParaRPr>
          </a:p>
        </p:txBody>
      </p:sp>
      <p:sp>
        <p:nvSpPr>
          <p:cNvPr id="194"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 </a:t>
            </a:r>
            <a:endParaRPr b="0" lang="fr-FR" sz="1400" spc="-1" strike="noStrike">
              <a:latin typeface="Times New Roman"/>
            </a:endParaRPr>
          </a:p>
        </p:txBody>
      </p:sp>
      <p:sp>
        <p:nvSpPr>
          <p:cNvPr id="195"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BC0E7CC0-9E69-49EC-8FE9-21D3E30E2762}" type="slidenum">
              <a:rPr b="0" lang="fr-FR" sz="1400" spc="-1" strike="noStrike">
                <a:latin typeface="Times New Roman"/>
              </a:rPr>
              <a:t>1</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PlaceHolder 1"/>
          <p:cNvSpPr>
            <a:spLocks noGrp="1"/>
          </p:cNvSpPr>
          <p:nvPr>
            <p:ph type="sldImg"/>
          </p:nvPr>
        </p:nvSpPr>
        <p:spPr>
          <a:xfrm>
            <a:off x="1143000" y="685800"/>
            <a:ext cx="4570200" cy="3427200"/>
          </a:xfrm>
          <a:prstGeom prst="rect">
            <a:avLst/>
          </a:prstGeom>
        </p:spPr>
      </p:sp>
      <p:sp>
        <p:nvSpPr>
          <p:cNvPr id="571" name="PlaceHolder 2"/>
          <p:cNvSpPr>
            <a:spLocks noGrp="1"/>
          </p:cNvSpPr>
          <p:nvPr>
            <p:ph type="body"/>
          </p:nvPr>
        </p:nvSpPr>
        <p:spPr>
          <a:xfrm>
            <a:off x="685800" y="4343400"/>
            <a:ext cx="5484600" cy="4113000"/>
          </a:xfrm>
          <a:prstGeom prst="rect">
            <a:avLst/>
          </a:prstGeom>
        </p:spPr>
        <p:txBody>
          <a:bodyPr lIns="0" rIns="0" tIns="0" bIns="0">
            <a:normAutofit/>
          </a:bodyPr>
          <a:p>
            <a:endParaRPr b="0" lang="fr-FR" sz="2000" spc="-1" strike="noStrike">
              <a:latin typeface="Arial"/>
            </a:endParaRPr>
          </a:p>
        </p:txBody>
      </p:sp>
      <p:sp>
        <p:nvSpPr>
          <p:cNvPr id="572" name="CustomShape 3"/>
          <p:cNvSpPr/>
          <p:nvPr/>
        </p:nvSpPr>
        <p:spPr>
          <a:xfrm>
            <a:off x="3884760" y="8685360"/>
            <a:ext cx="2970000" cy="4554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F823D99-B96A-44D2-9A21-13823C2A2C90}" type="slidenum">
              <a:rPr b="0" lang="fr-FR" sz="1200" spc="-1" strike="noStrike">
                <a:solidFill>
                  <a:srgbClr val="000000"/>
                </a:solidFill>
                <a:latin typeface="+mn-lt"/>
                <a:ea typeface="+mn-ea"/>
              </a:rPr>
              <a:t>&lt;numéro&gt;</a:t>
            </a:fld>
            <a:endParaRPr b="0" lang="fr-FR" sz="12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CustomShape 1"/>
          <p:cNvSpPr/>
          <p:nvPr/>
        </p:nvSpPr>
        <p:spPr>
          <a:xfrm>
            <a:off x="3884760" y="8685360"/>
            <a:ext cx="2970000" cy="4554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BDD40F7-4AA5-4B0C-BC40-C5638657C147}" type="slidenum">
              <a:rPr b="0" lang="fr-FR" sz="1200" spc="-1" strike="noStrike">
                <a:solidFill>
                  <a:srgbClr val="000000"/>
                </a:solidFill>
                <a:latin typeface="Times New Roman"/>
                <a:ea typeface="+mn-ea"/>
              </a:rPr>
              <a:t>&lt;numéro&gt;</a:t>
            </a:fld>
            <a:endParaRPr b="0" lang="fr-FR" sz="1200" spc="-1" strike="noStrike">
              <a:latin typeface="Arial"/>
            </a:endParaRPr>
          </a:p>
        </p:txBody>
      </p:sp>
      <p:sp>
        <p:nvSpPr>
          <p:cNvPr id="574" name="PlaceHolder 2"/>
          <p:cNvSpPr>
            <a:spLocks noGrp="1"/>
          </p:cNvSpPr>
          <p:nvPr>
            <p:ph type="sldImg"/>
          </p:nvPr>
        </p:nvSpPr>
        <p:spPr>
          <a:xfrm>
            <a:off x="1143000" y="685800"/>
            <a:ext cx="4570200" cy="3427200"/>
          </a:xfrm>
          <a:prstGeom prst="rect">
            <a:avLst/>
          </a:prstGeom>
        </p:spPr>
      </p:sp>
      <p:sp>
        <p:nvSpPr>
          <p:cNvPr id="575" name="PlaceHolder 3"/>
          <p:cNvSpPr>
            <a:spLocks noGrp="1"/>
          </p:cNvSpPr>
          <p:nvPr>
            <p:ph type="body"/>
          </p:nvPr>
        </p:nvSpPr>
        <p:spPr>
          <a:xfrm>
            <a:off x="685800" y="4343400"/>
            <a:ext cx="5484600" cy="4113000"/>
          </a:xfrm>
          <a:prstGeom prst="rect">
            <a:avLst/>
          </a:prstGeom>
        </p:spPr>
        <p:txBody>
          <a:bodyPr lIns="0" rIns="0" tIns="0" bIns="0">
            <a:noAutofit/>
          </a:bodyPr>
          <a:p>
            <a:endParaRPr b="0" lang="fr-FR" sz="2000" spc="-1" strike="noStrike">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CustomShape 1"/>
          <p:cNvSpPr/>
          <p:nvPr/>
        </p:nvSpPr>
        <p:spPr>
          <a:xfrm>
            <a:off x="3884760" y="8685360"/>
            <a:ext cx="2970000" cy="4554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01DEE54-3BCF-4523-B0B6-84FAB85E57F1}" type="slidenum">
              <a:rPr b="0" lang="fr-FR" sz="1200" spc="-1" strike="noStrike">
                <a:solidFill>
                  <a:srgbClr val="000000"/>
                </a:solidFill>
                <a:latin typeface="Times New Roman"/>
                <a:ea typeface="+mn-ea"/>
              </a:rPr>
              <a:t>&lt;numéro&gt;</a:t>
            </a:fld>
            <a:endParaRPr b="0" lang="fr-FR" sz="1200" spc="-1" strike="noStrike">
              <a:latin typeface="Arial"/>
            </a:endParaRPr>
          </a:p>
        </p:txBody>
      </p:sp>
      <p:sp>
        <p:nvSpPr>
          <p:cNvPr id="577" name="PlaceHolder 2"/>
          <p:cNvSpPr>
            <a:spLocks noGrp="1"/>
          </p:cNvSpPr>
          <p:nvPr>
            <p:ph type="sldImg"/>
          </p:nvPr>
        </p:nvSpPr>
        <p:spPr>
          <a:xfrm>
            <a:off x="1143000" y="685800"/>
            <a:ext cx="4570200" cy="3427200"/>
          </a:xfrm>
          <a:prstGeom prst="rect">
            <a:avLst/>
          </a:prstGeom>
        </p:spPr>
      </p:sp>
      <p:sp>
        <p:nvSpPr>
          <p:cNvPr id="578" name="PlaceHolder 3"/>
          <p:cNvSpPr>
            <a:spLocks noGrp="1"/>
          </p:cNvSpPr>
          <p:nvPr>
            <p:ph type="body"/>
          </p:nvPr>
        </p:nvSpPr>
        <p:spPr>
          <a:xfrm>
            <a:off x="685800" y="4343400"/>
            <a:ext cx="5484600" cy="4113000"/>
          </a:xfrm>
          <a:prstGeom prst="rect">
            <a:avLst/>
          </a:prstGeom>
        </p:spPr>
        <p:txBody>
          <a:bodyPr lIns="0" rIns="0" tIns="0" bIns="0">
            <a:noAutofit/>
          </a:bodyPr>
          <a:p>
            <a:endParaRPr b="0" lang="fr-FR" sz="2000" spc="-1" strike="noStrike">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CustomShape 1"/>
          <p:cNvSpPr/>
          <p:nvPr/>
        </p:nvSpPr>
        <p:spPr>
          <a:xfrm>
            <a:off x="3884760" y="8685360"/>
            <a:ext cx="2970000" cy="4554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3A5FE52-FCDC-4ED5-9C85-7EFF62FE7F1C}" type="slidenum">
              <a:rPr b="0" lang="fr-FR" sz="1200" spc="-1" strike="noStrike">
                <a:solidFill>
                  <a:srgbClr val="000000"/>
                </a:solidFill>
                <a:latin typeface="Times New Roman"/>
                <a:ea typeface="+mn-ea"/>
              </a:rPr>
              <a:t>&lt;numéro&gt;</a:t>
            </a:fld>
            <a:endParaRPr b="0" lang="fr-FR" sz="1200" spc="-1" strike="noStrike">
              <a:latin typeface="Arial"/>
            </a:endParaRPr>
          </a:p>
        </p:txBody>
      </p:sp>
      <p:sp>
        <p:nvSpPr>
          <p:cNvPr id="580" name="PlaceHolder 2"/>
          <p:cNvSpPr>
            <a:spLocks noGrp="1"/>
          </p:cNvSpPr>
          <p:nvPr>
            <p:ph type="sldImg"/>
          </p:nvPr>
        </p:nvSpPr>
        <p:spPr>
          <a:xfrm>
            <a:off x="1143000" y="685800"/>
            <a:ext cx="4570200" cy="3427200"/>
          </a:xfrm>
          <a:prstGeom prst="rect">
            <a:avLst/>
          </a:prstGeom>
        </p:spPr>
      </p:sp>
      <p:sp>
        <p:nvSpPr>
          <p:cNvPr id="581" name="PlaceHolder 3"/>
          <p:cNvSpPr>
            <a:spLocks noGrp="1"/>
          </p:cNvSpPr>
          <p:nvPr>
            <p:ph type="body"/>
          </p:nvPr>
        </p:nvSpPr>
        <p:spPr>
          <a:xfrm>
            <a:off x="685800" y="4343400"/>
            <a:ext cx="5484600" cy="4113000"/>
          </a:xfrm>
          <a:prstGeom prst="rect">
            <a:avLst/>
          </a:prstGeom>
        </p:spPr>
        <p:txBody>
          <a:bodyPr lIns="0" rIns="0" tIns="0" bIns="0">
            <a:noAutofit/>
          </a:bodyPr>
          <a:p>
            <a:endParaRPr b="0" lang="fr-FR" sz="2000" spc="-1" strike="noStrike">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CustomShape 1"/>
          <p:cNvSpPr/>
          <p:nvPr/>
        </p:nvSpPr>
        <p:spPr>
          <a:xfrm>
            <a:off x="3884760" y="8685360"/>
            <a:ext cx="2970000" cy="4554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65F8EB2-51A9-4567-9F06-8B95C6638E30}" type="slidenum">
              <a:rPr b="0" lang="fr-FR" sz="1200" spc="-1" strike="noStrike">
                <a:solidFill>
                  <a:srgbClr val="000000"/>
                </a:solidFill>
                <a:latin typeface="Times New Roman"/>
                <a:ea typeface="+mn-ea"/>
              </a:rPr>
              <a:t>&lt;numéro&gt;</a:t>
            </a:fld>
            <a:endParaRPr b="0" lang="fr-FR" sz="1200" spc="-1" strike="noStrike">
              <a:latin typeface="Arial"/>
            </a:endParaRPr>
          </a:p>
        </p:txBody>
      </p:sp>
      <p:sp>
        <p:nvSpPr>
          <p:cNvPr id="583" name="PlaceHolder 2"/>
          <p:cNvSpPr>
            <a:spLocks noGrp="1"/>
          </p:cNvSpPr>
          <p:nvPr>
            <p:ph type="sldImg"/>
          </p:nvPr>
        </p:nvSpPr>
        <p:spPr>
          <a:xfrm>
            <a:off x="1143000" y="685800"/>
            <a:ext cx="4570200" cy="3427200"/>
          </a:xfrm>
          <a:prstGeom prst="rect">
            <a:avLst/>
          </a:prstGeom>
        </p:spPr>
      </p:sp>
      <p:sp>
        <p:nvSpPr>
          <p:cNvPr id="584" name="PlaceHolder 3"/>
          <p:cNvSpPr>
            <a:spLocks noGrp="1"/>
          </p:cNvSpPr>
          <p:nvPr>
            <p:ph type="body"/>
          </p:nvPr>
        </p:nvSpPr>
        <p:spPr>
          <a:xfrm>
            <a:off x="685800" y="4343400"/>
            <a:ext cx="5484600" cy="4113000"/>
          </a:xfrm>
          <a:prstGeom prst="rect">
            <a:avLst/>
          </a:prstGeom>
        </p:spPr>
        <p:txBody>
          <a:bodyPr lIns="0" rIns="0" tIns="0" bIns="0">
            <a:noAutofit/>
          </a:bodyPr>
          <a:p>
            <a:endParaRPr b="0" lang="fr-FR" sz="2000" spc="-1" strike="noStrike">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CustomShape 1"/>
          <p:cNvSpPr/>
          <p:nvPr/>
        </p:nvSpPr>
        <p:spPr>
          <a:xfrm>
            <a:off x="3884760" y="8685360"/>
            <a:ext cx="2970000" cy="4554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176232D-E469-4816-B135-E0023DE390DF}" type="slidenum">
              <a:rPr b="0" lang="fr-FR" sz="1200" spc="-1" strike="noStrike">
                <a:solidFill>
                  <a:srgbClr val="000000"/>
                </a:solidFill>
                <a:latin typeface="Times New Roman"/>
                <a:ea typeface="+mn-ea"/>
              </a:rPr>
              <a:t>&lt;numéro&gt;</a:t>
            </a:fld>
            <a:endParaRPr b="0" lang="fr-FR" sz="1200" spc="-1" strike="noStrike">
              <a:latin typeface="Arial"/>
            </a:endParaRPr>
          </a:p>
        </p:txBody>
      </p:sp>
      <p:sp>
        <p:nvSpPr>
          <p:cNvPr id="586" name="PlaceHolder 2"/>
          <p:cNvSpPr>
            <a:spLocks noGrp="1"/>
          </p:cNvSpPr>
          <p:nvPr>
            <p:ph type="sldImg"/>
          </p:nvPr>
        </p:nvSpPr>
        <p:spPr>
          <a:xfrm>
            <a:off x="1143000" y="685800"/>
            <a:ext cx="4570200" cy="3427200"/>
          </a:xfrm>
          <a:prstGeom prst="rect">
            <a:avLst/>
          </a:prstGeom>
        </p:spPr>
      </p:sp>
      <p:sp>
        <p:nvSpPr>
          <p:cNvPr id="587" name="PlaceHolder 3"/>
          <p:cNvSpPr>
            <a:spLocks noGrp="1"/>
          </p:cNvSpPr>
          <p:nvPr>
            <p:ph type="body"/>
          </p:nvPr>
        </p:nvSpPr>
        <p:spPr>
          <a:xfrm>
            <a:off x="685800" y="4343400"/>
            <a:ext cx="5484600" cy="4113000"/>
          </a:xfrm>
          <a:prstGeom prst="rect">
            <a:avLst/>
          </a:prstGeom>
        </p:spPr>
        <p:txBody>
          <a:bodyPr lIns="0" rIns="0" tIns="0" bIns="0">
            <a:noAutofit/>
          </a:bodyPr>
          <a:p>
            <a:endParaRPr b="0" lang="fr-FR" sz="2000" spc="-1" strike="noStrike">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CustomShape 1"/>
          <p:cNvSpPr/>
          <p:nvPr/>
        </p:nvSpPr>
        <p:spPr>
          <a:xfrm>
            <a:off x="3884760" y="8685360"/>
            <a:ext cx="2970000" cy="4554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0E1C894-9F2E-4BED-8308-AC6C25E412E4}" type="slidenum">
              <a:rPr b="0" lang="fr-FR" sz="1200" spc="-1" strike="noStrike">
                <a:solidFill>
                  <a:srgbClr val="000000"/>
                </a:solidFill>
                <a:latin typeface="Times New Roman"/>
                <a:ea typeface="+mn-ea"/>
              </a:rPr>
              <a:t>&lt;numéro&gt;</a:t>
            </a:fld>
            <a:endParaRPr b="0" lang="fr-FR" sz="1200" spc="-1" strike="noStrike">
              <a:latin typeface="Arial"/>
            </a:endParaRPr>
          </a:p>
        </p:txBody>
      </p:sp>
      <p:sp>
        <p:nvSpPr>
          <p:cNvPr id="589" name="PlaceHolder 2"/>
          <p:cNvSpPr>
            <a:spLocks noGrp="1"/>
          </p:cNvSpPr>
          <p:nvPr>
            <p:ph type="sldImg"/>
          </p:nvPr>
        </p:nvSpPr>
        <p:spPr>
          <a:xfrm>
            <a:off x="1143000" y="685800"/>
            <a:ext cx="4570200" cy="3427200"/>
          </a:xfrm>
          <a:prstGeom prst="rect">
            <a:avLst/>
          </a:prstGeom>
        </p:spPr>
      </p:sp>
      <p:sp>
        <p:nvSpPr>
          <p:cNvPr id="590" name="PlaceHolder 3"/>
          <p:cNvSpPr>
            <a:spLocks noGrp="1"/>
          </p:cNvSpPr>
          <p:nvPr>
            <p:ph type="body"/>
          </p:nvPr>
        </p:nvSpPr>
        <p:spPr>
          <a:xfrm>
            <a:off x="685800" y="4343400"/>
            <a:ext cx="5484600" cy="4113000"/>
          </a:xfrm>
          <a:prstGeom prst="rect">
            <a:avLst/>
          </a:prstGeom>
        </p:spPr>
        <p:txBody>
          <a:bodyPr lIns="0" rIns="0" tIns="0" bIns="0">
            <a:noAutofit/>
          </a:bodyPr>
          <a:p>
            <a:endParaRPr b="0" lang="fr-FR" sz="2000" spc="-1" strike="noStrike">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CustomShape 1"/>
          <p:cNvSpPr/>
          <p:nvPr/>
        </p:nvSpPr>
        <p:spPr>
          <a:xfrm>
            <a:off x="3884760" y="8685360"/>
            <a:ext cx="2970000" cy="4554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22390E8-8EE2-4790-821F-9DF111DA456D}" type="slidenum">
              <a:rPr b="0" lang="fr-FR" sz="1200" spc="-1" strike="noStrike">
                <a:solidFill>
                  <a:srgbClr val="000000"/>
                </a:solidFill>
                <a:latin typeface="Times New Roman"/>
                <a:ea typeface="+mn-ea"/>
              </a:rPr>
              <a:t>&lt;numéro&gt;</a:t>
            </a:fld>
            <a:endParaRPr b="0" lang="fr-FR" sz="1200" spc="-1" strike="noStrike">
              <a:latin typeface="Arial"/>
            </a:endParaRPr>
          </a:p>
        </p:txBody>
      </p:sp>
      <p:sp>
        <p:nvSpPr>
          <p:cNvPr id="592" name="PlaceHolder 2"/>
          <p:cNvSpPr>
            <a:spLocks noGrp="1"/>
          </p:cNvSpPr>
          <p:nvPr>
            <p:ph type="sldImg"/>
          </p:nvPr>
        </p:nvSpPr>
        <p:spPr>
          <a:xfrm>
            <a:off x="1143000" y="685800"/>
            <a:ext cx="4570200" cy="3427200"/>
          </a:xfrm>
          <a:prstGeom prst="rect">
            <a:avLst/>
          </a:prstGeom>
        </p:spPr>
      </p:sp>
      <p:sp>
        <p:nvSpPr>
          <p:cNvPr id="593" name="PlaceHolder 3"/>
          <p:cNvSpPr>
            <a:spLocks noGrp="1"/>
          </p:cNvSpPr>
          <p:nvPr>
            <p:ph type="body"/>
          </p:nvPr>
        </p:nvSpPr>
        <p:spPr>
          <a:xfrm>
            <a:off x="685800" y="4343400"/>
            <a:ext cx="5484600" cy="4113000"/>
          </a:xfrm>
          <a:prstGeom prst="rect">
            <a:avLst/>
          </a:prstGeom>
        </p:spPr>
        <p:txBody>
          <a:bodyPr lIns="0" rIns="0" tIns="0" bIns="0">
            <a:noAutofit/>
          </a:bodyPr>
          <a:p>
            <a:endParaRPr b="0" lang="fr-FR" sz="2000" spc="-1" strike="noStrike">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PlaceHolder 1"/>
          <p:cNvSpPr>
            <a:spLocks noGrp="1"/>
          </p:cNvSpPr>
          <p:nvPr>
            <p:ph type="sldImg"/>
          </p:nvPr>
        </p:nvSpPr>
        <p:spPr>
          <a:xfrm>
            <a:off x="1143000" y="685800"/>
            <a:ext cx="4570200" cy="3427200"/>
          </a:xfrm>
          <a:prstGeom prst="rect">
            <a:avLst/>
          </a:prstGeom>
        </p:spPr>
      </p:sp>
      <p:sp>
        <p:nvSpPr>
          <p:cNvPr id="595" name="PlaceHolder 2"/>
          <p:cNvSpPr>
            <a:spLocks noGrp="1"/>
          </p:cNvSpPr>
          <p:nvPr>
            <p:ph type="body"/>
          </p:nvPr>
        </p:nvSpPr>
        <p:spPr>
          <a:xfrm>
            <a:off x="685800" y="4343400"/>
            <a:ext cx="5483880" cy="4112280"/>
          </a:xfrm>
          <a:prstGeom prst="rect">
            <a:avLst/>
          </a:prstGeom>
        </p:spPr>
        <p:txBody>
          <a:bodyPr lIns="0" rIns="0" tIns="0" bIns="0">
            <a:noAutofit/>
          </a:bodyPr>
          <a:p>
            <a:endParaRPr b="0" lang="fr-FR" sz="2000" spc="-1" strike="noStrike">
              <a:latin typeface="Arial"/>
            </a:endParaRPr>
          </a:p>
        </p:txBody>
      </p:sp>
      <p:sp>
        <p:nvSpPr>
          <p:cNvPr id="596" name="CustomShape 3"/>
          <p:cNvSpPr/>
          <p:nvPr/>
        </p:nvSpPr>
        <p:spPr>
          <a:xfrm>
            <a:off x="3884760" y="8685360"/>
            <a:ext cx="2969280" cy="454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9F1D9A7-6987-4E35-BB3B-983F06D38E85}" type="slidenum">
              <a:rPr b="0" lang="fr-FR" sz="1200" spc="-1" strike="noStrike">
                <a:solidFill>
                  <a:srgbClr val="000000"/>
                </a:solidFill>
                <a:latin typeface="Times New Roman"/>
                <a:ea typeface="+mn-ea"/>
              </a:rPr>
              <a:t>&lt;numéro&gt;</a:t>
            </a:fld>
            <a:endParaRPr b="0" lang="fr-F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27"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128"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43"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44"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49"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51"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55"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57"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160"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64"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65"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166"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68"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16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70"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72"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73"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74"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76"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77"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79"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80"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81"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82"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84"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85"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86"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87"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88"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89"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1800" spc="-1" strike="noStrike">
              <a:solidFill>
                <a:srgbClr val="000000"/>
              </a:solid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fr-FR" sz="1800" spc="-1" strike="noStrike">
              <a:solidFill>
                <a:srgbClr val="000000"/>
              </a:solid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1800" spc="-1" strike="noStrike">
              <a:solidFill>
                <a:srgbClr val="000000"/>
              </a:solid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15"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5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slideLayout" Target="../slideLayouts/slideLayout1.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png"/><Relationship Id="rId3"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37.xml"/>
</Relationships>
</file>

<file path=ppt/slides/_rels/slide29.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slideLayout" Target="../slideLayouts/slideLayout37.xml"/>
</Relationships>
</file>

<file path=ppt/slides/_rels/slide31.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slideLayout" Target="../slideLayouts/slideLayout37.xml"/>
</Relationships>
</file>

<file path=ppt/slides/_rels/slide34.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slideLayout" Target="../slideLayouts/slideLayout37.xml"/>
</Relationships>
</file>

<file path=ppt/slides/_rels/slide37.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image" Target="../media/image50.jpeg"/><Relationship Id="rId3" Type="http://schemas.openxmlformats.org/officeDocument/2006/relationships/slideLayout" Target="../slideLayouts/slideLayout37.xml"/>
</Relationships>
</file>

<file path=ppt/slides/_rels/slide38.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jpeg"/><Relationship Id="rId3"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image" Target="../media/image54.jpeg"/><Relationship Id="rId3"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image" Target="../media/image56.jpeg"/><Relationship Id="rId3" Type="http://schemas.openxmlformats.org/officeDocument/2006/relationships/slideLayout" Target="../slideLayouts/slideLayout37.xml"/>
</Relationships>
</file>

<file path=ppt/slides/_rels/slide41.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image" Target="../media/image58.jpeg"/><Relationship Id="rId3"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jpeg"/><Relationship Id="rId3"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49.xml"/>
</Relationships>
</file>

<file path=ppt/slides/_rels/slide52.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image" Target="../media/image72.jpeg"/><Relationship Id="rId2"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slideLayout" Target="../slideLayouts/slideLayout49.xml"/><Relationship Id="rId3"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74.jpeg"/><Relationship Id="rId2" Type="http://schemas.openxmlformats.org/officeDocument/2006/relationships/slideLayout" Target="../slideLayouts/slideLayout49.xml"/><Relationship Id="rId3"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image" Target="../media/image75.jpeg"/><Relationship Id="rId2" Type="http://schemas.openxmlformats.org/officeDocument/2006/relationships/slideLayout" Target="../slideLayouts/slideLayout49.xml"/><Relationship Id="rId3"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image" Target="../media/image78.jpeg"/><Relationship Id="rId2" Type="http://schemas.openxmlformats.org/officeDocument/2006/relationships/slideLayout" Target="../slideLayouts/slideLayout49.xml"/><Relationship Id="rId3"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79.jpeg"/><Relationship Id="rId2" Type="http://schemas.openxmlformats.org/officeDocument/2006/relationships/slideLayout" Target="../slideLayouts/slideLayout49.xml"/><Relationship Id="rId3"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image" Target="../media/image80.jpeg"/><Relationship Id="rId2" Type="http://schemas.openxmlformats.org/officeDocument/2006/relationships/slideLayout" Target="../slideLayouts/slideLayout49.xml"/><Relationship Id="rId3"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
</Relationships>
</file>

<file path=ppt/slides/_rels/slide64.xml.rels><?xml version="1.0" encoding="UTF-8"?>
<Relationships xmlns="http://schemas.openxmlformats.org/package/2006/relationships"><Relationship Id="rId1" Type="http://schemas.openxmlformats.org/officeDocument/2006/relationships/image" Target="../media/image82.jpeg"/><Relationship Id="rId2"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image" Target="../media/image83.jpeg"/><Relationship Id="rId2"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image" Target="../media/image84.jpeg"/><Relationship Id="rId2"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image" Target="../media/image85.jpeg"/><Relationship Id="rId2" Type="http://schemas.openxmlformats.org/officeDocument/2006/relationships/slideLayout" Target="../slideLayouts/slideLayout13.xml"/><Relationship Id="rId3"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image" Target="../media/image86.jpeg"/><Relationship Id="rId2" Type="http://schemas.openxmlformats.org/officeDocument/2006/relationships/image" Target="../media/image87.png"/><Relationship Id="rId3" Type="http://schemas.openxmlformats.org/officeDocument/2006/relationships/image" Target="../media/image88.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Image 5" descr=""/>
          <p:cNvPicPr/>
          <p:nvPr/>
        </p:nvPicPr>
        <p:blipFill>
          <a:blip r:embed="rId1"/>
          <a:stretch/>
        </p:blipFill>
        <p:spPr>
          <a:xfrm>
            <a:off x="289080" y="116280"/>
            <a:ext cx="2065680" cy="2075400"/>
          </a:xfrm>
          <a:prstGeom prst="rect">
            <a:avLst/>
          </a:prstGeom>
          <a:ln>
            <a:noFill/>
          </a:ln>
        </p:spPr>
      </p:pic>
      <p:sp>
        <p:nvSpPr>
          <p:cNvPr id="197" name="CustomShape 1"/>
          <p:cNvSpPr/>
          <p:nvPr/>
        </p:nvSpPr>
        <p:spPr>
          <a:xfrm>
            <a:off x="1701720" y="2573280"/>
            <a:ext cx="6386400" cy="234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4400" spc="38" strike="noStrike">
                <a:solidFill>
                  <a:srgbClr val="e0322d"/>
                </a:solidFill>
                <a:latin typeface="Calibri"/>
                <a:ea typeface="DejaVu Sans"/>
              </a:rPr>
              <a:t> </a:t>
            </a:r>
            <a:r>
              <a:rPr b="1" lang="fr-FR" sz="4400" spc="38" strike="noStrike">
                <a:solidFill>
                  <a:srgbClr val="e0322d"/>
                </a:solidFill>
                <a:latin typeface="Calibri"/>
                <a:ea typeface="DejaVu Sans"/>
              </a:rPr>
              <a:t>Compétences langagières orales </a:t>
            </a:r>
            <a:endParaRPr b="0" lang="fr-FR" sz="4400" spc="-1" strike="noStrike">
              <a:latin typeface="Arial"/>
            </a:endParaRPr>
          </a:p>
          <a:p>
            <a:pPr algn="ctr">
              <a:lnSpc>
                <a:spcPct val="100000"/>
              </a:lnSpc>
            </a:pPr>
            <a:r>
              <a:rPr b="1" lang="fr-FR" sz="6000" spc="38" strike="noStrike">
                <a:solidFill>
                  <a:srgbClr val="0000ff"/>
                </a:solidFill>
                <a:latin typeface="Calibri"/>
                <a:ea typeface="DejaVu Sans"/>
              </a:rPr>
              <a:t>Grand oral</a:t>
            </a:r>
            <a:endParaRPr b="0" lang="fr-FR" sz="6000" spc="-1" strike="noStrike">
              <a:latin typeface="Arial"/>
            </a:endParaRPr>
          </a:p>
        </p:txBody>
      </p:sp>
      <p:sp>
        <p:nvSpPr>
          <p:cNvPr id="198" name="Line 2"/>
          <p:cNvSpPr/>
          <p:nvPr/>
        </p:nvSpPr>
        <p:spPr>
          <a:xfrm>
            <a:off x="90000" y="6300000"/>
            <a:ext cx="8721720" cy="1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99" name="CustomShape 3"/>
          <p:cNvSpPr/>
          <p:nvPr/>
        </p:nvSpPr>
        <p:spPr>
          <a:xfrm>
            <a:off x="289080" y="6301440"/>
            <a:ext cx="3902760" cy="33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ea typeface="DejaVu Sans"/>
              </a:rPr>
              <a:t>Christiane Vinciguerra - Cerami </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8" name="Image 2" descr=""/>
          <p:cNvPicPr/>
          <p:nvPr/>
        </p:nvPicPr>
        <p:blipFill>
          <a:blip r:embed="rId1"/>
          <a:stretch/>
        </p:blipFill>
        <p:spPr>
          <a:xfrm>
            <a:off x="289080" y="116280"/>
            <a:ext cx="838800" cy="842760"/>
          </a:xfrm>
          <a:prstGeom prst="rect">
            <a:avLst/>
          </a:prstGeom>
          <a:ln>
            <a:noFill/>
          </a:ln>
        </p:spPr>
      </p:pic>
      <p:sp>
        <p:nvSpPr>
          <p:cNvPr id="249" name="CustomShape 1"/>
          <p:cNvSpPr/>
          <p:nvPr/>
        </p:nvSpPr>
        <p:spPr>
          <a:xfrm>
            <a:off x="800640" y="1995120"/>
            <a:ext cx="7853040" cy="3382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5400" spc="49" strike="noStrike">
                <a:solidFill>
                  <a:srgbClr val="000090"/>
                </a:solidFill>
                <a:latin typeface="Calibri"/>
                <a:ea typeface="DejaVu Sans"/>
              </a:rPr>
              <a:t> </a:t>
            </a:r>
            <a:r>
              <a:rPr b="1" lang="fr-FR" sz="5400" spc="49" strike="noStrike">
                <a:solidFill>
                  <a:srgbClr val="000090"/>
                </a:solidFill>
                <a:latin typeface="Calibri"/>
                <a:ea typeface="DejaVu Sans"/>
              </a:rPr>
              <a:t>Feuille de route pour préparer les élèves à l’épreuve du </a:t>
            </a:r>
            <a:endParaRPr b="0" lang="fr-FR" sz="5400" spc="-1" strike="noStrike">
              <a:latin typeface="Arial"/>
            </a:endParaRPr>
          </a:p>
          <a:p>
            <a:pPr algn="ctr">
              <a:lnSpc>
                <a:spcPct val="100000"/>
              </a:lnSpc>
            </a:pPr>
            <a:r>
              <a:rPr b="1" lang="fr-FR" sz="5400" spc="49" strike="noStrike">
                <a:solidFill>
                  <a:srgbClr val="000090"/>
                </a:solidFill>
                <a:latin typeface="Calibri"/>
                <a:ea typeface="DejaVu Sans"/>
              </a:rPr>
              <a:t> </a:t>
            </a:r>
            <a:r>
              <a:rPr b="1" lang="fr-FR" sz="5400" spc="49" strike="noStrike">
                <a:solidFill>
                  <a:srgbClr val="000090"/>
                </a:solidFill>
                <a:latin typeface="Calibri"/>
                <a:ea typeface="DejaVu Sans"/>
              </a:rPr>
              <a:t>Grand Oral en SVT</a:t>
            </a:r>
            <a:endParaRPr b="0" lang="fr-FR" sz="5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0" name="Image 10" descr=""/>
          <p:cNvPicPr/>
          <p:nvPr/>
        </p:nvPicPr>
        <p:blipFill>
          <a:blip r:embed="rId1"/>
          <a:stretch/>
        </p:blipFill>
        <p:spPr>
          <a:xfrm>
            <a:off x="289080" y="116280"/>
            <a:ext cx="838800" cy="842760"/>
          </a:xfrm>
          <a:prstGeom prst="rect">
            <a:avLst/>
          </a:prstGeom>
          <a:ln>
            <a:noFill/>
          </a:ln>
        </p:spPr>
      </p:pic>
      <p:sp>
        <p:nvSpPr>
          <p:cNvPr id="251" name="CustomShape 1"/>
          <p:cNvSpPr/>
          <p:nvPr/>
        </p:nvSpPr>
        <p:spPr>
          <a:xfrm>
            <a:off x="1129680" y="730800"/>
            <a:ext cx="691668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Préparer  au cours de l’année les élèves à l’épreuve du Grand Oral (enseignement de spécialité)</a:t>
            </a:r>
            <a:endParaRPr b="0" lang="fr-FR" sz="2400" spc="-1" strike="noStrike">
              <a:latin typeface="Arial"/>
            </a:endParaRPr>
          </a:p>
        </p:txBody>
      </p:sp>
      <p:sp>
        <p:nvSpPr>
          <p:cNvPr id="252" name="CustomShape 2"/>
          <p:cNvSpPr/>
          <p:nvPr/>
        </p:nvSpPr>
        <p:spPr>
          <a:xfrm>
            <a:off x="922680" y="1987920"/>
            <a:ext cx="7123680" cy="3104640"/>
          </a:xfrm>
          <a:prstGeom prst="bevel">
            <a:avLst>
              <a:gd name="adj" fmla="val 12500"/>
            </a:avLst>
          </a:prstGeom>
          <a:solidFill>
            <a:schemeClr val="accent6">
              <a:lumMod val="60000"/>
              <a:lumOff val="40000"/>
            </a:schemeClr>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pPr>
            <a:r>
              <a:rPr b="1" lang="fr-FR" sz="2400" spc="-1" strike="noStrike">
                <a:solidFill>
                  <a:srgbClr val="000000"/>
                </a:solidFill>
                <a:latin typeface="Calibri"/>
                <a:ea typeface="DejaVu Sans"/>
              </a:rPr>
              <a:t>Prévoir avant l’épreuve écrite 3 séances en classe entière ou en groupe pour :</a:t>
            </a:r>
            <a:endParaRPr b="0" lang="fr-FR" sz="2400" spc="-1" strike="noStrike">
              <a:latin typeface="Arial"/>
            </a:endParaRPr>
          </a:p>
          <a:p>
            <a:pPr marL="216000" indent="-214560">
              <a:lnSpc>
                <a:spcPct val="100000"/>
              </a:lnSpc>
              <a:buClr>
                <a:srgbClr val="000000"/>
              </a:buClr>
              <a:buFont typeface="StarSymbol"/>
              <a:buChar char="-"/>
            </a:pPr>
            <a:r>
              <a:rPr b="0" lang="fr-FR" sz="2400" spc="-1" strike="noStrike">
                <a:solidFill>
                  <a:srgbClr val="000000"/>
                </a:solidFill>
                <a:latin typeface="Calibri"/>
                <a:ea typeface="DejaVu Sans"/>
              </a:rPr>
              <a:t>  </a:t>
            </a:r>
            <a:r>
              <a:rPr b="0" lang="fr-FR" sz="2400" spc="-1" strike="noStrike">
                <a:solidFill>
                  <a:srgbClr val="000000"/>
                </a:solidFill>
                <a:latin typeface="Calibri"/>
                <a:ea typeface="DejaVu Sans"/>
              </a:rPr>
              <a:t>informer l’élève sur les modalités de l’épreuve</a:t>
            </a:r>
            <a:endParaRPr b="0" lang="fr-FR" sz="2400" spc="-1" strike="noStrike">
              <a:latin typeface="Arial"/>
            </a:endParaRPr>
          </a:p>
          <a:p>
            <a:pPr>
              <a:lnSpc>
                <a:spcPct val="100000"/>
              </a:lnSpc>
            </a:pPr>
            <a:r>
              <a:rPr b="0" lang="fr-FR" sz="2400" spc="-1" strike="noStrike">
                <a:solidFill>
                  <a:srgbClr val="000000"/>
                </a:solidFill>
                <a:latin typeface="Calibri"/>
                <a:ea typeface="DejaVu Sans"/>
              </a:rPr>
              <a:t>  </a:t>
            </a:r>
            <a:r>
              <a:rPr b="0" lang="fr-FR" sz="2400" spc="-1" strike="noStrike">
                <a:solidFill>
                  <a:srgbClr val="000000"/>
                </a:solidFill>
                <a:latin typeface="Calibri"/>
                <a:ea typeface="DejaVu Sans"/>
              </a:rPr>
              <a:t>du grand oral et sur son évaluation;</a:t>
            </a:r>
            <a:endParaRPr b="0" lang="fr-FR" sz="2400" spc="-1" strike="noStrike">
              <a:latin typeface="Arial"/>
            </a:endParaRPr>
          </a:p>
          <a:p>
            <a:pPr marL="216000" indent="-214560">
              <a:lnSpc>
                <a:spcPct val="100000"/>
              </a:lnSpc>
              <a:buClr>
                <a:srgbClr val="000000"/>
              </a:buClr>
              <a:buFont typeface="StarSymbol"/>
              <a:buChar char="-"/>
            </a:pPr>
            <a:r>
              <a:rPr b="0" lang="fr-FR" sz="2400" spc="-1" strike="noStrike">
                <a:solidFill>
                  <a:srgbClr val="000000"/>
                </a:solidFill>
                <a:latin typeface="Calibri"/>
                <a:ea typeface="DejaVu Sans"/>
              </a:rPr>
              <a:t> </a:t>
            </a:r>
            <a:r>
              <a:rPr b="0" lang="fr-FR" sz="2400" spc="-1" strike="noStrike">
                <a:solidFill>
                  <a:srgbClr val="000000"/>
                </a:solidFill>
                <a:latin typeface="Calibri"/>
                <a:ea typeface="DejaVu Sans"/>
              </a:rPr>
              <a:t>cadrer la progression de son travail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3" name="Image 10" descr=""/>
          <p:cNvPicPr/>
          <p:nvPr/>
        </p:nvPicPr>
        <p:blipFill>
          <a:blip r:embed="rId1"/>
          <a:stretch/>
        </p:blipFill>
        <p:spPr>
          <a:xfrm>
            <a:off x="289080" y="116280"/>
            <a:ext cx="838800" cy="842760"/>
          </a:xfrm>
          <a:prstGeom prst="rect">
            <a:avLst/>
          </a:prstGeom>
          <a:ln>
            <a:noFill/>
          </a:ln>
        </p:spPr>
      </p:pic>
      <p:sp>
        <p:nvSpPr>
          <p:cNvPr id="254" name="CustomShape 1"/>
          <p:cNvSpPr/>
          <p:nvPr/>
        </p:nvSpPr>
        <p:spPr>
          <a:xfrm>
            <a:off x="1129680" y="268200"/>
            <a:ext cx="6916680" cy="13694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Préparer  au cours de l’année les élèves à l’épreuve du Grand Oral (enseignement de spécialité)</a:t>
            </a:r>
            <a:endParaRPr b="0" lang="fr-FR" sz="2800" spc="-1" strike="noStrike">
              <a:latin typeface="Arial"/>
            </a:endParaRPr>
          </a:p>
        </p:txBody>
      </p:sp>
      <p:sp>
        <p:nvSpPr>
          <p:cNvPr id="255" name="CustomShape 2"/>
          <p:cNvSpPr/>
          <p:nvPr/>
        </p:nvSpPr>
        <p:spPr>
          <a:xfrm>
            <a:off x="552240" y="2070720"/>
            <a:ext cx="7701480" cy="3988080"/>
          </a:xfrm>
          <a:prstGeom prst="frame">
            <a:avLst>
              <a:gd name="adj1" fmla="val 12500"/>
            </a:avLst>
          </a:prstGeom>
          <a:solidFill>
            <a:schemeClr val="accent6">
              <a:lumMod val="60000"/>
              <a:lumOff val="40000"/>
            </a:schemeClr>
          </a:solidFill>
          <a:ln>
            <a:solidFill>
              <a:schemeClr val="accent6">
                <a:lumMod val="40000"/>
                <a:lumOff val="60000"/>
              </a:schemeClr>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6" name="CustomShape 3"/>
          <p:cNvSpPr/>
          <p:nvPr/>
        </p:nvSpPr>
        <p:spPr>
          <a:xfrm>
            <a:off x="938880" y="2070720"/>
            <a:ext cx="7107840" cy="3717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solidFill>
                  <a:srgbClr val="000000"/>
                </a:solidFill>
                <a:latin typeface="Calibri"/>
                <a:ea typeface="DejaVu Sans"/>
              </a:rPr>
              <a:t>Avant la première séance (en distanciel, mode classe inversée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1" lang="fr-FR" sz="1800" spc="-1" strike="noStrike">
                <a:solidFill>
                  <a:srgbClr val="000000"/>
                </a:solidFill>
                <a:latin typeface="Calibri"/>
                <a:ea typeface="DejaVu Sans"/>
              </a:rPr>
              <a:t>Mettre à la disposition </a:t>
            </a:r>
            <a:r>
              <a:rPr b="0" lang="fr-FR" sz="1800" spc="-1" strike="noStrike">
                <a:solidFill>
                  <a:srgbClr val="000000"/>
                </a:solidFill>
                <a:latin typeface="Calibri"/>
                <a:ea typeface="DejaVu Sans"/>
              </a:rPr>
              <a:t>des élèves (sur l’ENT ou autres) les programmes des classes de premières et terminale en enseignement de spécialité.</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ea typeface="DejaVu Sans"/>
              </a:rPr>
              <a:t> </a:t>
            </a:r>
            <a:r>
              <a:rPr b="1" lang="fr-FR" sz="1800" spc="-1" strike="noStrike">
                <a:solidFill>
                  <a:srgbClr val="000000"/>
                </a:solidFill>
                <a:latin typeface="Calibri"/>
                <a:ea typeface="DejaVu Sans"/>
              </a:rPr>
              <a:t>Leur demander de commencer </a:t>
            </a:r>
            <a:r>
              <a:rPr b="0" lang="fr-FR" sz="1800" spc="-1" strike="noStrike">
                <a:solidFill>
                  <a:srgbClr val="000000"/>
                </a:solidFill>
                <a:latin typeface="Calibri"/>
                <a:ea typeface="DejaVu Sans"/>
              </a:rPr>
              <a:t>à cerner des thèmes , les sous -thèmes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en relation avec leur choix d’orientation : sur le fond (notion en tant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que telle ) ou sur la forme (rigueur scientifique ) ou sur les deux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 acquisition d’un esprit critique nécessaire quelque soit l’orientation</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choisie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7" name="Image 10" descr=""/>
          <p:cNvPicPr/>
          <p:nvPr/>
        </p:nvPicPr>
        <p:blipFill>
          <a:blip r:embed="rId1"/>
          <a:stretch/>
        </p:blipFill>
        <p:spPr>
          <a:xfrm>
            <a:off x="289080" y="116280"/>
            <a:ext cx="838800" cy="842760"/>
          </a:xfrm>
          <a:prstGeom prst="rect">
            <a:avLst/>
          </a:prstGeom>
          <a:ln>
            <a:noFill/>
          </a:ln>
        </p:spPr>
      </p:pic>
      <p:sp>
        <p:nvSpPr>
          <p:cNvPr id="258" name="CustomShape 1"/>
          <p:cNvSpPr/>
          <p:nvPr/>
        </p:nvSpPr>
        <p:spPr>
          <a:xfrm>
            <a:off x="524520" y="1673640"/>
            <a:ext cx="8046360" cy="4449600"/>
          </a:xfrm>
          <a:prstGeom prst="round1Rect">
            <a:avLst>
              <a:gd name="adj" fmla="val 16667"/>
            </a:avLst>
          </a:prstGeom>
          <a:solidFill>
            <a:schemeClr val="accent6">
              <a:lumMod val="60000"/>
              <a:lumOff val="40000"/>
            </a:schemeClr>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100000"/>
              </a:lnSpc>
            </a:pPr>
            <a:r>
              <a:rPr b="1" lang="fr-FR" sz="2400" spc="-1" strike="noStrike">
                <a:solidFill>
                  <a:srgbClr val="000000"/>
                </a:solidFill>
                <a:latin typeface="Calibri"/>
                <a:ea typeface="DejaVu Sans"/>
              </a:rPr>
              <a:t>Première séance </a:t>
            </a:r>
            <a:r>
              <a:rPr b="0" lang="fr-FR" sz="2400" spc="-1" strike="noStrike">
                <a:solidFill>
                  <a:srgbClr val="000000"/>
                </a:solidFill>
                <a:latin typeface="Calibri"/>
                <a:ea typeface="DejaVu Sans"/>
              </a:rPr>
              <a:t>(en présentiel ) :</a:t>
            </a:r>
            <a:endParaRPr b="0" lang="fr-FR" sz="2400" spc="-1" strike="noStrike">
              <a:latin typeface="Arial"/>
            </a:endParaRPr>
          </a:p>
          <a:p>
            <a:pPr>
              <a:lnSpc>
                <a:spcPct val="100000"/>
              </a:lnSpc>
            </a:pPr>
            <a:endParaRPr b="0" lang="fr-FR" sz="2400" spc="-1" strike="noStrike">
              <a:latin typeface="Arial"/>
            </a:endParaRPr>
          </a:p>
          <a:p>
            <a:pPr>
              <a:lnSpc>
                <a:spcPct val="100000"/>
              </a:lnSpc>
            </a:pPr>
            <a:r>
              <a:rPr b="1" lang="fr-FR" sz="2000" spc="-1" strike="noStrike">
                <a:solidFill>
                  <a:srgbClr val="000000"/>
                </a:solidFill>
                <a:latin typeface="Calibri"/>
                <a:ea typeface="DejaVu Sans"/>
              </a:rPr>
              <a:t>ÉTAPE 1 : Rappeler </a:t>
            </a:r>
            <a:r>
              <a:rPr b="0" lang="fr-FR" sz="2000" spc="-1" strike="noStrike">
                <a:solidFill>
                  <a:srgbClr val="000000"/>
                </a:solidFill>
                <a:latin typeface="Calibri"/>
                <a:ea typeface="DejaVu Sans"/>
              </a:rPr>
              <a:t>aux élèves les situations lors desquelles ils ont été évalués à l’oral.</a:t>
            </a:r>
            <a:endParaRPr b="0" lang="fr-FR" sz="2000" spc="-1" strike="noStrike">
              <a:latin typeface="Arial"/>
            </a:endParaRPr>
          </a:p>
          <a:p>
            <a:pPr>
              <a:lnSpc>
                <a:spcPct val="100000"/>
              </a:lnSpc>
            </a:pPr>
            <a:r>
              <a:rPr b="1" lang="fr-FR" sz="2000" spc="-1" strike="noStrike">
                <a:solidFill>
                  <a:srgbClr val="000000"/>
                </a:solidFill>
                <a:latin typeface="Calibri"/>
                <a:ea typeface="DejaVu Sans"/>
              </a:rPr>
              <a:t>ÉTAPE 2 : Présenter l</a:t>
            </a:r>
            <a:r>
              <a:rPr b="0" lang="fr-FR" sz="2000" spc="-1" strike="noStrike">
                <a:solidFill>
                  <a:srgbClr val="000000"/>
                </a:solidFill>
                <a:latin typeface="Calibri"/>
                <a:ea typeface="DejaVu Sans"/>
              </a:rPr>
              <a:t>’épreuve du Grand Oral et ses caractéristiques </a:t>
            </a:r>
            <a:r>
              <a:rPr b="1" lang="fr-FR" sz="2000" spc="-1" strike="noStrike">
                <a:solidFill>
                  <a:srgbClr val="000000"/>
                </a:solidFill>
                <a:latin typeface="Calibri"/>
                <a:ea typeface="DejaVu Sans"/>
              </a:rPr>
              <a:t>puis mener une réflexion </a:t>
            </a:r>
            <a:r>
              <a:rPr b="0" lang="fr-FR" sz="2000" spc="-1" strike="noStrike">
                <a:solidFill>
                  <a:srgbClr val="000000"/>
                </a:solidFill>
                <a:latin typeface="Calibri"/>
                <a:ea typeface="DejaVu Sans"/>
              </a:rPr>
              <a:t>sur les critères d’évaluation. </a:t>
            </a:r>
            <a:r>
              <a:rPr b="1" lang="fr-FR" sz="2000" spc="-1" strike="noStrike">
                <a:solidFill>
                  <a:srgbClr val="000000"/>
                </a:solidFill>
                <a:latin typeface="Calibri"/>
                <a:ea typeface="DejaVu Sans"/>
              </a:rPr>
              <a:t> Faire émerger </a:t>
            </a:r>
            <a:r>
              <a:rPr b="0" lang="fr-FR" sz="2000" spc="-1" strike="noStrike">
                <a:solidFill>
                  <a:srgbClr val="000000"/>
                </a:solidFill>
                <a:latin typeface="Calibri"/>
                <a:ea typeface="DejaVu Sans"/>
              </a:rPr>
              <a:t>les obstacles et les leviers possibles .</a:t>
            </a:r>
            <a:endParaRPr b="0" lang="fr-FR" sz="2000" spc="-1" strike="noStrike">
              <a:latin typeface="Arial"/>
            </a:endParaRPr>
          </a:p>
          <a:p>
            <a:pPr>
              <a:lnSpc>
                <a:spcPct val="100000"/>
              </a:lnSpc>
            </a:pPr>
            <a:r>
              <a:rPr b="1" lang="fr-FR" sz="2000" spc="-1" strike="noStrike">
                <a:solidFill>
                  <a:srgbClr val="000000"/>
                </a:solidFill>
                <a:latin typeface="Calibri"/>
                <a:ea typeface="DejaVu Sans"/>
              </a:rPr>
              <a:t>ÉTAPE 3 : Exposer</a:t>
            </a:r>
            <a:r>
              <a:rPr b="0" lang="fr-FR" sz="2000" spc="-1" strike="noStrike">
                <a:solidFill>
                  <a:srgbClr val="000000"/>
                </a:solidFill>
                <a:latin typeface="Calibri"/>
                <a:ea typeface="DejaVu Sans"/>
              </a:rPr>
              <a:t> le principe d’un questionnement scientifique et la démarche pour passer progressivement du choix d’un sujet à un questionnement : ressources auprès de professionnels, des publications scientifiques (éducation aux media)</a:t>
            </a:r>
            <a:endParaRPr b="0" lang="fr-FR" sz="2000" spc="-1" strike="noStrike">
              <a:latin typeface="Arial"/>
            </a:endParaRPr>
          </a:p>
          <a:p>
            <a:pPr>
              <a:lnSpc>
                <a:spcPct val="100000"/>
              </a:lnSpc>
            </a:pPr>
            <a:r>
              <a:rPr b="1" lang="fr-FR" sz="2000" spc="-1" strike="noStrike">
                <a:solidFill>
                  <a:srgbClr val="000000"/>
                </a:solidFill>
                <a:latin typeface="Calibri"/>
                <a:ea typeface="DejaVu Sans"/>
              </a:rPr>
              <a:t>ÉTAPE 4 : Reprendre l</a:t>
            </a:r>
            <a:r>
              <a:rPr b="0" lang="fr-FR" sz="2000" spc="-1" strike="noStrike">
                <a:solidFill>
                  <a:srgbClr val="000000"/>
                </a:solidFill>
                <a:latin typeface="Calibri"/>
                <a:ea typeface="DejaVu Sans"/>
              </a:rPr>
              <a:t>es programmes du cycle terminal  et présenter un exemple   </a:t>
            </a:r>
            <a:endParaRPr b="0" lang="fr-FR" sz="2000" spc="-1" strike="noStrike">
              <a:latin typeface="Arial"/>
            </a:endParaRPr>
          </a:p>
          <a:p>
            <a:pPr>
              <a:lnSpc>
                <a:spcPct val="100000"/>
              </a:lnSpc>
            </a:pPr>
            <a:endParaRPr b="0" lang="fr-FR" sz="2000" spc="-1" strike="noStrike">
              <a:latin typeface="Arial"/>
            </a:endParaRPr>
          </a:p>
        </p:txBody>
      </p:sp>
      <p:sp>
        <p:nvSpPr>
          <p:cNvPr id="259" name="CustomShape 2"/>
          <p:cNvSpPr/>
          <p:nvPr/>
        </p:nvSpPr>
        <p:spPr>
          <a:xfrm>
            <a:off x="1129680" y="467280"/>
            <a:ext cx="6916680" cy="942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Etapes : Préparer  au cours de l’année les élèves à l’épreuve du Grand Oral </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1098000" y="2147400"/>
            <a:ext cx="6808680" cy="367560"/>
          </a:xfrm>
          <a:prstGeom prst="rect">
            <a:avLst/>
          </a:prstGeom>
          <a:noFill/>
          <a:ln>
            <a:noFill/>
          </a:ln>
        </p:spPr>
        <p:style>
          <a:lnRef idx="0"/>
          <a:fillRef idx="0"/>
          <a:effectRef idx="0"/>
          <a:fontRef idx="minor"/>
        </p:style>
      </p:sp>
      <p:sp>
        <p:nvSpPr>
          <p:cNvPr id="261" name="CustomShape 2"/>
          <p:cNvSpPr/>
          <p:nvPr/>
        </p:nvSpPr>
        <p:spPr>
          <a:xfrm>
            <a:off x="927360" y="685440"/>
            <a:ext cx="7775640" cy="1186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1 : Rappel aux et par les élèves des situations d’évaluation à l’oral (évaluations sommatives et certificatives)</a:t>
            </a:r>
            <a:endParaRPr b="0" lang="fr-FR" sz="2400" spc="-1" strike="noStrike">
              <a:latin typeface="Arial"/>
            </a:endParaRPr>
          </a:p>
        </p:txBody>
      </p:sp>
      <p:pic>
        <p:nvPicPr>
          <p:cNvPr id="262" name="Image 7" descr=""/>
          <p:cNvPicPr/>
          <p:nvPr/>
        </p:nvPicPr>
        <p:blipFill>
          <a:blip r:embed="rId1"/>
          <a:stretch/>
        </p:blipFill>
        <p:spPr>
          <a:xfrm>
            <a:off x="289080" y="116280"/>
            <a:ext cx="838800" cy="842760"/>
          </a:xfrm>
          <a:prstGeom prst="rect">
            <a:avLst/>
          </a:prstGeom>
          <a:ln>
            <a:noFill/>
          </a:ln>
        </p:spPr>
      </p:pic>
      <p:pic>
        <p:nvPicPr>
          <p:cNvPr id="263" name="Image 6" descr=""/>
          <p:cNvPicPr/>
          <p:nvPr/>
        </p:nvPicPr>
        <p:blipFill>
          <a:blip r:embed="rId2"/>
          <a:srcRect l="39390" t="27156" r="34971" b="31247"/>
          <a:stretch/>
        </p:blipFill>
        <p:spPr>
          <a:xfrm>
            <a:off x="2638440" y="2147400"/>
            <a:ext cx="4345920" cy="35226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CustomShape 1"/>
          <p:cNvSpPr/>
          <p:nvPr/>
        </p:nvSpPr>
        <p:spPr>
          <a:xfrm>
            <a:off x="1098000" y="2147400"/>
            <a:ext cx="6808680" cy="367560"/>
          </a:xfrm>
          <a:prstGeom prst="rect">
            <a:avLst/>
          </a:prstGeom>
          <a:noFill/>
          <a:ln>
            <a:noFill/>
          </a:ln>
        </p:spPr>
        <p:style>
          <a:lnRef idx="0"/>
          <a:fillRef idx="0"/>
          <a:effectRef idx="0"/>
          <a:fontRef idx="minor"/>
        </p:style>
      </p:sp>
      <p:sp>
        <p:nvSpPr>
          <p:cNvPr id="265" name="CustomShape 2"/>
          <p:cNvSpPr/>
          <p:nvPr/>
        </p:nvSpPr>
        <p:spPr>
          <a:xfrm>
            <a:off x="918720" y="2147400"/>
            <a:ext cx="7576920" cy="3795120"/>
          </a:xfrm>
          <a:prstGeom prst="roundRect">
            <a:avLst>
              <a:gd name="adj" fmla="val 16667"/>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1" lang="fr-FR" sz="2000" spc="-1" strike="noStrike">
                <a:solidFill>
                  <a:srgbClr val="000000"/>
                </a:solidFill>
                <a:latin typeface="Calibri"/>
                <a:ea typeface="DejaVu Sans"/>
              </a:rPr>
              <a:t>Épreuve orale</a:t>
            </a:r>
            <a:endParaRPr b="0" lang="fr-FR" sz="2000" spc="-1" strike="noStrike">
              <a:latin typeface="Arial"/>
            </a:endParaRPr>
          </a:p>
          <a:p>
            <a:pPr algn="ctr">
              <a:lnSpc>
                <a:spcPct val="100000"/>
              </a:lnSpc>
            </a:pPr>
            <a:r>
              <a:rPr b="1" lang="fr-FR" sz="2000" spc="-1" strike="noStrike">
                <a:solidFill>
                  <a:srgbClr val="000000"/>
                </a:solidFill>
                <a:latin typeface="Calibri"/>
                <a:ea typeface="DejaVu Sans"/>
              </a:rPr>
              <a:t>Durée : 20 minutes - Préparation : 20 minutes - Coefficient : 10</a:t>
            </a:r>
            <a:endParaRPr b="0" lang="fr-FR" sz="2000" spc="-1" strike="noStrike">
              <a:latin typeface="Arial"/>
            </a:endParaRPr>
          </a:p>
          <a:p>
            <a:pPr algn="ctr">
              <a:lnSpc>
                <a:spcPct val="100000"/>
              </a:lnSpc>
            </a:pPr>
            <a:r>
              <a:rPr b="0" lang="fr-FR" sz="2000" spc="-1" strike="noStrike">
                <a:solidFill>
                  <a:srgbClr val="000000"/>
                </a:solidFill>
                <a:latin typeface="Calibri"/>
                <a:ea typeface="DejaVu Sans"/>
              </a:rPr>
              <a:t>Deux questions préparées avec les professeurs et éventuellement avec d'autres élèves, qui portent sur ses deux spécialités, soit prises isolément, soit abordées de manière transversale en voie générale.</a:t>
            </a: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r>
              <a:rPr b="0" lang="fr-FR" sz="2000" spc="-1" strike="noStrike">
                <a:solidFill>
                  <a:srgbClr val="000000"/>
                </a:solidFill>
                <a:latin typeface="Calibri"/>
                <a:ea typeface="DejaVu Sans"/>
              </a:rPr>
              <a:t>Le jury choisit une de ces deux questions. </a:t>
            </a:r>
            <a:endParaRPr b="0" lang="fr-FR" sz="2000" spc="-1" strike="noStrike">
              <a:latin typeface="Arial"/>
            </a:endParaRPr>
          </a:p>
          <a:p>
            <a:pPr algn="ctr">
              <a:lnSpc>
                <a:spcPct val="100000"/>
              </a:lnSpc>
            </a:pPr>
            <a:r>
              <a:rPr b="0" lang="fr-FR" sz="2000" spc="-1" strike="noStrike">
                <a:solidFill>
                  <a:srgbClr val="000000"/>
                </a:solidFill>
                <a:latin typeface="Calibri"/>
                <a:ea typeface="DejaVu Sans"/>
              </a:rPr>
              <a:t>Le candidat a ensuite 20 minutes de préparation pour mettre en ordre ses idées et créer s'il le souhaite un support (qui ne sera pas évalué) à donner au jury.</a:t>
            </a: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p:txBody>
      </p:sp>
      <p:sp>
        <p:nvSpPr>
          <p:cNvPr id="266" name="CustomShape 3"/>
          <p:cNvSpPr/>
          <p:nvPr/>
        </p:nvSpPr>
        <p:spPr>
          <a:xfrm>
            <a:off x="720000" y="1100880"/>
            <a:ext cx="777564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ÉTAPE 2 : Présentation de l'épreuve orale terminale</a:t>
            </a:r>
            <a:endParaRPr b="0" lang="fr-FR" sz="2800" spc="-1" strike="noStrike">
              <a:latin typeface="Arial"/>
            </a:endParaRPr>
          </a:p>
        </p:txBody>
      </p:sp>
      <p:pic>
        <p:nvPicPr>
          <p:cNvPr id="267" name="Image 7"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1098000" y="2147400"/>
            <a:ext cx="6808680" cy="367560"/>
          </a:xfrm>
          <a:prstGeom prst="rect">
            <a:avLst/>
          </a:prstGeom>
          <a:noFill/>
          <a:ln>
            <a:noFill/>
          </a:ln>
        </p:spPr>
        <p:style>
          <a:lnRef idx="0"/>
          <a:fillRef idx="0"/>
          <a:effectRef idx="0"/>
          <a:fontRef idx="minor"/>
        </p:style>
      </p:sp>
      <p:sp>
        <p:nvSpPr>
          <p:cNvPr id="269" name="CustomShape 2"/>
          <p:cNvSpPr/>
          <p:nvPr/>
        </p:nvSpPr>
        <p:spPr>
          <a:xfrm>
            <a:off x="283680" y="2057040"/>
            <a:ext cx="8456400" cy="917640"/>
          </a:xfrm>
          <a:prstGeom prst="roundRect">
            <a:avLst>
              <a:gd name="adj" fmla="val 16667"/>
            </a:avLst>
          </a:prstGeom>
          <a:gradFill rotWithShape="0">
            <a:gsLst>
              <a:gs pos="0">
                <a:srgbClr val="9fc949"/>
              </a:gs>
              <a:gs pos="100000">
                <a:srgbClr val="d9ffa4"/>
              </a:gs>
            </a:gsLst>
            <a:lin ang="16200000"/>
          </a:gradFill>
          <a:ln>
            <a:solidFill>
              <a:srgbClr val="98b855"/>
            </a:solidFill>
            <a:round/>
          </a:ln>
          <a:effectLst>
            <a:outerShdw blurRad="40000" dir="5400000" dist="23040" rotWithShape="0">
              <a:srgbClr val="000000">
                <a:alpha val="35000"/>
              </a:srgbClr>
            </a:outerShdw>
          </a:effectLst>
        </p:spPr>
        <p:style>
          <a:lnRef idx="1">
            <a:schemeClr val="accent3"/>
          </a:lnRef>
          <a:fillRef idx="3">
            <a:schemeClr val="accent3"/>
          </a:fillRef>
          <a:effectRef idx="2">
            <a:schemeClr val="accent3"/>
          </a:effectRef>
          <a:fontRef idx="minor"/>
        </p:style>
        <p:txBody>
          <a:bodyPr lIns="90000" rIns="90000" tIns="45000" bIns="45000" anchor="ctr">
            <a:noAutofit/>
          </a:bodyPr>
          <a:p>
            <a:pPr algn="ctr">
              <a:lnSpc>
                <a:spcPct val="100000"/>
              </a:lnSpc>
            </a:pPr>
            <a:endParaRPr b="0" lang="fr-FR" sz="1800" spc="-1" strike="noStrike">
              <a:latin typeface="Arial"/>
            </a:endParaRPr>
          </a:p>
          <a:p>
            <a:pPr algn="ctr">
              <a:lnSpc>
                <a:spcPct val="100000"/>
              </a:lnSpc>
            </a:pPr>
            <a:r>
              <a:rPr b="0" lang="fr-FR" sz="1800" spc="-1" strike="noStrike">
                <a:solidFill>
                  <a:srgbClr val="000000"/>
                </a:solidFill>
                <a:latin typeface="Calibri"/>
                <a:ea typeface="DejaVu Sans"/>
              </a:rPr>
              <a:t>Pendant 5 minutes, le candidat présente la question choisie et y répond. </a:t>
            </a:r>
            <a:endParaRPr b="0" lang="fr-FR" sz="1800" spc="-1" strike="noStrike">
              <a:latin typeface="Arial"/>
            </a:endParaRPr>
          </a:p>
          <a:p>
            <a:pPr algn="ctr">
              <a:lnSpc>
                <a:spcPct val="100000"/>
              </a:lnSpc>
            </a:pPr>
            <a:r>
              <a:rPr b="0" lang="fr-FR" sz="1800" spc="-1" strike="noStrike">
                <a:solidFill>
                  <a:srgbClr val="000000"/>
                </a:solidFill>
                <a:latin typeface="Calibri"/>
                <a:ea typeface="DejaVu Sans"/>
              </a:rPr>
              <a:t>Le jury évalue son argumentation et ses qualités de présentation. L'exposé se déroule </a:t>
            </a:r>
            <a:r>
              <a:rPr b="1" lang="fr-FR" sz="1800" spc="-1" strike="noStrike">
                <a:solidFill>
                  <a:srgbClr val="ff0000"/>
                </a:solidFill>
                <a:latin typeface="Calibri"/>
                <a:ea typeface="DejaVu Sans"/>
              </a:rPr>
              <a:t>sans note et debou</a:t>
            </a:r>
            <a:r>
              <a:rPr b="0" lang="fr-FR" sz="1800" spc="-1" strike="noStrike">
                <a:solidFill>
                  <a:srgbClr val="000000"/>
                </a:solidFill>
                <a:latin typeface="Calibri"/>
                <a:ea typeface="DejaVu Sans"/>
              </a:rPr>
              <a:t>t, sauf aménagements pour les candidats à besoins spécifiques.</a:t>
            </a:r>
            <a:endParaRPr b="0" lang="fr-FR" sz="1800" spc="-1" strike="noStrike">
              <a:latin typeface="Arial"/>
            </a:endParaRPr>
          </a:p>
          <a:p>
            <a:pPr algn="ctr">
              <a:lnSpc>
                <a:spcPct val="100000"/>
              </a:lnSpc>
            </a:pPr>
            <a:endParaRPr b="0" lang="fr-FR" sz="1800" spc="-1" strike="noStrike">
              <a:latin typeface="Arial"/>
            </a:endParaRPr>
          </a:p>
        </p:txBody>
      </p:sp>
      <p:sp>
        <p:nvSpPr>
          <p:cNvPr id="270" name="CustomShape 3"/>
          <p:cNvSpPr/>
          <p:nvPr/>
        </p:nvSpPr>
        <p:spPr>
          <a:xfrm>
            <a:off x="550080" y="683640"/>
            <a:ext cx="819000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ÉTAPE 2 : Présentation de l'épreuve orale terminale</a:t>
            </a:r>
            <a:endParaRPr b="0" lang="fr-FR" sz="2800" spc="-1" strike="noStrike">
              <a:latin typeface="Arial"/>
            </a:endParaRPr>
          </a:p>
        </p:txBody>
      </p:sp>
      <p:sp>
        <p:nvSpPr>
          <p:cNvPr id="271" name="CustomShape 4"/>
          <p:cNvSpPr/>
          <p:nvPr/>
        </p:nvSpPr>
        <p:spPr>
          <a:xfrm>
            <a:off x="283680" y="3368520"/>
            <a:ext cx="8456400" cy="1097280"/>
          </a:xfrm>
          <a:prstGeom prst="roundRect">
            <a:avLst>
              <a:gd name="adj" fmla="val 16667"/>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FR" sz="1800" spc="-1" strike="noStrike">
                <a:solidFill>
                  <a:srgbClr val="000000"/>
                </a:solidFill>
                <a:latin typeface="Calibri"/>
                <a:ea typeface="DejaVu Sans"/>
              </a:rPr>
              <a:t>Ensuite, pendant 10 minutes, le jury échange avec le candidat et évalue la solidité de ses connaissances et ses compétences argumentatives. Ce temps d'échange permet à l'élève de mettre en valeur ses connaissances, liées au programme des spécialités suivies en classe de première et terminale.</a:t>
            </a:r>
            <a:endParaRPr b="0" lang="fr-FR" sz="1800" spc="-1" strike="noStrike">
              <a:latin typeface="Arial"/>
            </a:endParaRPr>
          </a:p>
        </p:txBody>
      </p:sp>
      <p:sp>
        <p:nvSpPr>
          <p:cNvPr id="272" name="CustomShape 5"/>
          <p:cNvSpPr/>
          <p:nvPr/>
        </p:nvSpPr>
        <p:spPr>
          <a:xfrm>
            <a:off x="283680" y="4762800"/>
            <a:ext cx="8456400" cy="1494360"/>
          </a:xfrm>
          <a:prstGeom prst="roundRect">
            <a:avLst>
              <a:gd name="adj" fmla="val 16667"/>
            </a:avLst>
          </a:prstGeom>
          <a:gradFill rotWithShape="0">
            <a:gsLst>
              <a:gs pos="0">
                <a:srgbClr val="7e5aaa"/>
              </a:gs>
              <a:gs pos="100000">
                <a:srgbClr val="c7aeed"/>
              </a:gs>
            </a:gsLst>
            <a:lin ang="16200000"/>
          </a:gradFill>
          <a:ln>
            <a:solidFill>
              <a:srgbClr val="7d5fa0"/>
            </a:solidFill>
            <a:round/>
          </a:ln>
          <a:effectLst>
            <a:outerShdw blurRad="40000" dir="5400000" dist="23040" rotWithShape="0">
              <a:srgbClr val="000000">
                <a:alpha val="35000"/>
              </a:srgbClr>
            </a:outerShdw>
          </a:effectLst>
        </p:spPr>
        <p:style>
          <a:lnRef idx="1">
            <a:schemeClr val="accent4"/>
          </a:lnRef>
          <a:fillRef idx="3">
            <a:schemeClr val="accent4"/>
          </a:fillRef>
          <a:effectRef idx="2">
            <a:schemeClr val="accent4"/>
          </a:effectRef>
          <a:fontRef idx="minor"/>
        </p:style>
        <p:txBody>
          <a:bodyPr lIns="90000" rIns="90000" tIns="45000" bIns="45000" anchor="ctr">
            <a:noAutofit/>
          </a:bodyPr>
          <a:p>
            <a:pPr algn="ctr">
              <a:lnSpc>
                <a:spcPct val="100000"/>
              </a:lnSpc>
            </a:pPr>
            <a:r>
              <a:rPr b="0" lang="fr-FR" sz="1800" spc="-1" strike="noStrike">
                <a:solidFill>
                  <a:srgbClr val="000000"/>
                </a:solidFill>
                <a:latin typeface="Calibri"/>
                <a:ea typeface="DejaVu Sans"/>
              </a:rPr>
              <a:t>Les 5 dernières minutes </a:t>
            </a:r>
            <a:r>
              <a:rPr b="1" lang="fr-FR" sz="1800" spc="-1" strike="noStrike">
                <a:solidFill>
                  <a:srgbClr val="ff0000"/>
                </a:solidFill>
                <a:latin typeface="Calibri"/>
                <a:ea typeface="DejaVu Sans"/>
              </a:rPr>
              <a:t>d'échanges avec le jury portent sur le projet d'orientation du candidat.</a:t>
            </a:r>
            <a:r>
              <a:rPr b="0" lang="fr-FR" sz="1800" spc="-1" strike="noStrike">
                <a:solidFill>
                  <a:srgbClr val="000000"/>
                </a:solidFill>
                <a:latin typeface="Calibri"/>
                <a:ea typeface="DejaVu Sans"/>
              </a:rPr>
              <a:t> Le candidat montre que la question traitée a participé à la maturation de son projet de poursuite d'études, et même pour son projet professionnel.</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432000" y="158040"/>
            <a:ext cx="8566200" cy="69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solidFill>
                  <a:srgbClr val="0000ff"/>
                </a:solidFill>
                <a:latin typeface="Arial"/>
                <a:ea typeface="DejaVu Sans"/>
              </a:rPr>
              <a:t>ETAPE 2 : Précisions sur le projet personnel d’orientation (démarche personnelle qui s’inscrit dans le temps )</a:t>
            </a:r>
            <a:endParaRPr b="0" lang="fr-FR" sz="2000" spc="-1" strike="noStrike">
              <a:latin typeface="Arial"/>
            </a:endParaRPr>
          </a:p>
        </p:txBody>
      </p:sp>
      <p:sp>
        <p:nvSpPr>
          <p:cNvPr id="274" name="CustomShape 2"/>
          <p:cNvSpPr/>
          <p:nvPr/>
        </p:nvSpPr>
        <p:spPr>
          <a:xfrm>
            <a:off x="576000" y="1080000"/>
            <a:ext cx="7918200" cy="1510200"/>
          </a:xfrm>
          <a:custGeom>
            <a:avLst/>
            <a:gdLst/>
            <a:ahLst/>
            <a:rect l="l" t="t" r="r" b="b"/>
            <a:pathLst>
              <a:path w="22002" h="4202">
                <a:moveTo>
                  <a:pt x="700" y="0"/>
                </a:moveTo>
                <a:cubicBezTo>
                  <a:pt x="350" y="0"/>
                  <a:pt x="0" y="350"/>
                  <a:pt x="0" y="700"/>
                </a:cubicBezTo>
                <a:lnTo>
                  <a:pt x="0" y="3500"/>
                </a:lnTo>
                <a:cubicBezTo>
                  <a:pt x="0" y="3850"/>
                  <a:pt x="350" y="4201"/>
                  <a:pt x="700" y="4201"/>
                </a:cubicBezTo>
                <a:lnTo>
                  <a:pt x="21300" y="4201"/>
                </a:lnTo>
                <a:cubicBezTo>
                  <a:pt x="21650" y="4201"/>
                  <a:pt x="22001" y="3850"/>
                  <a:pt x="22001" y="3500"/>
                </a:cubicBezTo>
                <a:lnTo>
                  <a:pt x="22001" y="700"/>
                </a:lnTo>
                <a:cubicBezTo>
                  <a:pt x="22001" y="350"/>
                  <a:pt x="21650" y="0"/>
                  <a:pt x="21300" y="0"/>
                </a:cubicBezTo>
                <a:lnTo>
                  <a:pt x="700" y="0"/>
                </a:lnTo>
              </a:path>
            </a:pathLst>
          </a:cu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Carnet de « route » qui garde les traces du cheminement de l’élève par</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rapport à l’évolution de ses préférences disciplinaires </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(motivant ses choix d’enseignement de spécialité)</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aux expériences vécues et aux ressources fournies </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dans et hors l’établissement (métacognition) </a:t>
            </a:r>
            <a:endParaRPr b="0" lang="fr-FR" sz="1800" spc="-1" strike="noStrike">
              <a:latin typeface="Arial"/>
            </a:endParaRPr>
          </a:p>
        </p:txBody>
      </p:sp>
      <p:sp>
        <p:nvSpPr>
          <p:cNvPr id="275" name="Line 3"/>
          <p:cNvSpPr/>
          <p:nvPr/>
        </p:nvSpPr>
        <p:spPr>
          <a:xfrm flipV="1">
            <a:off x="4176000" y="2664000"/>
            <a:ext cx="0" cy="432000"/>
          </a:xfrm>
          <a:prstGeom prst="line">
            <a:avLst/>
          </a:prstGeom>
          <a:ln w="57240">
            <a:solidFill>
              <a:srgbClr val="ff6600"/>
            </a:solidFill>
            <a:round/>
            <a:headEnd len="med" type="triangle" w="med"/>
          </a:ln>
        </p:spPr>
        <p:style>
          <a:lnRef idx="0"/>
          <a:fillRef idx="0"/>
          <a:effectRef idx="0"/>
          <a:fontRef idx="minor"/>
        </p:style>
      </p:sp>
      <p:sp>
        <p:nvSpPr>
          <p:cNvPr id="276" name="CustomShape 4"/>
          <p:cNvSpPr/>
          <p:nvPr/>
        </p:nvSpPr>
        <p:spPr>
          <a:xfrm>
            <a:off x="432000" y="3096000"/>
            <a:ext cx="7990200" cy="2302200"/>
          </a:xfrm>
          <a:custGeom>
            <a:avLst/>
            <a:gdLst/>
            <a:ahLst/>
            <a:rect l="l" t="t" r="r" b="b"/>
            <a:pathLst>
              <a:path w="22201" h="6402">
                <a:moveTo>
                  <a:pt x="1066" y="0"/>
                </a:moveTo>
                <a:cubicBezTo>
                  <a:pt x="533" y="0"/>
                  <a:pt x="0" y="533"/>
                  <a:pt x="0" y="1066"/>
                </a:cubicBezTo>
                <a:lnTo>
                  <a:pt x="0" y="5334"/>
                </a:lnTo>
                <a:cubicBezTo>
                  <a:pt x="0" y="5867"/>
                  <a:pt x="533" y="6401"/>
                  <a:pt x="1066" y="6401"/>
                </a:cubicBezTo>
                <a:lnTo>
                  <a:pt x="21134" y="6401"/>
                </a:lnTo>
                <a:cubicBezTo>
                  <a:pt x="21667" y="6401"/>
                  <a:pt x="22200" y="5867"/>
                  <a:pt x="22200" y="5334"/>
                </a:cubicBezTo>
                <a:lnTo>
                  <a:pt x="22200" y="1066"/>
                </a:lnTo>
                <a:cubicBezTo>
                  <a:pt x="22200" y="533"/>
                  <a:pt x="21667" y="0"/>
                  <a:pt x="21134" y="0"/>
                </a:cubicBezTo>
                <a:lnTo>
                  <a:pt x="1066" y="0"/>
                </a:lnTo>
              </a:path>
            </a:pathLst>
          </a:custGeom>
          <a:solidFill>
            <a:srgbClr val="e88b2e"/>
          </a:solidFill>
          <a:ln>
            <a:solidFill>
              <a:srgbClr val="3465a4"/>
            </a:solidFill>
          </a:ln>
        </p:spPr>
        <p:style>
          <a:lnRef idx="0"/>
          <a:fillRef idx="0"/>
          <a:effectRef idx="0"/>
          <a:fontRef idx="minor"/>
        </p:style>
        <p:txBody>
          <a:bodyPr wrap="none" lIns="90000" rIns="90000" tIns="45000" bIns="45000" anchor="ctr">
            <a:noAutofit/>
          </a:bodyPr>
          <a:p>
            <a:pPr algn="ctr">
              <a:lnSpc>
                <a:spcPct val="100000"/>
              </a:lnSpc>
            </a:pPr>
            <a:r>
              <a:rPr b="1" lang="fr-FR" sz="1800" spc="-1" strike="noStrike">
                <a:solidFill>
                  <a:srgbClr val="000000"/>
                </a:solidFill>
                <a:latin typeface="Arial"/>
                <a:ea typeface="DejaVu Sans"/>
              </a:rPr>
              <a:t>Troisième temps du grand oral : échanges sur le projet d’orientation </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L’élève formalise les étapes par lequel il est passé </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et justifie la linéarité ou la buissonnance de son cheminement.</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Il relie la question choisie à son projet d’orientation.</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Il confronte son projet d’orientation aux résultats de validation </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de ses vœux par parcoursup.</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Il indique comment , au-delà de Parcoursup , il se projette dans </a:t>
            </a:r>
            <a:endParaRPr b="0" lang="fr-FR" sz="1800" spc="-1" strike="noStrike">
              <a:latin typeface="Arial"/>
            </a:endParaRPr>
          </a:p>
          <a:p>
            <a:pPr algn="ctr">
              <a:lnSpc>
                <a:spcPct val="100000"/>
              </a:lnSpc>
            </a:pPr>
            <a:r>
              <a:rPr b="0" lang="fr-FR" sz="1800" spc="-1" strike="noStrike">
                <a:solidFill>
                  <a:srgbClr val="000000"/>
                </a:solidFill>
                <a:latin typeface="Arial"/>
                <a:ea typeface="DejaVu Sans"/>
              </a:rPr>
              <a:t>son projet de poursuite d’études, voire son projet professionnel </a:t>
            </a:r>
            <a:endParaRPr b="0" lang="fr-FR" sz="1800" spc="-1" strike="noStrike">
              <a:latin typeface="Arial"/>
            </a:endParaRPr>
          </a:p>
        </p:txBody>
      </p:sp>
      <p:sp>
        <p:nvSpPr>
          <p:cNvPr id="277" name="CustomShape 5"/>
          <p:cNvSpPr/>
          <p:nvPr/>
        </p:nvSpPr>
        <p:spPr>
          <a:xfrm>
            <a:off x="72000" y="5688000"/>
            <a:ext cx="892620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ff0000"/>
                </a:solidFill>
                <a:latin typeface="Arial"/>
                <a:ea typeface="DejaVu Sans"/>
              </a:rPr>
              <a:t>Ce cheminement qui appartient à chaque élève, facilite la prise de parole en public ainsi que les échanges avec la classe et participe à la confiance en soi </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228" dur="indefinite" restart="never" nodeType="tmRoot">
          <p:childTnLst>
            <p:seq>
              <p:cTn id="229" dur="indefinite" nodeType="mainSeq">
                <p:childTnLst>
                  <p:par>
                    <p:cTn id="230" fill="hold">
                      <p:stCondLst>
                        <p:cond delay="indefinite"/>
                      </p:stCondLst>
                      <p:childTnLst>
                        <p:par>
                          <p:cTn id="231" fill="hold">
                            <p:stCondLst>
                              <p:cond delay="0"/>
                            </p:stCondLst>
                            <p:childTnLst>
                              <p:par>
                                <p:cTn id="232" nodeType="clickEffect" fill="hold" presetClass="entr" presetID="18" presetSubtype="12">
                                  <p:stCondLst>
                                    <p:cond delay="0"/>
                                  </p:stCondLst>
                                  <p:childTnLst>
                                    <p:set>
                                      <p:cBhvr>
                                        <p:cTn id="233" dur="1" fill="hold">
                                          <p:stCondLst>
                                            <p:cond delay="0"/>
                                          </p:stCondLst>
                                        </p:cTn>
                                        <p:tgtEl>
                                          <p:spTgt spid="274"/>
                                        </p:tgtEl>
                                        <p:attrNameLst>
                                          <p:attrName>style.visibility</p:attrName>
                                        </p:attrNameLst>
                                      </p:cBhvr>
                                      <p:to>
                                        <p:strVal val="visible"/>
                                      </p:to>
                                    </p:set>
                                    <p:animEffect filter="strips(downLeft)" transition="in">
                                      <p:cBhvr additive="repl">
                                        <p:cTn id="234" dur="500"/>
                                        <p:tgtEl>
                                          <p:spTgt spid="274"/>
                                        </p:tgtEl>
                                      </p:cBhvr>
                                    </p:animEffect>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47">
                                  <p:stCondLst>
                                    <p:cond delay="0"/>
                                  </p:stCondLst>
                                  <p:childTnLst>
                                    <p:set>
                                      <p:cBhvr>
                                        <p:cTn id="238" dur="1" fill="hold">
                                          <p:stCondLst>
                                            <p:cond delay="0"/>
                                          </p:stCondLst>
                                        </p:cTn>
                                        <p:tgtEl>
                                          <p:spTgt spid="275"/>
                                        </p:tgtEl>
                                        <p:attrNameLst>
                                          <p:attrName>style.visibility</p:attrName>
                                        </p:attrNameLst>
                                      </p:cBhvr>
                                      <p:to>
                                        <p:strVal val="visible"/>
                                      </p:to>
                                    </p:set>
                                    <p:animEffect filter="fade" transition="in">
                                      <p:cBhvr additive="repl">
                                        <p:cTn id="239" dur="1000"/>
                                        <p:tgtEl>
                                          <p:spTgt spid="275"/>
                                        </p:tgtEl>
                                      </p:cBhvr>
                                    </p:animEffect>
                                    <p:anim calcmode="lin" valueType="num">
                                      <p:cBhvr additive="repl">
                                        <p:cTn id="240" dur="1000" fill="hold"/>
                                        <p:tgtEl>
                                          <p:spTgt spid="275"/>
                                        </p:tgtEl>
                                        <p:attrNameLst>
                                          <p:attrName>ppt_x</p:attrName>
                                        </p:attrNameLst>
                                      </p:cBhvr>
                                      <p:tavLst>
                                        <p:tav tm="0">
                                          <p:val>
                                            <p:strVal val="#ppt_x"/>
                                          </p:val>
                                        </p:tav>
                                        <p:tav tm="100000">
                                          <p:val>
                                            <p:strVal val="#ppt_x"/>
                                          </p:val>
                                        </p:tav>
                                      </p:tavLst>
                                    </p:anim>
                                    <p:anim calcmode="lin" valueType="num">
                                      <p:cBhvr additive="repl">
                                        <p:cTn id="241" dur="10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242" fill="hold">
                      <p:stCondLst>
                        <p:cond delay="indefinite"/>
                      </p:stCondLst>
                      <p:childTnLst>
                        <p:par>
                          <p:cTn id="243" fill="hold">
                            <p:stCondLst>
                              <p:cond delay="0"/>
                            </p:stCondLst>
                            <p:childTnLst>
                              <p:par>
                                <p:cTn id="244" nodeType="clickEffect" fill="hold" presetClass="entr" presetID="18" presetSubtype="12">
                                  <p:stCondLst>
                                    <p:cond delay="0"/>
                                  </p:stCondLst>
                                  <p:childTnLst>
                                    <p:set>
                                      <p:cBhvr>
                                        <p:cTn id="245" dur="1" fill="hold">
                                          <p:stCondLst>
                                            <p:cond delay="0"/>
                                          </p:stCondLst>
                                        </p:cTn>
                                        <p:tgtEl>
                                          <p:spTgt spid="276"/>
                                        </p:tgtEl>
                                        <p:attrNameLst>
                                          <p:attrName>style.visibility</p:attrName>
                                        </p:attrNameLst>
                                      </p:cBhvr>
                                      <p:to>
                                        <p:strVal val="visible"/>
                                      </p:to>
                                    </p:set>
                                    <p:animEffect filter="strips(downLeft)" transition="in">
                                      <p:cBhvr additive="repl">
                                        <p:cTn id="246" dur="500"/>
                                        <p:tgtEl>
                                          <p:spTgt spid="276"/>
                                        </p:tgtEl>
                                      </p:cBhvr>
                                    </p:animEffect>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37">
                                  <p:stCondLst>
                                    <p:cond delay="0"/>
                                  </p:stCondLst>
                                  <p:childTnLst>
                                    <p:set>
                                      <p:cBhvr>
                                        <p:cTn id="250" dur="1" fill="hold">
                                          <p:stCondLst>
                                            <p:cond delay="0"/>
                                          </p:stCondLst>
                                        </p:cTn>
                                        <p:tgtEl>
                                          <p:spTgt spid="277"/>
                                        </p:tgtEl>
                                        <p:attrNameLst>
                                          <p:attrName>style.visibility</p:attrName>
                                        </p:attrNameLst>
                                      </p:cBhvr>
                                      <p:to>
                                        <p:strVal val="visible"/>
                                      </p:to>
                                    </p:set>
                                    <p:animEffect filter="fade" transition="in">
                                      <p:cBhvr additive="repl">
                                        <p:cTn id="251" dur="1000"/>
                                        <p:tgtEl>
                                          <p:spTgt spid="277"/>
                                        </p:tgtEl>
                                      </p:cBhvr>
                                    </p:animEffect>
                                    <p:anim calcmode="lin" valueType="num">
                                      <p:cBhvr additive="repl">
                                        <p:cTn id="252" dur="1000" fill="hold"/>
                                        <p:tgtEl>
                                          <p:spTgt spid="277"/>
                                        </p:tgtEl>
                                        <p:attrNameLst>
                                          <p:attrName>ppt_x</p:attrName>
                                        </p:attrNameLst>
                                      </p:cBhvr>
                                      <p:tavLst>
                                        <p:tav tm="0">
                                          <p:val>
                                            <p:strVal val="#ppt_x"/>
                                          </p:val>
                                        </p:tav>
                                        <p:tav tm="100000">
                                          <p:val>
                                            <p:strVal val="#ppt_x"/>
                                          </p:val>
                                        </p:tav>
                                      </p:tavLst>
                                    </p:anim>
                                    <p:anim calcmode="lin" valueType="num">
                                      <p:cBhvr additive="repl">
                                        <p:cTn id="253" dur="900" fill="hold"/>
                                        <p:tgtEl>
                                          <p:spTgt spid="277"/>
                                        </p:tgtEl>
                                        <p:attrNameLst>
                                          <p:attrName>ppt_y</p:attrName>
                                        </p:attrNameLst>
                                      </p:cBhvr>
                                      <p:tavLst>
                                        <p:tav tm="0">
                                          <p:val>
                                            <p:strVal val="#ppt_y+1"/>
                                          </p:val>
                                        </p:tav>
                                        <p:tav tm="100000">
                                          <p:val>
                                            <p:strVal val="#ppt_y-.03"/>
                                          </p:val>
                                        </p:tav>
                                      </p:tavLst>
                                    </p:anim>
                                    <p:anim calcmode="lin" valueType="num">
                                      <p:cBhvr additive="repl">
                                        <p:cTn id="254" dur="100" fill="hold">
                                          <p:stCondLst>
                                            <p:cond delay="900"/>
                                          </p:stCondLst>
                                        </p:cTn>
                                        <p:tgtEl>
                                          <p:spTgt spid="277"/>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1145880" y="1620000"/>
            <a:ext cx="6472440" cy="367560"/>
          </a:xfrm>
          <a:prstGeom prst="rect">
            <a:avLst/>
          </a:prstGeom>
          <a:noFill/>
          <a:ln>
            <a:noFill/>
          </a:ln>
        </p:spPr>
        <p:style>
          <a:lnRef idx="0"/>
          <a:fillRef idx="0"/>
          <a:effectRef idx="0"/>
          <a:fontRef idx="minor"/>
        </p:style>
      </p:sp>
      <p:sp>
        <p:nvSpPr>
          <p:cNvPr id="279" name="CustomShape 2"/>
          <p:cNvSpPr/>
          <p:nvPr/>
        </p:nvSpPr>
        <p:spPr>
          <a:xfrm>
            <a:off x="1333440" y="1343160"/>
            <a:ext cx="182880" cy="459720"/>
          </a:xfrm>
          <a:prstGeom prst="rect">
            <a:avLst/>
          </a:prstGeom>
          <a:noFill/>
          <a:ln>
            <a:noFill/>
          </a:ln>
        </p:spPr>
        <p:style>
          <a:lnRef idx="0"/>
          <a:fillRef idx="0"/>
          <a:effectRef idx="0"/>
          <a:fontRef idx="minor"/>
        </p:style>
      </p:sp>
      <p:sp>
        <p:nvSpPr>
          <p:cNvPr id="280" name="CustomShape 3"/>
          <p:cNvSpPr/>
          <p:nvPr/>
        </p:nvSpPr>
        <p:spPr>
          <a:xfrm>
            <a:off x="648720" y="6488640"/>
            <a:ext cx="763236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200" spc="-1" strike="noStrike">
                <a:solidFill>
                  <a:srgbClr val="000000"/>
                </a:solidFill>
                <a:latin typeface="Calibri"/>
                <a:ea typeface="DejaVu Sans"/>
              </a:rPr>
              <a:t>Selon le type d’oral pratiqué par l’élève, tout ou partie des critères sont susceptibles de faire l’objet d’une évaluation </a:t>
            </a:r>
            <a:endParaRPr b="0" lang="fr-FR" sz="1200" spc="-1" strike="noStrike">
              <a:latin typeface="Arial"/>
            </a:endParaRPr>
          </a:p>
        </p:txBody>
      </p:sp>
      <p:sp>
        <p:nvSpPr>
          <p:cNvPr id="281" name="CustomShape 4"/>
          <p:cNvSpPr/>
          <p:nvPr/>
        </p:nvSpPr>
        <p:spPr>
          <a:xfrm>
            <a:off x="1127880" y="405720"/>
            <a:ext cx="7621200" cy="10962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ff"/>
                </a:solidFill>
                <a:latin typeface="Arial"/>
                <a:ea typeface="DejaVu Sans"/>
              </a:rPr>
              <a:t>ÉTAPE 2 : Mener une réflexion  avec les élèves sur l’évaluation du Grand oral </a:t>
            </a:r>
            <a:endParaRPr b="0" lang="fr-FR" sz="2400" spc="-1" strike="noStrike">
              <a:latin typeface="Arial"/>
            </a:endParaRPr>
          </a:p>
          <a:p>
            <a:pPr>
              <a:lnSpc>
                <a:spcPct val="100000"/>
              </a:lnSpc>
            </a:pPr>
            <a:endParaRPr b="0" lang="fr-FR" sz="2400" spc="-1" strike="noStrike">
              <a:latin typeface="Arial"/>
            </a:endParaRPr>
          </a:p>
        </p:txBody>
      </p:sp>
      <p:pic>
        <p:nvPicPr>
          <p:cNvPr id="282" name="Image 6" descr=""/>
          <p:cNvPicPr/>
          <p:nvPr/>
        </p:nvPicPr>
        <p:blipFill>
          <a:blip r:embed="rId1"/>
          <a:stretch/>
        </p:blipFill>
        <p:spPr>
          <a:xfrm>
            <a:off x="289080" y="116280"/>
            <a:ext cx="838800" cy="842760"/>
          </a:xfrm>
          <a:prstGeom prst="rect">
            <a:avLst/>
          </a:prstGeom>
          <a:ln>
            <a:noFill/>
          </a:ln>
        </p:spPr>
      </p:pic>
      <p:pic>
        <p:nvPicPr>
          <p:cNvPr id="283" name="Image 8" descr=""/>
          <p:cNvPicPr/>
          <p:nvPr/>
        </p:nvPicPr>
        <p:blipFill>
          <a:blip r:embed="rId2"/>
          <a:stretch/>
        </p:blipFill>
        <p:spPr>
          <a:xfrm>
            <a:off x="289080" y="116280"/>
            <a:ext cx="838440" cy="842400"/>
          </a:xfrm>
          <a:prstGeom prst="rect">
            <a:avLst/>
          </a:prstGeom>
          <a:ln>
            <a:noFill/>
          </a:ln>
        </p:spPr>
      </p:pic>
      <p:sp>
        <p:nvSpPr>
          <p:cNvPr id="284" name="CustomShape 5"/>
          <p:cNvSpPr/>
          <p:nvPr/>
        </p:nvSpPr>
        <p:spPr>
          <a:xfrm>
            <a:off x="0" y="2438280"/>
            <a:ext cx="885312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 </a:t>
            </a:r>
            <a:endParaRPr b="0" lang="fr-FR" sz="1800" spc="-1" strike="noStrike">
              <a:latin typeface="Arial"/>
            </a:endParaRPr>
          </a:p>
        </p:txBody>
      </p:sp>
      <p:sp>
        <p:nvSpPr>
          <p:cNvPr id="285" name="CustomShape 6"/>
          <p:cNvSpPr/>
          <p:nvPr/>
        </p:nvSpPr>
        <p:spPr>
          <a:xfrm>
            <a:off x="648720" y="2536560"/>
            <a:ext cx="7632360" cy="243756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1" lang="fr-FR" sz="2000" spc="-1" strike="noStrike">
                <a:solidFill>
                  <a:srgbClr val="000000"/>
                </a:solidFill>
                <a:latin typeface="Arial"/>
                <a:ea typeface="DejaVu Sans"/>
              </a:rPr>
              <a:t>Travail en groupe :  lister les attendus (critères et indicateurs de réussite)</a:t>
            </a:r>
            <a:endParaRPr b="0" lang="fr-FR" sz="2000" spc="-1" strike="noStrike">
              <a:latin typeface="Arial"/>
            </a:endParaRPr>
          </a:p>
          <a:p>
            <a:pPr>
              <a:lnSpc>
                <a:spcPct val="100000"/>
              </a:lnSpc>
            </a:pPr>
            <a:r>
              <a:rPr b="1" lang="fr-FR" sz="2000" spc="-1" strike="noStrike">
                <a:solidFill>
                  <a:srgbClr val="000000"/>
                </a:solidFill>
                <a:latin typeface="Arial"/>
                <a:ea typeface="DejaVu Sans"/>
              </a:rPr>
              <a:t>Mutualisation réalisée par chaque rapporteur du travail réalisé par chaque groupe ( travail sur les compétences langagières orales et sur l’écoute)</a:t>
            </a:r>
            <a:endParaRPr b="0" lang="fr-FR" sz="2000" spc="-1" strike="noStrike">
              <a:latin typeface="Arial"/>
            </a:endParaRPr>
          </a:p>
          <a:p>
            <a:pPr>
              <a:lnSpc>
                <a:spcPct val="100000"/>
              </a:lnSpc>
            </a:pPr>
            <a:r>
              <a:rPr b="1" lang="fr-FR" sz="2000" spc="-1" strike="noStrike">
                <a:solidFill>
                  <a:srgbClr val="000000"/>
                </a:solidFill>
                <a:latin typeface="Arial"/>
                <a:ea typeface="DejaVu Sans"/>
              </a:rPr>
              <a:t>Synthèse réalisée à l’oral </a:t>
            </a:r>
            <a:endParaRPr b="0" lang="fr-FR" sz="2000" spc="-1" strike="noStrike">
              <a:latin typeface="Arial"/>
            </a:endParaRPr>
          </a:p>
          <a:p>
            <a:pPr>
              <a:lnSpc>
                <a:spcPct val="100000"/>
              </a:lnSpc>
            </a:pPr>
            <a:r>
              <a:rPr b="1" lang="fr-FR" sz="1600" spc="-1" strike="noStrike">
                <a:solidFill>
                  <a:srgbClr val="000000"/>
                </a:solidFill>
                <a:latin typeface="Arial"/>
                <a:ea typeface="DejaVu Sans"/>
              </a:rPr>
              <a:t>                                        </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CustomShape 1"/>
          <p:cNvSpPr/>
          <p:nvPr/>
        </p:nvSpPr>
        <p:spPr>
          <a:xfrm>
            <a:off x="1145880" y="1620000"/>
            <a:ext cx="6472440" cy="367560"/>
          </a:xfrm>
          <a:prstGeom prst="rect">
            <a:avLst/>
          </a:prstGeom>
          <a:noFill/>
          <a:ln>
            <a:noFill/>
          </a:ln>
        </p:spPr>
        <p:style>
          <a:lnRef idx="0"/>
          <a:fillRef idx="0"/>
          <a:effectRef idx="0"/>
          <a:fontRef idx="minor"/>
        </p:style>
      </p:sp>
      <p:sp>
        <p:nvSpPr>
          <p:cNvPr id="287" name="CustomShape 2"/>
          <p:cNvSpPr/>
          <p:nvPr/>
        </p:nvSpPr>
        <p:spPr>
          <a:xfrm>
            <a:off x="1333440" y="1343160"/>
            <a:ext cx="182880" cy="459720"/>
          </a:xfrm>
          <a:prstGeom prst="rect">
            <a:avLst/>
          </a:prstGeom>
          <a:noFill/>
          <a:ln>
            <a:noFill/>
          </a:ln>
        </p:spPr>
        <p:style>
          <a:lnRef idx="0"/>
          <a:fillRef idx="0"/>
          <a:effectRef idx="0"/>
          <a:fontRef idx="minor"/>
        </p:style>
      </p:sp>
      <p:sp>
        <p:nvSpPr>
          <p:cNvPr id="288" name="CustomShape 3"/>
          <p:cNvSpPr/>
          <p:nvPr/>
        </p:nvSpPr>
        <p:spPr>
          <a:xfrm>
            <a:off x="648720" y="6488640"/>
            <a:ext cx="763236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200" spc="-1" strike="noStrike">
                <a:solidFill>
                  <a:srgbClr val="000000"/>
                </a:solidFill>
                <a:latin typeface="Calibri"/>
                <a:ea typeface="DejaVu Sans"/>
              </a:rPr>
              <a:t>Selon le type d’oral pratiqué par l’élève, tout ou partie des critères sont susceptibles de faire l’objet d’une évaluation </a:t>
            </a:r>
            <a:endParaRPr b="0" lang="fr-FR" sz="1200" spc="-1" strike="noStrike">
              <a:latin typeface="Arial"/>
            </a:endParaRPr>
          </a:p>
        </p:txBody>
      </p:sp>
      <p:sp>
        <p:nvSpPr>
          <p:cNvPr id="289" name="CustomShape 4"/>
          <p:cNvSpPr/>
          <p:nvPr/>
        </p:nvSpPr>
        <p:spPr>
          <a:xfrm>
            <a:off x="1129680" y="0"/>
            <a:ext cx="7621200" cy="1674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ff"/>
                </a:solidFill>
                <a:latin typeface="Arial"/>
                <a:ea typeface="DejaVu Sans"/>
              </a:rPr>
              <a:t>ÉTAPE 2 : Mener une réflexion  avec les élèves sur l’évaluation du Grand oral </a:t>
            </a:r>
            <a:endParaRPr b="0" lang="fr-FR" sz="2400" spc="-1" strike="noStrike">
              <a:latin typeface="Arial"/>
            </a:endParaRPr>
          </a:p>
          <a:p>
            <a:pPr>
              <a:lnSpc>
                <a:spcPct val="100000"/>
              </a:lnSpc>
            </a:pPr>
            <a:r>
              <a:rPr b="1" lang="fr-FR" sz="2000" spc="-1" strike="noStrike">
                <a:solidFill>
                  <a:srgbClr val="0000ff"/>
                </a:solidFill>
                <a:latin typeface="Arial"/>
                <a:ea typeface="DejaVu Sans"/>
              </a:rPr>
              <a:t>                                    </a:t>
            </a:r>
            <a:r>
              <a:rPr b="1" lang="fr-FR" sz="2000" spc="-1" strike="noStrike">
                <a:solidFill>
                  <a:srgbClr val="0000ff"/>
                </a:solidFill>
                <a:latin typeface="Arial"/>
                <a:ea typeface="DejaVu Sans"/>
              </a:rPr>
              <a:t>Synthèse</a:t>
            </a:r>
            <a:endParaRPr b="0" lang="fr-FR" sz="2000" spc="-1" strike="noStrike">
              <a:latin typeface="Arial"/>
            </a:endParaRPr>
          </a:p>
          <a:p>
            <a:pPr>
              <a:lnSpc>
                <a:spcPct val="100000"/>
              </a:lnSpc>
            </a:pPr>
            <a:r>
              <a:rPr b="1" lang="fr-FR" sz="1800" spc="-1" strike="noStrike">
                <a:solidFill>
                  <a:srgbClr val="0000ff"/>
                </a:solidFill>
                <a:latin typeface="Calibri"/>
                <a:ea typeface="DejaVu Sans"/>
              </a:rPr>
              <a:t>                                        </a:t>
            </a:r>
            <a:endParaRPr b="0" lang="fr-FR" sz="1800" spc="-1" strike="noStrike">
              <a:latin typeface="Arial"/>
            </a:endParaRPr>
          </a:p>
          <a:p>
            <a:pPr>
              <a:lnSpc>
                <a:spcPct val="100000"/>
              </a:lnSpc>
            </a:pPr>
            <a:endParaRPr b="0" lang="fr-FR" sz="1800" spc="-1" strike="noStrike">
              <a:latin typeface="Arial"/>
            </a:endParaRPr>
          </a:p>
        </p:txBody>
      </p:sp>
      <p:pic>
        <p:nvPicPr>
          <p:cNvPr id="290" name="Image 6" descr=""/>
          <p:cNvPicPr/>
          <p:nvPr/>
        </p:nvPicPr>
        <p:blipFill>
          <a:blip r:embed="rId1"/>
          <a:stretch/>
        </p:blipFill>
        <p:spPr>
          <a:xfrm>
            <a:off x="289080" y="116280"/>
            <a:ext cx="838800" cy="842760"/>
          </a:xfrm>
          <a:prstGeom prst="rect">
            <a:avLst/>
          </a:prstGeom>
          <a:ln>
            <a:noFill/>
          </a:ln>
        </p:spPr>
      </p:pic>
      <p:pic>
        <p:nvPicPr>
          <p:cNvPr id="291" name="Image 8" descr=""/>
          <p:cNvPicPr/>
          <p:nvPr/>
        </p:nvPicPr>
        <p:blipFill>
          <a:blip r:embed="rId2"/>
          <a:stretch/>
        </p:blipFill>
        <p:spPr>
          <a:xfrm>
            <a:off x="289080" y="116280"/>
            <a:ext cx="838440" cy="842400"/>
          </a:xfrm>
          <a:prstGeom prst="rect">
            <a:avLst/>
          </a:prstGeom>
          <a:ln>
            <a:noFill/>
          </a:ln>
        </p:spPr>
      </p:pic>
      <p:sp>
        <p:nvSpPr>
          <p:cNvPr id="292" name="CustomShape 5"/>
          <p:cNvSpPr/>
          <p:nvPr/>
        </p:nvSpPr>
        <p:spPr>
          <a:xfrm>
            <a:off x="289080" y="1078200"/>
            <a:ext cx="8853120" cy="52311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 </a:t>
            </a:r>
            <a:r>
              <a:rPr b="1" lang="fr-FR" sz="1600" spc="-1" strike="noStrike">
                <a:solidFill>
                  <a:srgbClr val="000000"/>
                </a:solidFill>
                <a:latin typeface="Arial"/>
                <a:ea typeface="DejaVu Sans"/>
              </a:rPr>
              <a:t>Prise en compte de l’auditoire :</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Voix audible et élocution correcte.</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Discours fluide, pauses bien placées pour laisser le temps à l'interlocuteur d’assimiler ce qui est dit.</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Posture dynamique (aisance des gestes) associée au discours (modulation de la voix), regards marqués vers les auditeurs (absence de lecture de notes)</a:t>
            </a:r>
            <a:endParaRPr b="0" lang="fr-FR" sz="1600" spc="-1" strike="noStrike">
              <a:latin typeface="Arial"/>
            </a:endParaRPr>
          </a:p>
          <a:p>
            <a:pPr>
              <a:lnSpc>
                <a:spcPct val="100000"/>
              </a:lnSpc>
            </a:pPr>
            <a:r>
              <a:rPr b="1" lang="fr-FR" sz="1600" spc="-1" strike="noStrike">
                <a:solidFill>
                  <a:srgbClr val="000000"/>
                </a:solidFill>
                <a:latin typeface="Arial"/>
                <a:ea typeface="DejaVu Sans"/>
              </a:rPr>
              <a:t>Pertinence des techniques argumentatives</a:t>
            </a:r>
            <a:endParaRPr b="0" lang="fr-FR" sz="1600" spc="-1" strike="noStrike">
              <a:latin typeface="Arial"/>
            </a:endParaRPr>
          </a:p>
          <a:p>
            <a:pPr>
              <a:lnSpc>
                <a:spcPct val="100000"/>
              </a:lnSpc>
            </a:pPr>
            <a:r>
              <a:rPr b="0" lang="fr-FR" sz="1600" spc="-1" strike="noStrike">
                <a:solidFill>
                  <a:srgbClr val="000000"/>
                </a:solidFill>
                <a:latin typeface="Arial"/>
                <a:ea typeface="DejaVu Sans"/>
              </a:rPr>
              <a:t>Prestation orale qui s’appuie sur une démarche explicative maîtrisée :</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complète : de la problématique qui doit être rappelée à la conclusion , donc bonne gestion du temps ;</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construite : la progression et les liens sont pertinents, les phrases sont structurées, la conclusion récapitule les arguments principaux pour répondre à la problématique ;</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exacte : utilisation adaptée et justesse du vocabulaire scientifique et du vocabulaire courant.</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1" lang="fr-FR" sz="1600" spc="-1" strike="noStrike">
                <a:solidFill>
                  <a:srgbClr val="000000"/>
                </a:solidFill>
                <a:latin typeface="Arial"/>
                <a:ea typeface="DejaVu Sans"/>
              </a:rPr>
              <a:t>Qualité des connaissances</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Connaissances utilisées exactes .</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Connaissances bien exposées.</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Mobilisation adéquate des connaissances pour répondre au questionnement .</a:t>
            </a:r>
            <a:endParaRPr b="0" lang="fr-FR" sz="1600" spc="-1" strike="noStrike">
              <a:latin typeface="Arial"/>
            </a:endParaRPr>
          </a:p>
          <a:p>
            <a:pPr>
              <a:lnSpc>
                <a:spcPct val="100000"/>
              </a:lnSpc>
            </a:pPr>
            <a:r>
              <a:rPr b="1" lang="fr-FR" sz="1600" spc="-1" strike="noStrike">
                <a:solidFill>
                  <a:srgbClr val="000000"/>
                </a:solidFill>
                <a:latin typeface="Arial"/>
                <a:ea typeface="DejaVu Sans"/>
              </a:rPr>
              <a:t>Qualité de l’interaction avec l’auditoire</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Réactivité pertinente aux questions posées (reformulation ou apports de nouveaux éléments)</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Facilité de l’entretien (demande au jury de reformuler…)</a:t>
            </a:r>
            <a:endParaRPr b="0" lang="fr-FR" sz="1600" spc="-1" strike="noStrike">
              <a:latin typeface="Arial"/>
            </a:endParaRPr>
          </a:p>
          <a:p>
            <a:pPr>
              <a:lnSpc>
                <a:spcPct val="100000"/>
              </a:lnSpc>
            </a:pPr>
            <a:r>
              <a:rPr b="0" lang="fr-FR" sz="1600" spc="-1" strike="noStrike">
                <a:solidFill>
                  <a:srgbClr val="000000"/>
                </a:solidFill>
                <a:latin typeface="Arial"/>
                <a:ea typeface="DejaVu Sans"/>
              </a:rPr>
              <a:t>• </a:t>
            </a:r>
            <a:r>
              <a:rPr b="0" lang="fr-FR" sz="1600" spc="-1" strike="noStrike">
                <a:solidFill>
                  <a:srgbClr val="000000"/>
                </a:solidFill>
                <a:latin typeface="Arial"/>
                <a:ea typeface="DejaVu Sans"/>
              </a:rPr>
              <a:t>Prise d'initiative dans l'échange (élargit le débat ...)</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1614240" y="2114280"/>
            <a:ext cx="6131160" cy="2375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5400" spc="49" strike="noStrike">
                <a:solidFill>
                  <a:srgbClr val="000090"/>
                </a:solidFill>
                <a:latin typeface="Calibri"/>
                <a:ea typeface="DejaVu Sans"/>
              </a:rPr>
              <a:t>Une</a:t>
            </a:r>
            <a:r>
              <a:rPr b="1" lang="fr-FR" sz="4800" spc="49" strike="noStrike">
                <a:solidFill>
                  <a:srgbClr val="000090"/>
                </a:solidFill>
                <a:latin typeface="Calibri"/>
                <a:ea typeface="DejaVu Sans"/>
              </a:rPr>
              <a:t> nouvelle épreuve du baccalauréat </a:t>
            </a:r>
            <a:endParaRPr b="0" lang="fr-FR" sz="4800" spc="-1" strike="noStrike">
              <a:latin typeface="Arial"/>
            </a:endParaRPr>
          </a:p>
          <a:p>
            <a:pPr algn="ctr">
              <a:lnSpc>
                <a:spcPct val="100000"/>
              </a:lnSpc>
            </a:pPr>
            <a:r>
              <a:rPr b="1" lang="fr-FR" sz="4800" spc="49" strike="noStrike">
                <a:solidFill>
                  <a:srgbClr val="000090"/>
                </a:solidFill>
                <a:latin typeface="Calibri"/>
                <a:ea typeface="DejaVu Sans"/>
              </a:rPr>
              <a:t>Le Grand Oral </a:t>
            </a:r>
            <a:endParaRPr b="0" lang="fr-FR" sz="4800" spc="-1" strike="noStrike">
              <a:latin typeface="Arial"/>
            </a:endParaRPr>
          </a:p>
        </p:txBody>
      </p:sp>
      <p:pic>
        <p:nvPicPr>
          <p:cNvPr id="201" name="Image 12"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CustomShape 1"/>
          <p:cNvSpPr/>
          <p:nvPr/>
        </p:nvSpPr>
        <p:spPr>
          <a:xfrm>
            <a:off x="1145880" y="1620000"/>
            <a:ext cx="6472440" cy="367560"/>
          </a:xfrm>
          <a:prstGeom prst="rect">
            <a:avLst/>
          </a:prstGeom>
          <a:noFill/>
          <a:ln>
            <a:noFill/>
          </a:ln>
        </p:spPr>
        <p:style>
          <a:lnRef idx="0"/>
          <a:fillRef idx="0"/>
          <a:effectRef idx="0"/>
          <a:fontRef idx="minor"/>
        </p:style>
      </p:sp>
      <p:sp>
        <p:nvSpPr>
          <p:cNvPr id="294" name="CustomShape 2"/>
          <p:cNvSpPr/>
          <p:nvPr/>
        </p:nvSpPr>
        <p:spPr>
          <a:xfrm>
            <a:off x="1333440" y="1343160"/>
            <a:ext cx="182880" cy="459720"/>
          </a:xfrm>
          <a:prstGeom prst="rect">
            <a:avLst/>
          </a:prstGeom>
          <a:noFill/>
          <a:ln>
            <a:noFill/>
          </a:ln>
        </p:spPr>
        <p:style>
          <a:lnRef idx="0"/>
          <a:fillRef idx="0"/>
          <a:effectRef idx="0"/>
          <a:fontRef idx="minor"/>
        </p:style>
      </p:sp>
      <p:sp>
        <p:nvSpPr>
          <p:cNvPr id="295" name="CustomShape 3"/>
          <p:cNvSpPr/>
          <p:nvPr/>
        </p:nvSpPr>
        <p:spPr>
          <a:xfrm>
            <a:off x="1335240" y="386640"/>
            <a:ext cx="7509960" cy="8211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fr-FR" sz="2400" spc="-1" strike="noStrike">
                <a:solidFill>
                  <a:srgbClr val="0000ff"/>
                </a:solidFill>
                <a:latin typeface="Calibri"/>
                <a:ea typeface="DejaVu Sans"/>
              </a:rPr>
              <a:t>ÉTAPE 2: Associer les élèves à la construction d’un barème</a:t>
            </a:r>
            <a:endParaRPr b="0" lang="fr-FR" sz="2400" spc="-1" strike="noStrike">
              <a:latin typeface="Arial"/>
            </a:endParaRPr>
          </a:p>
          <a:p>
            <a:pPr>
              <a:lnSpc>
                <a:spcPct val="100000"/>
              </a:lnSpc>
            </a:pPr>
            <a:r>
              <a:rPr b="1" lang="fr-FR" sz="2400" spc="-1" strike="noStrike">
                <a:solidFill>
                  <a:srgbClr val="0000ff"/>
                </a:solidFill>
                <a:latin typeface="Calibri"/>
                <a:ea typeface="DejaVu Sans"/>
              </a:rPr>
              <a:t>                  </a:t>
            </a:r>
            <a:r>
              <a:rPr b="1" lang="fr-FR" sz="2400" spc="-1" strike="noStrike">
                <a:solidFill>
                  <a:srgbClr val="0000ff"/>
                </a:solidFill>
                <a:latin typeface="Calibri"/>
                <a:ea typeface="DejaVu Sans"/>
              </a:rPr>
              <a:t>Première approche à discuter </a:t>
            </a:r>
            <a:endParaRPr b="0" lang="fr-FR" sz="2400" spc="-1" strike="noStrike">
              <a:latin typeface="Arial"/>
            </a:endParaRPr>
          </a:p>
        </p:txBody>
      </p:sp>
      <p:pic>
        <p:nvPicPr>
          <p:cNvPr id="296" name="Image 5" descr=""/>
          <p:cNvPicPr/>
          <p:nvPr/>
        </p:nvPicPr>
        <p:blipFill>
          <a:blip r:embed="rId1"/>
          <a:stretch/>
        </p:blipFill>
        <p:spPr>
          <a:xfrm>
            <a:off x="289080" y="116280"/>
            <a:ext cx="838800" cy="842760"/>
          </a:xfrm>
          <a:prstGeom prst="rect">
            <a:avLst/>
          </a:prstGeom>
          <a:ln>
            <a:noFill/>
          </a:ln>
        </p:spPr>
      </p:pic>
      <p:pic>
        <p:nvPicPr>
          <p:cNvPr id="297" name="Image 6" descr=""/>
          <p:cNvPicPr/>
          <p:nvPr/>
        </p:nvPicPr>
        <p:blipFill>
          <a:blip r:embed="rId2"/>
          <a:stretch/>
        </p:blipFill>
        <p:spPr>
          <a:xfrm>
            <a:off x="289080" y="116280"/>
            <a:ext cx="838440" cy="842400"/>
          </a:xfrm>
          <a:prstGeom prst="rect">
            <a:avLst/>
          </a:prstGeom>
          <a:ln>
            <a:noFill/>
          </a:ln>
        </p:spPr>
      </p:pic>
      <p:graphicFrame>
        <p:nvGraphicFramePr>
          <p:cNvPr id="298" name="Table 4"/>
          <p:cNvGraphicFramePr/>
          <p:nvPr/>
        </p:nvGraphicFramePr>
        <p:xfrm>
          <a:off x="618120" y="1989360"/>
          <a:ext cx="7969320" cy="2104560"/>
        </p:xfrm>
        <a:graphic>
          <a:graphicData uri="http://schemas.openxmlformats.org/drawingml/2006/table">
            <a:tbl>
              <a:tblPr/>
              <a:tblGrid>
                <a:gridCol w="1770840"/>
                <a:gridCol w="4528080"/>
                <a:gridCol w="1670760"/>
              </a:tblGrid>
              <a:tr h="640440">
                <a:tc>
                  <a:txBody>
                    <a:bodyPr>
                      <a:noAutofit/>
                    </a:bodyPr>
                    <a:p>
                      <a:pPr algn="ctr">
                        <a:lnSpc>
                          <a:spcPct val="100000"/>
                        </a:lnSpc>
                      </a:pPr>
                      <a:r>
                        <a:rPr b="1" lang="fr-FR" sz="1800" spc="-1" strike="noStrike">
                          <a:solidFill>
                            <a:srgbClr val="ffffff"/>
                          </a:solidFill>
                          <a:latin typeface="Calibri"/>
                        </a:rPr>
                        <a:t>     </a:t>
                      </a:r>
                      <a:r>
                        <a:rPr b="1" lang="fr-FR" sz="1800" spc="-1" strike="noStrike">
                          <a:solidFill>
                            <a:srgbClr val="ffffff"/>
                          </a:solidFill>
                          <a:latin typeface="Calibri"/>
                        </a:rPr>
                        <a:t>Compétence</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000000"/>
                      </a:solidFill>
                    </a:lnB>
                    <a:solidFill>
                      <a:srgbClr val="4f81bd"/>
                    </a:solidFill>
                  </a:tcPr>
                </a:tc>
                <a:tc>
                  <a:txBody>
                    <a:bodyPr>
                      <a:noAutofit/>
                    </a:bodyPr>
                    <a:p>
                      <a:pPr algn="ctr">
                        <a:lnSpc>
                          <a:spcPct val="100000"/>
                        </a:lnSpc>
                      </a:pPr>
                      <a:r>
                        <a:rPr b="1" lang="fr-FR" sz="1800" spc="-1" strike="noStrike">
                          <a:solidFill>
                            <a:srgbClr val="ffffff"/>
                          </a:solidFill>
                          <a:latin typeface="Calibri"/>
                        </a:rPr>
                        <a:t>  </a:t>
                      </a:r>
                      <a:r>
                        <a:rPr b="1" lang="fr-FR" sz="1800" spc="-1" strike="noStrike">
                          <a:solidFill>
                            <a:srgbClr val="ffffff"/>
                          </a:solidFill>
                          <a:latin typeface="Calibri"/>
                        </a:rPr>
                        <a:t>Critères</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000000"/>
                      </a:solidFill>
                    </a:lnB>
                    <a:solidFill>
                      <a:srgbClr val="4f81bd"/>
                    </a:solidFill>
                  </a:tcPr>
                </a:tc>
                <a:tc>
                  <a:txBody>
                    <a:bodyPr>
                      <a:noAutofit/>
                    </a:bodyPr>
                    <a:p>
                      <a:pPr algn="ctr">
                        <a:lnSpc>
                          <a:spcPct val="100000"/>
                        </a:lnSpc>
                      </a:pPr>
                      <a:r>
                        <a:rPr b="1" lang="fr-FR" sz="1800" spc="-1" strike="noStrike">
                          <a:solidFill>
                            <a:srgbClr val="ffffff"/>
                          </a:solidFill>
                          <a:latin typeface="Calibri"/>
                        </a:rPr>
                        <a:t>Niveau de maîtrise</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000000"/>
                      </a:solidFill>
                    </a:lnB>
                    <a:solidFill>
                      <a:srgbClr val="4f81bd"/>
                    </a:solidFill>
                  </a:tcPr>
                </a:tc>
              </a:tr>
              <a:tr h="366120">
                <a:tc rowSpan="4">
                  <a:txBody>
                    <a:bodyPr>
                      <a:noAutofit/>
                    </a:bodyPr>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rPr>
                        <a:t>Qualité de la construction de l’argumentation </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d0d8e7"/>
                    </a:solidFill>
                  </a:tcPr>
                </a:tc>
                <a:tc rowSpan="4">
                  <a:txBody>
                    <a:bodyPr>
                      <a:noAutofit/>
                    </a:bodyPr>
                    <a:p>
                      <a:pPr>
                        <a:lnSpc>
                          <a:spcPct val="100000"/>
                        </a:lnSpc>
                      </a:pPr>
                      <a:endParaRPr b="0" lang="fr-FR" sz="1800" spc="-1" strike="noStrike">
                        <a:latin typeface="Arial"/>
                      </a:endParaRPr>
                    </a:p>
                    <a:p>
                      <a:pPr>
                        <a:lnSpc>
                          <a:spcPct val="100000"/>
                        </a:lnSpc>
                      </a:pPr>
                      <a:r>
                        <a:rPr b="0" lang="fr-FR" sz="1600" spc="-1" strike="noStrike">
                          <a:solidFill>
                            <a:srgbClr val="000000"/>
                          </a:solidFill>
                          <a:latin typeface="Calibri"/>
                        </a:rPr>
                        <a:t>Qualité du fil conducteur du  discours (structuré)</a:t>
                      </a:r>
                      <a:endParaRPr b="0" lang="fr-FR" sz="1600" spc="-1" strike="noStrike">
                        <a:latin typeface="Arial"/>
                      </a:endParaRPr>
                    </a:p>
                    <a:p>
                      <a:pPr>
                        <a:lnSpc>
                          <a:spcPct val="100000"/>
                        </a:lnSpc>
                      </a:pPr>
                      <a:r>
                        <a:rPr b="0" lang="fr-FR" sz="1600" spc="-1" strike="noStrike">
                          <a:solidFill>
                            <a:srgbClr val="000000"/>
                          </a:solidFill>
                          <a:latin typeface="Calibri"/>
                        </a:rPr>
                        <a:t>Pertinence des arguments</a:t>
                      </a:r>
                      <a:endParaRPr b="0" lang="fr-FR" sz="1600" spc="-1" strike="noStrike">
                        <a:latin typeface="Arial"/>
                      </a:endParaRPr>
                    </a:p>
                    <a:p>
                      <a:pPr>
                        <a:lnSpc>
                          <a:spcPct val="100000"/>
                        </a:lnSpc>
                      </a:pPr>
                      <a:r>
                        <a:rPr b="0" lang="fr-FR" sz="1600" spc="-1" strike="noStrike">
                          <a:solidFill>
                            <a:srgbClr val="000000"/>
                          </a:solidFill>
                          <a:latin typeface="Calibri"/>
                        </a:rPr>
                        <a:t>Qualité des connaissances</a:t>
                      </a: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d0d8e7"/>
                    </a:solidFill>
                  </a:tcPr>
                </a:tc>
                <a:tc>
                  <a:txBody>
                    <a:bodyPr>
                      <a:noAutofit/>
                    </a:bodyPr>
                    <a:p>
                      <a:pPr>
                        <a:lnSpc>
                          <a:spcPct val="100000"/>
                        </a:lnSpc>
                      </a:pPr>
                      <a:r>
                        <a:rPr b="0" lang="fr-FR" sz="1800" spc="-1" strike="noStrike">
                          <a:solidFill>
                            <a:srgbClr val="000000"/>
                          </a:solidFill>
                          <a:latin typeface="Calibri"/>
                        </a:rPr>
                        <a:t>Très satisfaisant</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d0d8e7"/>
                    </a:solidFill>
                  </a:tcPr>
                </a:tc>
              </a:tr>
              <a:tr h="366120">
                <a:tc vMerge="1">
                  <a:tcPr marL="90000" marR="90000">
                    <a:solidFill>
                      <a:srgbClr val="729fcf"/>
                    </a:solidFill>
                  </a:tcPr>
                </a:tc>
                <a:tc vMerge="1">
                  <a:tcPr marL="90000" marR="90000">
                    <a:solidFill>
                      <a:srgbClr val="729fcf"/>
                    </a:solidFill>
                  </a:tcPr>
                </a:tc>
                <a:tc>
                  <a:txBody>
                    <a:bodyPr>
                      <a:noAutofit/>
                    </a:bodyPr>
                    <a:p>
                      <a:pPr>
                        <a:lnSpc>
                          <a:spcPct val="100000"/>
                        </a:lnSpc>
                      </a:pPr>
                      <a:r>
                        <a:rPr b="0" lang="fr-FR" sz="1800" spc="-1" strike="noStrike">
                          <a:solidFill>
                            <a:srgbClr val="000000"/>
                          </a:solidFill>
                          <a:latin typeface="Calibri"/>
                        </a:rPr>
                        <a:t>Satisfaisant</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r>
              <a:tr h="366120">
                <a:tc vMerge="1">
                  <a:tcPr marL="90000" marR="90000">
                    <a:solidFill>
                      <a:srgbClr val="729fcf"/>
                    </a:solidFill>
                  </a:tcPr>
                </a:tc>
                <a:tc vMerge="1">
                  <a:tcPr marL="90000" marR="90000">
                    <a:solidFill>
                      <a:srgbClr val="729fcf"/>
                    </a:solidFill>
                  </a:tcPr>
                </a:tc>
                <a:tc>
                  <a:txBody>
                    <a:bodyPr>
                      <a:noAutofit/>
                    </a:bodyPr>
                    <a:p>
                      <a:pPr>
                        <a:lnSpc>
                          <a:spcPct val="100000"/>
                        </a:lnSpc>
                      </a:pPr>
                      <a:r>
                        <a:rPr b="0" lang="fr-FR" sz="1800" spc="-1" strike="noStrike">
                          <a:solidFill>
                            <a:srgbClr val="000000"/>
                          </a:solidFill>
                          <a:latin typeface="Calibri"/>
                        </a:rPr>
                        <a:t>Fragile</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d0d8e7"/>
                    </a:solidFill>
                  </a:tcPr>
                </a:tc>
              </a:tr>
              <a:tr h="366120">
                <a:tc vMerge="1">
                  <a:tcPr marL="90000" marR="90000">
                    <a:solidFill>
                      <a:srgbClr val="729fcf"/>
                    </a:solidFill>
                  </a:tcPr>
                </a:tc>
                <a:tc vMerge="1">
                  <a:tcPr marL="90000" marR="90000">
                    <a:solidFill>
                      <a:srgbClr val="729fcf"/>
                    </a:solidFill>
                  </a:tcPr>
                </a:tc>
                <a:tc>
                  <a:txBody>
                    <a:bodyPr>
                      <a:noAutofit/>
                    </a:bodyPr>
                    <a:p>
                      <a:pPr>
                        <a:lnSpc>
                          <a:spcPct val="100000"/>
                        </a:lnSpc>
                      </a:pPr>
                      <a:r>
                        <a:rPr b="0" lang="fr-FR" sz="1800" spc="-1" strike="noStrike">
                          <a:solidFill>
                            <a:srgbClr val="000000"/>
                          </a:solidFill>
                          <a:latin typeface="Calibri"/>
                        </a:rPr>
                        <a:t>Insuffisant</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9ecf3"/>
                    </a:solidFill>
                  </a:tcPr>
                </a:tc>
              </a:tr>
            </a:tbl>
          </a:graphicData>
        </a:graphic>
      </p:graphicFrame>
      <p:sp>
        <p:nvSpPr>
          <p:cNvPr id="299" name="CustomShape 5"/>
          <p:cNvSpPr/>
          <p:nvPr/>
        </p:nvSpPr>
        <p:spPr>
          <a:xfrm>
            <a:off x="618120" y="5665320"/>
            <a:ext cx="7968240" cy="819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fr-FR" sz="1600" spc="-1" strike="noStrike">
                <a:solidFill>
                  <a:srgbClr val="000000"/>
                </a:solidFill>
                <a:latin typeface="Calibri"/>
                <a:ea typeface="DejaVu Sans"/>
              </a:rPr>
              <a:t>Ce qui est proposé concerne la construction du discours argumenté et non l’argumentation orale qui doit prendre aussi en compte la qualité orale de l’épreuve  et qualité de la prise de parole en continu.</a:t>
            </a:r>
            <a:endParaRPr b="0" lang="fr-FR" sz="1600" spc="-1" strike="noStrike">
              <a:latin typeface="Arial"/>
            </a:endParaRPr>
          </a:p>
        </p:txBody>
      </p:sp>
      <p:graphicFrame>
        <p:nvGraphicFramePr>
          <p:cNvPr id="300" name="Table 6"/>
          <p:cNvGraphicFramePr/>
          <p:nvPr/>
        </p:nvGraphicFramePr>
        <p:xfrm>
          <a:off x="618120" y="4345920"/>
          <a:ext cx="8052840" cy="741240"/>
        </p:xfrm>
        <a:graphic>
          <a:graphicData uri="http://schemas.openxmlformats.org/drawingml/2006/table">
            <a:tbl>
              <a:tblPr/>
              <a:tblGrid>
                <a:gridCol w="1992240"/>
                <a:gridCol w="1992240"/>
                <a:gridCol w="1992240"/>
                <a:gridCol w="2076480"/>
              </a:tblGrid>
              <a:tr h="370800">
                <a:tc>
                  <a:txBody>
                    <a:bodyPr>
                      <a:noAutofit/>
                    </a:bodyPr>
                    <a:p>
                      <a:pPr>
                        <a:lnSpc>
                          <a:spcPct val="100000"/>
                        </a:lnSpc>
                      </a:pPr>
                      <a:r>
                        <a:rPr b="1" lang="fr-FR" sz="1800" spc="-1" strike="noStrike">
                          <a:solidFill>
                            <a:srgbClr val="ffffff"/>
                          </a:solidFill>
                          <a:latin typeface="Calibri"/>
                        </a:rPr>
                        <a:t>Très satisfaisant</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noAutofit/>
                    </a:bodyPr>
                    <a:p>
                      <a:pPr>
                        <a:lnSpc>
                          <a:spcPct val="100000"/>
                        </a:lnSpc>
                      </a:pPr>
                      <a:r>
                        <a:rPr b="1" lang="fr-FR" sz="1800" spc="-1" strike="noStrike">
                          <a:solidFill>
                            <a:srgbClr val="ffffff"/>
                          </a:solidFill>
                          <a:latin typeface="Calibri"/>
                        </a:rPr>
                        <a:t>Satisfaisant</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noAutofit/>
                    </a:bodyPr>
                    <a:p>
                      <a:pPr>
                        <a:lnSpc>
                          <a:spcPct val="100000"/>
                        </a:lnSpc>
                      </a:pPr>
                      <a:r>
                        <a:rPr b="1" lang="fr-FR" sz="1800" spc="-1" strike="noStrike">
                          <a:solidFill>
                            <a:srgbClr val="ffffff"/>
                          </a:solidFill>
                          <a:latin typeface="Calibri"/>
                        </a:rPr>
                        <a:t>Fragile</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noAutofit/>
                    </a:bodyPr>
                    <a:p>
                      <a:pPr>
                        <a:lnSpc>
                          <a:spcPct val="100000"/>
                        </a:lnSpc>
                      </a:pPr>
                      <a:r>
                        <a:rPr b="1" lang="fr-FR" sz="1800" spc="-1" strike="noStrike">
                          <a:solidFill>
                            <a:srgbClr val="ffffff"/>
                          </a:solidFill>
                          <a:latin typeface="Calibri"/>
                        </a:rPr>
                        <a:t>Insuffisant</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70800">
                <a:tc>
                  <a:txBody>
                    <a:bodyPr>
                      <a:noAutofit/>
                    </a:bodyPr>
                    <a:p>
                      <a:pPr>
                        <a:lnSpc>
                          <a:spcPct val="100000"/>
                        </a:lnSpc>
                      </a:pPr>
                      <a:r>
                        <a:rPr b="0" lang="fr-FR" sz="1800" spc="-1" strike="noStrike">
                          <a:solidFill>
                            <a:srgbClr val="000000"/>
                          </a:solidFill>
                          <a:latin typeface="Calibri"/>
                        </a:rPr>
                        <a:t>3 critères</a:t>
                      </a:r>
                      <a:endParaRPr b="0" lang="fr-FR"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noAutofit/>
                    </a:bodyPr>
                    <a:p>
                      <a:pPr>
                        <a:lnSpc>
                          <a:spcPct val="100000"/>
                        </a:lnSpc>
                      </a:pPr>
                      <a:r>
                        <a:rPr b="0" lang="fr-FR" sz="1800" spc="-1" strike="noStrike">
                          <a:solidFill>
                            <a:srgbClr val="000000"/>
                          </a:solidFill>
                          <a:latin typeface="Calibri"/>
                        </a:rPr>
                        <a:t>2 critères</a:t>
                      </a:r>
                      <a:endParaRPr b="0" lang="fr-FR"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noAutofit/>
                    </a:bodyPr>
                    <a:p>
                      <a:pPr>
                        <a:lnSpc>
                          <a:spcPct val="100000"/>
                        </a:lnSpc>
                      </a:pPr>
                      <a:r>
                        <a:rPr b="0" lang="fr-FR" sz="1800" spc="-1" strike="noStrike">
                          <a:solidFill>
                            <a:srgbClr val="000000"/>
                          </a:solidFill>
                          <a:latin typeface="Calibri"/>
                        </a:rPr>
                        <a:t>1 critère</a:t>
                      </a:r>
                      <a:endParaRPr b="0" lang="fr-FR"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noAutofit/>
                    </a:bodyPr>
                    <a:p>
                      <a:pPr>
                        <a:lnSpc>
                          <a:spcPct val="100000"/>
                        </a:lnSpc>
                      </a:pPr>
                      <a:r>
                        <a:rPr b="0" lang="fr-FR" sz="1800" spc="-1" strike="noStrike">
                          <a:solidFill>
                            <a:srgbClr val="000000"/>
                          </a:solidFill>
                          <a:latin typeface="Calibri"/>
                        </a:rPr>
                        <a:t>0 critère</a:t>
                      </a:r>
                      <a:endParaRPr b="0" lang="fr-FR"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r>
            </a:tbl>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1" name="Image 10" descr=""/>
          <p:cNvPicPr/>
          <p:nvPr/>
        </p:nvPicPr>
        <p:blipFill>
          <a:blip r:embed="rId1"/>
          <a:stretch/>
        </p:blipFill>
        <p:spPr>
          <a:xfrm>
            <a:off x="289080" y="116280"/>
            <a:ext cx="839160" cy="843120"/>
          </a:xfrm>
          <a:prstGeom prst="rect">
            <a:avLst/>
          </a:prstGeom>
          <a:ln>
            <a:noFill/>
          </a:ln>
        </p:spPr>
      </p:pic>
      <p:sp>
        <p:nvSpPr>
          <p:cNvPr id="302" name="CustomShape 1"/>
          <p:cNvSpPr/>
          <p:nvPr/>
        </p:nvSpPr>
        <p:spPr>
          <a:xfrm>
            <a:off x="852120" y="116280"/>
            <a:ext cx="85338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ff"/>
                </a:solidFill>
                <a:latin typeface="Arial"/>
                <a:ea typeface="DejaVu Sans"/>
              </a:rPr>
              <a:t>Etape 2 : Présentation de la grille d'évaluation indicative de l'épreuve du GO</a:t>
            </a:r>
            <a:endParaRPr b="0" lang="fr-FR" sz="1800" spc="-1" strike="noStrike">
              <a:latin typeface="Arial"/>
            </a:endParaRPr>
          </a:p>
        </p:txBody>
      </p:sp>
      <p:pic>
        <p:nvPicPr>
          <p:cNvPr id="303" name="Image 6" descr=""/>
          <p:cNvPicPr/>
          <p:nvPr/>
        </p:nvPicPr>
        <p:blipFill>
          <a:blip r:embed="rId2"/>
          <a:srcRect l="2893" t="0" r="2893" b="0"/>
          <a:stretch/>
        </p:blipFill>
        <p:spPr>
          <a:xfrm>
            <a:off x="27000" y="1288800"/>
            <a:ext cx="9115560" cy="5567760"/>
          </a:xfrm>
          <a:prstGeom prst="rect">
            <a:avLst/>
          </a:prstGeom>
          <a:ln>
            <a:noFill/>
          </a:ln>
        </p:spPr>
      </p:pic>
      <p:sp>
        <p:nvSpPr>
          <p:cNvPr id="304" name="CustomShape 2"/>
          <p:cNvSpPr/>
          <p:nvPr/>
        </p:nvSpPr>
        <p:spPr>
          <a:xfrm>
            <a:off x="1129680" y="960840"/>
            <a:ext cx="411840" cy="585000"/>
          </a:xfrm>
          <a:prstGeom prst="lightningBolt">
            <a:avLst/>
          </a:prstGeom>
          <a:solidFill>
            <a:srgbClr val="ffff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5" name="CustomShape 3"/>
          <p:cNvSpPr/>
          <p:nvPr/>
        </p:nvSpPr>
        <p:spPr>
          <a:xfrm>
            <a:off x="852120" y="591480"/>
            <a:ext cx="1335240" cy="333000"/>
          </a:xfrm>
          <a:prstGeom prst="rect">
            <a:avLst/>
          </a:prstGeom>
          <a:solidFill>
            <a:srgbClr val="c7ff9f"/>
          </a:solid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ea typeface="DejaVu Sans"/>
              </a:rPr>
              <a:t>Les 3 temps</a:t>
            </a:r>
            <a:endParaRPr b="0" lang="fr-FR" sz="1600" spc="-1" strike="noStrike">
              <a:latin typeface="Arial"/>
            </a:endParaRPr>
          </a:p>
        </p:txBody>
      </p:sp>
      <p:sp>
        <p:nvSpPr>
          <p:cNvPr id="306" name="CustomShape 4"/>
          <p:cNvSpPr/>
          <p:nvPr/>
        </p:nvSpPr>
        <p:spPr>
          <a:xfrm>
            <a:off x="2740320" y="995760"/>
            <a:ext cx="411840" cy="585000"/>
          </a:xfrm>
          <a:prstGeom prst="lightningBolt">
            <a:avLst/>
          </a:prstGeom>
          <a:solidFill>
            <a:srgbClr val="ffff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7" name="CustomShape 5"/>
          <p:cNvSpPr/>
          <p:nvPr/>
        </p:nvSpPr>
        <p:spPr>
          <a:xfrm>
            <a:off x="4829040" y="995760"/>
            <a:ext cx="411840" cy="585000"/>
          </a:xfrm>
          <a:prstGeom prst="lightningBolt">
            <a:avLst/>
          </a:prstGeom>
          <a:solidFill>
            <a:srgbClr val="3366ff"/>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8" name="CustomShape 6"/>
          <p:cNvSpPr/>
          <p:nvPr/>
        </p:nvSpPr>
        <p:spPr>
          <a:xfrm>
            <a:off x="6303960" y="995760"/>
            <a:ext cx="411840" cy="585000"/>
          </a:xfrm>
          <a:prstGeom prst="lightningBolt">
            <a:avLst/>
          </a:prstGeom>
          <a:solidFill>
            <a:srgbClr val="00800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9" name="CustomShape 7"/>
          <p:cNvSpPr/>
          <p:nvPr/>
        </p:nvSpPr>
        <p:spPr>
          <a:xfrm>
            <a:off x="8037000" y="960840"/>
            <a:ext cx="411840" cy="585000"/>
          </a:xfrm>
          <a:prstGeom prst="lightningBolt">
            <a:avLst/>
          </a:prstGeom>
          <a:solidFill>
            <a:srgbClr val="3366ff"/>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0" name="CustomShape 8"/>
          <p:cNvSpPr/>
          <p:nvPr/>
        </p:nvSpPr>
        <p:spPr>
          <a:xfrm>
            <a:off x="2499480" y="591480"/>
            <a:ext cx="1306440" cy="333000"/>
          </a:xfrm>
          <a:prstGeom prst="rect">
            <a:avLst/>
          </a:prstGeom>
          <a:solidFill>
            <a:srgbClr val="fff6a0"/>
          </a:solid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ea typeface="DejaVu Sans"/>
              </a:rPr>
              <a:t>Le 1</a:t>
            </a:r>
            <a:r>
              <a:rPr b="0" lang="fr-FR" sz="1600" spc="-1" strike="noStrike" baseline="30000">
                <a:solidFill>
                  <a:srgbClr val="000000"/>
                </a:solidFill>
                <a:latin typeface="Calibri"/>
                <a:ea typeface="DejaVu Sans"/>
              </a:rPr>
              <a:t>er</a:t>
            </a:r>
            <a:r>
              <a:rPr b="0" lang="fr-FR" sz="1600" spc="-1" strike="noStrike">
                <a:solidFill>
                  <a:srgbClr val="000000"/>
                </a:solidFill>
                <a:latin typeface="Calibri"/>
                <a:ea typeface="DejaVu Sans"/>
              </a:rPr>
              <a:t>  temps</a:t>
            </a:r>
            <a:endParaRPr b="0" lang="fr-FR" sz="1600" spc="-1" strike="noStrike">
              <a:latin typeface="Arial"/>
            </a:endParaRPr>
          </a:p>
        </p:txBody>
      </p:sp>
      <p:sp>
        <p:nvSpPr>
          <p:cNvPr id="311" name="CustomShape 9"/>
          <p:cNvSpPr/>
          <p:nvPr/>
        </p:nvSpPr>
        <p:spPr>
          <a:xfrm>
            <a:off x="4363200" y="591480"/>
            <a:ext cx="1335240" cy="576360"/>
          </a:xfrm>
          <a:prstGeom prst="rect">
            <a:avLst/>
          </a:prstGeom>
          <a:solidFill>
            <a:schemeClr val="accent6">
              <a:lumMod val="40000"/>
              <a:lumOff val="60000"/>
            </a:schemeClr>
          </a:solid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ea typeface="DejaVu Sans"/>
              </a:rPr>
              <a:t>1</a:t>
            </a:r>
            <a:r>
              <a:rPr b="0" lang="fr-FR" sz="1600" spc="-1" strike="noStrike" baseline="30000">
                <a:solidFill>
                  <a:srgbClr val="000000"/>
                </a:solidFill>
                <a:latin typeface="Calibri"/>
                <a:ea typeface="DejaVu Sans"/>
              </a:rPr>
              <a:t>er</a:t>
            </a:r>
            <a:r>
              <a:rPr b="0" lang="fr-FR" sz="1600" spc="-1" strike="noStrike">
                <a:solidFill>
                  <a:srgbClr val="000000"/>
                </a:solidFill>
                <a:latin typeface="Calibri"/>
                <a:ea typeface="DejaVu Sans"/>
              </a:rPr>
              <a:t> et 2ème temps</a:t>
            </a:r>
            <a:endParaRPr b="0" lang="fr-FR" sz="1600" spc="-1" strike="noStrike">
              <a:latin typeface="Arial"/>
            </a:endParaRPr>
          </a:p>
        </p:txBody>
      </p:sp>
      <p:sp>
        <p:nvSpPr>
          <p:cNvPr id="312" name="CustomShape 10"/>
          <p:cNvSpPr/>
          <p:nvPr/>
        </p:nvSpPr>
        <p:spPr>
          <a:xfrm>
            <a:off x="6048720" y="591480"/>
            <a:ext cx="1335240" cy="576360"/>
          </a:xfrm>
          <a:prstGeom prst="rect">
            <a:avLst/>
          </a:prstGeom>
          <a:solidFill>
            <a:schemeClr val="accent6">
              <a:lumMod val="40000"/>
              <a:lumOff val="60000"/>
            </a:schemeClr>
          </a:solid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ea typeface="DejaVu Sans"/>
              </a:rPr>
              <a:t>2 et 3èmes  temps</a:t>
            </a:r>
            <a:endParaRPr b="0" lang="fr-FR" sz="1600" spc="-1" strike="noStrike">
              <a:latin typeface="Arial"/>
            </a:endParaRPr>
          </a:p>
        </p:txBody>
      </p:sp>
      <p:sp>
        <p:nvSpPr>
          <p:cNvPr id="313" name="CustomShape 11"/>
          <p:cNvSpPr/>
          <p:nvPr/>
        </p:nvSpPr>
        <p:spPr>
          <a:xfrm>
            <a:off x="7781760" y="626400"/>
            <a:ext cx="1335240" cy="333000"/>
          </a:xfrm>
          <a:prstGeom prst="rect">
            <a:avLst/>
          </a:prstGeom>
          <a:solidFill>
            <a:srgbClr val="c7ff9f"/>
          </a:solid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ea typeface="DejaVu Sans"/>
              </a:rPr>
              <a:t>Les 3 temps</a:t>
            </a:r>
            <a:endParaRPr b="0" lang="fr-FR" sz="1600" spc="-1" strike="noStrike">
              <a:latin typeface="Arial"/>
            </a:endParaRPr>
          </a:p>
        </p:txBody>
      </p:sp>
    </p:spTree>
  </p:cSld>
  <mc:AlternateContent>
    <mc:Choice Requires="p14">
      <p:transition spd="slow" p14:dur="2000"/>
    </mc:Choice>
    <mc:Fallback>
      <p:transition spd="slow"/>
    </mc:Fallback>
  </mc:AlternateContent>
  <p:timing>
    <p:tnLst>
      <p:par>
        <p:cTn id="255" dur="indefinite" restart="never" nodeType="tmRoot">
          <p:childTnLst>
            <p:seq>
              <p:cTn id="256" dur="indefinite" nodeType="mainSeq">
                <p:childTnLst>
                  <p:par>
                    <p:cTn id="257" fill="hold">
                      <p:stCondLst>
                        <p:cond delay="indefinite"/>
                      </p:stCondLst>
                      <p:childTnLst>
                        <p:par>
                          <p:cTn id="258" fill="hold">
                            <p:stCondLst>
                              <p:cond delay="0"/>
                            </p:stCondLst>
                            <p:childTnLst>
                              <p:par>
                                <p:cTn id="259" nodeType="clickEffect" fill="hold" presetClass="entr" presetID="37">
                                  <p:stCondLst>
                                    <p:cond delay="0"/>
                                  </p:stCondLst>
                                  <p:childTnLst>
                                    <p:set>
                                      <p:cBhvr>
                                        <p:cTn id="260" dur="1" fill="hold">
                                          <p:stCondLst>
                                            <p:cond delay="0"/>
                                          </p:stCondLst>
                                        </p:cTn>
                                        <p:tgtEl>
                                          <p:spTgt spid="303"/>
                                        </p:tgtEl>
                                        <p:attrNameLst>
                                          <p:attrName>style.visibility</p:attrName>
                                        </p:attrNameLst>
                                      </p:cBhvr>
                                      <p:to>
                                        <p:strVal val="visible"/>
                                      </p:to>
                                    </p:set>
                                    <p:animEffect filter="fade" transition="in">
                                      <p:cBhvr additive="repl">
                                        <p:cTn id="261" dur="1000"/>
                                        <p:tgtEl>
                                          <p:spTgt spid="303"/>
                                        </p:tgtEl>
                                      </p:cBhvr>
                                    </p:animEffect>
                                    <p:anim calcmode="lin" valueType="num">
                                      <p:cBhvr additive="repl">
                                        <p:cTn id="262" dur="1000" fill="hold"/>
                                        <p:tgtEl>
                                          <p:spTgt spid="303"/>
                                        </p:tgtEl>
                                        <p:attrNameLst>
                                          <p:attrName>ppt_x</p:attrName>
                                        </p:attrNameLst>
                                      </p:cBhvr>
                                      <p:tavLst>
                                        <p:tav tm="0">
                                          <p:val>
                                            <p:strVal val="#ppt_x"/>
                                          </p:val>
                                        </p:tav>
                                        <p:tav tm="100000">
                                          <p:val>
                                            <p:strVal val="#ppt_x"/>
                                          </p:val>
                                        </p:tav>
                                      </p:tavLst>
                                    </p:anim>
                                    <p:anim calcmode="lin" valueType="num">
                                      <p:cBhvr additive="repl">
                                        <p:cTn id="263" dur="900" fill="hold"/>
                                        <p:tgtEl>
                                          <p:spTgt spid="303"/>
                                        </p:tgtEl>
                                        <p:attrNameLst>
                                          <p:attrName>ppt_y</p:attrName>
                                        </p:attrNameLst>
                                      </p:cBhvr>
                                      <p:tavLst>
                                        <p:tav tm="0">
                                          <p:val>
                                            <p:strVal val="#ppt_y+1"/>
                                          </p:val>
                                        </p:tav>
                                        <p:tav tm="100000">
                                          <p:val>
                                            <p:strVal val="#ppt_y-.03"/>
                                          </p:val>
                                        </p:tav>
                                      </p:tavLst>
                                    </p:anim>
                                    <p:anim calcmode="lin" valueType="num">
                                      <p:cBhvr additive="repl">
                                        <p:cTn id="264" dur="100" fill="hold">
                                          <p:stCondLst>
                                            <p:cond delay="900"/>
                                          </p:stCondLst>
                                        </p:cTn>
                                        <p:tgtEl>
                                          <p:spTgt spid="303"/>
                                        </p:tgtEl>
                                        <p:attrNameLst>
                                          <p:attrName>ppt_y</p:attrName>
                                        </p:attrNameLst>
                                      </p:cBhvr>
                                      <p:tavLst>
                                        <p:tav tm="0">
                                          <p:val>
                                            <p:strVal val="#ppt_y-.03"/>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nodeType="clickEffect" fill="hold" presetClass="entr" presetID="1">
                                  <p:stCondLst>
                                    <p:cond delay="0"/>
                                  </p:stCondLst>
                                  <p:childTnLst>
                                    <p:set>
                                      <p:cBhvr>
                                        <p:cTn id="268" dur="1" fill="hold">
                                          <p:stCondLst>
                                            <p:cond delay="0"/>
                                          </p:stCondLst>
                                        </p:cTn>
                                        <p:tgtEl>
                                          <p:spTgt spid="304"/>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nodeType="clickEffect" fill="hold" presetClass="entr" presetID="2" presetSubtype="4">
                                  <p:stCondLst>
                                    <p:cond delay="0"/>
                                  </p:stCondLst>
                                  <p:childTnLst>
                                    <p:set>
                                      <p:cBhvr>
                                        <p:cTn id="272" dur="1" fill="hold">
                                          <p:stCondLst>
                                            <p:cond delay="0"/>
                                          </p:stCondLst>
                                        </p:cTn>
                                        <p:tgtEl>
                                          <p:spTgt spid="305"/>
                                        </p:tgtEl>
                                        <p:attrNameLst>
                                          <p:attrName>style.visibility</p:attrName>
                                        </p:attrNameLst>
                                      </p:cBhvr>
                                      <p:to>
                                        <p:strVal val="visible"/>
                                      </p:to>
                                    </p:set>
                                    <p:anim calcmode="lin" valueType="num">
                                      <p:cBhvr additive="repl">
                                        <p:cTn id="273" dur="500" fill="hold"/>
                                        <p:tgtEl>
                                          <p:spTgt spid="305"/>
                                        </p:tgtEl>
                                        <p:attrNameLst>
                                          <p:attrName>ppt_x</p:attrName>
                                        </p:attrNameLst>
                                      </p:cBhvr>
                                      <p:tavLst>
                                        <p:tav tm="0">
                                          <p:val>
                                            <p:strVal val="#ppt_x"/>
                                          </p:val>
                                        </p:tav>
                                        <p:tav tm="100000">
                                          <p:val>
                                            <p:strVal val="#ppt_x"/>
                                          </p:val>
                                        </p:tav>
                                      </p:tavLst>
                                    </p:anim>
                                    <p:anim calcmode="lin" valueType="num">
                                      <p:cBhvr additive="repl">
                                        <p:cTn id="274" dur="500" fill="hold"/>
                                        <p:tgtEl>
                                          <p:spTgt spid="305"/>
                                        </p:tgtEl>
                                        <p:attrNameLst>
                                          <p:attrName>ppt_y</p:attrName>
                                        </p:attrNameLst>
                                      </p:cBhvr>
                                      <p:tavLst>
                                        <p:tav tm="0">
                                          <p:val>
                                            <p:strVal val="1+#ppt_h/2"/>
                                          </p:val>
                                        </p:tav>
                                        <p:tav tm="100000">
                                          <p:val>
                                            <p:strVal val="#ppt_y"/>
                                          </p:val>
                                        </p:tav>
                                      </p:tavLst>
                                    </p:anim>
                                  </p:childTnLst>
                                </p:cTn>
                              </p:par>
                            </p:childTnLst>
                          </p:cTn>
                        </p:par>
                      </p:childTnLst>
                    </p:cTn>
                  </p:par>
                  <p:par>
                    <p:cTn id="275" fill="hold">
                      <p:stCondLst>
                        <p:cond delay="indefinite"/>
                      </p:stCondLst>
                      <p:childTnLst>
                        <p:par>
                          <p:cTn id="276" fill="hold">
                            <p:stCondLst>
                              <p:cond delay="0"/>
                            </p:stCondLst>
                            <p:childTnLst>
                              <p:par>
                                <p:cTn id="277" nodeType="clickEffect" fill="hold" presetClass="entr" presetID="1">
                                  <p:stCondLst>
                                    <p:cond delay="0"/>
                                  </p:stCondLst>
                                  <p:childTnLst>
                                    <p:set>
                                      <p:cBhvr>
                                        <p:cTn id="278" dur="1" fill="hold">
                                          <p:stCondLst>
                                            <p:cond delay="0"/>
                                          </p:stCondLst>
                                        </p:cTn>
                                        <p:tgtEl>
                                          <p:spTgt spid="306"/>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nodeType="clickEffect" fill="hold" presetClass="entr" presetID="12" presetSubtype="4">
                                  <p:stCondLst>
                                    <p:cond delay="0"/>
                                  </p:stCondLst>
                                  <p:childTnLst>
                                    <p:set>
                                      <p:cBhvr>
                                        <p:cTn id="282" dur="1" fill="hold">
                                          <p:stCondLst>
                                            <p:cond delay="0"/>
                                          </p:stCondLst>
                                        </p:cTn>
                                        <p:tgtEl>
                                          <p:spTgt spid="310"/>
                                        </p:tgtEl>
                                        <p:attrNameLst>
                                          <p:attrName>style.visibility</p:attrName>
                                        </p:attrNameLst>
                                      </p:cBhvr>
                                      <p:to>
                                        <p:strVal val="visible"/>
                                      </p:to>
                                    </p:set>
                                    <p:animEffect filter="slide(fromBottom)" transition="in">
                                      <p:cBhvr additive="repl">
                                        <p:cTn id="283" dur="500"/>
                                        <p:tgtEl>
                                          <p:spTgt spid="310"/>
                                        </p:tgtEl>
                                      </p:cBhvr>
                                    </p:animEffect>
                                  </p:childTnLst>
                                </p:cTn>
                              </p:par>
                            </p:childTnLst>
                          </p:cTn>
                        </p:par>
                      </p:childTnLst>
                    </p:cTn>
                  </p:par>
                  <p:par>
                    <p:cTn id="284" fill="hold">
                      <p:stCondLst>
                        <p:cond delay="indefinite"/>
                      </p:stCondLst>
                      <p:childTnLst>
                        <p:par>
                          <p:cTn id="285" fill="hold">
                            <p:stCondLst>
                              <p:cond delay="0"/>
                            </p:stCondLst>
                            <p:childTnLst>
                              <p:par>
                                <p:cTn id="286" nodeType="clickEffect" fill="hold" presetClass="entr" presetID="1">
                                  <p:stCondLst>
                                    <p:cond delay="0"/>
                                  </p:stCondLst>
                                  <p:childTnLst>
                                    <p:set>
                                      <p:cBhvr>
                                        <p:cTn id="287" dur="1" fill="hold">
                                          <p:stCondLst>
                                            <p:cond delay="0"/>
                                          </p:stCondLst>
                                        </p:cTn>
                                        <p:tgtEl>
                                          <p:spTgt spid="307"/>
                                        </p:tgtEl>
                                        <p:attrNameLst>
                                          <p:attrName>style.visibility</p:attrName>
                                        </p:attrNameLst>
                                      </p:cBhvr>
                                      <p:to>
                                        <p:strVal val="visible"/>
                                      </p:to>
                                    </p:set>
                                  </p:childTnLst>
                                </p:cTn>
                              </p:par>
                            </p:childTnLst>
                          </p:cTn>
                        </p:par>
                      </p:childTnLst>
                    </p:cTn>
                  </p:par>
                  <p:par>
                    <p:cTn id="288" fill="hold">
                      <p:stCondLst>
                        <p:cond delay="indefinite"/>
                      </p:stCondLst>
                      <p:childTnLst>
                        <p:par>
                          <p:cTn id="289" fill="hold">
                            <p:stCondLst>
                              <p:cond delay="0"/>
                            </p:stCondLst>
                            <p:childTnLst>
                              <p:par>
                                <p:cTn id="290" nodeType="clickEffect" fill="hold" presetClass="entr" presetID="10">
                                  <p:stCondLst>
                                    <p:cond delay="0"/>
                                  </p:stCondLst>
                                  <p:childTnLst>
                                    <p:set>
                                      <p:cBhvr>
                                        <p:cTn id="291" dur="1" fill="hold">
                                          <p:stCondLst>
                                            <p:cond delay="0"/>
                                          </p:stCondLst>
                                        </p:cTn>
                                        <p:tgtEl>
                                          <p:spTgt spid="311"/>
                                        </p:tgtEl>
                                        <p:attrNameLst>
                                          <p:attrName>style.visibility</p:attrName>
                                        </p:attrNameLst>
                                      </p:cBhvr>
                                      <p:to>
                                        <p:strVal val="visible"/>
                                      </p:to>
                                    </p:set>
                                    <p:animEffect filter="fade" transition="in">
                                      <p:cBhvr additive="repl">
                                        <p:cTn id="292" dur="2000"/>
                                        <p:tgtEl>
                                          <p:spTgt spid="311"/>
                                        </p:tgtEl>
                                      </p:cBhvr>
                                    </p:animEffect>
                                  </p:childTnLst>
                                </p:cTn>
                              </p:par>
                            </p:childTnLst>
                          </p:cTn>
                        </p:par>
                      </p:childTnLst>
                    </p:cTn>
                  </p:par>
                  <p:par>
                    <p:cTn id="293" fill="hold">
                      <p:stCondLst>
                        <p:cond delay="indefinite"/>
                      </p:stCondLst>
                      <p:childTnLst>
                        <p:par>
                          <p:cTn id="294" fill="hold">
                            <p:stCondLst>
                              <p:cond delay="0"/>
                            </p:stCondLst>
                            <p:childTnLst>
                              <p:par>
                                <p:cTn id="295" nodeType="clickEffect" fill="hold" presetClass="entr" presetID="5" presetSubtype="10">
                                  <p:stCondLst>
                                    <p:cond delay="0"/>
                                  </p:stCondLst>
                                  <p:childTnLst>
                                    <p:set>
                                      <p:cBhvr>
                                        <p:cTn id="296" dur="1" fill="hold">
                                          <p:stCondLst>
                                            <p:cond delay="0"/>
                                          </p:stCondLst>
                                        </p:cTn>
                                        <p:tgtEl>
                                          <p:spTgt spid="308"/>
                                        </p:tgtEl>
                                        <p:attrNameLst>
                                          <p:attrName>style.visibility</p:attrName>
                                        </p:attrNameLst>
                                      </p:cBhvr>
                                      <p:to>
                                        <p:strVal val="visible"/>
                                      </p:to>
                                    </p:set>
                                    <p:animEffect filter="checkerboard(across)" transition="in">
                                      <p:cBhvr additive="repl">
                                        <p:cTn id="297" dur="500"/>
                                        <p:tgtEl>
                                          <p:spTgt spid="308"/>
                                        </p:tgtEl>
                                      </p:cBhvr>
                                    </p:animEffect>
                                  </p:childTnLst>
                                </p:cTn>
                              </p:par>
                            </p:childTnLst>
                          </p:cTn>
                        </p:par>
                      </p:childTnLst>
                    </p:cTn>
                  </p:par>
                  <p:par>
                    <p:cTn id="298" fill="hold">
                      <p:stCondLst>
                        <p:cond delay="indefinite"/>
                      </p:stCondLst>
                      <p:childTnLst>
                        <p:par>
                          <p:cTn id="299" fill="hold">
                            <p:stCondLst>
                              <p:cond delay="0"/>
                            </p:stCondLst>
                            <p:childTnLst>
                              <p:par>
                                <p:cTn id="300" nodeType="clickEffect" fill="hold" presetClass="entr" presetID="37">
                                  <p:stCondLst>
                                    <p:cond delay="0"/>
                                  </p:stCondLst>
                                  <p:childTnLst>
                                    <p:set>
                                      <p:cBhvr>
                                        <p:cTn id="301" dur="1" fill="hold">
                                          <p:stCondLst>
                                            <p:cond delay="0"/>
                                          </p:stCondLst>
                                        </p:cTn>
                                        <p:tgtEl>
                                          <p:spTgt spid="312"/>
                                        </p:tgtEl>
                                        <p:attrNameLst>
                                          <p:attrName>style.visibility</p:attrName>
                                        </p:attrNameLst>
                                      </p:cBhvr>
                                      <p:to>
                                        <p:strVal val="visible"/>
                                      </p:to>
                                    </p:set>
                                    <p:animEffect filter="fade" transition="in">
                                      <p:cBhvr additive="repl">
                                        <p:cTn id="302" dur="1000"/>
                                        <p:tgtEl>
                                          <p:spTgt spid="312"/>
                                        </p:tgtEl>
                                      </p:cBhvr>
                                    </p:animEffect>
                                    <p:anim calcmode="lin" valueType="num">
                                      <p:cBhvr additive="repl">
                                        <p:cTn id="303" dur="1000" fill="hold"/>
                                        <p:tgtEl>
                                          <p:spTgt spid="312"/>
                                        </p:tgtEl>
                                        <p:attrNameLst>
                                          <p:attrName>ppt_x</p:attrName>
                                        </p:attrNameLst>
                                      </p:cBhvr>
                                      <p:tavLst>
                                        <p:tav tm="0">
                                          <p:val>
                                            <p:strVal val="#ppt_x"/>
                                          </p:val>
                                        </p:tav>
                                        <p:tav tm="100000">
                                          <p:val>
                                            <p:strVal val="#ppt_x"/>
                                          </p:val>
                                        </p:tav>
                                      </p:tavLst>
                                    </p:anim>
                                    <p:anim calcmode="lin" valueType="num">
                                      <p:cBhvr additive="repl">
                                        <p:cTn id="304" dur="900" fill="hold"/>
                                        <p:tgtEl>
                                          <p:spTgt spid="312"/>
                                        </p:tgtEl>
                                        <p:attrNameLst>
                                          <p:attrName>ppt_y</p:attrName>
                                        </p:attrNameLst>
                                      </p:cBhvr>
                                      <p:tavLst>
                                        <p:tav tm="0">
                                          <p:val>
                                            <p:strVal val="#ppt_y+1"/>
                                          </p:val>
                                        </p:tav>
                                        <p:tav tm="100000">
                                          <p:val>
                                            <p:strVal val="#ppt_y-.03"/>
                                          </p:val>
                                        </p:tav>
                                      </p:tavLst>
                                    </p:anim>
                                    <p:anim calcmode="lin" valueType="num">
                                      <p:cBhvr additive="repl">
                                        <p:cTn id="305" dur="100" fill="hold">
                                          <p:stCondLst>
                                            <p:cond delay="900"/>
                                          </p:stCondLst>
                                        </p:cTn>
                                        <p:tgtEl>
                                          <p:spTgt spid="312"/>
                                        </p:tgtEl>
                                        <p:attrNameLst>
                                          <p:attrName>ppt_y</p:attrName>
                                        </p:attrNameLst>
                                      </p:cBhvr>
                                      <p:tavLst>
                                        <p:tav tm="0">
                                          <p:val>
                                            <p:strVal val="#ppt_y-.03"/>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nodeType="clickEffect" fill="hold" presetClass="entr" presetID="1">
                                  <p:stCondLst>
                                    <p:cond delay="0"/>
                                  </p:stCondLst>
                                  <p:childTnLst>
                                    <p:set>
                                      <p:cBhvr>
                                        <p:cTn id="309" dur="1" fill="hold">
                                          <p:stCondLst>
                                            <p:cond delay="0"/>
                                          </p:stCondLst>
                                        </p:cTn>
                                        <p:tgtEl>
                                          <p:spTgt spid="309"/>
                                        </p:tgtEl>
                                        <p:attrNameLst>
                                          <p:attrName>style.visibility</p:attrName>
                                        </p:attrNameLst>
                                      </p:cBhvr>
                                      <p:to>
                                        <p:strVal val="visible"/>
                                      </p:to>
                                    </p:set>
                                  </p:childTnLst>
                                </p:cTn>
                              </p:par>
                            </p:childTnLst>
                          </p:cTn>
                        </p:par>
                      </p:childTnLst>
                    </p:cTn>
                  </p:par>
                  <p:par>
                    <p:cTn id="310" fill="hold">
                      <p:stCondLst>
                        <p:cond delay="indefinite"/>
                      </p:stCondLst>
                      <p:childTnLst>
                        <p:par>
                          <p:cTn id="311" fill="hold">
                            <p:stCondLst>
                              <p:cond delay="0"/>
                            </p:stCondLst>
                            <p:childTnLst>
                              <p:par>
                                <p:cTn id="312" nodeType="clickEffect" fill="hold" presetClass="entr" presetID="37">
                                  <p:stCondLst>
                                    <p:cond delay="0"/>
                                  </p:stCondLst>
                                  <p:childTnLst>
                                    <p:set>
                                      <p:cBhvr>
                                        <p:cTn id="313" dur="1" fill="hold">
                                          <p:stCondLst>
                                            <p:cond delay="0"/>
                                          </p:stCondLst>
                                        </p:cTn>
                                        <p:tgtEl>
                                          <p:spTgt spid="313"/>
                                        </p:tgtEl>
                                        <p:attrNameLst>
                                          <p:attrName>style.visibility</p:attrName>
                                        </p:attrNameLst>
                                      </p:cBhvr>
                                      <p:to>
                                        <p:strVal val="visible"/>
                                      </p:to>
                                    </p:set>
                                    <p:animEffect filter="fade" transition="in">
                                      <p:cBhvr additive="repl">
                                        <p:cTn id="314" dur="1000"/>
                                        <p:tgtEl>
                                          <p:spTgt spid="313"/>
                                        </p:tgtEl>
                                      </p:cBhvr>
                                    </p:animEffect>
                                    <p:anim calcmode="lin" valueType="num">
                                      <p:cBhvr additive="repl">
                                        <p:cTn id="315" dur="1000" fill="hold"/>
                                        <p:tgtEl>
                                          <p:spTgt spid="313"/>
                                        </p:tgtEl>
                                        <p:attrNameLst>
                                          <p:attrName>ppt_x</p:attrName>
                                        </p:attrNameLst>
                                      </p:cBhvr>
                                      <p:tavLst>
                                        <p:tav tm="0">
                                          <p:val>
                                            <p:strVal val="#ppt_x"/>
                                          </p:val>
                                        </p:tav>
                                        <p:tav tm="100000">
                                          <p:val>
                                            <p:strVal val="#ppt_x"/>
                                          </p:val>
                                        </p:tav>
                                      </p:tavLst>
                                    </p:anim>
                                    <p:anim calcmode="lin" valueType="num">
                                      <p:cBhvr additive="repl">
                                        <p:cTn id="316" dur="900" fill="hold"/>
                                        <p:tgtEl>
                                          <p:spTgt spid="313"/>
                                        </p:tgtEl>
                                        <p:attrNameLst>
                                          <p:attrName>ppt_y</p:attrName>
                                        </p:attrNameLst>
                                      </p:cBhvr>
                                      <p:tavLst>
                                        <p:tav tm="0">
                                          <p:val>
                                            <p:strVal val="#ppt_y+1"/>
                                          </p:val>
                                        </p:tav>
                                        <p:tav tm="100000">
                                          <p:val>
                                            <p:strVal val="#ppt_y-.03"/>
                                          </p:val>
                                        </p:tav>
                                      </p:tavLst>
                                    </p:anim>
                                    <p:anim calcmode="lin" valueType="num">
                                      <p:cBhvr additive="repl">
                                        <p:cTn id="317" dur="100" fill="hold">
                                          <p:stCondLst>
                                            <p:cond delay="900"/>
                                          </p:stCondLst>
                                        </p:cTn>
                                        <p:tgtEl>
                                          <p:spTgt spid="3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993960" y="2719800"/>
            <a:ext cx="670752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  </a:t>
            </a:r>
            <a:endParaRPr b="0" lang="fr-FR" sz="1800" spc="-1" strike="noStrike">
              <a:latin typeface="Arial"/>
            </a:endParaRPr>
          </a:p>
        </p:txBody>
      </p:sp>
      <p:pic>
        <p:nvPicPr>
          <p:cNvPr id="315" name="Image 7" descr=""/>
          <p:cNvPicPr/>
          <p:nvPr/>
        </p:nvPicPr>
        <p:blipFill>
          <a:blip r:embed="rId1"/>
          <a:stretch/>
        </p:blipFill>
        <p:spPr>
          <a:xfrm>
            <a:off x="289080" y="116280"/>
            <a:ext cx="838800" cy="842760"/>
          </a:xfrm>
          <a:prstGeom prst="rect">
            <a:avLst/>
          </a:prstGeom>
          <a:ln>
            <a:noFill/>
          </a:ln>
        </p:spPr>
      </p:pic>
      <p:sp>
        <p:nvSpPr>
          <p:cNvPr id="316" name="CustomShape 2"/>
          <p:cNvSpPr/>
          <p:nvPr/>
        </p:nvSpPr>
        <p:spPr>
          <a:xfrm>
            <a:off x="1129680" y="591480"/>
            <a:ext cx="7178760" cy="3945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solidFill>
                  <a:srgbClr val="0000ff"/>
                </a:solidFill>
                <a:latin typeface="Calibri"/>
                <a:ea typeface="DejaVu Sans"/>
              </a:rPr>
              <a:t>ÉTAPE 3 : Mener une réflexion sur le Questionnement</a:t>
            </a:r>
            <a:endParaRPr b="0" lang="fr-FR" sz="2000" spc="-1" strike="noStrike">
              <a:latin typeface="Arial"/>
            </a:endParaRPr>
          </a:p>
        </p:txBody>
      </p:sp>
      <p:sp>
        <p:nvSpPr>
          <p:cNvPr id="317" name="CustomShape 3"/>
          <p:cNvSpPr/>
          <p:nvPr/>
        </p:nvSpPr>
        <p:spPr>
          <a:xfrm>
            <a:off x="1217520" y="2627280"/>
            <a:ext cx="6707520" cy="91260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L</a:t>
            </a:r>
            <a:r>
              <a:rPr b="0" lang="fr-FR" sz="1800" spc="-1" strike="noStrike">
                <a:solidFill>
                  <a:srgbClr val="000000"/>
                </a:solidFill>
                <a:latin typeface="Calibri"/>
                <a:ea typeface="DejaVu Sans"/>
              </a:rPr>
              <a:t>es élèves doivent distinguer un questionnement qui appelle un traitement scientifique possible d’un questionnement qui ne le permet pas. </a:t>
            </a:r>
            <a:endParaRPr b="0" lang="fr-FR" sz="1800" spc="-1" strike="noStrike">
              <a:latin typeface="Arial"/>
            </a:endParaRPr>
          </a:p>
        </p:txBody>
      </p:sp>
      <p:sp>
        <p:nvSpPr>
          <p:cNvPr id="318" name="CustomShape 4"/>
          <p:cNvSpPr/>
          <p:nvPr/>
        </p:nvSpPr>
        <p:spPr>
          <a:xfrm>
            <a:off x="1129680" y="4666320"/>
            <a:ext cx="3065400" cy="1186920"/>
          </a:xfrm>
          <a:prstGeom prst="rect">
            <a:avLst/>
          </a:prstGeom>
          <a:solidFill>
            <a:srgbClr val="9dfa75"/>
          </a:soli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Le « comment » favorise les investigations scientifiques, il est porteur d’explications de causalité(s).</a:t>
            </a:r>
            <a:endParaRPr b="0" lang="fr-FR" sz="1800" spc="-1" strike="noStrike">
              <a:latin typeface="Arial"/>
            </a:endParaRPr>
          </a:p>
        </p:txBody>
      </p:sp>
      <p:sp>
        <p:nvSpPr>
          <p:cNvPr id="319" name="CustomShape 5"/>
          <p:cNvSpPr/>
          <p:nvPr/>
        </p:nvSpPr>
        <p:spPr>
          <a:xfrm>
            <a:off x="4900680" y="4666320"/>
            <a:ext cx="3408120" cy="1186920"/>
          </a:xfrm>
          <a:prstGeom prst="rect">
            <a:avLst/>
          </a:prstGeom>
          <a:solidFill>
            <a:srgbClr val="fcf885"/>
          </a:solidFill>
          <a:ln>
            <a:solidFill>
              <a:srgbClr val="be4b48"/>
            </a:solidFill>
            <a:round/>
          </a:ln>
          <a:effectLst>
            <a:outerShdw blurRad="4000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Le « pourquoi » favorise souvent des réponses convoquant des croyances ou des opinions. Il est bien souvent porteur d’intentions.</a:t>
            </a:r>
            <a:endParaRPr b="0" lang="fr-FR" sz="1800" spc="-1" strike="noStrike">
              <a:latin typeface="Arial"/>
            </a:endParaRPr>
          </a:p>
        </p:txBody>
      </p:sp>
      <p:sp>
        <p:nvSpPr>
          <p:cNvPr id="320" name="CustomShape 6"/>
          <p:cNvSpPr/>
          <p:nvPr/>
        </p:nvSpPr>
        <p:spPr>
          <a:xfrm>
            <a:off x="1217520" y="1237320"/>
            <a:ext cx="6707520" cy="91260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Les démarches de questionnement et de reformulation activent les processus d’attention, de mémorisation et de compréhension.</a:t>
            </a:r>
            <a:endParaRPr b="0" lang="fr-FR" sz="1800" spc="-1" strike="noStrike">
              <a:latin typeface="Arial"/>
            </a:endParaRPr>
          </a:p>
          <a:p>
            <a:pPr>
              <a:lnSpc>
                <a:spcPct val="100000"/>
              </a:lnSpc>
            </a:pPr>
            <a:endParaRPr b="0" lang="fr-FR" sz="1800" spc="-1" strike="noStrike">
              <a:latin typeface="Arial"/>
            </a:endParaRPr>
          </a:p>
        </p:txBody>
      </p:sp>
      <p:sp>
        <p:nvSpPr>
          <p:cNvPr id="321" name="CustomShape 7"/>
          <p:cNvSpPr/>
          <p:nvPr/>
        </p:nvSpPr>
        <p:spPr>
          <a:xfrm>
            <a:off x="3423600" y="2160720"/>
            <a:ext cx="183420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        </a:t>
            </a:r>
            <a:r>
              <a:rPr b="1" lang="fr-FR" sz="2400" spc="-1" strike="noStrike">
                <a:solidFill>
                  <a:srgbClr val="ff0000"/>
                </a:solidFill>
                <a:latin typeface="Calibri"/>
                <a:ea typeface="DejaVu Sans"/>
              </a:rPr>
              <a:t>MAIS</a:t>
            </a:r>
            <a:endParaRPr b="0" lang="fr-FR" sz="2400" spc="-1" strike="noStrike">
              <a:latin typeface="Arial"/>
            </a:endParaRPr>
          </a:p>
        </p:txBody>
      </p:sp>
      <p:sp>
        <p:nvSpPr>
          <p:cNvPr id="322" name="CustomShape 8"/>
          <p:cNvSpPr/>
          <p:nvPr/>
        </p:nvSpPr>
        <p:spPr>
          <a:xfrm rot="13440600">
            <a:off x="3826080" y="3605040"/>
            <a:ext cx="1186560" cy="1183680"/>
          </a:xfrm>
          <a:prstGeom prst="leftUpArrow">
            <a:avLst>
              <a:gd name="adj1" fmla="val 28407"/>
              <a:gd name="adj2" fmla="val 25000"/>
              <a:gd name="adj3" fmla="val 25000"/>
            </a:avLst>
          </a:prstGeom>
          <a:solidFill>
            <a:schemeClr val="bg2">
              <a:lumMod val="75000"/>
            </a:schemeClr>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23" name="CustomShape 9"/>
          <p:cNvSpPr/>
          <p:nvPr/>
        </p:nvSpPr>
        <p:spPr>
          <a:xfrm>
            <a:off x="5798160" y="4500720"/>
            <a:ext cx="1903320" cy="1391760"/>
          </a:xfrm>
          <a:prstGeom prst="mathMultiply">
            <a:avLst>
              <a:gd name="adj1" fmla="val 23520"/>
            </a:avLst>
          </a:prstGeom>
          <a:gradFill rotWithShape="0">
            <a:gsLst>
              <a:gs pos="0">
                <a:srgbClr val="d03f3b"/>
              </a:gs>
              <a:gs pos="100000">
                <a:srgbClr val="ffa7a4"/>
              </a:gs>
            </a:gsLst>
            <a:lin ang="16200000"/>
          </a:gradFill>
          <a:ln>
            <a:solidFill>
              <a:srgbClr val="be4b48"/>
            </a:solidFill>
            <a:round/>
          </a:ln>
          <a:effectLst>
            <a:outerShdw blurRad="40000" dir="5400000" dist="23040" rotWithShape="0">
              <a:srgbClr val="000000">
                <a:alpha val="35000"/>
              </a:srgbClr>
            </a:outerShdw>
          </a:effectLst>
        </p:spPr>
        <p:style>
          <a:lnRef idx="1">
            <a:schemeClr val="accent2"/>
          </a:lnRef>
          <a:fillRef idx="3">
            <a:schemeClr val="accent2"/>
          </a:fillRef>
          <a:effectRef idx="2">
            <a:schemeClr val="accent2"/>
          </a:effectRef>
          <a:fontRef idx="minor"/>
        </p:style>
      </p:sp>
    </p:spTree>
  </p:cSld>
  <mc:AlternateContent>
    <mc:Choice Requires="p14">
      <p:transition spd="slow" p14:dur="2000"/>
    </mc:Choice>
    <mc:Fallback>
      <p:transition spd="slow"/>
    </mc:Fallback>
  </mc:AlternateContent>
  <p:timing>
    <p:tnLst>
      <p:par>
        <p:cTn id="318" dur="indefinite" restart="never" nodeType="tmRoot">
          <p:childTnLst>
            <p:seq>
              <p:cTn id="319" dur="indefinite" nodeType="mainSeq">
                <p:childTnLst>
                  <p:par>
                    <p:cTn id="320" fill="hold">
                      <p:stCondLst>
                        <p:cond delay="indefinite"/>
                      </p:stCondLst>
                      <p:childTnLst>
                        <p:par>
                          <p:cTn id="321" fill="hold">
                            <p:stCondLst>
                              <p:cond delay="0"/>
                            </p:stCondLst>
                            <p:childTnLst>
                              <p:par>
                                <p:cTn id="322" nodeType="clickEffect" fill="hold" presetClass="entr" presetID="22" presetSubtype="4">
                                  <p:stCondLst>
                                    <p:cond delay="0"/>
                                  </p:stCondLst>
                                  <p:childTnLst>
                                    <p:set>
                                      <p:cBhvr>
                                        <p:cTn id="323" dur="1" fill="hold">
                                          <p:stCondLst>
                                            <p:cond delay="0"/>
                                          </p:stCondLst>
                                        </p:cTn>
                                        <p:tgtEl>
                                          <p:spTgt spid="320"/>
                                        </p:tgtEl>
                                        <p:attrNameLst>
                                          <p:attrName>style.visibility</p:attrName>
                                        </p:attrNameLst>
                                      </p:cBhvr>
                                      <p:to>
                                        <p:strVal val="visible"/>
                                      </p:to>
                                    </p:set>
                                    <p:animEffect filter="wipe(down)" transition="in">
                                      <p:cBhvr additive="repl">
                                        <p:cTn id="324" dur="500"/>
                                        <p:tgtEl>
                                          <p:spTgt spid="320"/>
                                        </p:tgtEl>
                                      </p:cBhvr>
                                    </p:animEffect>
                                  </p:childTnLst>
                                </p:cTn>
                              </p:par>
                            </p:childTnLst>
                          </p:cTn>
                        </p:par>
                      </p:childTnLst>
                    </p:cTn>
                  </p:par>
                  <p:par>
                    <p:cTn id="325" fill="hold">
                      <p:stCondLst>
                        <p:cond delay="indefinite"/>
                      </p:stCondLst>
                      <p:childTnLst>
                        <p:par>
                          <p:cTn id="326" fill="hold">
                            <p:stCondLst>
                              <p:cond delay="0"/>
                            </p:stCondLst>
                            <p:childTnLst>
                              <p:par>
                                <p:cTn id="327" nodeType="clickEffect" fill="hold" presetClass="entr" presetID="37">
                                  <p:stCondLst>
                                    <p:cond delay="0"/>
                                  </p:stCondLst>
                                  <p:childTnLst>
                                    <p:set>
                                      <p:cBhvr>
                                        <p:cTn id="328" dur="1" fill="hold">
                                          <p:stCondLst>
                                            <p:cond delay="0"/>
                                          </p:stCondLst>
                                        </p:cTn>
                                        <p:tgtEl>
                                          <p:spTgt spid="321"/>
                                        </p:tgtEl>
                                        <p:attrNameLst>
                                          <p:attrName>style.visibility</p:attrName>
                                        </p:attrNameLst>
                                      </p:cBhvr>
                                      <p:to>
                                        <p:strVal val="visible"/>
                                      </p:to>
                                    </p:set>
                                    <p:animEffect filter="fade" transition="in">
                                      <p:cBhvr additive="repl">
                                        <p:cTn id="329" dur="1000"/>
                                        <p:tgtEl>
                                          <p:spTgt spid="321"/>
                                        </p:tgtEl>
                                      </p:cBhvr>
                                    </p:animEffect>
                                    <p:anim calcmode="lin" valueType="num">
                                      <p:cBhvr additive="repl">
                                        <p:cTn id="330" dur="1000" fill="hold"/>
                                        <p:tgtEl>
                                          <p:spTgt spid="321"/>
                                        </p:tgtEl>
                                        <p:attrNameLst>
                                          <p:attrName>ppt_x</p:attrName>
                                        </p:attrNameLst>
                                      </p:cBhvr>
                                      <p:tavLst>
                                        <p:tav tm="0">
                                          <p:val>
                                            <p:strVal val="#ppt_x"/>
                                          </p:val>
                                        </p:tav>
                                        <p:tav tm="100000">
                                          <p:val>
                                            <p:strVal val="#ppt_x"/>
                                          </p:val>
                                        </p:tav>
                                      </p:tavLst>
                                    </p:anim>
                                    <p:anim calcmode="lin" valueType="num">
                                      <p:cBhvr additive="repl">
                                        <p:cTn id="331" dur="900" fill="hold"/>
                                        <p:tgtEl>
                                          <p:spTgt spid="321"/>
                                        </p:tgtEl>
                                        <p:attrNameLst>
                                          <p:attrName>ppt_y</p:attrName>
                                        </p:attrNameLst>
                                      </p:cBhvr>
                                      <p:tavLst>
                                        <p:tav tm="0">
                                          <p:val>
                                            <p:strVal val="#ppt_y+1"/>
                                          </p:val>
                                        </p:tav>
                                        <p:tav tm="100000">
                                          <p:val>
                                            <p:strVal val="#ppt_y-.03"/>
                                          </p:val>
                                        </p:tav>
                                      </p:tavLst>
                                    </p:anim>
                                    <p:anim calcmode="lin" valueType="num">
                                      <p:cBhvr additive="repl">
                                        <p:cTn id="332" dur="100" fill="hold">
                                          <p:stCondLst>
                                            <p:cond delay="900"/>
                                          </p:stCondLst>
                                        </p:cTn>
                                        <p:tgtEl>
                                          <p:spTgt spid="321"/>
                                        </p:tgtEl>
                                        <p:attrNameLst>
                                          <p:attrName>ppt_y</p:attrName>
                                        </p:attrNameLst>
                                      </p:cBhvr>
                                      <p:tavLst>
                                        <p:tav tm="0">
                                          <p:val>
                                            <p:strVal val="#ppt_y-.03"/>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nodeType="clickEffect" fill="hold" presetClass="entr" presetID="2" presetSubtype="4">
                                  <p:stCondLst>
                                    <p:cond delay="0"/>
                                  </p:stCondLst>
                                  <p:childTnLst>
                                    <p:set>
                                      <p:cBhvr>
                                        <p:cTn id="336" dur="1" fill="hold">
                                          <p:stCondLst>
                                            <p:cond delay="0"/>
                                          </p:stCondLst>
                                        </p:cTn>
                                        <p:tgtEl>
                                          <p:spTgt spid="317"/>
                                        </p:tgtEl>
                                        <p:attrNameLst>
                                          <p:attrName>style.visibility</p:attrName>
                                        </p:attrNameLst>
                                      </p:cBhvr>
                                      <p:to>
                                        <p:strVal val="visible"/>
                                      </p:to>
                                    </p:set>
                                    <p:anim calcmode="lin" valueType="num">
                                      <p:cBhvr additive="repl">
                                        <p:cTn id="337" dur="500" fill="hold"/>
                                        <p:tgtEl>
                                          <p:spTgt spid="317"/>
                                        </p:tgtEl>
                                        <p:attrNameLst>
                                          <p:attrName>ppt_x</p:attrName>
                                        </p:attrNameLst>
                                      </p:cBhvr>
                                      <p:tavLst>
                                        <p:tav tm="0">
                                          <p:val>
                                            <p:strVal val="#ppt_x"/>
                                          </p:val>
                                        </p:tav>
                                        <p:tav tm="100000">
                                          <p:val>
                                            <p:strVal val="#ppt_x"/>
                                          </p:val>
                                        </p:tav>
                                      </p:tavLst>
                                    </p:anim>
                                    <p:anim calcmode="lin" valueType="num">
                                      <p:cBhvr additive="repl">
                                        <p:cTn id="338" dur="500" fill="hold"/>
                                        <p:tgtEl>
                                          <p:spTgt spid="317"/>
                                        </p:tgtEl>
                                        <p:attrNameLst>
                                          <p:attrName>ppt_y</p:attrName>
                                        </p:attrNameLst>
                                      </p:cBhvr>
                                      <p:tavLst>
                                        <p:tav tm="0">
                                          <p:val>
                                            <p:strVal val="1+#ppt_h/2"/>
                                          </p:val>
                                        </p:tav>
                                        <p:tav tm="100000">
                                          <p:val>
                                            <p:strVal val="#ppt_y"/>
                                          </p:val>
                                        </p:tav>
                                      </p:tavLst>
                                    </p:anim>
                                  </p:childTnLst>
                                </p:cTn>
                              </p:par>
                            </p:childTnLst>
                          </p:cTn>
                        </p:par>
                      </p:childTnLst>
                    </p:cTn>
                  </p:par>
                  <p:par>
                    <p:cTn id="339" fill="hold">
                      <p:stCondLst>
                        <p:cond delay="indefinite"/>
                      </p:stCondLst>
                      <p:childTnLst>
                        <p:par>
                          <p:cTn id="340" fill="hold">
                            <p:stCondLst>
                              <p:cond delay="0"/>
                            </p:stCondLst>
                            <p:childTnLst>
                              <p:par>
                                <p:cTn id="341" nodeType="clickEffect" fill="hold" presetClass="entr" presetID="37">
                                  <p:stCondLst>
                                    <p:cond delay="0"/>
                                  </p:stCondLst>
                                  <p:childTnLst>
                                    <p:set>
                                      <p:cBhvr>
                                        <p:cTn id="342" dur="1" fill="hold">
                                          <p:stCondLst>
                                            <p:cond delay="0"/>
                                          </p:stCondLst>
                                        </p:cTn>
                                        <p:tgtEl>
                                          <p:spTgt spid="322"/>
                                        </p:tgtEl>
                                        <p:attrNameLst>
                                          <p:attrName>style.visibility</p:attrName>
                                        </p:attrNameLst>
                                      </p:cBhvr>
                                      <p:to>
                                        <p:strVal val="visible"/>
                                      </p:to>
                                    </p:set>
                                    <p:animEffect filter="fade" transition="in">
                                      <p:cBhvr additive="repl">
                                        <p:cTn id="343" dur="1000"/>
                                        <p:tgtEl>
                                          <p:spTgt spid="322"/>
                                        </p:tgtEl>
                                      </p:cBhvr>
                                    </p:animEffect>
                                    <p:anim calcmode="lin" valueType="num">
                                      <p:cBhvr additive="repl">
                                        <p:cTn id="344" dur="1000" fill="hold"/>
                                        <p:tgtEl>
                                          <p:spTgt spid="322"/>
                                        </p:tgtEl>
                                        <p:attrNameLst>
                                          <p:attrName>ppt_x</p:attrName>
                                        </p:attrNameLst>
                                      </p:cBhvr>
                                      <p:tavLst>
                                        <p:tav tm="0">
                                          <p:val>
                                            <p:strVal val="#ppt_x"/>
                                          </p:val>
                                        </p:tav>
                                        <p:tav tm="100000">
                                          <p:val>
                                            <p:strVal val="#ppt_x"/>
                                          </p:val>
                                        </p:tav>
                                      </p:tavLst>
                                    </p:anim>
                                    <p:anim calcmode="lin" valueType="num">
                                      <p:cBhvr additive="repl">
                                        <p:cTn id="345" dur="900" fill="hold"/>
                                        <p:tgtEl>
                                          <p:spTgt spid="322"/>
                                        </p:tgtEl>
                                        <p:attrNameLst>
                                          <p:attrName>ppt_y</p:attrName>
                                        </p:attrNameLst>
                                      </p:cBhvr>
                                      <p:tavLst>
                                        <p:tav tm="0">
                                          <p:val>
                                            <p:strVal val="#ppt_y+1"/>
                                          </p:val>
                                        </p:tav>
                                        <p:tav tm="100000">
                                          <p:val>
                                            <p:strVal val="#ppt_y-.03"/>
                                          </p:val>
                                        </p:tav>
                                      </p:tavLst>
                                    </p:anim>
                                    <p:anim calcmode="lin" valueType="num">
                                      <p:cBhvr additive="repl">
                                        <p:cTn id="346" dur="100" fill="hold">
                                          <p:stCondLst>
                                            <p:cond delay="900"/>
                                          </p:stCondLst>
                                        </p:cTn>
                                        <p:tgtEl>
                                          <p:spTgt spid="322"/>
                                        </p:tgtEl>
                                        <p:attrNameLst>
                                          <p:attrName>ppt_y</p:attrName>
                                        </p:attrNameLst>
                                      </p:cBhvr>
                                      <p:tavLst>
                                        <p:tav tm="0">
                                          <p:val>
                                            <p:strVal val="#ppt_y-.03"/>
                                          </p:val>
                                        </p:tav>
                                        <p:tav tm="100000">
                                          <p:val>
                                            <p:strVal val="#ppt_y"/>
                                          </p:val>
                                        </p:tav>
                                      </p:tavLst>
                                    </p:anim>
                                  </p:childTnLst>
                                </p:cTn>
                              </p:par>
                            </p:childTnLst>
                          </p:cTn>
                        </p:par>
                      </p:childTnLst>
                    </p:cTn>
                  </p:par>
                  <p:par>
                    <p:cTn id="347" fill="hold">
                      <p:stCondLst>
                        <p:cond delay="indefinite"/>
                      </p:stCondLst>
                      <p:childTnLst>
                        <p:par>
                          <p:cTn id="348" fill="hold">
                            <p:stCondLst>
                              <p:cond delay="0"/>
                            </p:stCondLst>
                            <p:childTnLst>
                              <p:par>
                                <p:cTn id="349" nodeType="clickEffect" fill="hold" presetClass="entr" presetID="37">
                                  <p:stCondLst>
                                    <p:cond delay="0"/>
                                  </p:stCondLst>
                                  <p:childTnLst>
                                    <p:set>
                                      <p:cBhvr>
                                        <p:cTn id="350" dur="1" fill="hold">
                                          <p:stCondLst>
                                            <p:cond delay="0"/>
                                          </p:stCondLst>
                                        </p:cTn>
                                        <p:tgtEl>
                                          <p:spTgt spid="318"/>
                                        </p:tgtEl>
                                        <p:attrNameLst>
                                          <p:attrName>style.visibility</p:attrName>
                                        </p:attrNameLst>
                                      </p:cBhvr>
                                      <p:to>
                                        <p:strVal val="visible"/>
                                      </p:to>
                                    </p:set>
                                    <p:animEffect filter="fade" transition="in">
                                      <p:cBhvr additive="repl">
                                        <p:cTn id="351" dur="1000"/>
                                        <p:tgtEl>
                                          <p:spTgt spid="318"/>
                                        </p:tgtEl>
                                      </p:cBhvr>
                                    </p:animEffect>
                                    <p:anim calcmode="lin" valueType="num">
                                      <p:cBhvr additive="repl">
                                        <p:cTn id="352" dur="1000" fill="hold"/>
                                        <p:tgtEl>
                                          <p:spTgt spid="318"/>
                                        </p:tgtEl>
                                        <p:attrNameLst>
                                          <p:attrName>ppt_x</p:attrName>
                                        </p:attrNameLst>
                                      </p:cBhvr>
                                      <p:tavLst>
                                        <p:tav tm="0">
                                          <p:val>
                                            <p:strVal val="#ppt_x"/>
                                          </p:val>
                                        </p:tav>
                                        <p:tav tm="100000">
                                          <p:val>
                                            <p:strVal val="#ppt_x"/>
                                          </p:val>
                                        </p:tav>
                                      </p:tavLst>
                                    </p:anim>
                                    <p:anim calcmode="lin" valueType="num">
                                      <p:cBhvr additive="repl">
                                        <p:cTn id="353" dur="900" fill="hold"/>
                                        <p:tgtEl>
                                          <p:spTgt spid="318"/>
                                        </p:tgtEl>
                                        <p:attrNameLst>
                                          <p:attrName>ppt_y</p:attrName>
                                        </p:attrNameLst>
                                      </p:cBhvr>
                                      <p:tavLst>
                                        <p:tav tm="0">
                                          <p:val>
                                            <p:strVal val="#ppt_y+1"/>
                                          </p:val>
                                        </p:tav>
                                        <p:tav tm="100000">
                                          <p:val>
                                            <p:strVal val="#ppt_y-.03"/>
                                          </p:val>
                                        </p:tav>
                                      </p:tavLst>
                                    </p:anim>
                                    <p:anim calcmode="lin" valueType="num">
                                      <p:cBhvr additive="repl">
                                        <p:cTn id="354" dur="100" fill="hold">
                                          <p:stCondLst>
                                            <p:cond delay="900"/>
                                          </p:stCondLst>
                                        </p:cTn>
                                        <p:tgtEl>
                                          <p:spTgt spid="318"/>
                                        </p:tgtEl>
                                        <p:attrNameLst>
                                          <p:attrName>ppt_y</p:attrName>
                                        </p:attrNameLst>
                                      </p:cBhvr>
                                      <p:tavLst>
                                        <p:tav tm="0">
                                          <p:val>
                                            <p:strVal val="#ppt_y-.03"/>
                                          </p:val>
                                        </p:tav>
                                        <p:tav tm="100000">
                                          <p:val>
                                            <p:strVal val="#ppt_y"/>
                                          </p:val>
                                        </p:tav>
                                      </p:tavLst>
                                    </p:anim>
                                  </p:childTnLst>
                                </p:cTn>
                              </p:par>
                            </p:childTnLst>
                          </p:cTn>
                        </p:par>
                      </p:childTnLst>
                    </p:cTn>
                  </p:par>
                  <p:par>
                    <p:cTn id="355" fill="hold">
                      <p:stCondLst>
                        <p:cond delay="indefinite"/>
                      </p:stCondLst>
                      <p:childTnLst>
                        <p:par>
                          <p:cTn id="356" fill="hold">
                            <p:stCondLst>
                              <p:cond delay="0"/>
                            </p:stCondLst>
                            <p:childTnLst>
                              <p:par>
                                <p:cTn id="357" nodeType="clickEffect" fill="hold" presetClass="entr" presetID="37">
                                  <p:stCondLst>
                                    <p:cond delay="0"/>
                                  </p:stCondLst>
                                  <p:childTnLst>
                                    <p:set>
                                      <p:cBhvr>
                                        <p:cTn id="358" dur="1" fill="hold">
                                          <p:stCondLst>
                                            <p:cond delay="0"/>
                                          </p:stCondLst>
                                        </p:cTn>
                                        <p:tgtEl>
                                          <p:spTgt spid="319"/>
                                        </p:tgtEl>
                                        <p:attrNameLst>
                                          <p:attrName>style.visibility</p:attrName>
                                        </p:attrNameLst>
                                      </p:cBhvr>
                                      <p:to>
                                        <p:strVal val="visible"/>
                                      </p:to>
                                    </p:set>
                                    <p:animEffect filter="fade" transition="in">
                                      <p:cBhvr additive="repl">
                                        <p:cTn id="359" dur="1000"/>
                                        <p:tgtEl>
                                          <p:spTgt spid="319"/>
                                        </p:tgtEl>
                                      </p:cBhvr>
                                    </p:animEffect>
                                    <p:anim calcmode="lin" valueType="num">
                                      <p:cBhvr additive="repl">
                                        <p:cTn id="360" dur="1000" fill="hold"/>
                                        <p:tgtEl>
                                          <p:spTgt spid="319"/>
                                        </p:tgtEl>
                                        <p:attrNameLst>
                                          <p:attrName>ppt_x</p:attrName>
                                        </p:attrNameLst>
                                      </p:cBhvr>
                                      <p:tavLst>
                                        <p:tav tm="0">
                                          <p:val>
                                            <p:strVal val="#ppt_x"/>
                                          </p:val>
                                        </p:tav>
                                        <p:tav tm="100000">
                                          <p:val>
                                            <p:strVal val="#ppt_x"/>
                                          </p:val>
                                        </p:tav>
                                      </p:tavLst>
                                    </p:anim>
                                    <p:anim calcmode="lin" valueType="num">
                                      <p:cBhvr additive="repl">
                                        <p:cTn id="361" dur="900" fill="hold"/>
                                        <p:tgtEl>
                                          <p:spTgt spid="319"/>
                                        </p:tgtEl>
                                        <p:attrNameLst>
                                          <p:attrName>ppt_y</p:attrName>
                                        </p:attrNameLst>
                                      </p:cBhvr>
                                      <p:tavLst>
                                        <p:tav tm="0">
                                          <p:val>
                                            <p:strVal val="#ppt_y+1"/>
                                          </p:val>
                                        </p:tav>
                                        <p:tav tm="100000">
                                          <p:val>
                                            <p:strVal val="#ppt_y-.03"/>
                                          </p:val>
                                        </p:tav>
                                      </p:tavLst>
                                    </p:anim>
                                    <p:anim calcmode="lin" valueType="num">
                                      <p:cBhvr additive="repl">
                                        <p:cTn id="362" dur="100" fill="hold">
                                          <p:stCondLst>
                                            <p:cond delay="900"/>
                                          </p:stCondLst>
                                        </p:cTn>
                                        <p:tgtEl>
                                          <p:spTgt spid="319"/>
                                        </p:tgtEl>
                                        <p:attrNameLst>
                                          <p:attrName>ppt_y</p:attrName>
                                        </p:attrNameLst>
                                      </p:cBhvr>
                                      <p:tavLst>
                                        <p:tav tm="0">
                                          <p:val>
                                            <p:strVal val="#ppt_y-.03"/>
                                          </p:val>
                                        </p:tav>
                                        <p:tav tm="100000">
                                          <p:val>
                                            <p:strVal val="#ppt_y"/>
                                          </p:val>
                                        </p:tav>
                                      </p:tavLst>
                                    </p:anim>
                                  </p:childTnLst>
                                </p:cTn>
                              </p:par>
                            </p:childTnLst>
                          </p:cTn>
                        </p:par>
                      </p:childTnLst>
                    </p:cTn>
                  </p:par>
                  <p:par>
                    <p:cTn id="363" fill="hold">
                      <p:stCondLst>
                        <p:cond delay="indefinite"/>
                      </p:stCondLst>
                      <p:childTnLst>
                        <p:par>
                          <p:cTn id="364" fill="hold">
                            <p:stCondLst>
                              <p:cond delay="0"/>
                            </p:stCondLst>
                            <p:childTnLst>
                              <p:par>
                                <p:cTn id="365" nodeType="clickEffect" fill="hold" presetClass="entr" presetID="4" presetSubtype="16">
                                  <p:stCondLst>
                                    <p:cond delay="0"/>
                                  </p:stCondLst>
                                  <p:childTnLst>
                                    <p:set>
                                      <p:cBhvr>
                                        <p:cTn id="366" dur="1" fill="hold">
                                          <p:stCondLst>
                                            <p:cond delay="0"/>
                                          </p:stCondLst>
                                        </p:cTn>
                                        <p:tgtEl>
                                          <p:spTgt spid="323"/>
                                        </p:tgtEl>
                                        <p:attrNameLst>
                                          <p:attrName>style.visibility</p:attrName>
                                        </p:attrNameLst>
                                      </p:cBhvr>
                                      <p:to>
                                        <p:strVal val="visible"/>
                                      </p:to>
                                    </p:set>
                                    <p:animEffect filter="box(in)" transition="in">
                                      <p:cBhvr additive="repl">
                                        <p:cTn id="367" dur="500"/>
                                        <p:tgtEl>
                                          <p:spTgt spid="3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4" name="Image 10" descr=""/>
          <p:cNvPicPr/>
          <p:nvPr/>
        </p:nvPicPr>
        <p:blipFill>
          <a:blip r:embed="rId1"/>
          <a:stretch/>
        </p:blipFill>
        <p:spPr>
          <a:xfrm>
            <a:off x="289080" y="116280"/>
            <a:ext cx="838800" cy="842760"/>
          </a:xfrm>
          <a:prstGeom prst="rect">
            <a:avLst/>
          </a:prstGeom>
          <a:ln>
            <a:noFill/>
          </a:ln>
        </p:spPr>
      </p:pic>
      <p:sp>
        <p:nvSpPr>
          <p:cNvPr id="325" name="CustomShape 1"/>
          <p:cNvSpPr/>
          <p:nvPr/>
        </p:nvSpPr>
        <p:spPr>
          <a:xfrm>
            <a:off x="1129680" y="498960"/>
            <a:ext cx="745488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ff"/>
                </a:solidFill>
                <a:latin typeface="Calibri"/>
                <a:ea typeface="DejaVu Sans"/>
              </a:rPr>
              <a:t>ÉTAPE 3 : Distinguer ce qui relève d’une croyance ou d’une opinion et ce qui constitue un savoir (ou un fait) scientifique. </a:t>
            </a:r>
            <a:r>
              <a:rPr b="1" lang="fr-FR" sz="2400" spc="-1" strike="noStrike">
                <a:solidFill>
                  <a:srgbClr val="0000ff"/>
                </a:solidFill>
                <a:latin typeface="Calibri"/>
                <a:ea typeface="DejaVu Sans"/>
              </a:rPr>
              <a:t>	</a:t>
            </a:r>
            <a:endParaRPr b="0" lang="fr-FR" sz="2400" spc="-1" strike="noStrike">
              <a:latin typeface="Arial"/>
            </a:endParaRPr>
          </a:p>
        </p:txBody>
      </p:sp>
      <p:pic>
        <p:nvPicPr>
          <p:cNvPr id="326" name="Image 8" descr=""/>
          <p:cNvPicPr/>
          <p:nvPr/>
        </p:nvPicPr>
        <p:blipFill>
          <a:blip r:embed="rId2"/>
          <a:stretch/>
        </p:blipFill>
        <p:spPr>
          <a:xfrm>
            <a:off x="1333440" y="1946520"/>
            <a:ext cx="2258640" cy="2601720"/>
          </a:xfrm>
          <a:prstGeom prst="rect">
            <a:avLst/>
          </a:prstGeom>
          <a:ln>
            <a:noFill/>
          </a:ln>
        </p:spPr>
      </p:pic>
      <p:sp>
        <p:nvSpPr>
          <p:cNvPr id="327" name="CustomShape 2"/>
          <p:cNvSpPr/>
          <p:nvPr/>
        </p:nvSpPr>
        <p:spPr>
          <a:xfrm>
            <a:off x="853560" y="4550040"/>
            <a:ext cx="709596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1. Question : le rouge et le vert à droite et à gauche sont identiques ?</a:t>
            </a:r>
            <a:endParaRPr b="0" lang="fr-FR" sz="1800" spc="-1" strike="noStrike">
              <a:latin typeface="Arial"/>
            </a:endParaRPr>
          </a:p>
        </p:txBody>
      </p:sp>
      <p:sp>
        <p:nvSpPr>
          <p:cNvPr id="328" name="CustomShape 3"/>
          <p:cNvSpPr/>
          <p:nvPr/>
        </p:nvSpPr>
        <p:spPr>
          <a:xfrm>
            <a:off x="853560" y="4938480"/>
            <a:ext cx="730332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2. Mesure de la couleur : utilisation du logiciel Paint, </a:t>
            </a:r>
            <a:endParaRPr b="0" lang="fr-FR" sz="1800" spc="-1" strike="noStrike">
              <a:latin typeface="Arial"/>
            </a:endParaRPr>
          </a:p>
        </p:txBody>
      </p:sp>
      <p:sp>
        <p:nvSpPr>
          <p:cNvPr id="329" name="CustomShape 4"/>
          <p:cNvSpPr/>
          <p:nvPr/>
        </p:nvSpPr>
        <p:spPr>
          <a:xfrm>
            <a:off x="1333440" y="1411560"/>
            <a:ext cx="698904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Activité sur les illusions d’optique et développement de l’esprit critique </a:t>
            </a:r>
            <a:endParaRPr b="0" lang="fr-FR" sz="1800" spc="-1" strike="noStrike">
              <a:latin typeface="Arial"/>
            </a:endParaRPr>
          </a:p>
        </p:txBody>
      </p:sp>
      <p:sp>
        <p:nvSpPr>
          <p:cNvPr id="330" name="CustomShape 5"/>
          <p:cNvSpPr/>
          <p:nvPr/>
        </p:nvSpPr>
        <p:spPr>
          <a:xfrm>
            <a:off x="670680" y="5307840"/>
            <a:ext cx="8107200" cy="1186920"/>
          </a:xfrm>
          <a:prstGeom prst="rect">
            <a:avLst/>
          </a:prstGeom>
          <a:gradFill rotWithShape="0">
            <a:gsLst>
              <a:gs pos="0">
                <a:srgbClr val="d9caee"/>
              </a:gs>
              <a:gs pos="100000">
                <a:srgbClr val="f1eaf8"/>
              </a:gs>
            </a:gsLst>
            <a:lin ang="16200000"/>
          </a:gradFill>
          <a:ln>
            <a:solidFill>
              <a:srgbClr val="7d5fa0"/>
            </a:solidFill>
            <a:round/>
          </a:ln>
          <a:effectLst>
            <a:outerShdw blurRad="40000" dir="5400000" dist="2016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Cette activité permet de : </a:t>
            </a:r>
            <a:endParaRPr b="0" lang="fr-FR" sz="1800" spc="-1" strike="noStrike">
              <a:latin typeface="Arial"/>
            </a:endParaRPr>
          </a:p>
          <a:p>
            <a:pPr>
              <a:lnSpc>
                <a:spcPct val="100000"/>
              </a:lnSpc>
            </a:pPr>
            <a:r>
              <a:rPr b="1" lang="fr-FR" sz="1800" spc="-1" strike="noStrike">
                <a:solidFill>
                  <a:srgbClr val="000000"/>
                </a:solidFill>
                <a:latin typeface="Calibri"/>
                <a:ea typeface="DejaVu Sans"/>
              </a:rPr>
              <a:t>– </a:t>
            </a:r>
            <a:r>
              <a:rPr b="1" lang="fr-FR" sz="1800" spc="-1" strike="noStrike">
                <a:solidFill>
                  <a:srgbClr val="000000"/>
                </a:solidFill>
                <a:latin typeface="Calibri"/>
                <a:ea typeface="DejaVu Sans"/>
              </a:rPr>
              <a:t>distinguer ce qui est subjectif et ce qui est objectif par la mise en oeuvre d’une démarche scientifique ;</a:t>
            </a:r>
            <a:endParaRPr b="0" lang="fr-FR" sz="1800" spc="-1" strike="noStrike">
              <a:latin typeface="Arial"/>
            </a:endParaRPr>
          </a:p>
          <a:p>
            <a:pPr>
              <a:lnSpc>
                <a:spcPct val="100000"/>
              </a:lnSpc>
            </a:pPr>
            <a:r>
              <a:rPr b="1" lang="fr-FR" sz="1800" spc="-1" strike="noStrike">
                <a:solidFill>
                  <a:srgbClr val="000000"/>
                </a:solidFill>
                <a:latin typeface="Calibri"/>
                <a:ea typeface="DejaVu Sans"/>
              </a:rPr>
              <a:t>– </a:t>
            </a:r>
            <a:r>
              <a:rPr b="1" lang="fr-FR" sz="1800" spc="-1" strike="noStrike">
                <a:solidFill>
                  <a:srgbClr val="000000"/>
                </a:solidFill>
                <a:latin typeface="Calibri"/>
                <a:ea typeface="DejaVu Sans"/>
              </a:rPr>
              <a:t>évaluer l’information, en particulier l’analyse d’images médiatiques.</a:t>
            </a:r>
            <a:endParaRPr b="0" lang="fr-FR" sz="1800" spc="-1" strike="noStrike">
              <a:latin typeface="Arial"/>
            </a:endParaRPr>
          </a:p>
        </p:txBody>
      </p:sp>
      <p:sp>
        <p:nvSpPr>
          <p:cNvPr id="331" name="CustomShape 6"/>
          <p:cNvSpPr/>
          <p:nvPr/>
        </p:nvSpPr>
        <p:spPr>
          <a:xfrm>
            <a:off x="853560" y="6508080"/>
            <a:ext cx="3286080" cy="45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200" spc="-1" strike="noStrike">
                <a:solidFill>
                  <a:srgbClr val="000000"/>
                </a:solidFill>
                <a:latin typeface="Calibri"/>
                <a:ea typeface="DejaVu Sans"/>
              </a:rPr>
              <a:t>www.reseau-canope.fr/notice/esprit-critique.html</a:t>
            </a: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368" dur="indefinite" restart="never" nodeType="tmRoot">
          <p:childTnLst>
            <p:seq>
              <p:cTn id="369" dur="indefinite" nodeType="mainSeq">
                <p:childTnLst>
                  <p:par>
                    <p:cTn id="370" fill="hold">
                      <p:stCondLst>
                        <p:cond delay="indefinite"/>
                      </p:stCondLst>
                      <p:childTnLst>
                        <p:par>
                          <p:cTn id="371" fill="hold">
                            <p:stCondLst>
                              <p:cond delay="0"/>
                            </p:stCondLst>
                            <p:childTnLst>
                              <p:par>
                                <p:cTn id="372" nodeType="clickEffect" fill="hold" presetClass="entr" presetID="37">
                                  <p:stCondLst>
                                    <p:cond delay="0"/>
                                  </p:stCondLst>
                                  <p:childTnLst>
                                    <p:set>
                                      <p:cBhvr>
                                        <p:cTn id="373" dur="1" fill="hold">
                                          <p:stCondLst>
                                            <p:cond delay="0"/>
                                          </p:stCondLst>
                                        </p:cTn>
                                        <p:tgtEl>
                                          <p:spTgt spid="326"/>
                                        </p:tgtEl>
                                        <p:attrNameLst>
                                          <p:attrName>style.visibility</p:attrName>
                                        </p:attrNameLst>
                                      </p:cBhvr>
                                      <p:to>
                                        <p:strVal val="visible"/>
                                      </p:to>
                                    </p:set>
                                    <p:animEffect filter="fade" transition="in">
                                      <p:cBhvr additive="repl">
                                        <p:cTn id="374" dur="1000"/>
                                        <p:tgtEl>
                                          <p:spTgt spid="326"/>
                                        </p:tgtEl>
                                      </p:cBhvr>
                                    </p:animEffect>
                                    <p:anim calcmode="lin" valueType="num">
                                      <p:cBhvr additive="repl">
                                        <p:cTn id="375" dur="1000" fill="hold"/>
                                        <p:tgtEl>
                                          <p:spTgt spid="326"/>
                                        </p:tgtEl>
                                        <p:attrNameLst>
                                          <p:attrName>ppt_x</p:attrName>
                                        </p:attrNameLst>
                                      </p:cBhvr>
                                      <p:tavLst>
                                        <p:tav tm="0">
                                          <p:val>
                                            <p:strVal val="#ppt_x"/>
                                          </p:val>
                                        </p:tav>
                                        <p:tav tm="100000">
                                          <p:val>
                                            <p:strVal val="#ppt_x"/>
                                          </p:val>
                                        </p:tav>
                                      </p:tavLst>
                                    </p:anim>
                                    <p:anim calcmode="lin" valueType="num">
                                      <p:cBhvr additive="repl">
                                        <p:cTn id="376" dur="900" fill="hold"/>
                                        <p:tgtEl>
                                          <p:spTgt spid="326"/>
                                        </p:tgtEl>
                                        <p:attrNameLst>
                                          <p:attrName>ppt_y</p:attrName>
                                        </p:attrNameLst>
                                      </p:cBhvr>
                                      <p:tavLst>
                                        <p:tav tm="0">
                                          <p:val>
                                            <p:strVal val="#ppt_y+1"/>
                                          </p:val>
                                        </p:tav>
                                        <p:tav tm="100000">
                                          <p:val>
                                            <p:strVal val="#ppt_y-.03"/>
                                          </p:val>
                                        </p:tav>
                                      </p:tavLst>
                                    </p:anim>
                                    <p:anim calcmode="lin" valueType="num">
                                      <p:cBhvr additive="repl">
                                        <p:cTn id="377" dur="100" fill="hold">
                                          <p:stCondLst>
                                            <p:cond delay="900"/>
                                          </p:stCondLst>
                                        </p:cTn>
                                        <p:tgtEl>
                                          <p:spTgt spid="326"/>
                                        </p:tgtEl>
                                        <p:attrNameLst>
                                          <p:attrName>ppt_y</p:attrName>
                                        </p:attrNameLst>
                                      </p:cBhvr>
                                      <p:tavLst>
                                        <p:tav tm="0">
                                          <p:val>
                                            <p:strVal val="#ppt_y-.03"/>
                                          </p:val>
                                        </p:tav>
                                        <p:tav tm="100000">
                                          <p:val>
                                            <p:strVal val="#ppt_y"/>
                                          </p:val>
                                        </p:tav>
                                      </p:tavLst>
                                    </p:anim>
                                  </p:childTnLst>
                                </p:cTn>
                              </p:par>
                            </p:childTnLst>
                          </p:cTn>
                        </p:par>
                      </p:childTnLst>
                    </p:cTn>
                  </p:par>
                  <p:par>
                    <p:cTn id="378" fill="hold">
                      <p:stCondLst>
                        <p:cond delay="indefinite"/>
                      </p:stCondLst>
                      <p:childTnLst>
                        <p:par>
                          <p:cTn id="379" fill="hold">
                            <p:stCondLst>
                              <p:cond delay="0"/>
                            </p:stCondLst>
                            <p:childTnLst>
                              <p:par>
                                <p:cTn id="380" nodeType="clickEffect" fill="hold" presetClass="entr" presetID="1">
                                  <p:stCondLst>
                                    <p:cond delay="0"/>
                                  </p:stCondLst>
                                  <p:childTnLst>
                                    <p:set>
                                      <p:cBhvr>
                                        <p:cTn id="381" dur="1" fill="hold">
                                          <p:stCondLst>
                                            <p:cond delay="0"/>
                                          </p:stCondLst>
                                        </p:cTn>
                                        <p:tgtEl>
                                          <p:spTgt spid="327"/>
                                        </p:tgtEl>
                                        <p:attrNameLst>
                                          <p:attrName>style.visibility</p:attrName>
                                        </p:attrNameLst>
                                      </p:cBhvr>
                                      <p:to>
                                        <p:strVal val="visible"/>
                                      </p:to>
                                    </p:set>
                                  </p:childTnLst>
                                </p:cTn>
                              </p:par>
                            </p:childTnLst>
                          </p:cTn>
                        </p:par>
                      </p:childTnLst>
                    </p:cTn>
                  </p:par>
                  <p:par>
                    <p:cTn id="382" fill="hold">
                      <p:stCondLst>
                        <p:cond delay="indefinite"/>
                      </p:stCondLst>
                      <p:childTnLst>
                        <p:par>
                          <p:cTn id="383" fill="hold">
                            <p:stCondLst>
                              <p:cond delay="0"/>
                            </p:stCondLst>
                            <p:childTnLst>
                              <p:par>
                                <p:cTn id="384" nodeType="clickEffect" fill="hold" presetClass="entr" presetID="1">
                                  <p:stCondLst>
                                    <p:cond delay="0"/>
                                  </p:stCondLst>
                                  <p:childTnLst>
                                    <p:set>
                                      <p:cBhvr>
                                        <p:cTn id="385" dur="1" fill="hold">
                                          <p:stCondLst>
                                            <p:cond delay="0"/>
                                          </p:stCondLst>
                                        </p:cTn>
                                        <p:tgtEl>
                                          <p:spTgt spid="328"/>
                                        </p:tgtEl>
                                        <p:attrNameLst>
                                          <p:attrName>style.visibility</p:attrName>
                                        </p:attrNameLst>
                                      </p:cBhvr>
                                      <p:to>
                                        <p:strVal val="visible"/>
                                      </p:to>
                                    </p:set>
                                  </p:childTnLst>
                                </p:cTn>
                              </p:par>
                            </p:childTnLst>
                          </p:cTn>
                        </p:par>
                      </p:childTnLst>
                    </p:cTn>
                  </p:par>
                  <p:par>
                    <p:cTn id="386" fill="hold">
                      <p:stCondLst>
                        <p:cond delay="indefinite"/>
                      </p:stCondLst>
                      <p:childTnLst>
                        <p:par>
                          <p:cTn id="387" fill="hold">
                            <p:stCondLst>
                              <p:cond delay="0"/>
                            </p:stCondLst>
                            <p:childTnLst>
                              <p:par>
                                <p:cTn id="388" nodeType="clickEffect" fill="hold" presetClass="entr" presetID="37">
                                  <p:stCondLst>
                                    <p:cond delay="0"/>
                                  </p:stCondLst>
                                  <p:childTnLst>
                                    <p:set>
                                      <p:cBhvr>
                                        <p:cTn id="389" dur="1" fill="hold">
                                          <p:stCondLst>
                                            <p:cond delay="0"/>
                                          </p:stCondLst>
                                        </p:cTn>
                                        <p:tgtEl>
                                          <p:spTgt spid="330"/>
                                        </p:tgtEl>
                                        <p:attrNameLst>
                                          <p:attrName>style.visibility</p:attrName>
                                        </p:attrNameLst>
                                      </p:cBhvr>
                                      <p:to>
                                        <p:strVal val="visible"/>
                                      </p:to>
                                    </p:set>
                                    <p:animEffect filter="fade" transition="in">
                                      <p:cBhvr additive="repl">
                                        <p:cTn id="390" dur="1000"/>
                                        <p:tgtEl>
                                          <p:spTgt spid="330"/>
                                        </p:tgtEl>
                                      </p:cBhvr>
                                    </p:animEffect>
                                    <p:anim calcmode="lin" valueType="num">
                                      <p:cBhvr additive="repl">
                                        <p:cTn id="391" dur="1000" fill="hold"/>
                                        <p:tgtEl>
                                          <p:spTgt spid="330"/>
                                        </p:tgtEl>
                                        <p:attrNameLst>
                                          <p:attrName>ppt_x</p:attrName>
                                        </p:attrNameLst>
                                      </p:cBhvr>
                                      <p:tavLst>
                                        <p:tav tm="0">
                                          <p:val>
                                            <p:strVal val="#ppt_x"/>
                                          </p:val>
                                        </p:tav>
                                        <p:tav tm="100000">
                                          <p:val>
                                            <p:strVal val="#ppt_x"/>
                                          </p:val>
                                        </p:tav>
                                      </p:tavLst>
                                    </p:anim>
                                    <p:anim calcmode="lin" valueType="num">
                                      <p:cBhvr additive="repl">
                                        <p:cTn id="392" dur="900" fill="hold"/>
                                        <p:tgtEl>
                                          <p:spTgt spid="330"/>
                                        </p:tgtEl>
                                        <p:attrNameLst>
                                          <p:attrName>ppt_y</p:attrName>
                                        </p:attrNameLst>
                                      </p:cBhvr>
                                      <p:tavLst>
                                        <p:tav tm="0">
                                          <p:val>
                                            <p:strVal val="#ppt_y+1"/>
                                          </p:val>
                                        </p:tav>
                                        <p:tav tm="100000">
                                          <p:val>
                                            <p:strVal val="#ppt_y-.03"/>
                                          </p:val>
                                        </p:tav>
                                      </p:tavLst>
                                    </p:anim>
                                    <p:anim calcmode="lin" valueType="num">
                                      <p:cBhvr additive="repl">
                                        <p:cTn id="393" dur="100" fill="hold">
                                          <p:stCondLst>
                                            <p:cond delay="900"/>
                                          </p:stCondLst>
                                        </p:cTn>
                                        <p:tgtEl>
                                          <p:spTgt spid="330"/>
                                        </p:tgtEl>
                                        <p:attrNameLst>
                                          <p:attrName>ppt_y</p:attrName>
                                        </p:attrNameLst>
                                      </p:cBhvr>
                                      <p:tavLst>
                                        <p:tav tm="0">
                                          <p:val>
                                            <p:strVal val="#ppt_y-.03"/>
                                          </p:val>
                                        </p:tav>
                                        <p:tav tm="100000">
                                          <p:val>
                                            <p:strVal val="#ppt_y"/>
                                          </p:val>
                                        </p:tav>
                                      </p:tavLst>
                                    </p:anim>
                                  </p:childTnLst>
                                </p:cTn>
                              </p:par>
                            </p:childTnLst>
                          </p:cTn>
                        </p:par>
                      </p:childTnLst>
                    </p:cTn>
                  </p:par>
                  <p:par>
                    <p:cTn id="394" fill="hold">
                      <p:stCondLst>
                        <p:cond delay="indefinite"/>
                      </p:stCondLst>
                      <p:childTnLst>
                        <p:par>
                          <p:cTn id="395" fill="hold">
                            <p:stCondLst>
                              <p:cond delay="0"/>
                            </p:stCondLst>
                            <p:childTnLst>
                              <p:par>
                                <p:cTn id="396" nodeType="clickEffect" fill="hold" presetClass="entr" presetID="1">
                                  <p:stCondLst>
                                    <p:cond delay="0"/>
                                  </p:stCondLst>
                                  <p:childTnLst>
                                    <p:set>
                                      <p:cBhvr>
                                        <p:cTn id="397"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2" name="Image 10" descr=""/>
          <p:cNvPicPr/>
          <p:nvPr/>
        </p:nvPicPr>
        <p:blipFill>
          <a:blip r:embed="rId1"/>
          <a:stretch/>
        </p:blipFill>
        <p:spPr>
          <a:xfrm>
            <a:off x="289080" y="116280"/>
            <a:ext cx="838800" cy="842760"/>
          </a:xfrm>
          <a:prstGeom prst="rect">
            <a:avLst/>
          </a:prstGeom>
          <a:ln>
            <a:noFill/>
          </a:ln>
        </p:spPr>
      </p:pic>
      <p:pic>
        <p:nvPicPr>
          <p:cNvPr id="333" name="Image 3" descr=""/>
          <p:cNvPicPr/>
          <p:nvPr/>
        </p:nvPicPr>
        <p:blipFill>
          <a:blip r:embed="rId2"/>
          <a:stretch/>
        </p:blipFill>
        <p:spPr>
          <a:xfrm>
            <a:off x="1129680" y="1039680"/>
            <a:ext cx="6354000" cy="2939400"/>
          </a:xfrm>
          <a:prstGeom prst="rect">
            <a:avLst/>
          </a:prstGeom>
          <a:ln>
            <a:noFill/>
          </a:ln>
        </p:spPr>
      </p:pic>
      <p:sp>
        <p:nvSpPr>
          <p:cNvPr id="334" name="CustomShape 1"/>
          <p:cNvSpPr/>
          <p:nvPr/>
        </p:nvSpPr>
        <p:spPr>
          <a:xfrm>
            <a:off x="499320" y="3980880"/>
            <a:ext cx="7763760" cy="45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200" spc="-1" strike="noStrike">
                <a:solidFill>
                  <a:srgbClr val="000000"/>
                </a:solidFill>
                <a:latin typeface="Calibri"/>
                <a:ea typeface="DejaVu Sans"/>
              </a:rPr>
              <a:t>Glacier Mýrdalsjökull, Islande. 16 septembre 1986 / 20 septembre 2014.</a:t>
            </a:r>
            <a:endParaRPr b="0" lang="fr-FR" sz="1200" spc="-1" strike="noStrike">
              <a:latin typeface="Arial"/>
            </a:endParaRPr>
          </a:p>
          <a:p>
            <a:pPr>
              <a:lnSpc>
                <a:spcPct val="100000"/>
              </a:lnSpc>
            </a:pPr>
            <a:r>
              <a:rPr b="0" lang="fr-FR" sz="1200" spc="-1" strike="noStrike">
                <a:solidFill>
                  <a:srgbClr val="000000"/>
                </a:solidFill>
                <a:latin typeface="Calibri"/>
                <a:ea typeface="DejaVu Sans"/>
              </a:rPr>
              <a:t>Source : climate.nasa.gov/images-of-change. Avec l’aimable autorisation de Nasa/JPL-Caltech.</a:t>
            </a:r>
            <a:endParaRPr b="0" lang="fr-FR" sz="1200" spc="-1" strike="noStrike">
              <a:latin typeface="Arial"/>
            </a:endParaRPr>
          </a:p>
        </p:txBody>
      </p:sp>
      <p:sp>
        <p:nvSpPr>
          <p:cNvPr id="335" name="CustomShape 2"/>
          <p:cNvSpPr/>
          <p:nvPr/>
        </p:nvSpPr>
        <p:spPr>
          <a:xfrm>
            <a:off x="499320" y="5150520"/>
            <a:ext cx="7947000" cy="1549800"/>
          </a:xfrm>
          <a:prstGeom prst="rect">
            <a:avLst/>
          </a:prstGeom>
          <a:solidFill>
            <a:srgbClr val="ffdc92"/>
          </a:solidFill>
          <a:ln>
            <a:solidFill>
              <a:schemeClr val="accent6"/>
            </a:solid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ea typeface="DejaVu Sans"/>
              </a:rPr>
              <a:t>Si un lien avait été mis en évidence entre ces images et le réchauffement climatique, un journaliste pourrait les utiliser pour :</a:t>
            </a:r>
            <a:endParaRPr b="0" lang="fr-FR" sz="1600" spc="-1" strike="noStrike">
              <a:latin typeface="Arial"/>
            </a:endParaRPr>
          </a:p>
          <a:p>
            <a:pPr>
              <a:lnSpc>
                <a:spcPct val="100000"/>
              </a:lnSpc>
            </a:pPr>
            <a:r>
              <a:rPr b="0" lang="fr-FR" sz="1600" spc="-1" strike="noStrike">
                <a:solidFill>
                  <a:srgbClr val="000000"/>
                </a:solidFill>
                <a:latin typeface="Calibri"/>
                <a:ea typeface="DejaVu Sans"/>
              </a:rPr>
              <a:t>□ </a:t>
            </a:r>
            <a:r>
              <a:rPr b="0" lang="fr-FR" sz="1600" spc="-1" strike="noStrike">
                <a:solidFill>
                  <a:srgbClr val="000000"/>
                </a:solidFill>
                <a:latin typeface="Calibri"/>
                <a:ea typeface="DejaVu Sans"/>
              </a:rPr>
              <a:t>prouver qu’il y a réchauffement climatique.</a:t>
            </a:r>
            <a:endParaRPr b="0" lang="fr-FR" sz="1600" spc="-1" strike="noStrike">
              <a:latin typeface="Arial"/>
            </a:endParaRPr>
          </a:p>
          <a:p>
            <a:pPr>
              <a:lnSpc>
                <a:spcPct val="100000"/>
              </a:lnSpc>
            </a:pPr>
            <a:r>
              <a:rPr b="0" lang="fr-FR" sz="1600" spc="-1" strike="noStrike">
                <a:solidFill>
                  <a:srgbClr val="000000"/>
                </a:solidFill>
                <a:latin typeface="Calibri"/>
                <a:ea typeface="DejaVu Sans"/>
              </a:rPr>
              <a:t>□ </a:t>
            </a:r>
            <a:r>
              <a:rPr b="0" lang="fr-FR" sz="1600" spc="-1" strike="noStrike">
                <a:solidFill>
                  <a:srgbClr val="000000"/>
                </a:solidFill>
                <a:latin typeface="Calibri"/>
                <a:ea typeface="DejaVu Sans"/>
              </a:rPr>
              <a:t>montrer qu’il y a réchauffement climatique.</a:t>
            </a:r>
            <a:endParaRPr b="0" lang="fr-FR" sz="1600" spc="-1" strike="noStrike">
              <a:latin typeface="Arial"/>
            </a:endParaRPr>
          </a:p>
          <a:p>
            <a:pPr>
              <a:lnSpc>
                <a:spcPct val="100000"/>
              </a:lnSpc>
            </a:pPr>
            <a:r>
              <a:rPr b="0" lang="fr-FR" sz="1600" spc="-1" strike="noStrike">
                <a:solidFill>
                  <a:srgbClr val="000000"/>
                </a:solidFill>
                <a:latin typeface="Calibri"/>
                <a:ea typeface="DejaVu Sans"/>
              </a:rPr>
              <a:t>□ </a:t>
            </a:r>
            <a:r>
              <a:rPr b="0" lang="fr-FR" sz="1600" spc="-1" strike="noStrike">
                <a:solidFill>
                  <a:srgbClr val="000000"/>
                </a:solidFill>
                <a:latin typeface="Calibri"/>
                <a:ea typeface="DejaVu Sans"/>
              </a:rPr>
              <a:t>illustrer qu’il y a réchauffement climatique.</a:t>
            </a:r>
            <a:endParaRPr b="0" lang="fr-FR" sz="1600" spc="-1" strike="noStrike">
              <a:latin typeface="Arial"/>
            </a:endParaRPr>
          </a:p>
          <a:p>
            <a:pPr>
              <a:lnSpc>
                <a:spcPct val="100000"/>
              </a:lnSpc>
            </a:pPr>
            <a:r>
              <a:rPr b="0" lang="fr-FR" sz="1600" spc="-1" strike="noStrike">
                <a:solidFill>
                  <a:srgbClr val="000000"/>
                </a:solidFill>
                <a:latin typeface="Calibri"/>
                <a:ea typeface="DejaVu Sans"/>
              </a:rPr>
              <a:t>□ </a:t>
            </a:r>
            <a:r>
              <a:rPr b="0" lang="fr-FR" sz="1600" spc="-1" strike="noStrike">
                <a:solidFill>
                  <a:srgbClr val="000000"/>
                </a:solidFill>
                <a:latin typeface="Calibri"/>
                <a:ea typeface="DejaVu Sans"/>
              </a:rPr>
              <a:t>contredire qu’il y a réchauffement climatique.</a:t>
            </a:r>
            <a:endParaRPr b="0" lang="fr-FR" sz="1600" spc="-1" strike="noStrike">
              <a:latin typeface="Arial"/>
            </a:endParaRPr>
          </a:p>
        </p:txBody>
      </p:sp>
      <p:sp>
        <p:nvSpPr>
          <p:cNvPr id="336" name="CustomShape 3"/>
          <p:cNvSpPr/>
          <p:nvPr/>
        </p:nvSpPr>
        <p:spPr>
          <a:xfrm>
            <a:off x="1129680" y="116280"/>
            <a:ext cx="7133400" cy="9738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000" spc="-1" strike="noStrike">
                <a:solidFill>
                  <a:srgbClr val="0000ff"/>
                </a:solidFill>
                <a:latin typeface="Calibri"/>
                <a:ea typeface="DejaVu Sans"/>
              </a:rPr>
              <a:t>ÉTAPE 3 : Distinguer ce qui relève d’une croyance ou d’une opinion et ce qui constitue un savoir (ou un fait) scientifique.</a:t>
            </a:r>
            <a:endParaRPr b="0" lang="fr-FR" sz="2000" spc="-1" strike="noStrike">
              <a:latin typeface="Arial"/>
            </a:endParaRPr>
          </a:p>
          <a:p>
            <a:pPr algn="ctr">
              <a:lnSpc>
                <a:spcPct val="100000"/>
              </a:lnSpc>
            </a:pPr>
            <a:r>
              <a:rPr b="1" lang="fr-FR" sz="1800" spc="-1" strike="noStrike">
                <a:solidFill>
                  <a:srgbClr val="000000"/>
                </a:solidFill>
                <a:latin typeface="Calibri"/>
                <a:ea typeface="DejaVu Sans"/>
              </a:rPr>
              <a:t>Activité  : interpréter une image médiatique  </a:t>
            </a:r>
            <a:r>
              <a:rPr b="1" lang="fr-FR" sz="1800" spc="-1" strike="noStrike">
                <a:solidFill>
                  <a:srgbClr val="000000"/>
                </a:solidFill>
                <a:latin typeface="Calibri"/>
                <a:ea typeface="DejaVu Sans"/>
              </a:rPr>
              <a:t>	</a:t>
            </a:r>
            <a:endParaRPr b="0" lang="fr-FR" sz="1800" spc="-1" strike="noStrike">
              <a:latin typeface="Arial"/>
            </a:endParaRPr>
          </a:p>
        </p:txBody>
      </p:sp>
      <p:sp>
        <p:nvSpPr>
          <p:cNvPr id="337" name="CustomShape 4"/>
          <p:cNvSpPr/>
          <p:nvPr/>
        </p:nvSpPr>
        <p:spPr>
          <a:xfrm>
            <a:off x="499320" y="4442400"/>
            <a:ext cx="7763760" cy="33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ea typeface="DejaVu Sans"/>
              </a:rPr>
              <a:t>1. Travail oral collectif : Description des images</a:t>
            </a:r>
            <a:endParaRPr b="0" lang="fr-FR" sz="1600" spc="-1" strike="noStrike">
              <a:latin typeface="Arial"/>
            </a:endParaRPr>
          </a:p>
        </p:txBody>
      </p:sp>
      <p:sp>
        <p:nvSpPr>
          <p:cNvPr id="338" name="CustomShape 5"/>
          <p:cNvSpPr/>
          <p:nvPr/>
        </p:nvSpPr>
        <p:spPr>
          <a:xfrm>
            <a:off x="499320" y="4811760"/>
            <a:ext cx="7947000" cy="33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ea typeface="DejaVu Sans"/>
              </a:rPr>
              <a:t>2. Travail individuel : QCM</a:t>
            </a:r>
            <a:endParaRPr b="0" lang="fr-FR" sz="1600" spc="-1" strike="noStrike">
              <a:latin typeface="Arial"/>
            </a:endParaRPr>
          </a:p>
        </p:txBody>
      </p:sp>
      <p:sp>
        <p:nvSpPr>
          <p:cNvPr id="339" name="CustomShape 6"/>
          <p:cNvSpPr/>
          <p:nvPr/>
        </p:nvSpPr>
        <p:spPr>
          <a:xfrm>
            <a:off x="5920200" y="6596280"/>
            <a:ext cx="3129480" cy="257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100" spc="-1" strike="noStrike">
                <a:solidFill>
                  <a:srgbClr val="000000"/>
                </a:solidFill>
                <a:latin typeface="Calibri"/>
                <a:ea typeface="DejaVu Sans"/>
              </a:rPr>
              <a:t>www.reseau-canope.fr/notice/esprit-critique.html</a:t>
            </a:r>
            <a:endParaRPr b="0" lang="fr-FR" sz="1100" spc="-1" strike="noStrike">
              <a:latin typeface="Arial"/>
            </a:endParaRPr>
          </a:p>
        </p:txBody>
      </p:sp>
    </p:spTree>
  </p:cSld>
  <mc:AlternateContent>
    <mc:Choice Requires="p14">
      <p:transition spd="slow" p14:dur="2000"/>
    </mc:Choice>
    <mc:Fallback>
      <p:transition spd="slow"/>
    </mc:Fallback>
  </mc:AlternateContent>
  <p:timing>
    <p:tnLst>
      <p:par>
        <p:cTn id="398" dur="indefinite" restart="never" nodeType="tmRoot">
          <p:childTnLst>
            <p:seq>
              <p:cTn id="399" dur="indefinite" nodeType="mainSeq">
                <p:childTnLst>
                  <p:par>
                    <p:cTn id="400" fill="hold">
                      <p:stCondLst>
                        <p:cond delay="indefinite"/>
                      </p:stCondLst>
                      <p:childTnLst>
                        <p:par>
                          <p:cTn id="401" fill="hold">
                            <p:stCondLst>
                              <p:cond delay="0"/>
                            </p:stCondLst>
                            <p:childTnLst>
                              <p:par>
                                <p:cTn id="402" nodeType="clickEffect" fill="hold" presetClass="entr" presetID="12" presetSubtype="4">
                                  <p:stCondLst>
                                    <p:cond delay="0"/>
                                  </p:stCondLst>
                                  <p:childTnLst>
                                    <p:set>
                                      <p:cBhvr>
                                        <p:cTn id="403" dur="1" fill="hold">
                                          <p:stCondLst>
                                            <p:cond delay="0"/>
                                          </p:stCondLst>
                                        </p:cTn>
                                        <p:tgtEl>
                                          <p:spTgt spid="333"/>
                                        </p:tgtEl>
                                        <p:attrNameLst>
                                          <p:attrName>style.visibility</p:attrName>
                                        </p:attrNameLst>
                                      </p:cBhvr>
                                      <p:to>
                                        <p:strVal val="visible"/>
                                      </p:to>
                                    </p:set>
                                    <p:animEffect filter="slide(fromBottom)" transition="in">
                                      <p:cBhvr additive="repl">
                                        <p:cTn id="404" dur="500"/>
                                        <p:tgtEl>
                                          <p:spTgt spid="333"/>
                                        </p:tgtEl>
                                      </p:cBhvr>
                                    </p:animEffect>
                                  </p:childTnLst>
                                </p:cTn>
                              </p:par>
                            </p:childTnLst>
                          </p:cTn>
                        </p:par>
                      </p:childTnLst>
                    </p:cTn>
                  </p:par>
                  <p:par>
                    <p:cTn id="405" fill="hold">
                      <p:stCondLst>
                        <p:cond delay="indefinite"/>
                      </p:stCondLst>
                      <p:childTnLst>
                        <p:par>
                          <p:cTn id="406" fill="hold">
                            <p:stCondLst>
                              <p:cond delay="0"/>
                            </p:stCondLst>
                            <p:childTnLst>
                              <p:par>
                                <p:cTn id="407" nodeType="clickEffect" fill="hold" presetClass="entr" presetID="2" presetSubtype="4">
                                  <p:stCondLst>
                                    <p:cond delay="0"/>
                                  </p:stCondLst>
                                  <p:childTnLst>
                                    <p:set>
                                      <p:cBhvr>
                                        <p:cTn id="408" dur="1" fill="hold">
                                          <p:stCondLst>
                                            <p:cond delay="0"/>
                                          </p:stCondLst>
                                        </p:cTn>
                                        <p:tgtEl>
                                          <p:spTgt spid="334"/>
                                        </p:tgtEl>
                                        <p:attrNameLst>
                                          <p:attrName>style.visibility</p:attrName>
                                        </p:attrNameLst>
                                      </p:cBhvr>
                                      <p:to>
                                        <p:strVal val="visible"/>
                                      </p:to>
                                    </p:set>
                                    <p:anim calcmode="lin" valueType="num">
                                      <p:cBhvr additive="repl">
                                        <p:cTn id="409" dur="500" fill="hold"/>
                                        <p:tgtEl>
                                          <p:spTgt spid="334"/>
                                        </p:tgtEl>
                                        <p:attrNameLst>
                                          <p:attrName>ppt_x</p:attrName>
                                        </p:attrNameLst>
                                      </p:cBhvr>
                                      <p:tavLst>
                                        <p:tav tm="0">
                                          <p:val>
                                            <p:strVal val="#ppt_x"/>
                                          </p:val>
                                        </p:tav>
                                        <p:tav tm="100000">
                                          <p:val>
                                            <p:strVal val="#ppt_x"/>
                                          </p:val>
                                        </p:tav>
                                      </p:tavLst>
                                    </p:anim>
                                    <p:anim calcmode="lin" valueType="num">
                                      <p:cBhvr additive="repl">
                                        <p:cTn id="410" dur="500" fill="hold"/>
                                        <p:tgtEl>
                                          <p:spTgt spid="334"/>
                                        </p:tgtEl>
                                        <p:attrNameLst>
                                          <p:attrName>ppt_y</p:attrName>
                                        </p:attrNameLst>
                                      </p:cBhvr>
                                      <p:tavLst>
                                        <p:tav tm="0">
                                          <p:val>
                                            <p:strVal val="1+#ppt_h/2"/>
                                          </p:val>
                                        </p:tav>
                                        <p:tav tm="100000">
                                          <p:val>
                                            <p:strVal val="#ppt_y"/>
                                          </p:val>
                                        </p:tav>
                                      </p:tavLst>
                                    </p:anim>
                                  </p:childTnLst>
                                </p:cTn>
                              </p:par>
                            </p:childTnLst>
                          </p:cTn>
                        </p:par>
                      </p:childTnLst>
                    </p:cTn>
                  </p:par>
                  <p:par>
                    <p:cTn id="411" fill="hold">
                      <p:stCondLst>
                        <p:cond delay="indefinite"/>
                      </p:stCondLst>
                      <p:childTnLst>
                        <p:par>
                          <p:cTn id="412" fill="hold">
                            <p:stCondLst>
                              <p:cond delay="0"/>
                            </p:stCondLst>
                            <p:childTnLst>
                              <p:par>
                                <p:cTn id="413" nodeType="clickEffect" fill="hold" presetClass="entr" presetID="37">
                                  <p:stCondLst>
                                    <p:cond delay="0"/>
                                  </p:stCondLst>
                                  <p:childTnLst>
                                    <p:set>
                                      <p:cBhvr>
                                        <p:cTn id="414" dur="1" fill="hold">
                                          <p:stCondLst>
                                            <p:cond delay="0"/>
                                          </p:stCondLst>
                                        </p:cTn>
                                        <p:tgtEl>
                                          <p:spTgt spid="337"/>
                                        </p:tgtEl>
                                        <p:attrNameLst>
                                          <p:attrName>style.visibility</p:attrName>
                                        </p:attrNameLst>
                                      </p:cBhvr>
                                      <p:to>
                                        <p:strVal val="visible"/>
                                      </p:to>
                                    </p:set>
                                    <p:animEffect filter="fade" transition="in">
                                      <p:cBhvr additive="repl">
                                        <p:cTn id="415" dur="1000"/>
                                        <p:tgtEl>
                                          <p:spTgt spid="337"/>
                                        </p:tgtEl>
                                      </p:cBhvr>
                                    </p:animEffect>
                                    <p:anim calcmode="lin" valueType="num">
                                      <p:cBhvr additive="repl">
                                        <p:cTn id="416" dur="1000" fill="hold"/>
                                        <p:tgtEl>
                                          <p:spTgt spid="337"/>
                                        </p:tgtEl>
                                        <p:attrNameLst>
                                          <p:attrName>ppt_x</p:attrName>
                                        </p:attrNameLst>
                                      </p:cBhvr>
                                      <p:tavLst>
                                        <p:tav tm="0">
                                          <p:val>
                                            <p:strVal val="#ppt_x"/>
                                          </p:val>
                                        </p:tav>
                                        <p:tav tm="100000">
                                          <p:val>
                                            <p:strVal val="#ppt_x"/>
                                          </p:val>
                                        </p:tav>
                                      </p:tavLst>
                                    </p:anim>
                                    <p:anim calcmode="lin" valueType="num">
                                      <p:cBhvr additive="repl">
                                        <p:cTn id="417" dur="900" fill="hold"/>
                                        <p:tgtEl>
                                          <p:spTgt spid="337"/>
                                        </p:tgtEl>
                                        <p:attrNameLst>
                                          <p:attrName>ppt_y</p:attrName>
                                        </p:attrNameLst>
                                      </p:cBhvr>
                                      <p:tavLst>
                                        <p:tav tm="0">
                                          <p:val>
                                            <p:strVal val="#ppt_y+1"/>
                                          </p:val>
                                        </p:tav>
                                        <p:tav tm="100000">
                                          <p:val>
                                            <p:strVal val="#ppt_y-.03"/>
                                          </p:val>
                                        </p:tav>
                                      </p:tavLst>
                                    </p:anim>
                                    <p:anim calcmode="lin" valueType="num">
                                      <p:cBhvr additive="repl">
                                        <p:cTn id="418" dur="100" fill="hold">
                                          <p:stCondLst>
                                            <p:cond delay="900"/>
                                          </p:stCondLst>
                                        </p:cTn>
                                        <p:tgtEl>
                                          <p:spTgt spid="337"/>
                                        </p:tgtEl>
                                        <p:attrNameLst>
                                          <p:attrName>ppt_y</p:attrName>
                                        </p:attrNameLst>
                                      </p:cBhvr>
                                      <p:tavLst>
                                        <p:tav tm="0">
                                          <p:val>
                                            <p:strVal val="#ppt_y-.03"/>
                                          </p:val>
                                        </p:tav>
                                        <p:tav tm="100000">
                                          <p:val>
                                            <p:strVal val="#ppt_y"/>
                                          </p:val>
                                        </p:tav>
                                      </p:tavLst>
                                    </p:anim>
                                  </p:childTnLst>
                                </p:cTn>
                              </p:par>
                            </p:childTnLst>
                          </p:cTn>
                        </p:par>
                      </p:childTnLst>
                    </p:cTn>
                  </p:par>
                  <p:par>
                    <p:cTn id="419" fill="hold">
                      <p:stCondLst>
                        <p:cond delay="indefinite"/>
                      </p:stCondLst>
                      <p:childTnLst>
                        <p:par>
                          <p:cTn id="420" fill="hold">
                            <p:stCondLst>
                              <p:cond delay="0"/>
                            </p:stCondLst>
                            <p:childTnLst>
                              <p:par>
                                <p:cTn id="421" nodeType="clickEffect" fill="hold" presetClass="entr" presetID="1">
                                  <p:stCondLst>
                                    <p:cond delay="0"/>
                                  </p:stCondLst>
                                  <p:childTnLst>
                                    <p:set>
                                      <p:cBhvr>
                                        <p:cTn id="422" dur="1" fill="hold">
                                          <p:stCondLst>
                                            <p:cond delay="0"/>
                                          </p:stCondLst>
                                        </p:cTn>
                                        <p:tgtEl>
                                          <p:spTgt spid="338"/>
                                        </p:tgtEl>
                                        <p:attrNameLst>
                                          <p:attrName>style.visibility</p:attrName>
                                        </p:attrNameLst>
                                      </p:cBhvr>
                                      <p:to>
                                        <p:strVal val="visible"/>
                                      </p:to>
                                    </p:set>
                                  </p:childTnLst>
                                </p:cTn>
                              </p:par>
                            </p:childTnLst>
                          </p:cTn>
                        </p:par>
                      </p:childTnLst>
                    </p:cTn>
                  </p:par>
                  <p:par>
                    <p:cTn id="423" fill="hold">
                      <p:stCondLst>
                        <p:cond delay="indefinite"/>
                      </p:stCondLst>
                      <p:childTnLst>
                        <p:par>
                          <p:cTn id="424" fill="hold">
                            <p:stCondLst>
                              <p:cond delay="0"/>
                            </p:stCondLst>
                            <p:childTnLst>
                              <p:par>
                                <p:cTn id="425" nodeType="clickEffect" fill="hold" presetClass="entr" presetID="37">
                                  <p:stCondLst>
                                    <p:cond delay="0"/>
                                  </p:stCondLst>
                                  <p:childTnLst>
                                    <p:set>
                                      <p:cBhvr>
                                        <p:cTn id="426" dur="1" fill="hold">
                                          <p:stCondLst>
                                            <p:cond delay="0"/>
                                          </p:stCondLst>
                                        </p:cTn>
                                        <p:tgtEl>
                                          <p:spTgt spid="335"/>
                                        </p:tgtEl>
                                        <p:attrNameLst>
                                          <p:attrName>style.visibility</p:attrName>
                                        </p:attrNameLst>
                                      </p:cBhvr>
                                      <p:to>
                                        <p:strVal val="visible"/>
                                      </p:to>
                                    </p:set>
                                    <p:animEffect filter="fade" transition="in">
                                      <p:cBhvr additive="repl">
                                        <p:cTn id="427" dur="1000"/>
                                        <p:tgtEl>
                                          <p:spTgt spid="335"/>
                                        </p:tgtEl>
                                      </p:cBhvr>
                                    </p:animEffect>
                                    <p:anim calcmode="lin" valueType="num">
                                      <p:cBhvr additive="repl">
                                        <p:cTn id="428" dur="1000" fill="hold"/>
                                        <p:tgtEl>
                                          <p:spTgt spid="335"/>
                                        </p:tgtEl>
                                        <p:attrNameLst>
                                          <p:attrName>ppt_x</p:attrName>
                                        </p:attrNameLst>
                                      </p:cBhvr>
                                      <p:tavLst>
                                        <p:tav tm="0">
                                          <p:val>
                                            <p:strVal val="#ppt_x"/>
                                          </p:val>
                                        </p:tav>
                                        <p:tav tm="100000">
                                          <p:val>
                                            <p:strVal val="#ppt_x"/>
                                          </p:val>
                                        </p:tav>
                                      </p:tavLst>
                                    </p:anim>
                                    <p:anim calcmode="lin" valueType="num">
                                      <p:cBhvr additive="repl">
                                        <p:cTn id="429" dur="900" fill="hold"/>
                                        <p:tgtEl>
                                          <p:spTgt spid="335"/>
                                        </p:tgtEl>
                                        <p:attrNameLst>
                                          <p:attrName>ppt_y</p:attrName>
                                        </p:attrNameLst>
                                      </p:cBhvr>
                                      <p:tavLst>
                                        <p:tav tm="0">
                                          <p:val>
                                            <p:strVal val="#ppt_y+1"/>
                                          </p:val>
                                        </p:tav>
                                        <p:tav tm="100000">
                                          <p:val>
                                            <p:strVal val="#ppt_y-.03"/>
                                          </p:val>
                                        </p:tav>
                                      </p:tavLst>
                                    </p:anim>
                                    <p:anim calcmode="lin" valueType="num">
                                      <p:cBhvr additive="repl">
                                        <p:cTn id="430" dur="100" fill="hold">
                                          <p:stCondLst>
                                            <p:cond delay="900"/>
                                          </p:stCondLst>
                                        </p:cTn>
                                        <p:tgtEl>
                                          <p:spTgt spid="3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0" name="Image 10" descr=""/>
          <p:cNvPicPr/>
          <p:nvPr/>
        </p:nvPicPr>
        <p:blipFill>
          <a:blip r:embed="rId1"/>
          <a:stretch/>
        </p:blipFill>
        <p:spPr>
          <a:xfrm>
            <a:off x="289080" y="116280"/>
            <a:ext cx="838800" cy="842760"/>
          </a:xfrm>
          <a:prstGeom prst="rect">
            <a:avLst/>
          </a:prstGeom>
          <a:ln>
            <a:noFill/>
          </a:ln>
        </p:spPr>
      </p:pic>
      <p:sp>
        <p:nvSpPr>
          <p:cNvPr id="341" name="CustomShape 1"/>
          <p:cNvSpPr/>
          <p:nvPr/>
        </p:nvSpPr>
        <p:spPr>
          <a:xfrm>
            <a:off x="1352880" y="129960"/>
            <a:ext cx="698364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Recherche scientifique et communication des résultats (littérature scientifique)</a:t>
            </a:r>
            <a:r>
              <a:rPr b="1" lang="fr-FR" sz="2400" spc="-1" strike="noStrike">
                <a:solidFill>
                  <a:srgbClr val="0000ff"/>
                </a:solidFill>
                <a:latin typeface="Calibri"/>
                <a:ea typeface="DejaVu Sans"/>
              </a:rPr>
              <a:t>	</a:t>
            </a:r>
            <a:endParaRPr b="0" lang="fr-FR" sz="2400" spc="-1" strike="noStrike">
              <a:latin typeface="Arial"/>
            </a:endParaRPr>
          </a:p>
        </p:txBody>
      </p:sp>
      <p:pic>
        <p:nvPicPr>
          <p:cNvPr id="342" name="Picture 2" descr=""/>
          <p:cNvPicPr/>
          <p:nvPr/>
        </p:nvPicPr>
        <p:blipFill>
          <a:blip r:embed="rId2"/>
          <a:srcRect l="0" t="4479" r="0" b="0"/>
          <a:stretch/>
        </p:blipFill>
        <p:spPr>
          <a:xfrm>
            <a:off x="1828440" y="1145880"/>
            <a:ext cx="6174360" cy="5441760"/>
          </a:xfrm>
          <a:prstGeom prst="rect">
            <a:avLst/>
          </a:prstGeom>
          <a:ln w="936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3" name="Image 10" descr=""/>
          <p:cNvPicPr/>
          <p:nvPr/>
        </p:nvPicPr>
        <p:blipFill>
          <a:blip r:embed="rId1"/>
          <a:stretch/>
        </p:blipFill>
        <p:spPr>
          <a:xfrm>
            <a:off x="289080" y="116280"/>
            <a:ext cx="838800" cy="842760"/>
          </a:xfrm>
          <a:prstGeom prst="rect">
            <a:avLst/>
          </a:prstGeom>
          <a:ln>
            <a:noFill/>
          </a:ln>
        </p:spPr>
      </p:pic>
      <p:sp>
        <p:nvSpPr>
          <p:cNvPr id="344" name="CustomShape 1"/>
          <p:cNvSpPr/>
          <p:nvPr/>
        </p:nvSpPr>
        <p:spPr>
          <a:xfrm>
            <a:off x="1352880" y="498960"/>
            <a:ext cx="698364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Savoir scientifique et publication scientifique  </a:t>
            </a:r>
            <a:endParaRPr b="0" lang="fr-FR" sz="2400" spc="-1" strike="noStrike">
              <a:latin typeface="Arial"/>
            </a:endParaRPr>
          </a:p>
        </p:txBody>
      </p:sp>
      <p:sp>
        <p:nvSpPr>
          <p:cNvPr id="345" name="CustomShape 2"/>
          <p:cNvSpPr/>
          <p:nvPr/>
        </p:nvSpPr>
        <p:spPr>
          <a:xfrm>
            <a:off x="1129680" y="1532520"/>
            <a:ext cx="7441200" cy="1735560"/>
          </a:xfrm>
          <a:prstGeom prst="rect">
            <a:avLst/>
          </a:prstGeom>
          <a:solidFill>
            <a:schemeClr val="accent2">
              <a:lumMod val="40000"/>
              <a:lumOff val="60000"/>
            </a:schemeClr>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La science a pour objectifs la recherche et l'acquisition systématique de connaissances sur les objets et le monde qui nous entourent, l'organisation et la synthèse de ces connaissances par le moyen de principes généraux (théories, lois, mesures, méthodes...) et la diffusion des résultats de ces démarches. Elle est par nature soumise en permanence à la remise en question.</a:t>
            </a:r>
            <a:endParaRPr b="0" lang="fr-FR" sz="1800" spc="-1" strike="noStrike">
              <a:latin typeface="Arial"/>
            </a:endParaRPr>
          </a:p>
        </p:txBody>
      </p:sp>
      <p:sp>
        <p:nvSpPr>
          <p:cNvPr id="346" name="CustomShape 3"/>
          <p:cNvSpPr/>
          <p:nvPr/>
        </p:nvSpPr>
        <p:spPr>
          <a:xfrm>
            <a:off x="1129680" y="3534120"/>
            <a:ext cx="7441200" cy="228420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Les scientifiques utilisent plusieurs canaux pour partager leurs informations avec leurs pairs ou avec un public averti.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Les publications scientifiques sont soumises à l'épreuve de la validation scientifique, avec des comités de lecture, et à la stricte observance de la méthode scientifique en sciences et sciences appliquées (observation, expérimentation, raisonnement).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le processus de peer reviewing, de validation par les pairs, permet au lecteur de recevoir une information validée, vérifiée et contrôlée.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7" name="Image 10" descr=""/>
          <p:cNvPicPr/>
          <p:nvPr/>
        </p:nvPicPr>
        <p:blipFill>
          <a:blip r:embed="rId1"/>
          <a:stretch/>
        </p:blipFill>
        <p:spPr>
          <a:xfrm>
            <a:off x="289080" y="116280"/>
            <a:ext cx="838800" cy="842760"/>
          </a:xfrm>
          <a:prstGeom prst="rect">
            <a:avLst/>
          </a:prstGeom>
          <a:ln>
            <a:noFill/>
          </a:ln>
        </p:spPr>
      </p:pic>
      <p:sp>
        <p:nvSpPr>
          <p:cNvPr id="348" name="CustomShape 1"/>
          <p:cNvSpPr/>
          <p:nvPr/>
        </p:nvSpPr>
        <p:spPr>
          <a:xfrm>
            <a:off x="1352880" y="498960"/>
            <a:ext cx="6983640" cy="1186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La littérature scientifique, outil de communication entre les chercheurs et de diffusion d'informations scientifiques valides</a:t>
            </a:r>
            <a:endParaRPr b="0" lang="fr-FR" sz="2400" spc="-1" strike="noStrike">
              <a:latin typeface="Arial"/>
            </a:endParaRPr>
          </a:p>
        </p:txBody>
      </p:sp>
      <p:sp>
        <p:nvSpPr>
          <p:cNvPr id="349" name="CustomShape 2"/>
          <p:cNvSpPr/>
          <p:nvPr/>
        </p:nvSpPr>
        <p:spPr>
          <a:xfrm>
            <a:off x="621360" y="2291760"/>
            <a:ext cx="8129160" cy="2832840"/>
          </a:xfrm>
          <a:prstGeom prst="rect">
            <a:avLst/>
          </a:prstGeom>
          <a:solidFill>
            <a:srgbClr val="fcf885"/>
          </a:solidFill>
          <a:ln>
            <a:noFill/>
          </a:ln>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l'article scientifique est le canal le plus utilisé pour diffuser l'information scientifique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Le compte-rendu de congrès avec comité scientifique, l'ouvrage collectif coordonné par un ou plusieurs éditeurs scientifiques, la thèse, le rapport de recherche ou la monographie sont autant d'autres canaux de cette littérature scientifique qu'il faut également envisager.</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Un éditeur scientifique (Editor) se charge de la qualité d'un document scientifique. Un éditeur (Publisher) se charge de son édition (mise en pages...), de sa diffusion (faire savoir) et de sa distribution (acquisition, vente, accès).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0" name="Image 10" descr=""/>
          <p:cNvPicPr/>
          <p:nvPr/>
        </p:nvPicPr>
        <p:blipFill>
          <a:blip r:embed="rId1"/>
          <a:stretch/>
        </p:blipFill>
        <p:spPr>
          <a:xfrm>
            <a:off x="289080" y="116280"/>
            <a:ext cx="838440" cy="842400"/>
          </a:xfrm>
          <a:prstGeom prst="rect">
            <a:avLst/>
          </a:prstGeom>
          <a:ln>
            <a:noFill/>
          </a:ln>
        </p:spPr>
      </p:pic>
      <p:sp>
        <p:nvSpPr>
          <p:cNvPr id="351" name="CustomShape 1"/>
          <p:cNvSpPr/>
          <p:nvPr/>
        </p:nvSpPr>
        <p:spPr>
          <a:xfrm>
            <a:off x="1352880" y="360720"/>
            <a:ext cx="69832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Plan type d’une publication scientifique</a:t>
            </a:r>
            <a:r>
              <a:rPr b="1" lang="fr-FR" sz="2400" spc="-1" strike="noStrike">
                <a:solidFill>
                  <a:srgbClr val="0000ff"/>
                </a:solidFill>
                <a:latin typeface="Calibri"/>
                <a:ea typeface="DejaVu Sans"/>
              </a:rPr>
              <a:t>	</a:t>
            </a:r>
            <a:endParaRPr b="0" lang="fr-FR" sz="2400" spc="-1" strike="noStrike">
              <a:latin typeface="Arial"/>
            </a:endParaRPr>
          </a:p>
        </p:txBody>
      </p:sp>
      <p:graphicFrame>
        <p:nvGraphicFramePr>
          <p:cNvPr id="352" name="Table 2"/>
          <p:cNvGraphicFramePr/>
          <p:nvPr/>
        </p:nvGraphicFramePr>
        <p:xfrm>
          <a:off x="2136600" y="960840"/>
          <a:ext cx="5133960" cy="360000"/>
        </p:xfrm>
        <a:graphic>
          <a:graphicData uri="http://schemas.openxmlformats.org/drawingml/2006/table">
            <a:tbl>
              <a:tblPr/>
              <a:tblGrid>
                <a:gridCol w="5134320"/>
              </a:tblGrid>
              <a:tr h="0">
                <a:tc>
                  <a:txBody>
                    <a:bodyPr>
                      <a:noAutofit/>
                    </a:bodyPr>
                    <a:p>
                      <a:pPr>
                        <a:lnSpc>
                          <a:spcPct val="100000"/>
                        </a:lnSpc>
                      </a:pPr>
                      <a:r>
                        <a:rPr b="1" lang="fr-FR" sz="1800" spc="-1" strike="noStrike">
                          <a:solidFill>
                            <a:srgbClr val="000000"/>
                          </a:solidFill>
                          <a:latin typeface="Calibri"/>
                        </a:rPr>
                        <a:t>Liste des auteurs </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a:noAutofit/>
                    </a:bodyPr>
                    <a:p>
                      <a:pPr>
                        <a:lnSpc>
                          <a:spcPct val="100000"/>
                        </a:lnSpc>
                      </a:pPr>
                      <a:r>
                        <a:rPr b="1" lang="fr-FR" sz="1800" spc="-1" strike="noStrike">
                          <a:solidFill>
                            <a:srgbClr val="000000"/>
                          </a:solidFill>
                          <a:latin typeface="Calibri"/>
                        </a:rPr>
                        <a:t>Citations &amp; Metrics </a:t>
                      </a:r>
                      <a:r>
                        <a:rPr b="0" lang="fr-FR" sz="1800" spc="-1" strike="noStrike">
                          <a:solidFill>
                            <a:srgbClr val="000000"/>
                          </a:solidFill>
                          <a:latin typeface="Calibri"/>
                        </a:rPr>
                        <a:t>(facteur d’impact de l’article)</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a:noAutofit/>
                    </a:bodyPr>
                    <a:p>
                      <a:pPr>
                        <a:lnSpc>
                          <a:spcPct val="100000"/>
                        </a:lnSpc>
                      </a:pPr>
                      <a:r>
                        <a:rPr b="1" lang="fr-FR" sz="1800" spc="-1" strike="noStrike">
                          <a:solidFill>
                            <a:srgbClr val="000000"/>
                          </a:solidFill>
                          <a:latin typeface="Calibri"/>
                        </a:rPr>
                        <a:t>Abstract</a:t>
                      </a:r>
                      <a:r>
                        <a:rPr b="0" lang="fr-FR" sz="1800" spc="-1" strike="noStrike">
                          <a:solidFill>
                            <a:srgbClr val="000000"/>
                          </a:solidFill>
                          <a:latin typeface="Calibri"/>
                        </a:rPr>
                        <a:t> (résumé)</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a:noAutofit/>
                    </a:bodyPr>
                    <a:p>
                      <a:pPr>
                        <a:lnSpc>
                          <a:spcPct val="100000"/>
                        </a:lnSpc>
                      </a:pPr>
                      <a:r>
                        <a:rPr b="1" lang="fr-FR" sz="1800" spc="-1" strike="noStrike">
                          <a:solidFill>
                            <a:srgbClr val="000000"/>
                          </a:solidFill>
                          <a:latin typeface="Calibri"/>
                        </a:rPr>
                        <a:t>Introduction </a:t>
                      </a:r>
                      <a:r>
                        <a:rPr b="0" lang="fr-FR" sz="1800" spc="-1" strike="noStrike">
                          <a:solidFill>
                            <a:srgbClr val="000000"/>
                          </a:solidFill>
                          <a:latin typeface="Calibri"/>
                        </a:rPr>
                        <a:t>(état de la science)</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a:noAutofit/>
                    </a:bodyPr>
                    <a:p>
                      <a:pPr>
                        <a:lnSpc>
                          <a:spcPct val="100000"/>
                        </a:lnSpc>
                      </a:pPr>
                      <a:r>
                        <a:rPr b="1" lang="fr-FR" sz="1800" spc="-1" strike="noStrike">
                          <a:solidFill>
                            <a:srgbClr val="000000"/>
                          </a:solidFill>
                          <a:latin typeface="Calibri"/>
                        </a:rPr>
                        <a:t>Results</a:t>
                      </a:r>
                      <a:r>
                        <a:rPr b="0" lang="fr-FR" sz="1800" spc="-1" strike="noStrike">
                          <a:solidFill>
                            <a:srgbClr val="000000"/>
                          </a:solidFill>
                          <a:latin typeface="Calibri"/>
                        </a:rPr>
                        <a:t> (résultats)</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a:noAutofit/>
                    </a:bodyPr>
                    <a:p>
                      <a:pPr>
                        <a:lnSpc>
                          <a:spcPct val="100000"/>
                        </a:lnSpc>
                      </a:pPr>
                      <a:r>
                        <a:rPr b="1" lang="fr-FR" sz="1800" spc="-1" strike="noStrike">
                          <a:solidFill>
                            <a:srgbClr val="000000"/>
                          </a:solidFill>
                          <a:latin typeface="Calibri"/>
                        </a:rPr>
                        <a:t>Discussion</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a:noAutofit/>
                    </a:bodyPr>
                    <a:p>
                      <a:pPr>
                        <a:lnSpc>
                          <a:spcPct val="100000"/>
                        </a:lnSpc>
                      </a:pPr>
                      <a:r>
                        <a:rPr b="1" lang="fr-FR" sz="1800" spc="-1" strike="noStrike">
                          <a:solidFill>
                            <a:srgbClr val="000000"/>
                          </a:solidFill>
                          <a:latin typeface="Calibri"/>
                        </a:rPr>
                        <a:t>Methods</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a:noAutofit/>
                    </a:bodyPr>
                    <a:p>
                      <a:pPr>
                        <a:lnSpc>
                          <a:spcPct val="100000"/>
                        </a:lnSpc>
                      </a:pPr>
                      <a:r>
                        <a:rPr b="1" lang="fr-FR" sz="1800" spc="-1" strike="noStrike">
                          <a:solidFill>
                            <a:srgbClr val="000000"/>
                          </a:solidFill>
                          <a:latin typeface="Calibri"/>
                        </a:rPr>
                        <a:t>References</a:t>
                      </a:r>
                      <a:r>
                        <a:rPr b="0" lang="fr-FR" sz="1800" spc="-1" strike="noStrike">
                          <a:solidFill>
                            <a:srgbClr val="000000"/>
                          </a:solidFill>
                          <a:latin typeface="Calibri"/>
                        </a:rPr>
                        <a:t> (bibliographie)</a:t>
                      </a:r>
                      <a:endParaRPr b="0" lang="fr-FR" sz="1800" spc="-1" strike="noStrike">
                        <a:latin typeface="Arial"/>
                      </a:endParaRPr>
                    </a:p>
                    <a:p>
                      <a:pPr>
                        <a:lnSpc>
                          <a:spcPct val="100000"/>
                        </a:lnSpc>
                      </a:pP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3" name="Image 10" descr=""/>
          <p:cNvPicPr/>
          <p:nvPr/>
        </p:nvPicPr>
        <p:blipFill>
          <a:blip r:embed="rId1"/>
          <a:stretch/>
        </p:blipFill>
        <p:spPr>
          <a:xfrm>
            <a:off x="289080" y="116280"/>
            <a:ext cx="838440" cy="842400"/>
          </a:xfrm>
          <a:prstGeom prst="rect">
            <a:avLst/>
          </a:prstGeom>
          <a:ln>
            <a:noFill/>
          </a:ln>
        </p:spPr>
      </p:pic>
      <p:sp>
        <p:nvSpPr>
          <p:cNvPr id="354" name="CustomShape 1"/>
          <p:cNvSpPr/>
          <p:nvPr/>
        </p:nvSpPr>
        <p:spPr>
          <a:xfrm>
            <a:off x="1352880" y="498960"/>
            <a:ext cx="6983280" cy="459360"/>
          </a:xfrm>
          <a:prstGeom prst="rect">
            <a:avLst/>
          </a:prstGeom>
          <a:noFill/>
          <a:ln>
            <a:noFill/>
          </a:ln>
        </p:spPr>
        <p:style>
          <a:lnRef idx="0"/>
          <a:fillRef idx="0"/>
          <a:effectRef idx="0"/>
          <a:fontRef idx="minor"/>
        </p:style>
      </p:sp>
      <p:sp>
        <p:nvSpPr>
          <p:cNvPr id="355"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356" name="Image 7" descr=""/>
          <p:cNvPicPr/>
          <p:nvPr/>
        </p:nvPicPr>
        <p:blipFill>
          <a:blip r:embed="rId2"/>
          <a:stretch/>
        </p:blipFill>
        <p:spPr>
          <a:xfrm>
            <a:off x="338040" y="1619640"/>
            <a:ext cx="8370720" cy="3305160"/>
          </a:xfrm>
          <a:prstGeom prst="rect">
            <a:avLst/>
          </a:prstGeom>
          <a:ln>
            <a:noFill/>
          </a:ln>
        </p:spPr>
      </p:pic>
      <p:sp>
        <p:nvSpPr>
          <p:cNvPr id="357" name="Line 3"/>
          <p:cNvSpPr/>
          <p:nvPr/>
        </p:nvSpPr>
        <p:spPr>
          <a:xfrm>
            <a:off x="6525360" y="3387240"/>
            <a:ext cx="1995120" cy="144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358" name="Line 4"/>
          <p:cNvSpPr/>
          <p:nvPr/>
        </p:nvSpPr>
        <p:spPr>
          <a:xfrm>
            <a:off x="1956600" y="3665160"/>
            <a:ext cx="2540520" cy="144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1614240" y="960840"/>
            <a:ext cx="6131160" cy="577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3200" spc="-1" strike="noStrike">
                <a:solidFill>
                  <a:srgbClr val="0000ff"/>
                </a:solidFill>
                <a:latin typeface="Calibri"/>
                <a:ea typeface="DejaVu Sans"/>
              </a:rPr>
              <a:t>L’oral </a:t>
            </a:r>
            <a:endParaRPr b="0" lang="fr-FR" sz="3200" spc="-1" strike="noStrike">
              <a:latin typeface="Arial"/>
            </a:endParaRPr>
          </a:p>
        </p:txBody>
      </p:sp>
      <p:sp>
        <p:nvSpPr>
          <p:cNvPr id="203" name="CustomShape 2"/>
          <p:cNvSpPr/>
          <p:nvPr/>
        </p:nvSpPr>
        <p:spPr>
          <a:xfrm>
            <a:off x="2280600" y="2352240"/>
            <a:ext cx="4422600" cy="363960"/>
          </a:xfrm>
          <a:prstGeom prst="rect">
            <a:avLst/>
          </a:prstGeom>
          <a:solidFill>
            <a:schemeClr val="accent6">
              <a:lumMod val="20000"/>
              <a:lumOff val="80000"/>
            </a:schemeClr>
          </a:solidFill>
          <a:ln>
            <a:noFill/>
          </a:ln>
          <a:effectLst>
            <a:glow rad="101600">
              <a:srgbClr val="d7ad45">
                <a:alpha val="75000"/>
              </a:srgbClr>
            </a:glow>
          </a:effectLst>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      </a:t>
            </a:r>
            <a:r>
              <a:rPr b="1" lang="fr-FR" sz="1800" spc="-1" strike="noStrike">
                <a:solidFill>
                  <a:srgbClr val="000000"/>
                </a:solidFill>
                <a:latin typeface="Calibri"/>
                <a:ea typeface="DejaVu Sans"/>
              </a:rPr>
              <a:t>L’oral est marqué par son hétérogénéité </a:t>
            </a:r>
            <a:endParaRPr b="0" lang="fr-FR" sz="1800" spc="-1" strike="noStrike">
              <a:latin typeface="Arial"/>
            </a:endParaRPr>
          </a:p>
        </p:txBody>
      </p:sp>
      <p:sp>
        <p:nvSpPr>
          <p:cNvPr id="204" name="CustomShape 3"/>
          <p:cNvSpPr/>
          <p:nvPr/>
        </p:nvSpPr>
        <p:spPr>
          <a:xfrm>
            <a:off x="1392840" y="3799080"/>
            <a:ext cx="2105640" cy="821160"/>
          </a:xfrm>
          <a:prstGeom prst="rect">
            <a:avLst/>
          </a:prstGeom>
          <a:solidFill>
            <a:schemeClr val="accent6">
              <a:lumMod val="75000"/>
            </a:schemeClr>
          </a:solidFill>
          <a:ln>
            <a:noFill/>
          </a:ln>
          <a:effectLst>
            <a:glow rad="101600">
              <a:srgbClr val="d7ad45">
                <a:alpha val="75000"/>
              </a:srgbClr>
            </a:glow>
          </a:effectLst>
        </p:spPr>
        <p:style>
          <a:lnRef idx="0"/>
          <a:fillRef idx="0"/>
          <a:effectRef idx="0"/>
          <a:fontRef idx="minor"/>
        </p:style>
        <p:txBody>
          <a:bodyPr lIns="90000" rIns="90000" tIns="45000" bIns="45000">
            <a:spAutoFit/>
          </a:bodyPr>
          <a:p>
            <a:pPr>
              <a:lnSpc>
                <a:spcPct val="100000"/>
              </a:lnSpc>
            </a:pPr>
            <a:r>
              <a:rPr b="1" lang="fr-FR" sz="2400" spc="-1" strike="noStrike">
                <a:solidFill>
                  <a:srgbClr val="000000"/>
                </a:solidFill>
                <a:latin typeface="Calibri"/>
                <a:ea typeface="DejaVu Sans"/>
              </a:rPr>
              <a:t>les activités interactives</a:t>
            </a:r>
            <a:endParaRPr b="0" lang="fr-FR" sz="2400" spc="-1" strike="noStrike">
              <a:latin typeface="Arial"/>
            </a:endParaRPr>
          </a:p>
        </p:txBody>
      </p:sp>
      <p:sp>
        <p:nvSpPr>
          <p:cNvPr id="205" name="CustomShape 4"/>
          <p:cNvSpPr/>
          <p:nvPr/>
        </p:nvSpPr>
        <p:spPr>
          <a:xfrm>
            <a:off x="5367240" y="3799080"/>
            <a:ext cx="2378160" cy="821160"/>
          </a:xfrm>
          <a:prstGeom prst="rect">
            <a:avLst/>
          </a:prstGeom>
          <a:solidFill>
            <a:srgbClr val="ccffcc"/>
          </a:solidFill>
          <a:ln>
            <a:noFill/>
          </a:ln>
          <a:effectLst>
            <a:glow rad="101600">
              <a:srgbClr val="6e902b">
                <a:alpha val="75000"/>
              </a:srgbClr>
            </a:glow>
          </a:effectLst>
        </p:spPr>
        <p:style>
          <a:lnRef idx="0"/>
          <a:fillRef idx="0"/>
          <a:effectRef idx="0"/>
          <a:fontRef idx="minor"/>
        </p:style>
        <p:txBody>
          <a:bodyPr lIns="90000" rIns="90000" tIns="45000" bIns="45000">
            <a:spAutoFit/>
          </a:bodyPr>
          <a:p>
            <a:pPr>
              <a:lnSpc>
                <a:spcPct val="100000"/>
              </a:lnSpc>
            </a:pPr>
            <a:r>
              <a:rPr b="1" lang="fr-FR" sz="2400" spc="-1" strike="noStrike">
                <a:solidFill>
                  <a:srgbClr val="000000"/>
                </a:solidFill>
                <a:latin typeface="Calibri"/>
                <a:ea typeface="DejaVu Sans"/>
              </a:rPr>
              <a:t>les activités non interactives.</a:t>
            </a:r>
            <a:endParaRPr b="0" lang="fr-FR" sz="2400" spc="-1" strike="noStrike">
              <a:latin typeface="Arial"/>
            </a:endParaRPr>
          </a:p>
        </p:txBody>
      </p:sp>
      <p:sp>
        <p:nvSpPr>
          <p:cNvPr id="206" name="CustomShape 5"/>
          <p:cNvSpPr/>
          <p:nvPr/>
        </p:nvSpPr>
        <p:spPr>
          <a:xfrm rot="13440600">
            <a:off x="3933720" y="2969280"/>
            <a:ext cx="1186560" cy="1183680"/>
          </a:xfrm>
          <a:prstGeom prst="leftUpArrow">
            <a:avLst>
              <a:gd name="adj1" fmla="val 25000"/>
              <a:gd name="adj2" fmla="val 25000"/>
              <a:gd name="adj3" fmla="val 25000"/>
            </a:avLst>
          </a:prstGeom>
          <a:solidFill>
            <a:schemeClr val="bg2">
              <a:lumMod val="75000"/>
            </a:schemeClr>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07" name="Image 12" descr=""/>
          <p:cNvPicPr/>
          <p:nvPr/>
        </p:nvPicPr>
        <p:blipFill>
          <a:blip r:embed="rId1"/>
          <a:stretch/>
        </p:blipFill>
        <p:spPr>
          <a:xfrm>
            <a:off x="289080" y="116280"/>
            <a:ext cx="838800" cy="842760"/>
          </a:xfrm>
          <a:prstGeom prst="rect">
            <a:avLst/>
          </a:prstGeom>
          <a:ln>
            <a:noFill/>
          </a:ln>
        </p:spPr>
      </p:pic>
      <p:sp>
        <p:nvSpPr>
          <p:cNvPr id="208" name="CustomShape 6"/>
          <p:cNvSpPr/>
          <p:nvPr/>
        </p:nvSpPr>
        <p:spPr>
          <a:xfrm>
            <a:off x="1392840" y="5246280"/>
            <a:ext cx="6529320" cy="638280"/>
          </a:xfrm>
          <a:prstGeom prst="rect">
            <a:avLst/>
          </a:prstGeom>
          <a:solidFill>
            <a:schemeClr val="accent6">
              <a:lumMod val="40000"/>
              <a:lumOff val="60000"/>
            </a:schemeClr>
          </a:solidFill>
          <a:ln>
            <a:solidFill>
              <a:srgbClr val="be4b48"/>
            </a:solidFill>
            <a:round/>
          </a:ln>
          <a:effectLst>
            <a:outerShdw blurRad="40000" dir="5400000" dist="20160" rotWithShape="0">
              <a:srgbClr val="ff66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Les deux formes d’oral les plus évaluées sont l’oral en continu et l’oral en interaction.</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37">
                                  <p:stCondLst>
                                    <p:cond delay="0"/>
                                  </p:stCondLst>
                                  <p:childTnLst>
                                    <p:set>
                                      <p:cBhvr>
                                        <p:cTn id="10" dur="1" fill="hold">
                                          <p:stCondLst>
                                            <p:cond delay="0"/>
                                          </p:stCondLst>
                                        </p:cTn>
                                        <p:tgtEl>
                                          <p:spTgt spid="206"/>
                                        </p:tgtEl>
                                        <p:attrNameLst>
                                          <p:attrName>style.visibility</p:attrName>
                                        </p:attrNameLst>
                                      </p:cBhvr>
                                      <p:to>
                                        <p:strVal val="visible"/>
                                      </p:to>
                                    </p:set>
                                    <p:animEffect filter="fade" transition="in">
                                      <p:cBhvr additive="repl">
                                        <p:cTn id="11" dur="1000"/>
                                        <p:tgtEl>
                                          <p:spTgt spid="206"/>
                                        </p:tgtEl>
                                      </p:cBhvr>
                                    </p:animEffect>
                                    <p:anim calcmode="lin" valueType="num">
                                      <p:cBhvr additive="repl">
                                        <p:cTn id="12" dur="1000" fill="hold"/>
                                        <p:tgtEl>
                                          <p:spTgt spid="206"/>
                                        </p:tgtEl>
                                        <p:attrNameLst>
                                          <p:attrName>ppt_x</p:attrName>
                                        </p:attrNameLst>
                                      </p:cBhvr>
                                      <p:tavLst>
                                        <p:tav tm="0">
                                          <p:val>
                                            <p:strVal val="#ppt_x"/>
                                          </p:val>
                                        </p:tav>
                                        <p:tav tm="100000">
                                          <p:val>
                                            <p:strVal val="#ppt_x"/>
                                          </p:val>
                                        </p:tav>
                                      </p:tavLst>
                                    </p:anim>
                                    <p:anim calcmode="lin" valueType="num">
                                      <p:cBhvr additive="repl">
                                        <p:cTn id="13" dur="900" fill="hold"/>
                                        <p:tgtEl>
                                          <p:spTgt spid="206"/>
                                        </p:tgtEl>
                                        <p:attrNameLst>
                                          <p:attrName>ppt_y</p:attrName>
                                        </p:attrNameLst>
                                      </p:cBhvr>
                                      <p:tavLst>
                                        <p:tav tm="0">
                                          <p:val>
                                            <p:strVal val="#ppt_y+1"/>
                                          </p:val>
                                        </p:tav>
                                        <p:tav tm="100000">
                                          <p:val>
                                            <p:strVal val="#ppt_y-.03"/>
                                          </p:val>
                                        </p:tav>
                                      </p:tavLst>
                                    </p:anim>
                                    <p:anim calcmode="lin" valueType="num">
                                      <p:cBhvr additive="repl">
                                        <p:cTn id="14" dur="100" fill="hold">
                                          <p:stCondLst>
                                            <p:cond delay="900"/>
                                          </p:stCondLst>
                                        </p:cTn>
                                        <p:tgtEl>
                                          <p:spTgt spid="206"/>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37">
                                  <p:stCondLst>
                                    <p:cond delay="0"/>
                                  </p:stCondLst>
                                  <p:childTnLst>
                                    <p:set>
                                      <p:cBhvr>
                                        <p:cTn id="18" dur="1" fill="hold">
                                          <p:stCondLst>
                                            <p:cond delay="0"/>
                                          </p:stCondLst>
                                        </p:cTn>
                                        <p:tgtEl>
                                          <p:spTgt spid="204"/>
                                        </p:tgtEl>
                                        <p:attrNameLst>
                                          <p:attrName>style.visibility</p:attrName>
                                        </p:attrNameLst>
                                      </p:cBhvr>
                                      <p:to>
                                        <p:strVal val="visible"/>
                                      </p:to>
                                    </p:set>
                                    <p:animEffect filter="fade" transition="in">
                                      <p:cBhvr additive="repl">
                                        <p:cTn id="19" dur="1000"/>
                                        <p:tgtEl>
                                          <p:spTgt spid="204"/>
                                        </p:tgtEl>
                                      </p:cBhvr>
                                    </p:animEffect>
                                    <p:anim calcmode="lin" valueType="num">
                                      <p:cBhvr additive="repl">
                                        <p:cTn id="20" dur="1000" fill="hold"/>
                                        <p:tgtEl>
                                          <p:spTgt spid="204"/>
                                        </p:tgtEl>
                                        <p:attrNameLst>
                                          <p:attrName>ppt_x</p:attrName>
                                        </p:attrNameLst>
                                      </p:cBhvr>
                                      <p:tavLst>
                                        <p:tav tm="0">
                                          <p:val>
                                            <p:strVal val="#ppt_x"/>
                                          </p:val>
                                        </p:tav>
                                        <p:tav tm="100000">
                                          <p:val>
                                            <p:strVal val="#ppt_x"/>
                                          </p:val>
                                        </p:tav>
                                      </p:tavLst>
                                    </p:anim>
                                    <p:anim calcmode="lin" valueType="num">
                                      <p:cBhvr additive="repl">
                                        <p:cTn id="21" dur="900" fill="hold"/>
                                        <p:tgtEl>
                                          <p:spTgt spid="204"/>
                                        </p:tgtEl>
                                        <p:attrNameLst>
                                          <p:attrName>ppt_y</p:attrName>
                                        </p:attrNameLst>
                                      </p:cBhvr>
                                      <p:tavLst>
                                        <p:tav tm="0">
                                          <p:val>
                                            <p:strVal val="#ppt_y+1"/>
                                          </p:val>
                                        </p:tav>
                                        <p:tav tm="100000">
                                          <p:val>
                                            <p:strVal val="#ppt_y-.03"/>
                                          </p:val>
                                        </p:tav>
                                      </p:tavLst>
                                    </p:anim>
                                    <p:anim calcmode="lin" valueType="num">
                                      <p:cBhvr additive="repl">
                                        <p:cTn id="22" dur="100" fill="hold">
                                          <p:stCondLst>
                                            <p:cond delay="900"/>
                                          </p:stCondLst>
                                        </p:cTn>
                                        <p:tgtEl>
                                          <p:spTgt spid="20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37">
                                  <p:stCondLst>
                                    <p:cond delay="0"/>
                                  </p:stCondLst>
                                  <p:childTnLst>
                                    <p:set>
                                      <p:cBhvr>
                                        <p:cTn id="26" dur="1" fill="hold">
                                          <p:stCondLst>
                                            <p:cond delay="0"/>
                                          </p:stCondLst>
                                        </p:cTn>
                                        <p:tgtEl>
                                          <p:spTgt spid="205"/>
                                        </p:tgtEl>
                                        <p:attrNameLst>
                                          <p:attrName>style.visibility</p:attrName>
                                        </p:attrNameLst>
                                      </p:cBhvr>
                                      <p:to>
                                        <p:strVal val="visible"/>
                                      </p:to>
                                    </p:set>
                                    <p:animEffect filter="fade" transition="in">
                                      <p:cBhvr additive="repl">
                                        <p:cTn id="27" dur="1000"/>
                                        <p:tgtEl>
                                          <p:spTgt spid="205"/>
                                        </p:tgtEl>
                                      </p:cBhvr>
                                    </p:animEffect>
                                    <p:anim calcmode="lin" valueType="num">
                                      <p:cBhvr additive="repl">
                                        <p:cTn id="28" dur="1000" fill="hold"/>
                                        <p:tgtEl>
                                          <p:spTgt spid="205"/>
                                        </p:tgtEl>
                                        <p:attrNameLst>
                                          <p:attrName>ppt_x</p:attrName>
                                        </p:attrNameLst>
                                      </p:cBhvr>
                                      <p:tavLst>
                                        <p:tav tm="0">
                                          <p:val>
                                            <p:strVal val="#ppt_x"/>
                                          </p:val>
                                        </p:tav>
                                        <p:tav tm="100000">
                                          <p:val>
                                            <p:strVal val="#ppt_x"/>
                                          </p:val>
                                        </p:tav>
                                      </p:tavLst>
                                    </p:anim>
                                    <p:anim calcmode="lin" valueType="num">
                                      <p:cBhvr additive="repl">
                                        <p:cTn id="29" dur="900" fill="hold"/>
                                        <p:tgtEl>
                                          <p:spTgt spid="205"/>
                                        </p:tgtEl>
                                        <p:attrNameLst>
                                          <p:attrName>ppt_y</p:attrName>
                                        </p:attrNameLst>
                                      </p:cBhvr>
                                      <p:tavLst>
                                        <p:tav tm="0">
                                          <p:val>
                                            <p:strVal val="#ppt_y+1"/>
                                          </p:val>
                                        </p:tav>
                                        <p:tav tm="100000">
                                          <p:val>
                                            <p:strVal val="#ppt_y-.03"/>
                                          </p:val>
                                        </p:tav>
                                      </p:tavLst>
                                    </p:anim>
                                    <p:anim calcmode="lin" valueType="num">
                                      <p:cBhvr additive="repl">
                                        <p:cTn id="30" dur="100" fill="hold">
                                          <p:stCondLst>
                                            <p:cond delay="900"/>
                                          </p:stCondLst>
                                        </p:cTn>
                                        <p:tgtEl>
                                          <p:spTgt spid="20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37">
                                  <p:stCondLst>
                                    <p:cond delay="0"/>
                                  </p:stCondLst>
                                  <p:childTnLst>
                                    <p:set>
                                      <p:cBhvr>
                                        <p:cTn id="34" dur="1" fill="hold">
                                          <p:stCondLst>
                                            <p:cond delay="0"/>
                                          </p:stCondLst>
                                        </p:cTn>
                                        <p:tgtEl>
                                          <p:spTgt spid="208"/>
                                        </p:tgtEl>
                                        <p:attrNameLst>
                                          <p:attrName>style.visibility</p:attrName>
                                        </p:attrNameLst>
                                      </p:cBhvr>
                                      <p:to>
                                        <p:strVal val="visible"/>
                                      </p:to>
                                    </p:set>
                                    <p:animEffect filter="fade" transition="in">
                                      <p:cBhvr additive="repl">
                                        <p:cTn id="35" dur="1000"/>
                                        <p:tgtEl>
                                          <p:spTgt spid="208"/>
                                        </p:tgtEl>
                                      </p:cBhvr>
                                    </p:animEffect>
                                    <p:anim calcmode="lin" valueType="num">
                                      <p:cBhvr additive="repl">
                                        <p:cTn id="36" dur="1000" fill="hold"/>
                                        <p:tgtEl>
                                          <p:spTgt spid="208"/>
                                        </p:tgtEl>
                                        <p:attrNameLst>
                                          <p:attrName>ppt_x</p:attrName>
                                        </p:attrNameLst>
                                      </p:cBhvr>
                                      <p:tavLst>
                                        <p:tav tm="0">
                                          <p:val>
                                            <p:strVal val="#ppt_x"/>
                                          </p:val>
                                        </p:tav>
                                        <p:tav tm="100000">
                                          <p:val>
                                            <p:strVal val="#ppt_x"/>
                                          </p:val>
                                        </p:tav>
                                      </p:tavLst>
                                    </p:anim>
                                    <p:anim calcmode="lin" valueType="num">
                                      <p:cBhvr additive="repl">
                                        <p:cTn id="37" dur="900" fill="hold"/>
                                        <p:tgtEl>
                                          <p:spTgt spid="208"/>
                                        </p:tgtEl>
                                        <p:attrNameLst>
                                          <p:attrName>ppt_y</p:attrName>
                                        </p:attrNameLst>
                                      </p:cBhvr>
                                      <p:tavLst>
                                        <p:tav tm="0">
                                          <p:val>
                                            <p:strVal val="#ppt_y+1"/>
                                          </p:val>
                                        </p:tav>
                                        <p:tav tm="100000">
                                          <p:val>
                                            <p:strVal val="#ppt_y-.03"/>
                                          </p:val>
                                        </p:tav>
                                      </p:tavLst>
                                    </p:anim>
                                    <p:anim calcmode="lin" valueType="num">
                                      <p:cBhvr additive="repl">
                                        <p:cTn id="38" dur="100" fill="hold">
                                          <p:stCondLst>
                                            <p:cond delay="900"/>
                                          </p:stCondLst>
                                        </p:cTn>
                                        <p:tgtEl>
                                          <p:spTgt spid="2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9" name="Image 10" descr=""/>
          <p:cNvPicPr/>
          <p:nvPr/>
        </p:nvPicPr>
        <p:blipFill>
          <a:blip r:embed="rId1"/>
          <a:stretch/>
        </p:blipFill>
        <p:spPr>
          <a:xfrm>
            <a:off x="289080" y="116280"/>
            <a:ext cx="838440" cy="842400"/>
          </a:xfrm>
          <a:prstGeom prst="rect">
            <a:avLst/>
          </a:prstGeom>
          <a:ln>
            <a:noFill/>
          </a:ln>
        </p:spPr>
      </p:pic>
      <p:sp>
        <p:nvSpPr>
          <p:cNvPr id="360" name="CustomShape 1"/>
          <p:cNvSpPr/>
          <p:nvPr/>
        </p:nvSpPr>
        <p:spPr>
          <a:xfrm>
            <a:off x="1352880" y="498960"/>
            <a:ext cx="6983280" cy="459360"/>
          </a:xfrm>
          <a:prstGeom prst="rect">
            <a:avLst/>
          </a:prstGeom>
          <a:noFill/>
          <a:ln>
            <a:noFill/>
          </a:ln>
        </p:spPr>
        <p:style>
          <a:lnRef idx="0"/>
          <a:fillRef idx="0"/>
          <a:effectRef idx="0"/>
          <a:fontRef idx="minor"/>
        </p:style>
      </p:sp>
      <p:sp>
        <p:nvSpPr>
          <p:cNvPr id="361"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362" name="Image 5" descr=""/>
          <p:cNvPicPr/>
          <p:nvPr/>
        </p:nvPicPr>
        <p:blipFill>
          <a:blip r:embed="rId2"/>
          <a:stretch/>
        </p:blipFill>
        <p:spPr>
          <a:xfrm>
            <a:off x="289080" y="1145880"/>
            <a:ext cx="8445240" cy="4974840"/>
          </a:xfrm>
          <a:prstGeom prst="rect">
            <a:avLst/>
          </a:prstGeom>
          <a:ln>
            <a:noFill/>
          </a:ln>
        </p:spPr>
      </p:pic>
      <p:sp>
        <p:nvSpPr>
          <p:cNvPr id="363" name="Line 3"/>
          <p:cNvSpPr/>
          <p:nvPr/>
        </p:nvSpPr>
        <p:spPr>
          <a:xfrm>
            <a:off x="1129680" y="3844080"/>
            <a:ext cx="3404880" cy="144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4" name="Image 10" descr=""/>
          <p:cNvPicPr/>
          <p:nvPr/>
        </p:nvPicPr>
        <p:blipFill>
          <a:blip r:embed="rId1"/>
          <a:stretch/>
        </p:blipFill>
        <p:spPr>
          <a:xfrm>
            <a:off x="289080" y="116280"/>
            <a:ext cx="838440" cy="842400"/>
          </a:xfrm>
          <a:prstGeom prst="rect">
            <a:avLst/>
          </a:prstGeom>
          <a:ln>
            <a:noFill/>
          </a:ln>
        </p:spPr>
      </p:pic>
      <p:sp>
        <p:nvSpPr>
          <p:cNvPr id="365" name="CustomShape 1"/>
          <p:cNvSpPr/>
          <p:nvPr/>
        </p:nvSpPr>
        <p:spPr>
          <a:xfrm>
            <a:off x="1352880" y="498960"/>
            <a:ext cx="6983280" cy="459360"/>
          </a:xfrm>
          <a:prstGeom prst="rect">
            <a:avLst/>
          </a:prstGeom>
          <a:noFill/>
          <a:ln>
            <a:noFill/>
          </a:ln>
        </p:spPr>
        <p:style>
          <a:lnRef idx="0"/>
          <a:fillRef idx="0"/>
          <a:effectRef idx="0"/>
          <a:fontRef idx="minor"/>
        </p:style>
      </p:sp>
      <p:sp>
        <p:nvSpPr>
          <p:cNvPr id="366"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367" name="Image 5" descr=""/>
          <p:cNvPicPr/>
          <p:nvPr/>
        </p:nvPicPr>
        <p:blipFill>
          <a:blip r:embed="rId2"/>
          <a:stretch/>
        </p:blipFill>
        <p:spPr>
          <a:xfrm>
            <a:off x="432360" y="1476360"/>
            <a:ext cx="8425800" cy="3832560"/>
          </a:xfrm>
          <a:prstGeom prst="rect">
            <a:avLst/>
          </a:prstGeom>
          <a:ln>
            <a:noFill/>
          </a:ln>
        </p:spPr>
      </p:pic>
      <p:sp>
        <p:nvSpPr>
          <p:cNvPr id="368" name="Line 3"/>
          <p:cNvSpPr/>
          <p:nvPr/>
        </p:nvSpPr>
        <p:spPr>
          <a:xfrm>
            <a:off x="7287120" y="2996640"/>
            <a:ext cx="643680" cy="144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369" name="CustomShape 4"/>
          <p:cNvSpPr/>
          <p:nvPr/>
        </p:nvSpPr>
        <p:spPr>
          <a:xfrm>
            <a:off x="776520" y="5598360"/>
            <a:ext cx="65088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fr-FR" sz="1800" spc="-1" strike="noStrike">
                <a:solidFill>
                  <a:srgbClr val="000000"/>
                </a:solidFill>
                <a:latin typeface="Calibri"/>
                <a:ea typeface="DejaVu Sans"/>
              </a:rPr>
              <a:t>Journal of the American Medical Association</a:t>
            </a:r>
            <a:endParaRPr b="0" lang="fr-FR" sz="1800" spc="-1" strike="noStrike">
              <a:latin typeface="Arial"/>
            </a:endParaRPr>
          </a:p>
        </p:txBody>
      </p:sp>
      <p:sp>
        <p:nvSpPr>
          <p:cNvPr id="370" name="Line 5"/>
          <p:cNvSpPr/>
          <p:nvPr/>
        </p:nvSpPr>
        <p:spPr>
          <a:xfrm>
            <a:off x="807840" y="5967360"/>
            <a:ext cx="4202640" cy="180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1" name="Image 10" descr=""/>
          <p:cNvPicPr/>
          <p:nvPr/>
        </p:nvPicPr>
        <p:blipFill>
          <a:blip r:embed="rId1"/>
          <a:stretch/>
        </p:blipFill>
        <p:spPr>
          <a:xfrm>
            <a:off x="289080" y="116280"/>
            <a:ext cx="838440" cy="842400"/>
          </a:xfrm>
          <a:prstGeom prst="rect">
            <a:avLst/>
          </a:prstGeom>
          <a:ln>
            <a:noFill/>
          </a:ln>
        </p:spPr>
      </p:pic>
      <p:sp>
        <p:nvSpPr>
          <p:cNvPr id="372" name="CustomShape 1"/>
          <p:cNvSpPr/>
          <p:nvPr/>
        </p:nvSpPr>
        <p:spPr>
          <a:xfrm>
            <a:off x="1352880" y="498960"/>
            <a:ext cx="6983280" cy="459360"/>
          </a:xfrm>
          <a:prstGeom prst="rect">
            <a:avLst/>
          </a:prstGeom>
          <a:noFill/>
          <a:ln>
            <a:noFill/>
          </a:ln>
        </p:spPr>
        <p:style>
          <a:lnRef idx="0"/>
          <a:fillRef idx="0"/>
          <a:effectRef idx="0"/>
          <a:fontRef idx="minor"/>
        </p:style>
      </p:sp>
      <p:sp>
        <p:nvSpPr>
          <p:cNvPr id="373"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374" name="Image 5" descr=""/>
          <p:cNvPicPr/>
          <p:nvPr/>
        </p:nvPicPr>
        <p:blipFill>
          <a:blip r:embed="rId2"/>
          <a:stretch/>
        </p:blipFill>
        <p:spPr>
          <a:xfrm>
            <a:off x="289080" y="960840"/>
            <a:ext cx="8624160" cy="5252760"/>
          </a:xfrm>
          <a:prstGeom prst="rect">
            <a:avLst/>
          </a:prstGeom>
          <a:ln>
            <a:noFill/>
          </a:ln>
        </p:spPr>
      </p:pic>
      <p:sp>
        <p:nvSpPr>
          <p:cNvPr id="375" name="Line 3"/>
          <p:cNvSpPr/>
          <p:nvPr/>
        </p:nvSpPr>
        <p:spPr>
          <a:xfrm>
            <a:off x="3517560" y="2582640"/>
            <a:ext cx="2705760" cy="180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6" name="Image 10" descr=""/>
          <p:cNvPicPr/>
          <p:nvPr/>
        </p:nvPicPr>
        <p:blipFill>
          <a:blip r:embed="rId1"/>
          <a:stretch/>
        </p:blipFill>
        <p:spPr>
          <a:xfrm>
            <a:off x="289080" y="116280"/>
            <a:ext cx="838440" cy="842400"/>
          </a:xfrm>
          <a:prstGeom prst="rect">
            <a:avLst/>
          </a:prstGeom>
          <a:ln>
            <a:noFill/>
          </a:ln>
        </p:spPr>
      </p:pic>
      <p:sp>
        <p:nvSpPr>
          <p:cNvPr id="377" name="CustomShape 1"/>
          <p:cNvSpPr/>
          <p:nvPr/>
        </p:nvSpPr>
        <p:spPr>
          <a:xfrm>
            <a:off x="1352880" y="498960"/>
            <a:ext cx="6983280" cy="459360"/>
          </a:xfrm>
          <a:prstGeom prst="rect">
            <a:avLst/>
          </a:prstGeom>
          <a:noFill/>
          <a:ln>
            <a:noFill/>
          </a:ln>
        </p:spPr>
        <p:style>
          <a:lnRef idx="0"/>
          <a:fillRef idx="0"/>
          <a:effectRef idx="0"/>
          <a:fontRef idx="minor"/>
        </p:style>
      </p:sp>
      <p:sp>
        <p:nvSpPr>
          <p:cNvPr id="378"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379" name="Image 5" descr=""/>
          <p:cNvPicPr/>
          <p:nvPr/>
        </p:nvPicPr>
        <p:blipFill>
          <a:blip r:embed="rId2"/>
          <a:stretch/>
        </p:blipFill>
        <p:spPr>
          <a:xfrm>
            <a:off x="531360" y="960840"/>
            <a:ext cx="8012160" cy="2829600"/>
          </a:xfrm>
          <a:prstGeom prst="rect">
            <a:avLst/>
          </a:prstGeom>
          <a:ln>
            <a:noFill/>
          </a:ln>
        </p:spPr>
      </p:pic>
      <p:sp>
        <p:nvSpPr>
          <p:cNvPr id="380" name="CustomShape 3"/>
          <p:cNvSpPr/>
          <p:nvPr/>
        </p:nvSpPr>
        <p:spPr>
          <a:xfrm>
            <a:off x="696600" y="3809880"/>
            <a:ext cx="8012160" cy="2009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fr-FR" sz="1800" spc="-1" strike="noStrike">
                <a:solidFill>
                  <a:srgbClr val="000000"/>
                </a:solidFill>
                <a:latin typeface="Calibri"/>
                <a:ea typeface="DejaVu Sans"/>
              </a:rPr>
              <a:t>Les Pr Dominique Maraninchi, directeur de l'Institut national du cancer, et Didier Houssin, directeur général de la santé, ont présenté une brochure destinée aux médecins et consacrée aux recommandations alimentaires pour prévenir le cancer. Ces recommandations, basées sur un rapport international de 2007 qui a analysé plus de 7 000 enquêtes scientifiques, insistent sur le lien entre alcool et cancer. Environ 10,8 % des cancers chez l'homme et 4,5 % chez la femme sont dus à l'alcool.</a:t>
            </a:r>
            <a:endParaRPr b="0" lang="fr-FR" sz="1800" spc="-1" strike="noStrike">
              <a:latin typeface="Arial"/>
            </a:endParaRPr>
          </a:p>
        </p:txBody>
      </p:sp>
      <p:sp>
        <p:nvSpPr>
          <p:cNvPr id="381" name="Line 4"/>
          <p:cNvSpPr/>
          <p:nvPr/>
        </p:nvSpPr>
        <p:spPr>
          <a:xfrm>
            <a:off x="5047560" y="4123800"/>
            <a:ext cx="2612520" cy="180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382" name="Line 5"/>
          <p:cNvSpPr/>
          <p:nvPr/>
        </p:nvSpPr>
        <p:spPr>
          <a:xfrm>
            <a:off x="1670040" y="4422600"/>
            <a:ext cx="2845800" cy="144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
        <p:nvSpPr>
          <p:cNvPr id="383" name="Line 6"/>
          <p:cNvSpPr/>
          <p:nvPr/>
        </p:nvSpPr>
        <p:spPr>
          <a:xfrm>
            <a:off x="1523880" y="5223240"/>
            <a:ext cx="2845800" cy="1800"/>
          </a:xfrm>
          <a:prstGeom prst="line">
            <a:avLst/>
          </a:prstGeom>
          <a:ln>
            <a:solidFill>
              <a:srgbClr val="ff0000"/>
            </a:solidFill>
            <a:roun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4" name="Image 10" descr=""/>
          <p:cNvPicPr/>
          <p:nvPr/>
        </p:nvPicPr>
        <p:blipFill>
          <a:blip r:embed="rId1"/>
          <a:stretch/>
        </p:blipFill>
        <p:spPr>
          <a:xfrm>
            <a:off x="289080" y="116280"/>
            <a:ext cx="838440" cy="842400"/>
          </a:xfrm>
          <a:prstGeom prst="rect">
            <a:avLst/>
          </a:prstGeom>
          <a:ln>
            <a:noFill/>
          </a:ln>
        </p:spPr>
      </p:pic>
      <p:sp>
        <p:nvSpPr>
          <p:cNvPr id="385" name="CustomShape 1"/>
          <p:cNvSpPr/>
          <p:nvPr/>
        </p:nvSpPr>
        <p:spPr>
          <a:xfrm>
            <a:off x="1352880" y="498960"/>
            <a:ext cx="6983280" cy="459360"/>
          </a:xfrm>
          <a:prstGeom prst="rect">
            <a:avLst/>
          </a:prstGeom>
          <a:noFill/>
          <a:ln>
            <a:noFill/>
          </a:ln>
        </p:spPr>
        <p:style>
          <a:lnRef idx="0"/>
          <a:fillRef idx="0"/>
          <a:effectRef idx="0"/>
          <a:fontRef idx="minor"/>
        </p:style>
      </p:sp>
      <p:sp>
        <p:nvSpPr>
          <p:cNvPr id="386"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graphicFrame>
        <p:nvGraphicFramePr>
          <p:cNvPr id="387" name="Table 3"/>
          <p:cNvGraphicFramePr/>
          <p:nvPr/>
        </p:nvGraphicFramePr>
        <p:xfrm>
          <a:off x="517680" y="960840"/>
          <a:ext cx="7819560" cy="5059080"/>
        </p:xfrm>
        <a:graphic>
          <a:graphicData uri="http://schemas.openxmlformats.org/drawingml/2006/table">
            <a:tbl>
              <a:tblPr/>
              <a:tblGrid>
                <a:gridCol w="5254920"/>
                <a:gridCol w="2565000"/>
              </a:tblGrid>
              <a:tr h="366120">
                <a:tc>
                  <a:txBody>
                    <a:bodyPr>
                      <a:noAutofit/>
                    </a:bodyPr>
                    <a:p>
                      <a:pPr algn="ctr">
                        <a:lnSpc>
                          <a:spcPct val="100000"/>
                        </a:lnSpc>
                        <a:spcBef>
                          <a:spcPts val="1001"/>
                        </a:spcBef>
                        <a:spcAft>
                          <a:spcPts val="1001"/>
                        </a:spcAft>
                      </a:pPr>
                      <a:r>
                        <a:rPr b="1" lang="fr-FR" sz="1800" spc="-1" strike="noStrike">
                          <a:solidFill>
                            <a:srgbClr val="000000"/>
                          </a:solidFill>
                          <a:latin typeface="Calibri"/>
                        </a:rPr>
                        <a:t>TYPE D’ÉTUDE</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cd5b5"/>
                    </a:solidFill>
                  </a:tcPr>
                </a:tc>
                <a:tc>
                  <a:txBody>
                    <a:bodyPr>
                      <a:noAutofit/>
                    </a:bodyPr>
                    <a:p>
                      <a:pPr algn="ctr">
                        <a:lnSpc>
                          <a:spcPct val="100000"/>
                        </a:lnSpc>
                        <a:spcBef>
                          <a:spcPts val="1001"/>
                        </a:spcBef>
                        <a:spcAft>
                          <a:spcPts val="1001"/>
                        </a:spcAft>
                      </a:pPr>
                      <a:r>
                        <a:rPr b="1" lang="fr-FR" sz="1800" spc="-1" strike="noStrike">
                          <a:solidFill>
                            <a:srgbClr val="000000"/>
                          </a:solidFill>
                          <a:latin typeface="Calibri"/>
                        </a:rPr>
                        <a:t>NIVEAU DE PREUVE</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cd5b5"/>
                    </a:solidFill>
                  </a:tcPr>
                </a:tc>
              </a:tr>
              <a:tr h="1203480">
                <a:tc>
                  <a:txBody>
                    <a:bodyPr>
                      <a:noAutofit/>
                    </a:bodyPr>
                    <a:p>
                      <a:pPr algn="just">
                        <a:lnSpc>
                          <a:spcPct val="100000"/>
                        </a:lnSpc>
                        <a:spcBef>
                          <a:spcPts val="300"/>
                        </a:spcBef>
                        <a:spcAft>
                          <a:spcPts val="300"/>
                        </a:spcAft>
                      </a:pPr>
                      <a:r>
                        <a:rPr b="1" lang="fr-FR" sz="1800" spc="-1" strike="noStrike">
                          <a:solidFill>
                            <a:srgbClr val="000000"/>
                          </a:solidFill>
                          <a:latin typeface="Calibri"/>
                        </a:rPr>
                        <a:t>Méta-analyse (revue systématique) : </a:t>
                      </a:r>
                      <a:r>
                        <a:rPr b="0" lang="fr-FR" sz="1600" spc="-1" strike="noStrike">
                          <a:solidFill>
                            <a:srgbClr val="000000"/>
                          </a:solidFill>
                          <a:latin typeface="Calibri"/>
                        </a:rPr>
                        <a:t>synthèse statistique des résultats d’études sélectionnées par des experts</a:t>
                      </a:r>
                      <a:endParaRPr b="0" lang="fr-FR" sz="1600" spc="-1" strike="noStrike">
                        <a:latin typeface="Arial"/>
                      </a:endParaRPr>
                    </a:p>
                    <a:p>
                      <a:pPr algn="just">
                        <a:lnSpc>
                          <a:spcPct val="100000"/>
                        </a:lnSpc>
                        <a:spcBef>
                          <a:spcPts val="300"/>
                        </a:spcBef>
                        <a:spcAft>
                          <a:spcPts val="300"/>
                        </a:spcAft>
                      </a:pP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spcBef>
                          <a:spcPts val="300"/>
                        </a:spcBef>
                        <a:spcAft>
                          <a:spcPts val="300"/>
                        </a:spcAft>
                      </a:pPr>
                      <a:r>
                        <a:rPr b="0" lang="fr-FR" sz="1800" spc="-1" strike="noStrike">
                          <a:solidFill>
                            <a:srgbClr val="000000"/>
                          </a:solidFill>
                          <a:latin typeface="Calibri"/>
                        </a:rPr>
                        <a:t>Fort</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960120">
                <a:tc>
                  <a:txBody>
                    <a:bodyPr>
                      <a:noAutofit/>
                    </a:bodyPr>
                    <a:p>
                      <a:pPr algn="just">
                        <a:lnSpc>
                          <a:spcPct val="100000"/>
                        </a:lnSpc>
                        <a:spcBef>
                          <a:spcPts val="300"/>
                        </a:spcBef>
                        <a:spcAft>
                          <a:spcPts val="300"/>
                        </a:spcAft>
                      </a:pPr>
                      <a:r>
                        <a:rPr b="1" lang="fr-FR" sz="1800" spc="-1" strike="noStrike">
                          <a:solidFill>
                            <a:srgbClr val="000000"/>
                          </a:solidFill>
                          <a:latin typeface="Calibri"/>
                        </a:rPr>
                        <a:t>Essai contrôle randomisé (expérimentation) : </a:t>
                      </a:r>
                      <a:r>
                        <a:rPr b="0" lang="fr-FR" sz="1600" spc="-1" strike="noStrike">
                          <a:solidFill>
                            <a:srgbClr val="000000"/>
                          </a:solidFill>
                          <a:latin typeface="Calibri"/>
                        </a:rPr>
                        <a:t>sujets choisis au hasard, traitement vs placebo </a:t>
                      </a:r>
                      <a:endParaRPr b="0" lang="fr-FR" sz="1600" spc="-1" strike="noStrike">
                        <a:latin typeface="Arial"/>
                      </a:endParaRPr>
                    </a:p>
                    <a:p>
                      <a:pPr algn="just">
                        <a:lnSpc>
                          <a:spcPct val="100000"/>
                        </a:lnSpc>
                        <a:spcBef>
                          <a:spcPts val="300"/>
                        </a:spcBef>
                        <a:spcAft>
                          <a:spcPts val="300"/>
                        </a:spcAft>
                      </a:pP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spcBef>
                          <a:spcPts val="300"/>
                        </a:spcBef>
                        <a:spcAft>
                          <a:spcPts val="300"/>
                        </a:spcAft>
                      </a:pPr>
                      <a:r>
                        <a:rPr b="0" lang="fr-FR" sz="1800" spc="-1" strike="noStrike">
                          <a:solidFill>
                            <a:srgbClr val="000000"/>
                          </a:solidFill>
                          <a:latin typeface="Calibri"/>
                        </a:rPr>
                        <a:t>Moyen</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960120">
                <a:tc>
                  <a:txBody>
                    <a:bodyPr>
                      <a:noAutofit/>
                    </a:bodyPr>
                    <a:p>
                      <a:pPr algn="just">
                        <a:lnSpc>
                          <a:spcPct val="100000"/>
                        </a:lnSpc>
                        <a:spcBef>
                          <a:spcPts val="300"/>
                        </a:spcBef>
                        <a:spcAft>
                          <a:spcPts val="300"/>
                        </a:spcAft>
                      </a:pPr>
                      <a:r>
                        <a:rPr b="1" lang="fr-FR" sz="1800" spc="-1" strike="noStrike">
                          <a:solidFill>
                            <a:srgbClr val="000000"/>
                          </a:solidFill>
                          <a:latin typeface="Calibri"/>
                        </a:rPr>
                        <a:t>Étude de cohorte : </a:t>
                      </a:r>
                      <a:r>
                        <a:rPr b="0" lang="fr-FR" sz="1600" spc="-1" strike="noStrike">
                          <a:solidFill>
                            <a:srgbClr val="000000"/>
                          </a:solidFill>
                          <a:latin typeface="Calibri"/>
                        </a:rPr>
                        <a:t>suivit de l’évolution de 2 populations, l’une affectée d’un facteur de risque, l’autre non</a:t>
                      </a:r>
                      <a:endParaRPr b="0" lang="fr-FR" sz="1600" spc="-1" strike="noStrike">
                        <a:latin typeface="Arial"/>
                      </a:endParaRPr>
                    </a:p>
                    <a:p>
                      <a:pPr algn="just">
                        <a:lnSpc>
                          <a:spcPct val="100000"/>
                        </a:lnSpc>
                        <a:spcBef>
                          <a:spcPts val="300"/>
                        </a:spcBef>
                        <a:spcAft>
                          <a:spcPts val="300"/>
                        </a:spcAft>
                      </a:pP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spcBef>
                          <a:spcPts val="300"/>
                        </a:spcBef>
                        <a:spcAft>
                          <a:spcPts val="300"/>
                        </a:spcAft>
                      </a:pPr>
                      <a:r>
                        <a:rPr b="0" lang="fr-FR" sz="1800" spc="-1" strike="noStrike">
                          <a:solidFill>
                            <a:srgbClr val="000000"/>
                          </a:solidFill>
                          <a:latin typeface="Calibri"/>
                        </a:rPr>
                        <a:t>Moyen</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203480">
                <a:tc>
                  <a:txBody>
                    <a:bodyPr>
                      <a:noAutofit/>
                    </a:bodyPr>
                    <a:p>
                      <a:pPr algn="just">
                        <a:lnSpc>
                          <a:spcPct val="100000"/>
                        </a:lnSpc>
                        <a:spcBef>
                          <a:spcPts val="300"/>
                        </a:spcBef>
                        <a:spcAft>
                          <a:spcPts val="300"/>
                        </a:spcAft>
                      </a:pPr>
                      <a:r>
                        <a:rPr b="1" lang="fr-FR" sz="1800" spc="-1" strike="noStrike">
                          <a:solidFill>
                            <a:srgbClr val="000000"/>
                          </a:solidFill>
                          <a:latin typeface="Calibri"/>
                        </a:rPr>
                        <a:t>Étude de cas témoins : </a:t>
                      </a:r>
                      <a:r>
                        <a:rPr b="0" lang="fr-FR" sz="1600" spc="-1" strike="noStrike">
                          <a:solidFill>
                            <a:srgbClr val="000000"/>
                          </a:solidFill>
                          <a:latin typeface="Calibri"/>
                        </a:rPr>
                        <a:t>on détermine, à posteriori, le niveau d’exposition à un facteur de risque, dans 2 populations, une touchée par une maladie et l’autre non</a:t>
                      </a:r>
                      <a:endParaRPr b="0" lang="fr-FR" sz="1600" spc="-1" strike="noStrike">
                        <a:latin typeface="Arial"/>
                      </a:endParaRPr>
                    </a:p>
                    <a:p>
                      <a:pPr algn="just">
                        <a:lnSpc>
                          <a:spcPct val="100000"/>
                        </a:lnSpc>
                        <a:spcBef>
                          <a:spcPts val="300"/>
                        </a:spcBef>
                        <a:spcAft>
                          <a:spcPts val="300"/>
                        </a:spcAft>
                      </a:pPr>
                      <a:endParaRPr b="0" lang="fr-FR" sz="16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spcBef>
                          <a:spcPts val="300"/>
                        </a:spcBef>
                        <a:spcAft>
                          <a:spcPts val="300"/>
                        </a:spcAft>
                      </a:pPr>
                      <a:r>
                        <a:rPr b="0" lang="fr-FR" sz="1800" spc="-1" strike="noStrike">
                          <a:solidFill>
                            <a:srgbClr val="000000"/>
                          </a:solidFill>
                          <a:latin typeface="Calibri"/>
                        </a:rPr>
                        <a:t>Faible </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366120">
                <a:tc>
                  <a:txBody>
                    <a:bodyPr>
                      <a:noAutofit/>
                    </a:bodyPr>
                    <a:p>
                      <a:pPr algn="ctr">
                        <a:lnSpc>
                          <a:spcPct val="100000"/>
                        </a:lnSpc>
                        <a:spcBef>
                          <a:spcPts val="300"/>
                        </a:spcBef>
                        <a:spcAft>
                          <a:spcPts val="300"/>
                        </a:spcAft>
                      </a:pPr>
                      <a:r>
                        <a:rPr b="1" lang="fr-FR" sz="1800" spc="-1" strike="noStrike">
                          <a:solidFill>
                            <a:srgbClr val="000000"/>
                          </a:solidFill>
                          <a:latin typeface="Calibri"/>
                        </a:rPr>
                        <a:t>Croisement de données </a:t>
                      </a:r>
                      <a:r>
                        <a:rPr b="0" lang="fr-FR" sz="1800" spc="-1" strike="noStrike">
                          <a:solidFill>
                            <a:srgbClr val="000000"/>
                          </a:solidFill>
                          <a:latin typeface="Wingdings"/>
                        </a:rPr>
                        <a:t></a:t>
                      </a:r>
                      <a:r>
                        <a:rPr b="0" lang="fr-FR" sz="1800" spc="-1" strike="noStrike">
                          <a:solidFill>
                            <a:srgbClr val="000000"/>
                          </a:solidFill>
                          <a:latin typeface="Calibri"/>
                        </a:rPr>
                        <a:t> corrélation statistique </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spcBef>
                          <a:spcPts val="300"/>
                        </a:spcBef>
                        <a:spcAft>
                          <a:spcPts val="300"/>
                        </a:spcAft>
                      </a:pPr>
                      <a:r>
                        <a:rPr b="0" lang="fr-FR" sz="1800" spc="-1" strike="noStrike">
                          <a:solidFill>
                            <a:srgbClr val="000000"/>
                          </a:solidFill>
                          <a:latin typeface="Calibri"/>
                        </a:rPr>
                        <a:t>Faible </a:t>
                      </a:r>
                      <a:endParaRPr b="0" lang="fr-FR"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8" name="Image 10" descr=""/>
          <p:cNvPicPr/>
          <p:nvPr/>
        </p:nvPicPr>
        <p:blipFill>
          <a:blip r:embed="rId1"/>
          <a:stretch/>
        </p:blipFill>
        <p:spPr>
          <a:xfrm>
            <a:off x="289080" y="116280"/>
            <a:ext cx="838440" cy="842400"/>
          </a:xfrm>
          <a:prstGeom prst="rect">
            <a:avLst/>
          </a:prstGeom>
          <a:ln>
            <a:noFill/>
          </a:ln>
        </p:spPr>
      </p:pic>
      <p:sp>
        <p:nvSpPr>
          <p:cNvPr id="389" name="CustomShape 1"/>
          <p:cNvSpPr/>
          <p:nvPr/>
        </p:nvSpPr>
        <p:spPr>
          <a:xfrm>
            <a:off x="1352880" y="498960"/>
            <a:ext cx="6983280" cy="459360"/>
          </a:xfrm>
          <a:prstGeom prst="rect">
            <a:avLst/>
          </a:prstGeom>
          <a:noFill/>
          <a:ln>
            <a:noFill/>
          </a:ln>
        </p:spPr>
        <p:style>
          <a:lnRef idx="0"/>
          <a:fillRef idx="0"/>
          <a:effectRef idx="0"/>
          <a:fontRef idx="minor"/>
        </p:style>
      </p:sp>
      <p:sp>
        <p:nvSpPr>
          <p:cNvPr id="390"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391" name="Image 5" descr=""/>
          <p:cNvPicPr/>
          <p:nvPr/>
        </p:nvPicPr>
        <p:blipFill>
          <a:blip r:embed="rId2"/>
          <a:stretch/>
        </p:blipFill>
        <p:spPr>
          <a:xfrm>
            <a:off x="156960" y="1398960"/>
            <a:ext cx="8701200" cy="466920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2" name="Image 10" descr=""/>
          <p:cNvPicPr/>
          <p:nvPr/>
        </p:nvPicPr>
        <p:blipFill>
          <a:blip r:embed="rId1"/>
          <a:stretch/>
        </p:blipFill>
        <p:spPr>
          <a:xfrm>
            <a:off x="289080" y="116280"/>
            <a:ext cx="838440" cy="842400"/>
          </a:xfrm>
          <a:prstGeom prst="rect">
            <a:avLst/>
          </a:prstGeom>
          <a:ln>
            <a:noFill/>
          </a:ln>
        </p:spPr>
      </p:pic>
      <p:sp>
        <p:nvSpPr>
          <p:cNvPr id="393" name="CustomShape 1"/>
          <p:cNvSpPr/>
          <p:nvPr/>
        </p:nvSpPr>
        <p:spPr>
          <a:xfrm>
            <a:off x="1352880" y="498960"/>
            <a:ext cx="6983280" cy="459360"/>
          </a:xfrm>
          <a:prstGeom prst="rect">
            <a:avLst/>
          </a:prstGeom>
          <a:noFill/>
          <a:ln>
            <a:noFill/>
          </a:ln>
        </p:spPr>
        <p:style>
          <a:lnRef idx="0"/>
          <a:fillRef idx="0"/>
          <a:effectRef idx="0"/>
          <a:fontRef idx="minor"/>
        </p:style>
      </p:sp>
      <p:sp>
        <p:nvSpPr>
          <p:cNvPr id="394"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395" name="Image 7" descr=""/>
          <p:cNvPicPr/>
          <p:nvPr/>
        </p:nvPicPr>
        <p:blipFill>
          <a:blip r:embed="rId2"/>
          <a:stretch/>
        </p:blipFill>
        <p:spPr>
          <a:xfrm>
            <a:off x="338040" y="2721240"/>
            <a:ext cx="8370720" cy="3305160"/>
          </a:xfrm>
          <a:prstGeom prst="rect">
            <a:avLst/>
          </a:prstGeom>
          <a:ln>
            <a:noFill/>
          </a:ln>
        </p:spPr>
      </p:pic>
      <p:sp>
        <p:nvSpPr>
          <p:cNvPr id="396" name="CustomShape 3"/>
          <p:cNvSpPr/>
          <p:nvPr/>
        </p:nvSpPr>
        <p:spPr>
          <a:xfrm>
            <a:off x="621360" y="1719360"/>
            <a:ext cx="7579080" cy="577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3200" spc="-1" strike="noStrike">
                <a:solidFill>
                  <a:srgbClr val="ff0000"/>
                </a:solidFill>
                <a:latin typeface="Calibri"/>
                <a:ea typeface="DejaVu Sans"/>
              </a:rPr>
              <a:t>CROISEMENT DE DONNÉES</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7" name="Image 10" descr=""/>
          <p:cNvPicPr/>
          <p:nvPr/>
        </p:nvPicPr>
        <p:blipFill>
          <a:blip r:embed="rId1"/>
          <a:stretch/>
        </p:blipFill>
        <p:spPr>
          <a:xfrm>
            <a:off x="289080" y="116280"/>
            <a:ext cx="838440" cy="842400"/>
          </a:xfrm>
          <a:prstGeom prst="rect">
            <a:avLst/>
          </a:prstGeom>
          <a:ln>
            <a:noFill/>
          </a:ln>
        </p:spPr>
      </p:pic>
      <p:sp>
        <p:nvSpPr>
          <p:cNvPr id="398" name="CustomShape 1"/>
          <p:cNvSpPr/>
          <p:nvPr/>
        </p:nvSpPr>
        <p:spPr>
          <a:xfrm>
            <a:off x="1352880" y="498960"/>
            <a:ext cx="6983280" cy="459360"/>
          </a:xfrm>
          <a:prstGeom prst="rect">
            <a:avLst/>
          </a:prstGeom>
          <a:noFill/>
          <a:ln>
            <a:noFill/>
          </a:ln>
        </p:spPr>
        <p:style>
          <a:lnRef idx="0"/>
          <a:fillRef idx="0"/>
          <a:effectRef idx="0"/>
          <a:fontRef idx="minor"/>
        </p:style>
      </p:sp>
      <p:sp>
        <p:nvSpPr>
          <p:cNvPr id="399"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400" name="Image 5" descr=""/>
          <p:cNvPicPr/>
          <p:nvPr/>
        </p:nvPicPr>
        <p:blipFill>
          <a:blip r:embed="rId2"/>
          <a:stretch/>
        </p:blipFill>
        <p:spPr>
          <a:xfrm>
            <a:off x="731160" y="1905840"/>
            <a:ext cx="7604640" cy="4479480"/>
          </a:xfrm>
          <a:prstGeom prst="rect">
            <a:avLst/>
          </a:prstGeom>
          <a:ln>
            <a:noFill/>
          </a:ln>
        </p:spPr>
      </p:pic>
      <p:sp>
        <p:nvSpPr>
          <p:cNvPr id="401" name="CustomShape 3"/>
          <p:cNvSpPr/>
          <p:nvPr/>
        </p:nvSpPr>
        <p:spPr>
          <a:xfrm>
            <a:off x="621360" y="1134720"/>
            <a:ext cx="7579080" cy="577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3200" spc="-1" strike="noStrike">
                <a:solidFill>
                  <a:srgbClr val="ff0000"/>
                </a:solidFill>
                <a:latin typeface="Calibri"/>
                <a:ea typeface="DejaVu Sans"/>
              </a:rPr>
              <a:t>ÉTUDE DE CAS TÉMOINS</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2" name="Image 10" descr=""/>
          <p:cNvPicPr/>
          <p:nvPr/>
        </p:nvPicPr>
        <p:blipFill>
          <a:blip r:embed="rId1"/>
          <a:stretch/>
        </p:blipFill>
        <p:spPr>
          <a:xfrm>
            <a:off x="289080" y="116280"/>
            <a:ext cx="838440" cy="842400"/>
          </a:xfrm>
          <a:prstGeom prst="rect">
            <a:avLst/>
          </a:prstGeom>
          <a:ln>
            <a:noFill/>
          </a:ln>
        </p:spPr>
      </p:pic>
      <p:sp>
        <p:nvSpPr>
          <p:cNvPr id="403" name="CustomShape 1"/>
          <p:cNvSpPr/>
          <p:nvPr/>
        </p:nvSpPr>
        <p:spPr>
          <a:xfrm>
            <a:off x="1352880" y="498960"/>
            <a:ext cx="6983280" cy="459360"/>
          </a:xfrm>
          <a:prstGeom prst="rect">
            <a:avLst/>
          </a:prstGeom>
          <a:noFill/>
          <a:ln>
            <a:noFill/>
          </a:ln>
        </p:spPr>
        <p:style>
          <a:lnRef idx="0"/>
          <a:fillRef idx="0"/>
          <a:effectRef idx="0"/>
          <a:fontRef idx="minor"/>
        </p:style>
      </p:sp>
      <p:sp>
        <p:nvSpPr>
          <p:cNvPr id="404"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405" name="Image 5" descr=""/>
          <p:cNvPicPr/>
          <p:nvPr/>
        </p:nvPicPr>
        <p:blipFill>
          <a:blip r:embed="rId2"/>
          <a:stretch/>
        </p:blipFill>
        <p:spPr>
          <a:xfrm>
            <a:off x="432360" y="2423880"/>
            <a:ext cx="8425800" cy="3832560"/>
          </a:xfrm>
          <a:prstGeom prst="rect">
            <a:avLst/>
          </a:prstGeom>
          <a:ln>
            <a:noFill/>
          </a:ln>
        </p:spPr>
      </p:pic>
      <p:sp>
        <p:nvSpPr>
          <p:cNvPr id="406" name="CustomShape 3"/>
          <p:cNvSpPr/>
          <p:nvPr/>
        </p:nvSpPr>
        <p:spPr>
          <a:xfrm>
            <a:off x="757080" y="1427040"/>
            <a:ext cx="7579080" cy="577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3200" spc="-1" strike="noStrike">
                <a:solidFill>
                  <a:srgbClr val="ff0000"/>
                </a:solidFill>
                <a:latin typeface="Calibri"/>
                <a:ea typeface="DejaVu Sans"/>
              </a:rPr>
              <a:t>ÉTUDE DE COHORTES</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7" name="Image 10" descr=""/>
          <p:cNvPicPr/>
          <p:nvPr/>
        </p:nvPicPr>
        <p:blipFill>
          <a:blip r:embed="rId1"/>
          <a:stretch/>
        </p:blipFill>
        <p:spPr>
          <a:xfrm>
            <a:off x="289080" y="116280"/>
            <a:ext cx="838440" cy="842400"/>
          </a:xfrm>
          <a:prstGeom prst="rect">
            <a:avLst/>
          </a:prstGeom>
          <a:ln>
            <a:noFill/>
          </a:ln>
        </p:spPr>
      </p:pic>
      <p:sp>
        <p:nvSpPr>
          <p:cNvPr id="408" name="CustomShape 1"/>
          <p:cNvSpPr/>
          <p:nvPr/>
        </p:nvSpPr>
        <p:spPr>
          <a:xfrm>
            <a:off x="1352880" y="498960"/>
            <a:ext cx="6983280" cy="459360"/>
          </a:xfrm>
          <a:prstGeom prst="rect">
            <a:avLst/>
          </a:prstGeom>
          <a:noFill/>
          <a:ln>
            <a:noFill/>
          </a:ln>
        </p:spPr>
        <p:style>
          <a:lnRef idx="0"/>
          <a:fillRef idx="0"/>
          <a:effectRef idx="0"/>
          <a:fontRef idx="minor"/>
        </p:style>
      </p:sp>
      <p:sp>
        <p:nvSpPr>
          <p:cNvPr id="409"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410" name="Image 5" descr=""/>
          <p:cNvPicPr/>
          <p:nvPr/>
        </p:nvPicPr>
        <p:blipFill>
          <a:blip r:embed="rId2"/>
          <a:stretch/>
        </p:blipFill>
        <p:spPr>
          <a:xfrm>
            <a:off x="927000" y="2049120"/>
            <a:ext cx="7408800" cy="4512600"/>
          </a:xfrm>
          <a:prstGeom prst="rect">
            <a:avLst/>
          </a:prstGeom>
          <a:ln>
            <a:noFill/>
          </a:ln>
        </p:spPr>
      </p:pic>
      <p:sp>
        <p:nvSpPr>
          <p:cNvPr id="411" name="CustomShape 3"/>
          <p:cNvSpPr/>
          <p:nvPr/>
        </p:nvSpPr>
        <p:spPr>
          <a:xfrm>
            <a:off x="742680" y="1056600"/>
            <a:ext cx="7579080" cy="10645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3200" spc="-1" strike="noStrike">
                <a:solidFill>
                  <a:srgbClr val="ff0000"/>
                </a:solidFill>
                <a:latin typeface="Calibri"/>
                <a:ea typeface="DejaVu Sans"/>
              </a:rPr>
              <a:t>EXPÉRIMENTATION</a:t>
            </a:r>
            <a:endParaRPr b="0" lang="fr-FR" sz="3200" spc="-1" strike="noStrike">
              <a:latin typeface="Arial"/>
            </a:endParaRPr>
          </a:p>
          <a:p>
            <a:pPr algn="ctr">
              <a:lnSpc>
                <a:spcPct val="100000"/>
              </a:lnSpc>
            </a:pPr>
            <a:r>
              <a:rPr b="0" lang="fr-FR" sz="3200" spc="-1" strike="noStrike">
                <a:solidFill>
                  <a:srgbClr val="ff0000"/>
                </a:solidFill>
                <a:latin typeface="Calibri"/>
                <a:ea typeface="DejaVu Sans"/>
              </a:rPr>
              <a:t>(</a:t>
            </a:r>
            <a:r>
              <a:rPr b="0" i="1" lang="fr-FR" sz="3200" spc="-1" strike="noStrike">
                <a:solidFill>
                  <a:srgbClr val="ff0000"/>
                </a:solidFill>
                <a:latin typeface="Calibri"/>
                <a:ea typeface="DejaVu Sans"/>
              </a:rPr>
              <a:t>in vivo </a:t>
            </a:r>
            <a:r>
              <a:rPr b="0" lang="fr-FR" sz="3200" spc="-1" strike="noStrike">
                <a:solidFill>
                  <a:srgbClr val="ff0000"/>
                </a:solidFill>
                <a:latin typeface="Calibri"/>
                <a:ea typeface="DejaVu Sans"/>
              </a:rPr>
              <a:t>et publication introuvable)</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1710000" y="1444320"/>
            <a:ext cx="6131160" cy="577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3200" spc="-1" strike="noStrike">
                <a:solidFill>
                  <a:srgbClr val="0000ff"/>
                </a:solidFill>
                <a:latin typeface="Calibri"/>
                <a:ea typeface="DejaVu Sans"/>
              </a:rPr>
              <a:t>L’oral en milieu scolaire </a:t>
            </a:r>
            <a:endParaRPr b="0" lang="fr-FR" sz="3200" spc="-1" strike="noStrike">
              <a:latin typeface="Arial"/>
            </a:endParaRPr>
          </a:p>
        </p:txBody>
      </p:sp>
      <p:sp>
        <p:nvSpPr>
          <p:cNvPr id="210" name="CustomShape 2"/>
          <p:cNvSpPr/>
          <p:nvPr/>
        </p:nvSpPr>
        <p:spPr>
          <a:xfrm>
            <a:off x="942120" y="2736360"/>
            <a:ext cx="7686360" cy="363960"/>
          </a:xfrm>
          <a:prstGeom prst="rect">
            <a:avLst/>
          </a:prstGeom>
          <a:solidFill>
            <a:schemeClr val="accent6">
              <a:lumMod val="20000"/>
              <a:lumOff val="80000"/>
            </a:schemeClr>
          </a:solidFill>
          <a:ln>
            <a:solidFill>
              <a:schemeClr val="accent6">
                <a:lumMod val="50000"/>
              </a:schemeClr>
            </a:solid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L’oral a des statuts différents à l’école et il pâtit du flou qui affecte sa définition. </a:t>
            </a:r>
            <a:endParaRPr b="0" lang="fr-FR" sz="1800" spc="-1" strike="noStrike">
              <a:latin typeface="Arial"/>
            </a:endParaRPr>
          </a:p>
        </p:txBody>
      </p:sp>
      <p:pic>
        <p:nvPicPr>
          <p:cNvPr id="211" name="Image 4" descr=""/>
          <p:cNvPicPr/>
          <p:nvPr/>
        </p:nvPicPr>
        <p:blipFill>
          <a:blip r:embed="rId1"/>
          <a:stretch/>
        </p:blipFill>
        <p:spPr>
          <a:xfrm>
            <a:off x="289080" y="116280"/>
            <a:ext cx="838800" cy="842760"/>
          </a:xfrm>
          <a:prstGeom prst="rect">
            <a:avLst/>
          </a:prstGeom>
          <a:ln>
            <a:noFill/>
          </a:ln>
        </p:spPr>
      </p:pic>
      <p:sp>
        <p:nvSpPr>
          <p:cNvPr id="212" name="CustomShape 3"/>
          <p:cNvSpPr/>
          <p:nvPr/>
        </p:nvSpPr>
        <p:spPr>
          <a:xfrm>
            <a:off x="942120" y="3995640"/>
            <a:ext cx="3725640" cy="2832840"/>
          </a:xfrm>
          <a:prstGeom prst="rect">
            <a:avLst/>
          </a:prstGeom>
          <a:solidFill>
            <a:schemeClr val="accent3">
              <a:lumMod val="20000"/>
              <a:lumOff val="80000"/>
            </a:schemeClr>
          </a:solid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8000"/>
                </a:solidFill>
                <a:latin typeface="Calibri"/>
                <a:ea typeface="DejaVu Sans"/>
              </a:rPr>
              <a:t>L’écrit : normes bien établies</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 une grammaire décrite dans les moindres détails</a:t>
            </a:r>
            <a:endParaRPr b="0" lang="fr-FR" sz="1800" spc="-1" strike="noStrike">
              <a:latin typeface="Arial"/>
            </a:endParaRPr>
          </a:p>
          <a:p>
            <a:pPr marL="216000" indent="-214560">
              <a:lnSpc>
                <a:spcPct val="100000"/>
              </a:lnSpc>
              <a:buClr>
                <a:srgbClr val="000000"/>
              </a:buClr>
              <a:buFont typeface="StarSymbol"/>
              <a:buChar char="-"/>
            </a:pPr>
            <a:r>
              <a:rPr b="0" lang="fr-FR" sz="1800" spc="-1" strike="noStrike">
                <a:solidFill>
                  <a:srgbClr val="000000"/>
                </a:solidFill>
                <a:latin typeface="Calibri"/>
                <a:ea typeface="DejaVu Sans"/>
              </a:rPr>
              <a:t>des conventions orthographiques précises</a:t>
            </a:r>
            <a:endParaRPr b="0" lang="fr-FR" sz="1800" spc="-1" strike="noStrike">
              <a:latin typeface="Arial"/>
            </a:endParaRPr>
          </a:p>
          <a:p>
            <a:pPr marL="216000" indent="-214560">
              <a:lnSpc>
                <a:spcPct val="100000"/>
              </a:lnSpc>
              <a:buClr>
                <a:srgbClr val="000000"/>
              </a:buClr>
              <a:buFont typeface="StarSymbol"/>
              <a:buChar char="-"/>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des genres textuels bien délimités et aux caractéristiques bien établies</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endParaRPr b="0" lang="fr-FR" sz="1800" spc="-1" strike="noStrike">
              <a:latin typeface="Arial"/>
            </a:endParaRPr>
          </a:p>
        </p:txBody>
      </p:sp>
      <p:sp>
        <p:nvSpPr>
          <p:cNvPr id="213" name="CustomShape 4"/>
          <p:cNvSpPr/>
          <p:nvPr/>
        </p:nvSpPr>
        <p:spPr>
          <a:xfrm>
            <a:off x="4928400" y="3995640"/>
            <a:ext cx="3739320" cy="1461240"/>
          </a:xfrm>
          <a:prstGeom prst="rect">
            <a:avLst/>
          </a:prstGeom>
          <a:solidFill>
            <a:srgbClr val="fcf885"/>
          </a:solid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90"/>
                </a:solidFill>
                <a:latin typeface="Calibri"/>
                <a:ea typeface="DejaVu Sans"/>
              </a:rPr>
              <a:t>L’oral</a:t>
            </a:r>
            <a:endParaRPr b="0" lang="fr-FR" sz="1800" spc="-1" strike="noStrike">
              <a:latin typeface="Arial"/>
            </a:endParaRPr>
          </a:p>
          <a:p>
            <a:pPr marL="216000" indent="-214560">
              <a:lnSpc>
                <a:spcPct val="100000"/>
              </a:lnSpc>
              <a:buClr>
                <a:srgbClr val="000000"/>
              </a:buClr>
              <a:buFont typeface="StarSymbol"/>
              <a:buChar char="-"/>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 grammaire du français parlé » est toujours à décrire, </a:t>
            </a:r>
            <a:endParaRPr b="0" lang="fr-FR" sz="1800" spc="-1" strike="noStrike">
              <a:latin typeface="Arial"/>
            </a:endParaRPr>
          </a:p>
          <a:p>
            <a:pPr marL="216000" indent="-214560">
              <a:lnSpc>
                <a:spcPct val="100000"/>
              </a:lnSpc>
              <a:buClr>
                <a:srgbClr val="000000"/>
              </a:buClr>
              <a:buFont typeface="StarSymbol"/>
              <a:buChar char="-"/>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 genres oraux »  difficiles à cerner;</a:t>
            </a:r>
            <a:endParaRPr b="0" lang="fr-FR" sz="1800" spc="-1" strike="noStrike">
              <a:latin typeface="Arial"/>
            </a:endParaRPr>
          </a:p>
          <a:p>
            <a:pPr marL="216000" indent="-214560">
              <a:lnSpc>
                <a:spcPct val="100000"/>
              </a:lnSpc>
              <a:buClr>
                <a:srgbClr val="000000"/>
              </a:buClr>
              <a:buFont typeface="StarSymbol"/>
              <a:buChar char="-"/>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désordre apparent de l’oral</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childTnLst>
                  <p:par>
                    <p:cTn id="41" fill="hold">
                      <p:stCondLst>
                        <p:cond delay="indefinite"/>
                      </p:stCondLst>
                      <p:childTnLst>
                        <p:par>
                          <p:cTn id="42" fill="hold">
                            <p:stCondLst>
                              <p:cond delay="0"/>
                            </p:stCondLst>
                            <p:childTnLst>
                              <p:par>
                                <p:cTn id="43" nodeType="clickEffect" fill="hold" presetClass="entr" presetID="37">
                                  <p:stCondLst>
                                    <p:cond delay="0"/>
                                  </p:stCondLst>
                                  <p:childTnLst>
                                    <p:set>
                                      <p:cBhvr>
                                        <p:cTn id="44" dur="1" fill="hold">
                                          <p:stCondLst>
                                            <p:cond delay="0"/>
                                          </p:stCondLst>
                                        </p:cTn>
                                        <p:tgtEl>
                                          <p:spTgt spid="210"/>
                                        </p:tgtEl>
                                        <p:attrNameLst>
                                          <p:attrName>style.visibility</p:attrName>
                                        </p:attrNameLst>
                                      </p:cBhvr>
                                      <p:to>
                                        <p:strVal val="visible"/>
                                      </p:to>
                                    </p:set>
                                    <p:animEffect filter="fade" transition="in">
                                      <p:cBhvr additive="repl">
                                        <p:cTn id="45" dur="1000"/>
                                        <p:tgtEl>
                                          <p:spTgt spid="210"/>
                                        </p:tgtEl>
                                      </p:cBhvr>
                                    </p:animEffect>
                                    <p:anim calcmode="lin" valueType="num">
                                      <p:cBhvr additive="repl">
                                        <p:cTn id="46" dur="1000" fill="hold"/>
                                        <p:tgtEl>
                                          <p:spTgt spid="210"/>
                                        </p:tgtEl>
                                        <p:attrNameLst>
                                          <p:attrName>ppt_x</p:attrName>
                                        </p:attrNameLst>
                                      </p:cBhvr>
                                      <p:tavLst>
                                        <p:tav tm="0">
                                          <p:val>
                                            <p:strVal val="#ppt_x"/>
                                          </p:val>
                                        </p:tav>
                                        <p:tav tm="100000">
                                          <p:val>
                                            <p:strVal val="#ppt_x"/>
                                          </p:val>
                                        </p:tav>
                                      </p:tavLst>
                                    </p:anim>
                                    <p:anim calcmode="lin" valueType="num">
                                      <p:cBhvr additive="repl">
                                        <p:cTn id="47" dur="900" fill="hold"/>
                                        <p:tgtEl>
                                          <p:spTgt spid="210"/>
                                        </p:tgtEl>
                                        <p:attrNameLst>
                                          <p:attrName>ppt_y</p:attrName>
                                        </p:attrNameLst>
                                      </p:cBhvr>
                                      <p:tavLst>
                                        <p:tav tm="0">
                                          <p:val>
                                            <p:strVal val="#ppt_y+1"/>
                                          </p:val>
                                        </p:tav>
                                        <p:tav tm="100000">
                                          <p:val>
                                            <p:strVal val="#ppt_y-.03"/>
                                          </p:val>
                                        </p:tav>
                                      </p:tavLst>
                                    </p:anim>
                                    <p:anim calcmode="lin" valueType="num">
                                      <p:cBhvr additive="repl">
                                        <p:cTn id="48" dur="100" fill="hold">
                                          <p:stCondLst>
                                            <p:cond delay="900"/>
                                          </p:stCondLst>
                                        </p:cTn>
                                        <p:tgtEl>
                                          <p:spTgt spid="210"/>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37">
                                  <p:stCondLst>
                                    <p:cond delay="0"/>
                                  </p:stCondLst>
                                  <p:childTnLst>
                                    <p:set>
                                      <p:cBhvr>
                                        <p:cTn id="52" dur="1" fill="hold">
                                          <p:stCondLst>
                                            <p:cond delay="0"/>
                                          </p:stCondLst>
                                        </p:cTn>
                                        <p:tgtEl>
                                          <p:spTgt spid="212"/>
                                        </p:tgtEl>
                                        <p:attrNameLst>
                                          <p:attrName>style.visibility</p:attrName>
                                        </p:attrNameLst>
                                      </p:cBhvr>
                                      <p:to>
                                        <p:strVal val="visible"/>
                                      </p:to>
                                    </p:set>
                                    <p:animEffect filter="fade" transition="in">
                                      <p:cBhvr additive="repl">
                                        <p:cTn id="53" dur="1000"/>
                                        <p:tgtEl>
                                          <p:spTgt spid="212"/>
                                        </p:tgtEl>
                                      </p:cBhvr>
                                    </p:animEffect>
                                    <p:anim calcmode="lin" valueType="num">
                                      <p:cBhvr additive="repl">
                                        <p:cTn id="54" dur="1000" fill="hold"/>
                                        <p:tgtEl>
                                          <p:spTgt spid="212"/>
                                        </p:tgtEl>
                                        <p:attrNameLst>
                                          <p:attrName>ppt_x</p:attrName>
                                        </p:attrNameLst>
                                      </p:cBhvr>
                                      <p:tavLst>
                                        <p:tav tm="0">
                                          <p:val>
                                            <p:strVal val="#ppt_x"/>
                                          </p:val>
                                        </p:tav>
                                        <p:tav tm="100000">
                                          <p:val>
                                            <p:strVal val="#ppt_x"/>
                                          </p:val>
                                        </p:tav>
                                      </p:tavLst>
                                    </p:anim>
                                    <p:anim calcmode="lin" valueType="num">
                                      <p:cBhvr additive="repl">
                                        <p:cTn id="55" dur="900" fill="hold"/>
                                        <p:tgtEl>
                                          <p:spTgt spid="212"/>
                                        </p:tgtEl>
                                        <p:attrNameLst>
                                          <p:attrName>ppt_y</p:attrName>
                                        </p:attrNameLst>
                                      </p:cBhvr>
                                      <p:tavLst>
                                        <p:tav tm="0">
                                          <p:val>
                                            <p:strVal val="#ppt_y+1"/>
                                          </p:val>
                                        </p:tav>
                                        <p:tav tm="100000">
                                          <p:val>
                                            <p:strVal val="#ppt_y-.03"/>
                                          </p:val>
                                        </p:tav>
                                      </p:tavLst>
                                    </p:anim>
                                    <p:anim calcmode="lin" valueType="num">
                                      <p:cBhvr additive="repl">
                                        <p:cTn id="56" dur="100" fill="hold">
                                          <p:stCondLst>
                                            <p:cond delay="900"/>
                                          </p:stCondLst>
                                        </p:cTn>
                                        <p:tgtEl>
                                          <p:spTgt spid="212"/>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37">
                                  <p:stCondLst>
                                    <p:cond delay="0"/>
                                  </p:stCondLst>
                                  <p:childTnLst>
                                    <p:set>
                                      <p:cBhvr>
                                        <p:cTn id="60" dur="1" fill="hold">
                                          <p:stCondLst>
                                            <p:cond delay="0"/>
                                          </p:stCondLst>
                                        </p:cTn>
                                        <p:tgtEl>
                                          <p:spTgt spid="213"/>
                                        </p:tgtEl>
                                        <p:attrNameLst>
                                          <p:attrName>style.visibility</p:attrName>
                                        </p:attrNameLst>
                                      </p:cBhvr>
                                      <p:to>
                                        <p:strVal val="visible"/>
                                      </p:to>
                                    </p:set>
                                    <p:animEffect filter="fade" transition="in">
                                      <p:cBhvr additive="repl">
                                        <p:cTn id="61" dur="1000"/>
                                        <p:tgtEl>
                                          <p:spTgt spid="213"/>
                                        </p:tgtEl>
                                      </p:cBhvr>
                                    </p:animEffect>
                                    <p:anim calcmode="lin" valueType="num">
                                      <p:cBhvr additive="repl">
                                        <p:cTn id="62" dur="1000" fill="hold"/>
                                        <p:tgtEl>
                                          <p:spTgt spid="213"/>
                                        </p:tgtEl>
                                        <p:attrNameLst>
                                          <p:attrName>ppt_x</p:attrName>
                                        </p:attrNameLst>
                                      </p:cBhvr>
                                      <p:tavLst>
                                        <p:tav tm="0">
                                          <p:val>
                                            <p:strVal val="#ppt_x"/>
                                          </p:val>
                                        </p:tav>
                                        <p:tav tm="100000">
                                          <p:val>
                                            <p:strVal val="#ppt_x"/>
                                          </p:val>
                                        </p:tav>
                                      </p:tavLst>
                                    </p:anim>
                                    <p:anim calcmode="lin" valueType="num">
                                      <p:cBhvr additive="repl">
                                        <p:cTn id="63" dur="900" fill="hold"/>
                                        <p:tgtEl>
                                          <p:spTgt spid="213"/>
                                        </p:tgtEl>
                                        <p:attrNameLst>
                                          <p:attrName>ppt_y</p:attrName>
                                        </p:attrNameLst>
                                      </p:cBhvr>
                                      <p:tavLst>
                                        <p:tav tm="0">
                                          <p:val>
                                            <p:strVal val="#ppt_y+1"/>
                                          </p:val>
                                        </p:tav>
                                        <p:tav tm="100000">
                                          <p:val>
                                            <p:strVal val="#ppt_y-.03"/>
                                          </p:val>
                                        </p:tav>
                                      </p:tavLst>
                                    </p:anim>
                                    <p:anim calcmode="lin" valueType="num">
                                      <p:cBhvr additive="repl">
                                        <p:cTn id="64" dur="100" fill="hold">
                                          <p:stCondLst>
                                            <p:cond delay="900"/>
                                          </p:stCondLst>
                                        </p:cTn>
                                        <p:tgtEl>
                                          <p:spTgt spid="2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2" name="Image 10" descr=""/>
          <p:cNvPicPr/>
          <p:nvPr/>
        </p:nvPicPr>
        <p:blipFill>
          <a:blip r:embed="rId1"/>
          <a:stretch/>
        </p:blipFill>
        <p:spPr>
          <a:xfrm>
            <a:off x="289080" y="116280"/>
            <a:ext cx="838440" cy="842400"/>
          </a:xfrm>
          <a:prstGeom prst="rect">
            <a:avLst/>
          </a:prstGeom>
          <a:ln>
            <a:noFill/>
          </a:ln>
        </p:spPr>
      </p:pic>
      <p:sp>
        <p:nvSpPr>
          <p:cNvPr id="413" name="CustomShape 1"/>
          <p:cNvSpPr/>
          <p:nvPr/>
        </p:nvSpPr>
        <p:spPr>
          <a:xfrm>
            <a:off x="1352880" y="498960"/>
            <a:ext cx="6983280" cy="459360"/>
          </a:xfrm>
          <a:prstGeom prst="rect">
            <a:avLst/>
          </a:prstGeom>
          <a:noFill/>
          <a:ln>
            <a:noFill/>
          </a:ln>
        </p:spPr>
        <p:style>
          <a:lnRef idx="0"/>
          <a:fillRef idx="0"/>
          <a:effectRef idx="0"/>
          <a:fontRef idx="minor"/>
        </p:style>
      </p:sp>
      <p:sp>
        <p:nvSpPr>
          <p:cNvPr id="414"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415" name="Image 5" descr=""/>
          <p:cNvPicPr/>
          <p:nvPr/>
        </p:nvPicPr>
        <p:blipFill>
          <a:blip r:embed="rId2"/>
          <a:stretch/>
        </p:blipFill>
        <p:spPr>
          <a:xfrm>
            <a:off x="912240" y="1986480"/>
            <a:ext cx="7190640" cy="2539440"/>
          </a:xfrm>
          <a:prstGeom prst="rect">
            <a:avLst/>
          </a:prstGeom>
          <a:ln>
            <a:noFill/>
          </a:ln>
        </p:spPr>
      </p:pic>
      <p:sp>
        <p:nvSpPr>
          <p:cNvPr id="416" name="CustomShape 3"/>
          <p:cNvSpPr/>
          <p:nvPr/>
        </p:nvSpPr>
        <p:spPr>
          <a:xfrm>
            <a:off x="531360" y="4528080"/>
            <a:ext cx="8012160" cy="2009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fr-FR" sz="1800" spc="-1" strike="noStrike">
                <a:solidFill>
                  <a:srgbClr val="000000"/>
                </a:solidFill>
                <a:latin typeface="Calibri"/>
                <a:ea typeface="DejaVu Sans"/>
              </a:rPr>
              <a:t>Les Pr Dominique Maraninchi, directeur de l'Institut national du cancer, et Didier Houssin, directeur général de la santé, ont présenté une brochure destinée aux médecins et consacrée aux recommandations alimentaires pour prévenir le cancer. Ces recommandations, basées sur un rapport international de 2007 qui a analysé plus de 7 000 enquêtes scientifiques, insistent sur le lien entre alcool et cancer. Environ 10,8 % des cancers chez l'homme et 4,5 % chez la femme sont dus à l'alcool.</a:t>
            </a:r>
            <a:endParaRPr b="0" lang="fr-FR" sz="1800" spc="-1" strike="noStrike">
              <a:latin typeface="Arial"/>
            </a:endParaRPr>
          </a:p>
        </p:txBody>
      </p:sp>
      <p:sp>
        <p:nvSpPr>
          <p:cNvPr id="417" name="CustomShape 4"/>
          <p:cNvSpPr/>
          <p:nvPr/>
        </p:nvSpPr>
        <p:spPr>
          <a:xfrm>
            <a:off x="757080" y="1134720"/>
            <a:ext cx="7579080" cy="577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3200" spc="-1" strike="noStrike">
                <a:solidFill>
                  <a:srgbClr val="ff0000"/>
                </a:solidFill>
                <a:latin typeface="Calibri"/>
                <a:ea typeface="DejaVu Sans"/>
              </a:rPr>
              <a:t>MÉTA-ANALYSE</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8" name="Image 10" descr=""/>
          <p:cNvPicPr/>
          <p:nvPr/>
        </p:nvPicPr>
        <p:blipFill>
          <a:blip r:embed="rId1"/>
          <a:stretch/>
        </p:blipFill>
        <p:spPr>
          <a:xfrm>
            <a:off x="289080" y="116280"/>
            <a:ext cx="838440" cy="842400"/>
          </a:xfrm>
          <a:prstGeom prst="rect">
            <a:avLst/>
          </a:prstGeom>
          <a:ln>
            <a:noFill/>
          </a:ln>
        </p:spPr>
      </p:pic>
      <p:sp>
        <p:nvSpPr>
          <p:cNvPr id="419" name="CustomShape 1"/>
          <p:cNvSpPr/>
          <p:nvPr/>
        </p:nvSpPr>
        <p:spPr>
          <a:xfrm>
            <a:off x="1352880" y="498960"/>
            <a:ext cx="6983280" cy="459360"/>
          </a:xfrm>
          <a:prstGeom prst="rect">
            <a:avLst/>
          </a:prstGeom>
          <a:noFill/>
          <a:ln>
            <a:noFill/>
          </a:ln>
        </p:spPr>
        <p:style>
          <a:lnRef idx="0"/>
          <a:fillRef idx="0"/>
          <a:effectRef idx="0"/>
          <a:fontRef idx="minor"/>
        </p:style>
      </p:sp>
      <p:sp>
        <p:nvSpPr>
          <p:cNvPr id="420" name="CustomShape 2"/>
          <p:cNvSpPr/>
          <p:nvPr/>
        </p:nvSpPr>
        <p:spPr>
          <a:xfrm>
            <a:off x="1129680" y="3142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Publication scientifique et niveau de preuve</a:t>
            </a:r>
            <a:endParaRPr b="0" lang="fr-FR" sz="2400" spc="-1" strike="noStrike">
              <a:latin typeface="Arial"/>
            </a:endParaRPr>
          </a:p>
        </p:txBody>
      </p:sp>
      <p:pic>
        <p:nvPicPr>
          <p:cNvPr id="421" name="Image 9" descr=""/>
          <p:cNvPicPr/>
          <p:nvPr/>
        </p:nvPicPr>
        <p:blipFill>
          <a:blip r:embed="rId2"/>
          <a:stretch/>
        </p:blipFill>
        <p:spPr>
          <a:xfrm>
            <a:off x="2166480" y="960840"/>
            <a:ext cx="4874760" cy="4874760"/>
          </a:xfrm>
          <a:prstGeom prst="rect">
            <a:avLst/>
          </a:prstGeom>
          <a:ln>
            <a:noFill/>
          </a:ln>
        </p:spPr>
      </p:pic>
      <p:sp>
        <p:nvSpPr>
          <p:cNvPr id="422" name="CustomShape 3"/>
          <p:cNvSpPr/>
          <p:nvPr/>
        </p:nvSpPr>
        <p:spPr>
          <a:xfrm>
            <a:off x="757080" y="579168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ff0000"/>
                </a:solidFill>
                <a:latin typeface="Calibri"/>
                <a:ea typeface="DejaVu Sans"/>
              </a:rPr>
              <a:t>Groupe de recherche : Esprit critique, Science et médias</a:t>
            </a:r>
            <a:endParaRPr b="0" lang="fr-FR" sz="2400" spc="-1" strike="noStrike">
              <a:latin typeface="Arial"/>
            </a:endParaRPr>
          </a:p>
        </p:txBody>
      </p:sp>
      <p:sp>
        <p:nvSpPr>
          <p:cNvPr id="423" name="CustomShape 4"/>
          <p:cNvSpPr/>
          <p:nvPr/>
        </p:nvSpPr>
        <p:spPr>
          <a:xfrm>
            <a:off x="757080" y="1080000"/>
            <a:ext cx="757908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ff0000"/>
                </a:solidFill>
                <a:latin typeface="Calibri"/>
                <a:ea typeface="DejaVu Sans"/>
              </a:rPr>
              <a:t>Université Paul Sabatier</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4" name="Image 10" descr=""/>
          <p:cNvPicPr/>
          <p:nvPr/>
        </p:nvPicPr>
        <p:blipFill>
          <a:blip r:embed="rId1"/>
          <a:stretch/>
        </p:blipFill>
        <p:spPr>
          <a:xfrm>
            <a:off x="289080" y="116280"/>
            <a:ext cx="838800" cy="842760"/>
          </a:xfrm>
          <a:prstGeom prst="rect">
            <a:avLst/>
          </a:prstGeom>
          <a:ln>
            <a:noFill/>
          </a:ln>
        </p:spPr>
      </p:pic>
      <p:sp>
        <p:nvSpPr>
          <p:cNvPr id="425" name="CustomShape 1"/>
          <p:cNvSpPr/>
          <p:nvPr/>
        </p:nvSpPr>
        <p:spPr>
          <a:xfrm>
            <a:off x="1352880" y="498960"/>
            <a:ext cx="6983640" cy="455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	</a:t>
            </a:r>
            <a:endParaRPr b="0" lang="fr-FR" sz="2400" spc="-1" strike="noStrike">
              <a:latin typeface="Arial"/>
            </a:endParaRPr>
          </a:p>
        </p:txBody>
      </p:sp>
      <p:sp>
        <p:nvSpPr>
          <p:cNvPr id="426" name="CustomShape 2"/>
          <p:cNvSpPr/>
          <p:nvPr/>
        </p:nvSpPr>
        <p:spPr>
          <a:xfrm>
            <a:off x="828360" y="1215000"/>
            <a:ext cx="7880760" cy="1461240"/>
          </a:xfrm>
          <a:prstGeom prst="rect">
            <a:avLst/>
          </a:prstGeom>
          <a:gradFill rotWithShape="0">
            <a:gsLst>
              <a:gs pos="0">
                <a:srgbClr val="e3fbc2"/>
              </a:gs>
              <a:gs pos="100000">
                <a:srgbClr val="f4ffe6"/>
              </a:gs>
            </a:gsLst>
            <a:lin ang="16200000"/>
          </a:gra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Les périodiques 1 volume /an avec plusieurs fascicules) sont identifiés par un numéro unique, l'ISSN (International Standard Serial Number) ou l'eISSN[5].</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427" name="CustomShape 3"/>
          <p:cNvSpPr/>
          <p:nvPr/>
        </p:nvSpPr>
        <p:spPr>
          <a:xfrm>
            <a:off x="1129680" y="314280"/>
            <a:ext cx="757944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3 : Le périodique, source d'information permanente sur l'actualité scientifique.</a:t>
            </a:r>
            <a:endParaRPr b="0" lang="fr-FR" sz="2400" spc="-1" strike="noStrike">
              <a:latin typeface="Arial"/>
            </a:endParaRPr>
          </a:p>
        </p:txBody>
      </p:sp>
      <p:sp>
        <p:nvSpPr>
          <p:cNvPr id="428" name="CustomShape 4"/>
          <p:cNvSpPr/>
          <p:nvPr/>
        </p:nvSpPr>
        <p:spPr>
          <a:xfrm>
            <a:off x="828360" y="2540160"/>
            <a:ext cx="7880760" cy="2832840"/>
          </a:xfrm>
          <a:prstGeom prst="rect">
            <a:avLst/>
          </a:prstGeom>
          <a:solidFill>
            <a:srgbClr val="ccffcc"/>
          </a:solidFill>
          <a:ln>
            <a:solidFill>
              <a:schemeClr val="accent3">
                <a:lumMod val="50000"/>
              </a:schemeClr>
            </a:solid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La notoriété des publications scientifiques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La bibliométrie : L'objectif des outils bibliométriques est de faire des comparaisons entre revues, entre chercheurs, entre institutions et de proposer des classements.</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Le facteur d'impact : Le calcul du facteur d'impact (IF) est réalisé à partir du nombre de citations dans ces bibliographies (de ± 8 500 revues reprises dans le Web of sciences).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Les alternatives au facteur d'impact : </a:t>
            </a:r>
            <a:r>
              <a:rPr b="1" lang="fr-FR" sz="1800" spc="-1" strike="noStrike">
                <a:solidFill>
                  <a:srgbClr val="000000"/>
                </a:solidFill>
                <a:latin typeface="Calibri"/>
                <a:ea typeface="DejaVu Sans"/>
              </a:rPr>
              <a:t>Google Scholar  </a:t>
            </a:r>
            <a:r>
              <a:rPr b="0" lang="fr-FR" sz="1800" spc="-1" strike="noStrike">
                <a:solidFill>
                  <a:srgbClr val="000000"/>
                </a:solidFill>
                <a:latin typeface="Calibri"/>
                <a:ea typeface="DejaVu Sans"/>
              </a:rPr>
              <a:t>compte aussi le nombre de citations pour chaque document. Dans son affichage, les documents les plus souvent cités apparaissent en première position. </a:t>
            </a:r>
            <a:endParaRPr b="0" lang="fr-FR" sz="1800" spc="-1" strike="noStrike">
              <a:latin typeface="Arial"/>
            </a:endParaRPr>
          </a:p>
          <a:p>
            <a:pPr>
              <a:lnSpc>
                <a:spcPct val="100000"/>
              </a:lnSpc>
            </a:pPr>
            <a:endParaRPr b="0" lang="fr-FR" sz="1800" spc="-1" strike="noStrike">
              <a:latin typeface="Arial"/>
            </a:endParaRPr>
          </a:p>
        </p:txBody>
      </p:sp>
      <p:sp>
        <p:nvSpPr>
          <p:cNvPr id="429" name="CustomShape 5"/>
          <p:cNvSpPr/>
          <p:nvPr/>
        </p:nvSpPr>
        <p:spPr>
          <a:xfrm>
            <a:off x="828360" y="5657760"/>
            <a:ext cx="7880760" cy="912600"/>
          </a:xfrm>
          <a:prstGeom prst="rect">
            <a:avLst/>
          </a:prstGeom>
          <a:solidFill>
            <a:srgbClr val="d7fff0"/>
          </a:solidFill>
          <a:ln>
            <a:solidFill>
              <a:schemeClr val="accent5">
                <a:lumMod val="75000"/>
              </a:schemeClr>
            </a:solid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En Libre accès  : La littérature grise ou littérature souterraine, qui ne passe pas par un éditeur. Elle est surtout constituée de rapports et de thèses mais aussi des comptes-rendus de congrès (proceedings) dont l'audience est faible.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CustomShape 1"/>
          <p:cNvSpPr/>
          <p:nvPr/>
        </p:nvSpPr>
        <p:spPr>
          <a:xfrm>
            <a:off x="1629360" y="1528560"/>
            <a:ext cx="6265080" cy="3945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solidFill>
                  <a:srgbClr val="0000ff"/>
                </a:solidFill>
                <a:latin typeface="Calibri"/>
                <a:ea typeface="DejaVu Sans"/>
              </a:rPr>
              <a:t>    </a:t>
            </a:r>
            <a:endParaRPr b="0" lang="fr-FR" sz="2000" spc="-1" strike="noStrike">
              <a:latin typeface="Arial"/>
            </a:endParaRPr>
          </a:p>
        </p:txBody>
      </p:sp>
      <p:pic>
        <p:nvPicPr>
          <p:cNvPr id="431" name="Image 7" descr=""/>
          <p:cNvPicPr/>
          <p:nvPr/>
        </p:nvPicPr>
        <p:blipFill>
          <a:blip r:embed="rId1"/>
          <a:stretch/>
        </p:blipFill>
        <p:spPr>
          <a:xfrm>
            <a:off x="289080" y="116280"/>
            <a:ext cx="838800" cy="842760"/>
          </a:xfrm>
          <a:prstGeom prst="rect">
            <a:avLst/>
          </a:prstGeom>
          <a:ln>
            <a:noFill/>
          </a:ln>
        </p:spPr>
      </p:pic>
      <p:sp>
        <p:nvSpPr>
          <p:cNvPr id="432" name="CustomShape 2"/>
          <p:cNvSpPr/>
          <p:nvPr/>
        </p:nvSpPr>
        <p:spPr>
          <a:xfrm>
            <a:off x="1129680" y="513000"/>
            <a:ext cx="6900480" cy="1186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ÉTAPE 4 : Liens entre le projet d’orientation et l’enseignement de spécialité (une possibilité) </a:t>
            </a:r>
            <a:endParaRPr b="0" lang="fr-FR" sz="2400" spc="-1" strike="noStrike">
              <a:latin typeface="Arial"/>
            </a:endParaRPr>
          </a:p>
          <a:p>
            <a:pPr>
              <a:lnSpc>
                <a:spcPct val="100000"/>
              </a:lnSpc>
            </a:pPr>
            <a:endParaRPr b="0" lang="fr-FR" sz="2400" spc="-1" strike="noStrike">
              <a:latin typeface="Arial"/>
            </a:endParaRPr>
          </a:p>
        </p:txBody>
      </p:sp>
      <p:sp>
        <p:nvSpPr>
          <p:cNvPr id="433" name="CustomShape 3"/>
          <p:cNvSpPr/>
          <p:nvPr/>
        </p:nvSpPr>
        <p:spPr>
          <a:xfrm>
            <a:off x="712080" y="1928880"/>
            <a:ext cx="7594560" cy="36396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spAutoFit/>
          </a:bodyPr>
          <a:p>
            <a:pPr algn="ctr">
              <a:lnSpc>
                <a:spcPct val="100000"/>
              </a:lnSpc>
            </a:pPr>
            <a:r>
              <a:rPr b="1" lang="fr-FR" sz="1800" spc="-1" strike="noStrike">
                <a:solidFill>
                  <a:srgbClr val="000000"/>
                </a:solidFill>
                <a:latin typeface="Calibri"/>
                <a:ea typeface="DejaVu Sans"/>
              </a:rPr>
              <a:t>Projet d’orientation : études de la santé  </a:t>
            </a:r>
            <a:endParaRPr b="0" lang="fr-FR" sz="1800" spc="-1" strike="noStrike">
              <a:latin typeface="Arial"/>
            </a:endParaRPr>
          </a:p>
        </p:txBody>
      </p:sp>
      <p:sp>
        <p:nvSpPr>
          <p:cNvPr id="434" name="CustomShape 4"/>
          <p:cNvSpPr/>
          <p:nvPr/>
        </p:nvSpPr>
        <p:spPr>
          <a:xfrm>
            <a:off x="712080" y="2495160"/>
            <a:ext cx="7594560" cy="2558520"/>
          </a:xfrm>
          <a:prstGeom prst="rect">
            <a:avLst/>
          </a:prstGeom>
          <a:ln>
            <a:round/>
          </a:ln>
        </p:spPr>
        <p:style>
          <a:lnRef idx="2">
            <a:schemeClr val="accent1"/>
          </a:lnRef>
          <a:fillRef idx="1">
            <a:schemeClr val="lt1"/>
          </a:fillRef>
          <a:effectRef idx="0">
            <a:schemeClr val="accent1"/>
          </a:effectRef>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Thème : corps humain et santé </a:t>
            </a:r>
            <a:endParaRPr b="0" lang="fr-FR" sz="1800" spc="-1" strike="noStrike">
              <a:latin typeface="Arial"/>
            </a:endParaRPr>
          </a:p>
          <a:p>
            <a:pPr>
              <a:lnSpc>
                <a:spcPct val="100000"/>
              </a:lnSpc>
            </a:pPr>
            <a:r>
              <a:rPr b="1" lang="fr-FR" sz="1800" spc="-1" strike="noStrike">
                <a:solidFill>
                  <a:srgbClr val="000000"/>
                </a:solidFill>
                <a:latin typeface="Calibri"/>
                <a:ea typeface="DejaVu Sans"/>
              </a:rPr>
              <a:t>Sous – thème : Produire le mouvement : contraction musculaire et apport d’énergie</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Sujet : Le contrôle des flux de glucose, source essentielle d’énergie des cellules musculaires.</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Notion du programme : l’insuline entraîne l’entrée de glucose dans les cellules musculaires. </a:t>
            </a:r>
            <a:r>
              <a:rPr b="0" lang="fr-FR" sz="1800" spc="-1" strike="noStrike">
                <a:solidFill>
                  <a:srgbClr val="000000"/>
                </a:solidFill>
                <a:latin typeface="Calibri"/>
                <a:ea typeface="DejaVu Sans"/>
              </a:rPr>
              <a:t>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435" name="CustomShape 5"/>
          <p:cNvSpPr/>
          <p:nvPr/>
        </p:nvSpPr>
        <p:spPr>
          <a:xfrm rot="13440600">
            <a:off x="4219920" y="4931280"/>
            <a:ext cx="1186560" cy="1183680"/>
          </a:xfrm>
          <a:prstGeom prst="leftUpArrow">
            <a:avLst>
              <a:gd name="adj1" fmla="val 28407"/>
              <a:gd name="adj2" fmla="val 25000"/>
              <a:gd name="adj3" fmla="val 25000"/>
            </a:avLst>
          </a:prstGeom>
          <a:solidFill>
            <a:schemeClr val="bg2">
              <a:lumMod val="75000"/>
            </a:schemeClr>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6" name="CustomShape 6"/>
          <p:cNvSpPr/>
          <p:nvPr/>
        </p:nvSpPr>
        <p:spPr>
          <a:xfrm>
            <a:off x="925920" y="5721480"/>
            <a:ext cx="2653560" cy="912600"/>
          </a:xfrm>
          <a:prstGeom prst="frame">
            <a:avLst>
              <a:gd name="adj1" fmla="val 12500"/>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7" name="CustomShape 7"/>
          <p:cNvSpPr/>
          <p:nvPr/>
        </p:nvSpPr>
        <p:spPr>
          <a:xfrm>
            <a:off x="5653440" y="5721480"/>
            <a:ext cx="2653560" cy="912600"/>
          </a:xfrm>
          <a:prstGeom prst="frame">
            <a:avLst>
              <a:gd name="adj1" fmla="val 12500"/>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8" name="CustomShape 8"/>
          <p:cNvSpPr/>
          <p:nvPr/>
        </p:nvSpPr>
        <p:spPr>
          <a:xfrm>
            <a:off x="1129680" y="5897160"/>
            <a:ext cx="2449440" cy="515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Calibri"/>
                <a:ea typeface="DejaVu Sans"/>
              </a:rPr>
              <a:t>Personnes ressources: Chercheurs , endocrinologue…</a:t>
            </a:r>
            <a:endParaRPr b="0" lang="fr-FR" sz="1400" spc="-1" strike="noStrike">
              <a:latin typeface="Arial"/>
            </a:endParaRPr>
          </a:p>
        </p:txBody>
      </p:sp>
      <p:sp>
        <p:nvSpPr>
          <p:cNvPr id="439" name="CustomShape 9"/>
          <p:cNvSpPr/>
          <p:nvPr/>
        </p:nvSpPr>
        <p:spPr>
          <a:xfrm>
            <a:off x="5839920" y="6023520"/>
            <a:ext cx="2190600" cy="33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ea typeface="DejaVu Sans"/>
              </a:rPr>
              <a:t>Littérature scientifique</a:t>
            </a:r>
            <a:endParaRPr b="0" lang="fr-FR" sz="1600" spc="-1" strike="noStrike">
              <a:latin typeface="Arial"/>
            </a:endParaRPr>
          </a:p>
        </p:txBody>
      </p:sp>
    </p:spTree>
  </p:cSld>
  <mc:AlternateContent>
    <mc:Choice Requires="p14">
      <p:transition spd="slow" p14:dur="2000"/>
    </mc:Choice>
    <mc:Fallback>
      <p:transition spd="slow"/>
    </mc:Fallback>
  </mc:AlternateContent>
  <p:timing>
    <p:tnLst>
      <p:par>
        <p:cTn id="431" dur="indefinite" restart="never" nodeType="tmRoot">
          <p:childTnLst>
            <p:seq>
              <p:cTn id="432" dur="indefinite" nodeType="mainSeq">
                <p:childTnLst>
                  <p:par>
                    <p:cTn id="433" fill="hold">
                      <p:stCondLst>
                        <p:cond delay="indefinite"/>
                      </p:stCondLst>
                      <p:childTnLst>
                        <p:par>
                          <p:cTn id="434" fill="hold">
                            <p:stCondLst>
                              <p:cond delay="0"/>
                            </p:stCondLst>
                            <p:childTnLst>
                              <p:par>
                                <p:cTn id="435" nodeType="clickEffect" fill="hold" presetClass="entr" presetID="22" presetSubtype="4">
                                  <p:stCondLst>
                                    <p:cond delay="0"/>
                                  </p:stCondLst>
                                  <p:childTnLst>
                                    <p:set>
                                      <p:cBhvr>
                                        <p:cTn id="436" dur="1" fill="hold">
                                          <p:stCondLst>
                                            <p:cond delay="0"/>
                                          </p:stCondLst>
                                        </p:cTn>
                                        <p:tgtEl>
                                          <p:spTgt spid="433"/>
                                        </p:tgtEl>
                                        <p:attrNameLst>
                                          <p:attrName>style.visibility</p:attrName>
                                        </p:attrNameLst>
                                      </p:cBhvr>
                                      <p:to>
                                        <p:strVal val="visible"/>
                                      </p:to>
                                    </p:set>
                                    <p:animEffect filter="wipe(down)" transition="in">
                                      <p:cBhvr additive="repl">
                                        <p:cTn id="437" dur="500"/>
                                        <p:tgtEl>
                                          <p:spTgt spid="433"/>
                                        </p:tgtEl>
                                      </p:cBhvr>
                                    </p:animEffect>
                                  </p:childTnLst>
                                </p:cTn>
                              </p:par>
                            </p:childTnLst>
                          </p:cTn>
                        </p:par>
                      </p:childTnLst>
                    </p:cTn>
                  </p:par>
                  <p:par>
                    <p:cTn id="438" fill="hold">
                      <p:stCondLst>
                        <p:cond delay="indefinite"/>
                      </p:stCondLst>
                      <p:childTnLst>
                        <p:par>
                          <p:cTn id="439" fill="hold">
                            <p:stCondLst>
                              <p:cond delay="0"/>
                            </p:stCondLst>
                            <p:childTnLst>
                              <p:par>
                                <p:cTn id="440" nodeType="clickEffect" fill="hold" presetClass="entr" presetID="20">
                                  <p:stCondLst>
                                    <p:cond delay="0"/>
                                  </p:stCondLst>
                                  <p:childTnLst>
                                    <p:set>
                                      <p:cBhvr>
                                        <p:cTn id="441" dur="1" fill="hold">
                                          <p:stCondLst>
                                            <p:cond delay="0"/>
                                          </p:stCondLst>
                                        </p:cTn>
                                        <p:tgtEl>
                                          <p:spTgt spid="434"/>
                                        </p:tgtEl>
                                        <p:attrNameLst>
                                          <p:attrName>style.visibility</p:attrName>
                                        </p:attrNameLst>
                                      </p:cBhvr>
                                      <p:to>
                                        <p:strVal val="visible"/>
                                      </p:to>
                                    </p:set>
                                    <p:animEffect filter="wedge" transition="in">
                                      <p:cBhvr additive="repl">
                                        <p:cTn id="442" dur="2000"/>
                                        <p:tgtEl>
                                          <p:spTgt spid="434"/>
                                        </p:tgtEl>
                                      </p:cBhvr>
                                    </p:animEffect>
                                  </p:childTnLst>
                                </p:cTn>
                              </p:par>
                            </p:childTnLst>
                          </p:cTn>
                        </p:par>
                      </p:childTnLst>
                    </p:cTn>
                  </p:par>
                  <p:par>
                    <p:cTn id="443" fill="hold">
                      <p:stCondLst>
                        <p:cond delay="indefinite"/>
                      </p:stCondLst>
                      <p:childTnLst>
                        <p:par>
                          <p:cTn id="444" fill="hold">
                            <p:stCondLst>
                              <p:cond delay="0"/>
                            </p:stCondLst>
                            <p:childTnLst>
                              <p:par>
                                <p:cTn id="445" nodeType="clickEffect" fill="hold" presetClass="entr" presetID="37">
                                  <p:stCondLst>
                                    <p:cond delay="0"/>
                                  </p:stCondLst>
                                  <p:childTnLst>
                                    <p:set>
                                      <p:cBhvr>
                                        <p:cTn id="446" dur="1" fill="hold">
                                          <p:stCondLst>
                                            <p:cond delay="0"/>
                                          </p:stCondLst>
                                        </p:cTn>
                                        <p:tgtEl>
                                          <p:spTgt spid="435"/>
                                        </p:tgtEl>
                                        <p:attrNameLst>
                                          <p:attrName>style.visibility</p:attrName>
                                        </p:attrNameLst>
                                      </p:cBhvr>
                                      <p:to>
                                        <p:strVal val="visible"/>
                                      </p:to>
                                    </p:set>
                                    <p:animEffect filter="fade" transition="in">
                                      <p:cBhvr additive="repl">
                                        <p:cTn id="447" dur="1000"/>
                                        <p:tgtEl>
                                          <p:spTgt spid="435"/>
                                        </p:tgtEl>
                                      </p:cBhvr>
                                    </p:animEffect>
                                    <p:anim calcmode="lin" valueType="num">
                                      <p:cBhvr additive="repl">
                                        <p:cTn id="448" dur="1000" fill="hold"/>
                                        <p:tgtEl>
                                          <p:spTgt spid="435"/>
                                        </p:tgtEl>
                                        <p:attrNameLst>
                                          <p:attrName>ppt_x</p:attrName>
                                        </p:attrNameLst>
                                      </p:cBhvr>
                                      <p:tavLst>
                                        <p:tav tm="0">
                                          <p:val>
                                            <p:strVal val="#ppt_x"/>
                                          </p:val>
                                        </p:tav>
                                        <p:tav tm="100000">
                                          <p:val>
                                            <p:strVal val="#ppt_x"/>
                                          </p:val>
                                        </p:tav>
                                      </p:tavLst>
                                    </p:anim>
                                    <p:anim calcmode="lin" valueType="num">
                                      <p:cBhvr additive="repl">
                                        <p:cTn id="449" dur="900" fill="hold"/>
                                        <p:tgtEl>
                                          <p:spTgt spid="435"/>
                                        </p:tgtEl>
                                        <p:attrNameLst>
                                          <p:attrName>ppt_y</p:attrName>
                                        </p:attrNameLst>
                                      </p:cBhvr>
                                      <p:tavLst>
                                        <p:tav tm="0">
                                          <p:val>
                                            <p:strVal val="#ppt_y+1"/>
                                          </p:val>
                                        </p:tav>
                                        <p:tav tm="100000">
                                          <p:val>
                                            <p:strVal val="#ppt_y-.03"/>
                                          </p:val>
                                        </p:tav>
                                      </p:tavLst>
                                    </p:anim>
                                    <p:anim calcmode="lin" valueType="num">
                                      <p:cBhvr additive="repl">
                                        <p:cTn id="450" dur="100" fill="hold">
                                          <p:stCondLst>
                                            <p:cond delay="900"/>
                                          </p:stCondLst>
                                        </p:cTn>
                                        <p:tgtEl>
                                          <p:spTgt spid="435"/>
                                        </p:tgtEl>
                                        <p:attrNameLst>
                                          <p:attrName>ppt_y</p:attrName>
                                        </p:attrNameLst>
                                      </p:cBhvr>
                                      <p:tavLst>
                                        <p:tav tm="0">
                                          <p:val>
                                            <p:strVal val="#ppt_y-.03"/>
                                          </p:val>
                                        </p:tav>
                                        <p:tav tm="100000">
                                          <p:val>
                                            <p:strVal val="#ppt_y"/>
                                          </p:val>
                                        </p:tav>
                                      </p:tavLst>
                                    </p:anim>
                                  </p:childTnLst>
                                </p:cTn>
                              </p:par>
                            </p:childTnLst>
                          </p:cTn>
                        </p:par>
                      </p:childTnLst>
                    </p:cTn>
                  </p:par>
                  <p:par>
                    <p:cTn id="451" fill="hold">
                      <p:stCondLst>
                        <p:cond delay="indefinite"/>
                      </p:stCondLst>
                      <p:childTnLst>
                        <p:par>
                          <p:cTn id="452" fill="hold">
                            <p:stCondLst>
                              <p:cond delay="0"/>
                            </p:stCondLst>
                            <p:childTnLst>
                              <p:par>
                                <p:cTn id="453" nodeType="clickEffect" fill="hold" presetClass="entr" presetID="37">
                                  <p:stCondLst>
                                    <p:cond delay="0"/>
                                  </p:stCondLst>
                                  <p:childTnLst>
                                    <p:set>
                                      <p:cBhvr>
                                        <p:cTn id="454" dur="1" fill="hold">
                                          <p:stCondLst>
                                            <p:cond delay="0"/>
                                          </p:stCondLst>
                                        </p:cTn>
                                        <p:tgtEl>
                                          <p:spTgt spid="436"/>
                                        </p:tgtEl>
                                        <p:attrNameLst>
                                          <p:attrName>style.visibility</p:attrName>
                                        </p:attrNameLst>
                                      </p:cBhvr>
                                      <p:to>
                                        <p:strVal val="visible"/>
                                      </p:to>
                                    </p:set>
                                    <p:animEffect filter="fade" transition="in">
                                      <p:cBhvr additive="repl">
                                        <p:cTn id="455" dur="1000"/>
                                        <p:tgtEl>
                                          <p:spTgt spid="436"/>
                                        </p:tgtEl>
                                      </p:cBhvr>
                                    </p:animEffect>
                                    <p:anim calcmode="lin" valueType="num">
                                      <p:cBhvr additive="repl">
                                        <p:cTn id="456" dur="1000" fill="hold"/>
                                        <p:tgtEl>
                                          <p:spTgt spid="436"/>
                                        </p:tgtEl>
                                        <p:attrNameLst>
                                          <p:attrName>ppt_x</p:attrName>
                                        </p:attrNameLst>
                                      </p:cBhvr>
                                      <p:tavLst>
                                        <p:tav tm="0">
                                          <p:val>
                                            <p:strVal val="#ppt_x"/>
                                          </p:val>
                                        </p:tav>
                                        <p:tav tm="100000">
                                          <p:val>
                                            <p:strVal val="#ppt_x"/>
                                          </p:val>
                                        </p:tav>
                                      </p:tavLst>
                                    </p:anim>
                                    <p:anim calcmode="lin" valueType="num">
                                      <p:cBhvr additive="repl">
                                        <p:cTn id="457" dur="900" fill="hold"/>
                                        <p:tgtEl>
                                          <p:spTgt spid="436"/>
                                        </p:tgtEl>
                                        <p:attrNameLst>
                                          <p:attrName>ppt_y</p:attrName>
                                        </p:attrNameLst>
                                      </p:cBhvr>
                                      <p:tavLst>
                                        <p:tav tm="0">
                                          <p:val>
                                            <p:strVal val="#ppt_y+1"/>
                                          </p:val>
                                        </p:tav>
                                        <p:tav tm="100000">
                                          <p:val>
                                            <p:strVal val="#ppt_y-.03"/>
                                          </p:val>
                                        </p:tav>
                                      </p:tavLst>
                                    </p:anim>
                                    <p:anim calcmode="lin" valueType="num">
                                      <p:cBhvr additive="repl">
                                        <p:cTn id="458" dur="100" fill="hold">
                                          <p:stCondLst>
                                            <p:cond delay="900"/>
                                          </p:stCondLst>
                                        </p:cTn>
                                        <p:tgtEl>
                                          <p:spTgt spid="436"/>
                                        </p:tgtEl>
                                        <p:attrNameLst>
                                          <p:attrName>ppt_y</p:attrName>
                                        </p:attrNameLst>
                                      </p:cBhvr>
                                      <p:tavLst>
                                        <p:tav tm="0">
                                          <p:val>
                                            <p:strVal val="#ppt_y-.03"/>
                                          </p:val>
                                        </p:tav>
                                        <p:tav tm="100000">
                                          <p:val>
                                            <p:strVal val="#ppt_y"/>
                                          </p:val>
                                        </p:tav>
                                      </p:tavLst>
                                    </p:anim>
                                  </p:childTnLst>
                                </p:cTn>
                              </p:par>
                            </p:childTnLst>
                          </p:cTn>
                        </p:par>
                      </p:childTnLst>
                    </p:cTn>
                  </p:par>
                  <p:par>
                    <p:cTn id="459" fill="hold">
                      <p:stCondLst>
                        <p:cond delay="indefinite"/>
                      </p:stCondLst>
                      <p:childTnLst>
                        <p:par>
                          <p:cTn id="460" fill="hold">
                            <p:stCondLst>
                              <p:cond delay="0"/>
                            </p:stCondLst>
                            <p:childTnLst>
                              <p:par>
                                <p:cTn id="461" nodeType="clickEffect" fill="hold" presetClass="entr" presetID="37">
                                  <p:stCondLst>
                                    <p:cond delay="0"/>
                                  </p:stCondLst>
                                  <p:childTnLst>
                                    <p:set>
                                      <p:cBhvr>
                                        <p:cTn id="462" dur="1" fill="hold">
                                          <p:stCondLst>
                                            <p:cond delay="0"/>
                                          </p:stCondLst>
                                        </p:cTn>
                                        <p:tgtEl>
                                          <p:spTgt spid="438"/>
                                        </p:tgtEl>
                                        <p:attrNameLst>
                                          <p:attrName>style.visibility</p:attrName>
                                        </p:attrNameLst>
                                      </p:cBhvr>
                                      <p:to>
                                        <p:strVal val="visible"/>
                                      </p:to>
                                    </p:set>
                                    <p:animEffect filter="fade" transition="in">
                                      <p:cBhvr additive="repl">
                                        <p:cTn id="463" dur="1000"/>
                                        <p:tgtEl>
                                          <p:spTgt spid="438"/>
                                        </p:tgtEl>
                                      </p:cBhvr>
                                    </p:animEffect>
                                    <p:anim calcmode="lin" valueType="num">
                                      <p:cBhvr additive="repl">
                                        <p:cTn id="464" dur="1000" fill="hold"/>
                                        <p:tgtEl>
                                          <p:spTgt spid="438"/>
                                        </p:tgtEl>
                                        <p:attrNameLst>
                                          <p:attrName>ppt_x</p:attrName>
                                        </p:attrNameLst>
                                      </p:cBhvr>
                                      <p:tavLst>
                                        <p:tav tm="0">
                                          <p:val>
                                            <p:strVal val="#ppt_x"/>
                                          </p:val>
                                        </p:tav>
                                        <p:tav tm="100000">
                                          <p:val>
                                            <p:strVal val="#ppt_x"/>
                                          </p:val>
                                        </p:tav>
                                      </p:tavLst>
                                    </p:anim>
                                    <p:anim calcmode="lin" valueType="num">
                                      <p:cBhvr additive="repl">
                                        <p:cTn id="465" dur="900" fill="hold"/>
                                        <p:tgtEl>
                                          <p:spTgt spid="438"/>
                                        </p:tgtEl>
                                        <p:attrNameLst>
                                          <p:attrName>ppt_y</p:attrName>
                                        </p:attrNameLst>
                                      </p:cBhvr>
                                      <p:tavLst>
                                        <p:tav tm="0">
                                          <p:val>
                                            <p:strVal val="#ppt_y+1"/>
                                          </p:val>
                                        </p:tav>
                                        <p:tav tm="100000">
                                          <p:val>
                                            <p:strVal val="#ppt_y-.03"/>
                                          </p:val>
                                        </p:tav>
                                      </p:tavLst>
                                    </p:anim>
                                    <p:anim calcmode="lin" valueType="num">
                                      <p:cBhvr additive="repl">
                                        <p:cTn id="466" dur="100" fill="hold">
                                          <p:stCondLst>
                                            <p:cond delay="900"/>
                                          </p:stCondLst>
                                        </p:cTn>
                                        <p:tgtEl>
                                          <p:spTgt spid="438"/>
                                        </p:tgtEl>
                                        <p:attrNameLst>
                                          <p:attrName>ppt_y</p:attrName>
                                        </p:attrNameLst>
                                      </p:cBhvr>
                                      <p:tavLst>
                                        <p:tav tm="0">
                                          <p:val>
                                            <p:strVal val="#ppt_y-.03"/>
                                          </p:val>
                                        </p:tav>
                                        <p:tav tm="100000">
                                          <p:val>
                                            <p:strVal val="#ppt_y"/>
                                          </p:val>
                                        </p:tav>
                                      </p:tavLst>
                                    </p:anim>
                                  </p:childTnLst>
                                </p:cTn>
                              </p:par>
                            </p:childTnLst>
                          </p:cTn>
                        </p:par>
                      </p:childTnLst>
                    </p:cTn>
                  </p:par>
                  <p:par>
                    <p:cTn id="467" fill="hold">
                      <p:stCondLst>
                        <p:cond delay="indefinite"/>
                      </p:stCondLst>
                      <p:childTnLst>
                        <p:par>
                          <p:cTn id="468" fill="hold">
                            <p:stCondLst>
                              <p:cond delay="0"/>
                            </p:stCondLst>
                            <p:childTnLst>
                              <p:par>
                                <p:cTn id="469" nodeType="clickEffect" fill="hold" presetClass="entr" presetID="37">
                                  <p:stCondLst>
                                    <p:cond delay="0"/>
                                  </p:stCondLst>
                                  <p:childTnLst>
                                    <p:set>
                                      <p:cBhvr>
                                        <p:cTn id="470" dur="1" fill="hold">
                                          <p:stCondLst>
                                            <p:cond delay="0"/>
                                          </p:stCondLst>
                                        </p:cTn>
                                        <p:tgtEl>
                                          <p:spTgt spid="437"/>
                                        </p:tgtEl>
                                        <p:attrNameLst>
                                          <p:attrName>style.visibility</p:attrName>
                                        </p:attrNameLst>
                                      </p:cBhvr>
                                      <p:to>
                                        <p:strVal val="visible"/>
                                      </p:to>
                                    </p:set>
                                    <p:animEffect filter="fade" transition="in">
                                      <p:cBhvr additive="repl">
                                        <p:cTn id="471" dur="1000"/>
                                        <p:tgtEl>
                                          <p:spTgt spid="437"/>
                                        </p:tgtEl>
                                      </p:cBhvr>
                                    </p:animEffect>
                                    <p:anim calcmode="lin" valueType="num">
                                      <p:cBhvr additive="repl">
                                        <p:cTn id="472" dur="1000" fill="hold"/>
                                        <p:tgtEl>
                                          <p:spTgt spid="437"/>
                                        </p:tgtEl>
                                        <p:attrNameLst>
                                          <p:attrName>ppt_x</p:attrName>
                                        </p:attrNameLst>
                                      </p:cBhvr>
                                      <p:tavLst>
                                        <p:tav tm="0">
                                          <p:val>
                                            <p:strVal val="#ppt_x"/>
                                          </p:val>
                                        </p:tav>
                                        <p:tav tm="100000">
                                          <p:val>
                                            <p:strVal val="#ppt_x"/>
                                          </p:val>
                                        </p:tav>
                                      </p:tavLst>
                                    </p:anim>
                                    <p:anim calcmode="lin" valueType="num">
                                      <p:cBhvr additive="repl">
                                        <p:cTn id="473" dur="900" fill="hold"/>
                                        <p:tgtEl>
                                          <p:spTgt spid="437"/>
                                        </p:tgtEl>
                                        <p:attrNameLst>
                                          <p:attrName>ppt_y</p:attrName>
                                        </p:attrNameLst>
                                      </p:cBhvr>
                                      <p:tavLst>
                                        <p:tav tm="0">
                                          <p:val>
                                            <p:strVal val="#ppt_y+1"/>
                                          </p:val>
                                        </p:tav>
                                        <p:tav tm="100000">
                                          <p:val>
                                            <p:strVal val="#ppt_y-.03"/>
                                          </p:val>
                                        </p:tav>
                                      </p:tavLst>
                                    </p:anim>
                                    <p:anim calcmode="lin" valueType="num">
                                      <p:cBhvr additive="repl">
                                        <p:cTn id="474" dur="100" fill="hold">
                                          <p:stCondLst>
                                            <p:cond delay="900"/>
                                          </p:stCondLst>
                                        </p:cTn>
                                        <p:tgtEl>
                                          <p:spTgt spid="437"/>
                                        </p:tgtEl>
                                        <p:attrNameLst>
                                          <p:attrName>ppt_y</p:attrName>
                                        </p:attrNameLst>
                                      </p:cBhvr>
                                      <p:tavLst>
                                        <p:tav tm="0">
                                          <p:val>
                                            <p:strVal val="#ppt_y-.03"/>
                                          </p:val>
                                        </p:tav>
                                        <p:tav tm="100000">
                                          <p:val>
                                            <p:strVal val="#ppt_y"/>
                                          </p:val>
                                        </p:tav>
                                      </p:tavLst>
                                    </p:anim>
                                  </p:childTnLst>
                                </p:cTn>
                              </p:par>
                            </p:childTnLst>
                          </p:cTn>
                        </p:par>
                      </p:childTnLst>
                    </p:cTn>
                  </p:par>
                  <p:par>
                    <p:cTn id="475" fill="hold">
                      <p:stCondLst>
                        <p:cond delay="indefinite"/>
                      </p:stCondLst>
                      <p:childTnLst>
                        <p:par>
                          <p:cTn id="476" fill="hold">
                            <p:stCondLst>
                              <p:cond delay="0"/>
                            </p:stCondLst>
                            <p:childTnLst>
                              <p:par>
                                <p:cTn id="477" nodeType="clickEffect" fill="hold" presetClass="entr" presetID="37">
                                  <p:stCondLst>
                                    <p:cond delay="0"/>
                                  </p:stCondLst>
                                  <p:childTnLst>
                                    <p:set>
                                      <p:cBhvr>
                                        <p:cTn id="478" dur="1" fill="hold">
                                          <p:stCondLst>
                                            <p:cond delay="0"/>
                                          </p:stCondLst>
                                        </p:cTn>
                                        <p:tgtEl>
                                          <p:spTgt spid="439"/>
                                        </p:tgtEl>
                                        <p:attrNameLst>
                                          <p:attrName>style.visibility</p:attrName>
                                        </p:attrNameLst>
                                      </p:cBhvr>
                                      <p:to>
                                        <p:strVal val="visible"/>
                                      </p:to>
                                    </p:set>
                                    <p:animEffect filter="fade" transition="in">
                                      <p:cBhvr additive="repl">
                                        <p:cTn id="479" dur="1000"/>
                                        <p:tgtEl>
                                          <p:spTgt spid="439"/>
                                        </p:tgtEl>
                                      </p:cBhvr>
                                    </p:animEffect>
                                    <p:anim calcmode="lin" valueType="num">
                                      <p:cBhvr additive="repl">
                                        <p:cTn id="480" dur="1000" fill="hold"/>
                                        <p:tgtEl>
                                          <p:spTgt spid="439"/>
                                        </p:tgtEl>
                                        <p:attrNameLst>
                                          <p:attrName>ppt_x</p:attrName>
                                        </p:attrNameLst>
                                      </p:cBhvr>
                                      <p:tavLst>
                                        <p:tav tm="0">
                                          <p:val>
                                            <p:strVal val="#ppt_x"/>
                                          </p:val>
                                        </p:tav>
                                        <p:tav tm="100000">
                                          <p:val>
                                            <p:strVal val="#ppt_x"/>
                                          </p:val>
                                        </p:tav>
                                      </p:tavLst>
                                    </p:anim>
                                    <p:anim calcmode="lin" valueType="num">
                                      <p:cBhvr additive="repl">
                                        <p:cTn id="481" dur="900" fill="hold"/>
                                        <p:tgtEl>
                                          <p:spTgt spid="439"/>
                                        </p:tgtEl>
                                        <p:attrNameLst>
                                          <p:attrName>ppt_y</p:attrName>
                                        </p:attrNameLst>
                                      </p:cBhvr>
                                      <p:tavLst>
                                        <p:tav tm="0">
                                          <p:val>
                                            <p:strVal val="#ppt_y+1"/>
                                          </p:val>
                                        </p:tav>
                                        <p:tav tm="100000">
                                          <p:val>
                                            <p:strVal val="#ppt_y-.03"/>
                                          </p:val>
                                        </p:tav>
                                      </p:tavLst>
                                    </p:anim>
                                    <p:anim calcmode="lin" valueType="num">
                                      <p:cBhvr additive="repl">
                                        <p:cTn id="482" dur="100" fill="hold">
                                          <p:stCondLst>
                                            <p:cond delay="900"/>
                                          </p:stCondLst>
                                        </p:cTn>
                                        <p:tgtEl>
                                          <p:spTgt spid="4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CustomShape 1"/>
          <p:cNvSpPr/>
          <p:nvPr/>
        </p:nvSpPr>
        <p:spPr>
          <a:xfrm>
            <a:off x="475920" y="259920"/>
            <a:ext cx="8395920" cy="9353520"/>
          </a:xfrm>
          <a:prstGeom prst="rect">
            <a:avLst/>
          </a:prstGeom>
          <a:noFill/>
          <a:ln>
            <a:noFill/>
          </a:ln>
        </p:spPr>
        <p:style>
          <a:lnRef idx="0"/>
          <a:fillRef idx="0"/>
          <a:effectRef idx="0"/>
          <a:fontRef idx="minor"/>
        </p:style>
        <p:txBody>
          <a:bodyPr lIns="90000" rIns="90000" tIns="45000" bIns="45000">
            <a:spAutoFit/>
          </a:bodyPr>
          <a:p>
            <a:pPr algn="ctr">
              <a:lnSpc>
                <a:spcPct val="150000"/>
              </a:lnSpc>
            </a:pPr>
            <a:r>
              <a:rPr b="1" lang="fr-FR" sz="2800" spc="-1" strike="noStrike">
                <a:solidFill>
                  <a:srgbClr val="0000ff"/>
                </a:solidFill>
                <a:latin typeface="Calibri"/>
                <a:ea typeface="DejaVu Sans"/>
              </a:rPr>
              <a:t>GRAND ORAL - Conception des questions</a:t>
            </a:r>
            <a:endParaRPr b="0" lang="fr-FR" sz="2800" spc="-1" strike="noStrike">
              <a:latin typeface="Arial"/>
            </a:endParaRPr>
          </a:p>
          <a:p>
            <a:pPr algn="ctr">
              <a:lnSpc>
                <a:spcPct val="150000"/>
              </a:lnSpc>
            </a:pPr>
            <a:endParaRPr b="0" lang="fr-FR" sz="2800" spc="-1" strike="noStrike">
              <a:latin typeface="Arial"/>
            </a:endParaRPr>
          </a:p>
          <a:p>
            <a:pPr algn="ctr">
              <a:lnSpc>
                <a:spcPct val="100000"/>
              </a:lnSpc>
            </a:pPr>
            <a:r>
              <a:rPr b="0" lang="fr-FR" sz="2200" spc="-1" strike="noStrike">
                <a:solidFill>
                  <a:srgbClr val="000000"/>
                </a:solidFill>
                <a:latin typeface="Calibri"/>
                <a:ea typeface="DejaVu Sans"/>
              </a:rPr>
              <a:t>Mail d’une élève de terminale SPE :</a:t>
            </a:r>
            <a:endParaRPr b="0" lang="fr-FR" sz="2200" spc="-1" strike="noStrike">
              <a:latin typeface="Arial"/>
            </a:endParaRPr>
          </a:p>
          <a:p>
            <a:pPr algn="ctr">
              <a:lnSpc>
                <a:spcPct val="100000"/>
              </a:lnSpc>
            </a:pPr>
            <a:endParaRPr b="0" lang="fr-FR" sz="2200" spc="-1" strike="noStrike">
              <a:latin typeface="Arial"/>
            </a:endParaRPr>
          </a:p>
          <a:p>
            <a:pPr algn="just">
              <a:lnSpc>
                <a:spcPct val="100000"/>
              </a:lnSpc>
            </a:pPr>
            <a:r>
              <a:rPr b="0" i="1" lang="fr-FR" sz="2200" spc="-1" strike="noStrike">
                <a:solidFill>
                  <a:srgbClr val="000000"/>
                </a:solidFill>
                <a:latin typeface="Calibri"/>
                <a:ea typeface="DejaVu Sans"/>
              </a:rPr>
              <a:t>J'ai commencé à faire des recherches en ce qui concerne l'épreuve orale. J'ai trouvé 4 questions est-ce que vous pourriez m'aider à choisir celles que vous trouvez plus intéressante :</a:t>
            </a:r>
            <a:endParaRPr b="0" lang="fr-FR" sz="2200" spc="-1" strike="noStrike">
              <a:latin typeface="Arial"/>
            </a:endParaRPr>
          </a:p>
          <a:p>
            <a:pPr algn="just">
              <a:lnSpc>
                <a:spcPct val="100000"/>
              </a:lnSpc>
            </a:pPr>
            <a:r>
              <a:rPr b="0" lang="fr-FR" sz="2200" spc="-1" strike="noStrike">
                <a:solidFill>
                  <a:srgbClr val="000000"/>
                </a:solidFill>
                <a:latin typeface="Calibri"/>
                <a:ea typeface="DejaVu Sans"/>
              </a:rPr>
              <a:t> </a:t>
            </a:r>
            <a:endParaRPr b="0" lang="fr-FR" sz="2200" spc="-1" strike="noStrike">
              <a:latin typeface="Arial"/>
            </a:endParaRPr>
          </a:p>
          <a:p>
            <a:pPr marL="457200" indent="-455400" algn="just">
              <a:lnSpc>
                <a:spcPct val="100000"/>
              </a:lnSpc>
              <a:buClr>
                <a:srgbClr val="000000"/>
              </a:buClr>
              <a:buFont typeface="Calibri"/>
              <a:buAutoNum type="arabicPeriod"/>
            </a:pPr>
            <a:r>
              <a:rPr b="0" lang="fr-FR" sz="2200" spc="-1" strike="noStrike">
                <a:solidFill>
                  <a:srgbClr val="000000"/>
                </a:solidFill>
                <a:latin typeface="Calibri"/>
                <a:ea typeface="DejaVu Sans"/>
              </a:rPr>
              <a:t>De quel système fait partie le nerf pneumogastrique ? Et quels sont les effets d'une stimulation de ce système sur le cœur, œil, vaisseaux..</a:t>
            </a:r>
            <a:endParaRPr b="0" lang="fr-FR" sz="2200" spc="-1" strike="noStrike">
              <a:latin typeface="Arial"/>
            </a:endParaRPr>
          </a:p>
          <a:p>
            <a:pPr algn="just">
              <a:lnSpc>
                <a:spcPct val="100000"/>
              </a:lnSpc>
            </a:pPr>
            <a:endParaRPr b="0" lang="fr-FR" sz="2200" spc="-1" strike="noStrike">
              <a:latin typeface="Arial"/>
            </a:endParaRPr>
          </a:p>
          <a:p>
            <a:pPr marL="457200" indent="-455400" algn="just">
              <a:lnSpc>
                <a:spcPct val="100000"/>
              </a:lnSpc>
              <a:buClr>
                <a:srgbClr val="000000"/>
              </a:buClr>
              <a:buFont typeface="Calibri"/>
              <a:buAutoNum type="arabicPeriod"/>
            </a:pPr>
            <a:r>
              <a:rPr b="0" lang="fr-FR" sz="2200" spc="-1" strike="noStrike">
                <a:solidFill>
                  <a:srgbClr val="000000"/>
                </a:solidFill>
                <a:latin typeface="Calibri"/>
                <a:ea typeface="DejaVu Sans"/>
              </a:rPr>
              <a:t>Quelles sont les conséquences d'une atteinte du nerf phrénique ?</a:t>
            </a:r>
            <a:endParaRPr b="0" lang="fr-FR" sz="2200" spc="-1" strike="noStrike">
              <a:latin typeface="Arial"/>
            </a:endParaRPr>
          </a:p>
          <a:p>
            <a:pPr algn="just">
              <a:lnSpc>
                <a:spcPct val="100000"/>
              </a:lnSpc>
            </a:pPr>
            <a:endParaRPr b="0" lang="fr-FR" sz="2200" spc="-1" strike="noStrike">
              <a:latin typeface="Arial"/>
            </a:endParaRPr>
          </a:p>
          <a:p>
            <a:pPr marL="457200" indent="-455400" algn="just">
              <a:lnSpc>
                <a:spcPct val="100000"/>
              </a:lnSpc>
              <a:buClr>
                <a:srgbClr val="000000"/>
              </a:buClr>
              <a:buFont typeface="Calibri"/>
              <a:buAutoNum type="arabicPeriod"/>
            </a:pPr>
            <a:r>
              <a:rPr b="0" lang="fr-FR" sz="2200" spc="-1" strike="noStrike">
                <a:solidFill>
                  <a:srgbClr val="000000"/>
                </a:solidFill>
                <a:latin typeface="Calibri"/>
                <a:ea typeface="DejaVu Sans"/>
              </a:rPr>
              <a:t>Quels sont les effets du parasympathique sur le cœur et les bronches ?</a:t>
            </a:r>
            <a:endParaRPr b="0" lang="fr-FR" sz="2200" spc="-1" strike="noStrike">
              <a:latin typeface="Arial"/>
            </a:endParaRPr>
          </a:p>
          <a:p>
            <a:pPr algn="just">
              <a:lnSpc>
                <a:spcPct val="100000"/>
              </a:lnSpc>
            </a:pPr>
            <a:endParaRPr b="0" lang="fr-FR" sz="2200" spc="-1" strike="noStrike">
              <a:latin typeface="Arial"/>
            </a:endParaRPr>
          </a:p>
          <a:p>
            <a:pPr marL="457200" indent="-455400" algn="just">
              <a:lnSpc>
                <a:spcPct val="100000"/>
              </a:lnSpc>
              <a:buClr>
                <a:srgbClr val="000000"/>
              </a:buClr>
              <a:buFont typeface="Calibri"/>
              <a:buAutoNum type="arabicPeriod"/>
            </a:pPr>
            <a:r>
              <a:rPr b="0" lang="fr-FR" sz="2200" spc="-1" strike="noStrike">
                <a:solidFill>
                  <a:srgbClr val="000000"/>
                </a:solidFill>
                <a:latin typeface="Calibri"/>
                <a:ea typeface="DejaVu Sans"/>
              </a:rPr>
              <a:t>Qu'est-ce que les troubles neurologiques ?</a:t>
            </a:r>
            <a:r>
              <a:rPr b="0" lang="fr-FR" sz="2000" spc="-1" strike="noStrike">
                <a:solidFill>
                  <a:srgbClr val="000000"/>
                </a:solidFill>
                <a:latin typeface="Calibri"/>
                <a:ea typeface="DejaVu Sans"/>
              </a:rPr>
              <a:t> </a:t>
            </a: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just">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r>
              <a:rPr b="1" lang="fr-FR" sz="3200" spc="-1" strike="noStrike">
                <a:solidFill>
                  <a:srgbClr val="0000ff"/>
                </a:solidFill>
                <a:latin typeface="Calibri"/>
                <a:ea typeface="DejaVu Sans"/>
              </a:rPr>
              <a:t> </a:t>
            </a:r>
            <a:endParaRPr b="0" lang="fr-FR" sz="3200" spc="-1" strike="noStrike">
              <a:latin typeface="Arial"/>
            </a:endParaRPr>
          </a:p>
        </p:txBody>
      </p:sp>
      <p:pic>
        <p:nvPicPr>
          <p:cNvPr id="441" name="Image 12" descr=""/>
          <p:cNvPicPr/>
          <p:nvPr/>
        </p:nvPicPr>
        <p:blipFill>
          <a:blip r:embed="rId1"/>
          <a:stretch/>
        </p:blipFill>
        <p:spPr>
          <a:xfrm>
            <a:off x="289080" y="116280"/>
            <a:ext cx="838800" cy="842760"/>
          </a:xfrm>
          <a:prstGeom prst="rect">
            <a:avLst/>
          </a:prstGeom>
          <a:ln>
            <a:noFill/>
          </a:ln>
        </p:spPr>
      </p:pic>
      <p:sp>
        <p:nvSpPr>
          <p:cNvPr id="442" name="Line 2"/>
          <p:cNvSpPr/>
          <p:nvPr/>
        </p:nvSpPr>
        <p:spPr>
          <a:xfrm>
            <a:off x="1800000" y="1440000"/>
            <a:ext cx="6411600" cy="4608000"/>
          </a:xfrm>
          <a:prstGeom prst="line">
            <a:avLst/>
          </a:prstGeom>
          <a:ln>
            <a:solidFill>
              <a:srgbClr val="ff0000"/>
            </a:solidFill>
          </a:ln>
        </p:spPr>
        <p:style>
          <a:lnRef idx="0"/>
          <a:fillRef idx="0"/>
          <a:effectRef idx="0"/>
          <a:fontRef idx="minor"/>
        </p:style>
      </p:sp>
      <p:sp>
        <p:nvSpPr>
          <p:cNvPr id="443" name="Line 3"/>
          <p:cNvSpPr/>
          <p:nvPr/>
        </p:nvSpPr>
        <p:spPr>
          <a:xfrm flipH="1">
            <a:off x="1008000" y="1152000"/>
            <a:ext cx="6624000" cy="5040000"/>
          </a:xfrm>
          <a:prstGeom prst="line">
            <a:avLst/>
          </a:prstGeom>
          <a:ln>
            <a:solidFill>
              <a:srgbClr val="ff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ustomShape 1"/>
          <p:cNvSpPr/>
          <p:nvPr/>
        </p:nvSpPr>
        <p:spPr>
          <a:xfrm>
            <a:off x="475920" y="259920"/>
            <a:ext cx="8395920" cy="10570680"/>
          </a:xfrm>
          <a:prstGeom prst="rect">
            <a:avLst/>
          </a:prstGeom>
          <a:noFill/>
          <a:ln>
            <a:noFill/>
          </a:ln>
        </p:spPr>
        <p:style>
          <a:lnRef idx="0"/>
          <a:fillRef idx="0"/>
          <a:effectRef idx="0"/>
          <a:fontRef idx="minor"/>
        </p:style>
        <p:txBody>
          <a:bodyPr lIns="90000" rIns="90000" tIns="45000" bIns="45000">
            <a:spAutoFit/>
          </a:bodyPr>
          <a:p>
            <a:pPr algn="ctr">
              <a:lnSpc>
                <a:spcPct val="150000"/>
              </a:lnSpc>
            </a:pPr>
            <a:r>
              <a:rPr b="1" lang="fr-FR" sz="2800" spc="-1" strike="noStrike">
                <a:solidFill>
                  <a:srgbClr val="0000ff"/>
                </a:solidFill>
                <a:latin typeface="Calibri"/>
                <a:ea typeface="DejaVu Sans"/>
              </a:rPr>
              <a:t>GRAND ORAL - Conception des questions</a:t>
            </a:r>
            <a:endParaRPr b="0" lang="fr-FR" sz="2800" spc="-1" strike="noStrike">
              <a:latin typeface="Arial"/>
            </a:endParaRPr>
          </a:p>
          <a:p>
            <a:pPr algn="just">
              <a:lnSpc>
                <a:spcPct val="100000"/>
              </a:lnSpc>
            </a:pPr>
            <a:endParaRPr b="0" lang="fr-FR" sz="2800" spc="-1" strike="noStrike">
              <a:latin typeface="Arial"/>
            </a:endParaRPr>
          </a:p>
          <a:p>
            <a:pPr algn="just">
              <a:lnSpc>
                <a:spcPct val="100000"/>
              </a:lnSpc>
            </a:pPr>
            <a:endParaRPr b="0" lang="fr-FR" sz="2800" spc="-1" strike="noStrike">
              <a:latin typeface="Arial"/>
            </a:endParaRPr>
          </a:p>
          <a:p>
            <a:pPr algn="just">
              <a:lnSpc>
                <a:spcPct val="100000"/>
              </a:lnSpc>
            </a:pPr>
            <a:endParaRPr b="0" lang="fr-FR" sz="2800" spc="-1" strike="noStrike">
              <a:latin typeface="Arial"/>
            </a:endParaRPr>
          </a:p>
          <a:p>
            <a:pPr algn="just">
              <a:lnSpc>
                <a:spcPct val="100000"/>
              </a:lnSpc>
            </a:pPr>
            <a:r>
              <a:rPr b="0" lang="fr-FR" sz="2800" spc="-1" strike="noStrike">
                <a:solidFill>
                  <a:srgbClr val="000000"/>
                </a:solidFill>
                <a:latin typeface="Arial"/>
                <a:ea typeface="DejaVu Sans"/>
              </a:rPr>
              <a:t>                 </a:t>
            </a:r>
            <a:r>
              <a:rPr b="1" lang="fr-FR" sz="3200" spc="-1" strike="noStrike">
                <a:solidFill>
                  <a:srgbClr val="000000"/>
                </a:solidFill>
                <a:latin typeface="Arial"/>
                <a:ea typeface="DejaVu Sans"/>
              </a:rPr>
              <a:t>Exemples de démarches </a:t>
            </a:r>
            <a:endParaRPr b="0" lang="fr-FR" sz="3200" spc="-1" strike="noStrike">
              <a:latin typeface="Arial"/>
            </a:endParaRPr>
          </a:p>
          <a:p>
            <a:pPr algn="ctr">
              <a:lnSpc>
                <a:spcPct val="100000"/>
              </a:lnSpc>
            </a:pPr>
            <a:r>
              <a:rPr b="0" lang="fr-FR" sz="2800" spc="-1" strike="noStrike">
                <a:solidFill>
                  <a:srgbClr val="000000"/>
                </a:solidFill>
                <a:latin typeface="Arial"/>
                <a:ea typeface="DejaVu Sans"/>
              </a:rPr>
              <a:t>(diaporamas réalisés par les formateurs et formatrices)</a:t>
            </a:r>
            <a:endParaRPr b="0" lang="fr-FR" sz="2800" spc="-1" strike="noStrike">
              <a:latin typeface="Arial"/>
            </a:endParaRPr>
          </a:p>
          <a:p>
            <a:pPr algn="ctr">
              <a:lnSpc>
                <a:spcPct val="150000"/>
              </a:lnSpc>
            </a:pPr>
            <a:endParaRPr b="0" lang="fr-FR" sz="2800" spc="-1" strike="noStrike">
              <a:latin typeface="Arial"/>
            </a:endParaRPr>
          </a:p>
          <a:p>
            <a:pPr algn="ctr">
              <a:lnSpc>
                <a:spcPct val="150000"/>
              </a:lnSpc>
            </a:pPr>
            <a:endParaRPr b="0" lang="fr-FR" sz="2800" spc="-1" strike="noStrike">
              <a:latin typeface="Arial"/>
            </a:endParaRPr>
          </a:p>
          <a:p>
            <a:pPr algn="ctr">
              <a:lnSpc>
                <a:spcPct val="150000"/>
              </a:lnSpc>
            </a:pPr>
            <a:endParaRPr b="0" lang="fr-FR" sz="2800" spc="-1" strike="noStrike">
              <a:latin typeface="Arial"/>
            </a:endParaRPr>
          </a:p>
          <a:p>
            <a:pPr algn="ctr">
              <a:lnSpc>
                <a:spcPct val="150000"/>
              </a:lnSpc>
            </a:pPr>
            <a:endParaRPr b="0" lang="fr-FR" sz="2800" spc="-1" strike="noStrike">
              <a:latin typeface="Arial"/>
            </a:endParaRPr>
          </a:p>
          <a:p>
            <a:pPr algn="ctr">
              <a:lnSpc>
                <a:spcPct val="100000"/>
              </a:lnSpc>
            </a:pPr>
            <a:endParaRPr b="0" lang="fr-FR" sz="2800" spc="-1" strike="noStrike">
              <a:latin typeface="Arial"/>
            </a:endParaRPr>
          </a:p>
          <a:p>
            <a:pPr algn="ctr">
              <a:lnSpc>
                <a:spcPct val="100000"/>
              </a:lnSpc>
            </a:pPr>
            <a:endParaRPr b="0" lang="fr-FR" sz="2800" spc="-1" strike="noStrike">
              <a:latin typeface="Arial"/>
            </a:endParaRPr>
          </a:p>
          <a:p>
            <a:pPr algn="ctr">
              <a:lnSpc>
                <a:spcPct val="100000"/>
              </a:lnSpc>
            </a:pPr>
            <a:endParaRPr b="0" lang="fr-FR" sz="2800" spc="-1" strike="noStrike">
              <a:latin typeface="Arial"/>
            </a:endParaRPr>
          </a:p>
          <a:p>
            <a:pPr algn="just">
              <a:lnSpc>
                <a:spcPct val="100000"/>
              </a:lnSpc>
            </a:pPr>
            <a:endParaRPr b="0" lang="fr-FR" sz="2800" spc="-1" strike="noStrike">
              <a:latin typeface="Arial"/>
            </a:endParaRPr>
          </a:p>
          <a:p>
            <a:pPr algn="ctr">
              <a:lnSpc>
                <a:spcPct val="100000"/>
              </a:lnSpc>
            </a:pPr>
            <a:endParaRPr b="0" lang="fr-FR" sz="2800" spc="-1" strike="noStrike">
              <a:latin typeface="Arial"/>
            </a:endParaRPr>
          </a:p>
          <a:p>
            <a:pPr algn="ctr">
              <a:lnSpc>
                <a:spcPct val="100000"/>
              </a:lnSpc>
            </a:pPr>
            <a:endParaRPr b="0" lang="fr-FR" sz="2800" spc="-1" strike="noStrike">
              <a:latin typeface="Arial"/>
            </a:endParaRPr>
          </a:p>
          <a:p>
            <a:pPr algn="ctr">
              <a:lnSpc>
                <a:spcPct val="100000"/>
              </a:lnSpc>
            </a:pPr>
            <a:endParaRPr b="0" lang="fr-FR" sz="2800" spc="-1" strike="noStrike">
              <a:latin typeface="Arial"/>
            </a:endParaRPr>
          </a:p>
          <a:p>
            <a:pPr algn="ctr">
              <a:lnSpc>
                <a:spcPct val="100000"/>
              </a:lnSpc>
            </a:pPr>
            <a:endParaRPr b="0" lang="fr-FR" sz="2800" spc="-1" strike="noStrike">
              <a:latin typeface="Arial"/>
            </a:endParaRPr>
          </a:p>
          <a:p>
            <a:pPr algn="ctr">
              <a:lnSpc>
                <a:spcPct val="100000"/>
              </a:lnSpc>
            </a:pPr>
            <a:r>
              <a:rPr b="1" lang="fr-FR" sz="3200" spc="-1" strike="noStrike">
                <a:solidFill>
                  <a:srgbClr val="0000ff"/>
                </a:solidFill>
                <a:latin typeface="Calibri"/>
                <a:ea typeface="DejaVu Sans"/>
              </a:rPr>
              <a:t> </a:t>
            </a:r>
            <a:endParaRPr b="0" lang="fr-FR" sz="3200" spc="-1" strike="noStrike">
              <a:latin typeface="Arial"/>
            </a:endParaRPr>
          </a:p>
        </p:txBody>
      </p:sp>
      <p:pic>
        <p:nvPicPr>
          <p:cNvPr id="445" name="Image 12"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6" name="Image 10" descr=""/>
          <p:cNvPicPr/>
          <p:nvPr/>
        </p:nvPicPr>
        <p:blipFill>
          <a:blip r:embed="rId1"/>
          <a:stretch/>
        </p:blipFill>
        <p:spPr>
          <a:xfrm>
            <a:off x="289080" y="116280"/>
            <a:ext cx="838800" cy="842760"/>
          </a:xfrm>
          <a:prstGeom prst="rect">
            <a:avLst/>
          </a:prstGeom>
          <a:ln>
            <a:noFill/>
          </a:ln>
        </p:spPr>
      </p:pic>
      <p:sp>
        <p:nvSpPr>
          <p:cNvPr id="447" name="CustomShape 1"/>
          <p:cNvSpPr/>
          <p:nvPr/>
        </p:nvSpPr>
        <p:spPr>
          <a:xfrm>
            <a:off x="1129680" y="467280"/>
            <a:ext cx="6916680" cy="942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Passage progressif du choix du sujet au questionnement</a:t>
            </a:r>
            <a:endParaRPr b="0" lang="fr-FR" sz="2800" spc="-1" strike="noStrike">
              <a:latin typeface="Arial"/>
            </a:endParaRPr>
          </a:p>
        </p:txBody>
      </p:sp>
      <p:sp>
        <p:nvSpPr>
          <p:cNvPr id="448" name="CustomShape 2"/>
          <p:cNvSpPr/>
          <p:nvPr/>
        </p:nvSpPr>
        <p:spPr>
          <a:xfrm>
            <a:off x="1129680" y="1767240"/>
            <a:ext cx="7095960" cy="2966400"/>
          </a:xfrm>
          <a:prstGeom prst="frame">
            <a:avLst>
              <a:gd name="adj1" fmla="val 12500"/>
            </a:avLst>
          </a:prstGeom>
          <a:solidFill>
            <a:schemeClr val="accent6">
              <a:lumMod val="60000"/>
              <a:lumOff val="40000"/>
            </a:schemeClr>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9" name="CustomShape 3"/>
          <p:cNvSpPr/>
          <p:nvPr/>
        </p:nvSpPr>
        <p:spPr>
          <a:xfrm>
            <a:off x="1601280" y="1767240"/>
            <a:ext cx="6017040" cy="18273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solidFill>
                  <a:srgbClr val="000000"/>
                </a:solidFill>
                <a:latin typeface="Calibri"/>
                <a:ea typeface="DejaVu Sans"/>
              </a:rPr>
              <a:t>         </a:t>
            </a:r>
            <a:r>
              <a:rPr b="1" lang="fr-FR" sz="2000" spc="-1" strike="noStrike">
                <a:solidFill>
                  <a:srgbClr val="000000"/>
                </a:solidFill>
                <a:latin typeface="Calibri"/>
                <a:ea typeface="DejaVu Sans"/>
              </a:rPr>
              <a:t>Après la première séance (en distanciel)</a:t>
            </a: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a:p>
            <a:pPr>
              <a:lnSpc>
                <a:spcPct val="100000"/>
              </a:lnSpc>
            </a:pPr>
            <a:r>
              <a:rPr b="1" lang="fr-FR" sz="1800" spc="-1" strike="noStrike">
                <a:solidFill>
                  <a:srgbClr val="000000"/>
                </a:solidFill>
                <a:latin typeface="Calibri"/>
                <a:ea typeface="DejaVu Sans"/>
              </a:rPr>
              <a:t>Renseigner </a:t>
            </a:r>
            <a:r>
              <a:rPr b="0" lang="fr-FR" sz="1800" spc="-1" strike="noStrike">
                <a:solidFill>
                  <a:srgbClr val="000000"/>
                </a:solidFill>
                <a:latin typeface="Calibri"/>
                <a:ea typeface="DejaVu Sans"/>
              </a:rPr>
              <a:t>le questionnaire en ligne (lime Survey) : données récoltées sur un tableur OPEN OFFICE ou Excel : choix des thèmes , des mots clés , des notions..</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483" dur="indefinite" restart="never" nodeType="tmRoot">
          <p:childTnLst>
            <p:seq>
              <p:cTn id="484" dur="indefinite" nodeType="mainSeq">
                <p:childTnLst>
                  <p:par>
                    <p:cTn id="485" fill="hold">
                      <p:stCondLst>
                        <p:cond delay="indefinite"/>
                      </p:stCondLst>
                      <p:childTnLst>
                        <p:par>
                          <p:cTn id="486" fill="hold">
                            <p:stCondLst>
                              <p:cond delay="0"/>
                            </p:stCondLst>
                            <p:childTnLst>
                              <p:par>
                                <p:cTn id="487" nodeType="clickEffect" fill="hold" presetClass="entr" presetID="37">
                                  <p:stCondLst>
                                    <p:cond delay="0"/>
                                  </p:stCondLst>
                                  <p:childTnLst>
                                    <p:set>
                                      <p:cBhvr>
                                        <p:cTn id="488" dur="1" fill="hold">
                                          <p:stCondLst>
                                            <p:cond delay="0"/>
                                          </p:stCondLst>
                                        </p:cTn>
                                        <p:tgtEl>
                                          <p:spTgt spid="448"/>
                                        </p:tgtEl>
                                        <p:attrNameLst>
                                          <p:attrName>style.visibility</p:attrName>
                                        </p:attrNameLst>
                                      </p:cBhvr>
                                      <p:to>
                                        <p:strVal val="visible"/>
                                      </p:to>
                                    </p:set>
                                    <p:animEffect filter="fade" transition="in">
                                      <p:cBhvr additive="repl">
                                        <p:cTn id="489" dur="1000"/>
                                        <p:tgtEl>
                                          <p:spTgt spid="448"/>
                                        </p:tgtEl>
                                      </p:cBhvr>
                                    </p:animEffect>
                                    <p:anim calcmode="lin" valueType="num">
                                      <p:cBhvr additive="repl">
                                        <p:cTn id="490" dur="1000" fill="hold"/>
                                        <p:tgtEl>
                                          <p:spTgt spid="448"/>
                                        </p:tgtEl>
                                        <p:attrNameLst>
                                          <p:attrName>ppt_x</p:attrName>
                                        </p:attrNameLst>
                                      </p:cBhvr>
                                      <p:tavLst>
                                        <p:tav tm="0">
                                          <p:val>
                                            <p:strVal val="#ppt_x"/>
                                          </p:val>
                                        </p:tav>
                                        <p:tav tm="100000">
                                          <p:val>
                                            <p:strVal val="#ppt_x"/>
                                          </p:val>
                                        </p:tav>
                                      </p:tavLst>
                                    </p:anim>
                                    <p:anim calcmode="lin" valueType="num">
                                      <p:cBhvr additive="repl">
                                        <p:cTn id="491" dur="900" fill="hold"/>
                                        <p:tgtEl>
                                          <p:spTgt spid="448"/>
                                        </p:tgtEl>
                                        <p:attrNameLst>
                                          <p:attrName>ppt_y</p:attrName>
                                        </p:attrNameLst>
                                      </p:cBhvr>
                                      <p:tavLst>
                                        <p:tav tm="0">
                                          <p:val>
                                            <p:strVal val="#ppt_y+1"/>
                                          </p:val>
                                        </p:tav>
                                        <p:tav tm="100000">
                                          <p:val>
                                            <p:strVal val="#ppt_y-.03"/>
                                          </p:val>
                                        </p:tav>
                                      </p:tavLst>
                                    </p:anim>
                                    <p:anim calcmode="lin" valueType="num">
                                      <p:cBhvr additive="repl">
                                        <p:cTn id="492" dur="100" fill="hold">
                                          <p:stCondLst>
                                            <p:cond delay="900"/>
                                          </p:stCondLst>
                                        </p:cTn>
                                        <p:tgtEl>
                                          <p:spTgt spid="448"/>
                                        </p:tgtEl>
                                        <p:attrNameLst>
                                          <p:attrName>ppt_y</p:attrName>
                                        </p:attrNameLst>
                                      </p:cBhvr>
                                      <p:tavLst>
                                        <p:tav tm="0">
                                          <p:val>
                                            <p:strVal val="#ppt_y-.03"/>
                                          </p:val>
                                        </p:tav>
                                        <p:tav tm="100000">
                                          <p:val>
                                            <p:strVal val="#ppt_y"/>
                                          </p:val>
                                        </p:tav>
                                      </p:tavLst>
                                    </p:anim>
                                  </p:childTnLst>
                                </p:cTn>
                              </p:par>
                            </p:childTnLst>
                          </p:cTn>
                        </p:par>
                      </p:childTnLst>
                    </p:cTn>
                  </p:par>
                  <p:par>
                    <p:cTn id="493" fill="hold">
                      <p:stCondLst>
                        <p:cond delay="indefinite"/>
                      </p:stCondLst>
                      <p:childTnLst>
                        <p:par>
                          <p:cTn id="494" fill="hold">
                            <p:stCondLst>
                              <p:cond delay="0"/>
                            </p:stCondLst>
                            <p:childTnLst>
                              <p:par>
                                <p:cTn id="495" nodeType="clickEffect" fill="hold" presetClass="entr" presetID="37">
                                  <p:stCondLst>
                                    <p:cond delay="0"/>
                                  </p:stCondLst>
                                  <p:childTnLst>
                                    <p:set>
                                      <p:cBhvr>
                                        <p:cTn id="496" dur="1" fill="hold">
                                          <p:stCondLst>
                                            <p:cond delay="0"/>
                                          </p:stCondLst>
                                        </p:cTn>
                                        <p:tgtEl>
                                          <p:spTgt spid="449"/>
                                        </p:tgtEl>
                                        <p:attrNameLst>
                                          <p:attrName>style.visibility</p:attrName>
                                        </p:attrNameLst>
                                      </p:cBhvr>
                                      <p:to>
                                        <p:strVal val="visible"/>
                                      </p:to>
                                    </p:set>
                                    <p:animEffect filter="fade" transition="in">
                                      <p:cBhvr additive="repl">
                                        <p:cTn id="497" dur="1000"/>
                                        <p:tgtEl>
                                          <p:spTgt spid="449"/>
                                        </p:tgtEl>
                                      </p:cBhvr>
                                    </p:animEffect>
                                    <p:anim calcmode="lin" valueType="num">
                                      <p:cBhvr additive="repl">
                                        <p:cTn id="498" dur="1000" fill="hold"/>
                                        <p:tgtEl>
                                          <p:spTgt spid="449"/>
                                        </p:tgtEl>
                                        <p:attrNameLst>
                                          <p:attrName>ppt_x</p:attrName>
                                        </p:attrNameLst>
                                      </p:cBhvr>
                                      <p:tavLst>
                                        <p:tav tm="0">
                                          <p:val>
                                            <p:strVal val="#ppt_x"/>
                                          </p:val>
                                        </p:tav>
                                        <p:tav tm="100000">
                                          <p:val>
                                            <p:strVal val="#ppt_x"/>
                                          </p:val>
                                        </p:tav>
                                      </p:tavLst>
                                    </p:anim>
                                    <p:anim calcmode="lin" valueType="num">
                                      <p:cBhvr additive="repl">
                                        <p:cTn id="499" dur="900" fill="hold"/>
                                        <p:tgtEl>
                                          <p:spTgt spid="449"/>
                                        </p:tgtEl>
                                        <p:attrNameLst>
                                          <p:attrName>ppt_y</p:attrName>
                                        </p:attrNameLst>
                                      </p:cBhvr>
                                      <p:tavLst>
                                        <p:tav tm="0">
                                          <p:val>
                                            <p:strVal val="#ppt_y+1"/>
                                          </p:val>
                                        </p:tav>
                                        <p:tav tm="100000">
                                          <p:val>
                                            <p:strVal val="#ppt_y-.03"/>
                                          </p:val>
                                        </p:tav>
                                      </p:tavLst>
                                    </p:anim>
                                    <p:anim calcmode="lin" valueType="num">
                                      <p:cBhvr additive="repl">
                                        <p:cTn id="500" dur="100" fill="hold">
                                          <p:stCondLst>
                                            <p:cond delay="900"/>
                                          </p:stCondLst>
                                        </p:cTn>
                                        <p:tgtEl>
                                          <p:spTgt spid="4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0" name="Image 10" descr=""/>
          <p:cNvPicPr/>
          <p:nvPr/>
        </p:nvPicPr>
        <p:blipFill>
          <a:blip r:embed="rId1"/>
          <a:stretch/>
        </p:blipFill>
        <p:spPr>
          <a:xfrm>
            <a:off x="289080" y="116280"/>
            <a:ext cx="838800" cy="842760"/>
          </a:xfrm>
          <a:prstGeom prst="rect">
            <a:avLst/>
          </a:prstGeom>
          <a:ln>
            <a:noFill/>
          </a:ln>
        </p:spPr>
      </p:pic>
      <p:sp>
        <p:nvSpPr>
          <p:cNvPr id="451" name="CustomShape 1"/>
          <p:cNvSpPr/>
          <p:nvPr/>
        </p:nvSpPr>
        <p:spPr>
          <a:xfrm>
            <a:off x="1129680" y="467280"/>
            <a:ext cx="6916680" cy="942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Préparer  au cours de l’année les élèves à l’épreuve du Grand Oral </a:t>
            </a:r>
            <a:endParaRPr b="0" lang="fr-FR" sz="2800" spc="-1" strike="noStrike">
              <a:latin typeface="Arial"/>
            </a:endParaRPr>
          </a:p>
        </p:txBody>
      </p:sp>
      <p:sp>
        <p:nvSpPr>
          <p:cNvPr id="452" name="CustomShape 2"/>
          <p:cNvSpPr/>
          <p:nvPr/>
        </p:nvSpPr>
        <p:spPr>
          <a:xfrm>
            <a:off x="1129680" y="2228760"/>
            <a:ext cx="7123680" cy="2375640"/>
          </a:xfrm>
          <a:prstGeom prst="rect">
            <a:avLst/>
          </a:prstGeom>
          <a:solidFill>
            <a:schemeClr val="accent6">
              <a:lumMod val="60000"/>
              <a:lumOff val="40000"/>
            </a:schemeClr>
          </a:solidFill>
          <a:ln>
            <a:solidFill>
              <a:srgbClr val="be4b48"/>
            </a:solidFill>
            <a:round/>
          </a:ln>
          <a:effectLst>
            <a:outerShdw blurRad="4000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spAutoFit/>
          </a:bodyPr>
          <a:p>
            <a:pPr>
              <a:lnSpc>
                <a:spcPct val="100000"/>
              </a:lnSpc>
            </a:pPr>
            <a:r>
              <a:rPr b="1" lang="fr-FR" sz="2400" spc="-1" strike="noStrike">
                <a:solidFill>
                  <a:srgbClr val="000000"/>
                </a:solidFill>
                <a:latin typeface="Calibri"/>
                <a:ea typeface="DejaVu Sans"/>
              </a:rPr>
              <a:t>Séances suivantes (en présentiel ) :</a:t>
            </a:r>
            <a:endParaRPr b="0" lang="fr-FR" sz="2400" spc="-1" strike="noStrike">
              <a:latin typeface="Arial"/>
            </a:endParaRPr>
          </a:p>
          <a:p>
            <a:pPr>
              <a:lnSpc>
                <a:spcPct val="100000"/>
              </a:lnSpc>
            </a:pPr>
            <a:r>
              <a:rPr b="0" lang="fr-FR" sz="1800" spc="-1" strike="noStrike">
                <a:solidFill>
                  <a:srgbClr val="000000"/>
                </a:solidFill>
                <a:latin typeface="Calibri"/>
                <a:ea typeface="DejaVu Sans"/>
              </a:rPr>
              <a:t>Suivi du travail de l’élève :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sur la structuration de  son exposé ,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Sur son argumentation</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Sur l’explicitation de son  cheminement concernant son projet d’orientation.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501" dur="indefinite" restart="never" nodeType="tmRoot">
          <p:childTnLst>
            <p:seq>
              <p:cTn id="502" dur="indefinite" nodeType="mainSeq">
                <p:childTnLst>
                  <p:par>
                    <p:cTn id="503" fill="hold">
                      <p:stCondLst>
                        <p:cond delay="indefinite"/>
                      </p:stCondLst>
                      <p:childTnLst>
                        <p:par>
                          <p:cTn id="504" fill="hold">
                            <p:stCondLst>
                              <p:cond delay="0"/>
                            </p:stCondLst>
                            <p:childTnLst>
                              <p:par>
                                <p:cTn id="505" nodeType="clickEffect" fill="hold" presetClass="entr" presetID="37">
                                  <p:stCondLst>
                                    <p:cond delay="0"/>
                                  </p:stCondLst>
                                  <p:childTnLst>
                                    <p:set>
                                      <p:cBhvr>
                                        <p:cTn id="506" dur="1" fill="hold">
                                          <p:stCondLst>
                                            <p:cond delay="0"/>
                                          </p:stCondLst>
                                        </p:cTn>
                                        <p:tgtEl>
                                          <p:spTgt spid="452"/>
                                        </p:tgtEl>
                                        <p:attrNameLst>
                                          <p:attrName>style.visibility</p:attrName>
                                        </p:attrNameLst>
                                      </p:cBhvr>
                                      <p:to>
                                        <p:strVal val="visible"/>
                                      </p:to>
                                    </p:set>
                                    <p:animEffect filter="fade" transition="in">
                                      <p:cBhvr additive="repl">
                                        <p:cTn id="507" dur="1000"/>
                                        <p:tgtEl>
                                          <p:spTgt spid="452"/>
                                        </p:tgtEl>
                                      </p:cBhvr>
                                    </p:animEffect>
                                    <p:anim calcmode="lin" valueType="num">
                                      <p:cBhvr additive="repl">
                                        <p:cTn id="508" dur="1000" fill="hold"/>
                                        <p:tgtEl>
                                          <p:spTgt spid="452"/>
                                        </p:tgtEl>
                                        <p:attrNameLst>
                                          <p:attrName>ppt_x</p:attrName>
                                        </p:attrNameLst>
                                      </p:cBhvr>
                                      <p:tavLst>
                                        <p:tav tm="0">
                                          <p:val>
                                            <p:strVal val="#ppt_x"/>
                                          </p:val>
                                        </p:tav>
                                        <p:tav tm="100000">
                                          <p:val>
                                            <p:strVal val="#ppt_x"/>
                                          </p:val>
                                        </p:tav>
                                      </p:tavLst>
                                    </p:anim>
                                    <p:anim calcmode="lin" valueType="num">
                                      <p:cBhvr additive="repl">
                                        <p:cTn id="509" dur="900" fill="hold"/>
                                        <p:tgtEl>
                                          <p:spTgt spid="452"/>
                                        </p:tgtEl>
                                        <p:attrNameLst>
                                          <p:attrName>ppt_y</p:attrName>
                                        </p:attrNameLst>
                                      </p:cBhvr>
                                      <p:tavLst>
                                        <p:tav tm="0">
                                          <p:val>
                                            <p:strVal val="#ppt_y+1"/>
                                          </p:val>
                                        </p:tav>
                                        <p:tav tm="100000">
                                          <p:val>
                                            <p:strVal val="#ppt_y-.03"/>
                                          </p:val>
                                        </p:tav>
                                      </p:tavLst>
                                    </p:anim>
                                    <p:anim calcmode="lin" valueType="num">
                                      <p:cBhvr additive="repl">
                                        <p:cTn id="510" dur="100" fill="hold">
                                          <p:stCondLst>
                                            <p:cond delay="900"/>
                                          </p:stCondLst>
                                        </p:cTn>
                                        <p:tgtEl>
                                          <p:spTgt spid="4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3" name="Image 2" descr=""/>
          <p:cNvPicPr/>
          <p:nvPr/>
        </p:nvPicPr>
        <p:blipFill>
          <a:blip r:embed="rId1"/>
          <a:stretch/>
        </p:blipFill>
        <p:spPr>
          <a:xfrm>
            <a:off x="289080" y="116280"/>
            <a:ext cx="838800" cy="842760"/>
          </a:xfrm>
          <a:prstGeom prst="rect">
            <a:avLst/>
          </a:prstGeom>
          <a:ln>
            <a:noFill/>
          </a:ln>
        </p:spPr>
      </p:pic>
      <p:sp>
        <p:nvSpPr>
          <p:cNvPr id="454" name="CustomShape 1"/>
          <p:cNvSpPr/>
          <p:nvPr/>
        </p:nvSpPr>
        <p:spPr>
          <a:xfrm>
            <a:off x="800640" y="545400"/>
            <a:ext cx="785304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ff"/>
                </a:solidFill>
                <a:latin typeface="Calibri"/>
                <a:ea typeface="DejaVu Sans"/>
              </a:rPr>
              <a:t> </a:t>
            </a:r>
            <a:r>
              <a:rPr b="1" lang="fr-FR" sz="2400" spc="-1" strike="noStrike">
                <a:solidFill>
                  <a:srgbClr val="0000ff"/>
                </a:solidFill>
                <a:latin typeface="Calibri"/>
                <a:ea typeface="DejaVu Sans"/>
              </a:rPr>
              <a:t>Mutualisation d’enseignant.e.s : proposition de progression </a:t>
            </a:r>
            <a:endParaRPr b="0" lang="fr-FR" sz="2400" spc="-1" strike="noStrike">
              <a:latin typeface="Arial"/>
            </a:endParaRPr>
          </a:p>
        </p:txBody>
      </p:sp>
      <p:sp>
        <p:nvSpPr>
          <p:cNvPr id="455" name="CustomShape 2"/>
          <p:cNvSpPr/>
          <p:nvPr/>
        </p:nvSpPr>
        <p:spPr>
          <a:xfrm>
            <a:off x="800640" y="1191600"/>
            <a:ext cx="7535520" cy="6399000"/>
          </a:xfrm>
          <a:prstGeom prst="rect">
            <a:avLst/>
          </a:prstGeom>
          <a:solidFill>
            <a:schemeClr val="accent1">
              <a:lumMod val="60000"/>
              <a:lumOff val="40000"/>
            </a:schemeClr>
          </a:solid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Arial"/>
                <a:ea typeface="DejaVu Sans"/>
              </a:rPr>
              <a:t>Premier temps : en classes de seconde , première puis terminale</a:t>
            </a:r>
            <a:endParaRPr b="0" lang="fr-FR" sz="1800" spc="-1" strike="noStrike">
              <a:latin typeface="Arial"/>
            </a:endParaRPr>
          </a:p>
          <a:p>
            <a:pPr>
              <a:lnSpc>
                <a:spcPct val="100000"/>
              </a:lnSpc>
            </a:pPr>
            <a:r>
              <a:rPr b="1" lang="fr-FR" sz="1800" spc="-1" strike="noStrike">
                <a:solidFill>
                  <a:srgbClr val="000000"/>
                </a:solidFill>
                <a:latin typeface="Arial"/>
                <a:ea typeface="DejaVu Sans"/>
              </a:rPr>
              <a:t> </a:t>
            </a:r>
            <a:r>
              <a:rPr b="0" lang="fr-FR" sz="1800" spc="-1" strike="noStrike">
                <a:solidFill>
                  <a:srgbClr val="000000"/>
                </a:solidFill>
                <a:latin typeface="Arial"/>
                <a:ea typeface="DejaVu Sans"/>
              </a:rPr>
              <a:t>L’élève mène une réflexion sur ses envies , sur  les domaines d’activité qui l’intéresse, son orientation (carnet de bord) avec les outils et moyens mis à sa disposition. </a:t>
            </a:r>
            <a:endParaRPr b="0" lang="fr-FR" sz="1800" spc="-1" strike="noStrike">
              <a:latin typeface="Arial"/>
            </a:endParaRPr>
          </a:p>
          <a:p>
            <a:pPr>
              <a:lnSpc>
                <a:spcPct val="100000"/>
              </a:lnSpc>
            </a:pPr>
            <a:r>
              <a:rPr b="0" lang="fr-FR" sz="1800" spc="-1" strike="noStrike">
                <a:solidFill>
                  <a:srgbClr val="000000"/>
                </a:solidFill>
                <a:latin typeface="Arial"/>
                <a:ea typeface="DejaVu Sans"/>
              </a:rPr>
              <a:t>À ce stade, travail possible sur l’estime de soi. </a:t>
            </a:r>
            <a:endParaRPr b="0" lang="fr-FR" sz="1800" spc="-1" strike="noStrike">
              <a:latin typeface="Arial"/>
            </a:endParaRPr>
          </a:p>
          <a:p>
            <a:pPr>
              <a:lnSpc>
                <a:spcPct val="100000"/>
              </a:lnSpc>
            </a:pPr>
            <a:r>
              <a:rPr b="0" lang="fr-FR" sz="1800" spc="-1" strike="noStrike">
                <a:solidFill>
                  <a:srgbClr val="000000"/>
                </a:solidFill>
                <a:latin typeface="Arial"/>
                <a:ea typeface="DejaVu Sans"/>
              </a:rPr>
              <a:t>Programmes du cycle terminal mis à la disposition des élèves : choix de sujets en lien avec les motivations de l’élève,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Arial"/>
                <a:ea typeface="DejaVu Sans"/>
              </a:rPr>
              <a:t>Deuxième temps : de la rentrée jusqu’à la fin du mois de mars</a:t>
            </a:r>
            <a:endParaRPr b="0" lang="fr-FR" sz="1800" spc="-1" strike="noStrike">
              <a:latin typeface="Arial"/>
            </a:endParaRPr>
          </a:p>
          <a:p>
            <a:pPr>
              <a:lnSpc>
                <a:spcPct val="100000"/>
              </a:lnSpc>
            </a:pPr>
            <a:r>
              <a:rPr b="0" lang="fr-FR" sz="1800" spc="-1" strike="noStrike">
                <a:solidFill>
                  <a:srgbClr val="000000"/>
                </a:solidFill>
                <a:latin typeface="Arial"/>
                <a:ea typeface="DejaVu Sans"/>
              </a:rPr>
              <a:t>L’élève se documente pour passer progressivement du choix d’un sujet à un questionnement (carnet de bord) :</a:t>
            </a:r>
            <a:endParaRPr b="0" lang="fr-FR" sz="1800" spc="-1" strike="noStrike">
              <a:latin typeface="Arial"/>
            </a:endParaRPr>
          </a:p>
          <a:p>
            <a:pPr marL="216000" indent="-214560">
              <a:lnSpc>
                <a:spcPct val="100000"/>
              </a:lnSpc>
              <a:buClr>
                <a:srgbClr val="000000"/>
              </a:buClr>
              <a:buFont typeface="StarSymbol"/>
              <a:buChar char="-"/>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auprès de professionnels,</a:t>
            </a:r>
            <a:endParaRPr b="0" lang="fr-FR" sz="1800" spc="-1" strike="noStrike">
              <a:latin typeface="Arial"/>
            </a:endParaRPr>
          </a:p>
          <a:p>
            <a:pPr marL="216000" indent="-214560">
              <a:lnSpc>
                <a:spcPct val="100000"/>
              </a:lnSpc>
              <a:buClr>
                <a:srgbClr val="000000"/>
              </a:buClr>
              <a:buFont typeface="StarSymbol"/>
              <a:buChar char="-"/>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publications scientifiques (éducation aux media)…</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Arial"/>
                <a:ea typeface="DejaVu Sans"/>
              </a:rPr>
              <a:t>Troisième temps : de la fin du mois de mars jusqu’à l’épreuve</a:t>
            </a:r>
            <a:endParaRPr b="0" lang="fr-FR" sz="1800" spc="-1" strike="noStrike">
              <a:latin typeface="Arial"/>
            </a:endParaRPr>
          </a:p>
          <a:p>
            <a:pPr>
              <a:lnSpc>
                <a:spcPct val="100000"/>
              </a:lnSpc>
            </a:pPr>
            <a:r>
              <a:rPr b="0" lang="fr-FR" sz="1800" spc="-1" strike="noStrike">
                <a:solidFill>
                  <a:srgbClr val="000000"/>
                </a:solidFill>
                <a:latin typeface="Arial"/>
                <a:ea typeface="DejaVu Sans"/>
              </a:rPr>
              <a:t>l’élève structure son exposé , </a:t>
            </a:r>
            <a:endParaRPr b="0" lang="fr-FR" sz="1800" spc="-1" strike="noStrike">
              <a:latin typeface="Arial"/>
            </a:endParaRPr>
          </a:p>
          <a:p>
            <a:pPr>
              <a:lnSpc>
                <a:spcPct val="100000"/>
              </a:lnSpc>
            </a:pPr>
            <a:r>
              <a:rPr b="0" lang="fr-FR" sz="1800" spc="-1" strike="noStrike">
                <a:solidFill>
                  <a:srgbClr val="000000"/>
                </a:solidFill>
                <a:latin typeface="Arial"/>
                <a:ea typeface="DejaVu Sans"/>
              </a:rPr>
              <a:t>Il construit une argumentation personnelle </a:t>
            </a:r>
            <a:endParaRPr b="0" lang="fr-FR" sz="1800" spc="-1" strike="noStrike">
              <a:latin typeface="Arial"/>
            </a:endParaRPr>
          </a:p>
          <a:p>
            <a:pPr>
              <a:lnSpc>
                <a:spcPct val="100000"/>
              </a:lnSpc>
            </a:pPr>
            <a:r>
              <a:rPr b="0" lang="fr-FR" sz="1800" spc="-1" strike="noStrike">
                <a:solidFill>
                  <a:srgbClr val="000000"/>
                </a:solidFill>
                <a:latin typeface="Arial"/>
                <a:ea typeface="DejaVu Sans"/>
              </a:rPr>
              <a:t>Il explicite le cheminement ( carnet de bord: métacognition) qui l’a conduit à son projet personnel d’orientation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511" dur="indefinite" restart="never" nodeType="tmRoot">
          <p:childTnLst>
            <p:seq>
              <p:cTn id="512" dur="indefinite" nodeType="mainSeq">
                <p:childTnLst>
                  <p:par>
                    <p:cTn id="513" fill="hold">
                      <p:stCondLst>
                        <p:cond delay="indefinite"/>
                      </p:stCondLst>
                      <p:childTnLst>
                        <p:par>
                          <p:cTn id="514" fill="hold">
                            <p:stCondLst>
                              <p:cond delay="0"/>
                            </p:stCondLst>
                            <p:childTnLst>
                              <p:par>
                                <p:cTn id="515" nodeType="clickEffect" fill="hold" presetClass="entr" presetID="16" presetSubtype="26">
                                  <p:stCondLst>
                                    <p:cond delay="0"/>
                                  </p:stCondLst>
                                  <p:childTnLst>
                                    <p:set>
                                      <p:cBhvr>
                                        <p:cTn id="516" dur="1" fill="hold">
                                          <p:stCondLst>
                                            <p:cond delay="0"/>
                                          </p:stCondLst>
                                        </p:cTn>
                                        <p:tgtEl>
                                          <p:spTgt spid="455"/>
                                        </p:tgtEl>
                                        <p:attrNameLst>
                                          <p:attrName>style.visibility</p:attrName>
                                        </p:attrNameLst>
                                      </p:cBhvr>
                                      <p:to>
                                        <p:strVal val="visible"/>
                                      </p:to>
                                    </p:set>
                                    <p:animEffect filter="barn(inHorizontal)" transition="in">
                                      <p:cBhvr additive="repl">
                                        <p:cTn id="517" dur="500"/>
                                        <p:tgtEl>
                                          <p:spTgt spid="4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CustomShape 1"/>
          <p:cNvSpPr/>
          <p:nvPr/>
        </p:nvSpPr>
        <p:spPr>
          <a:xfrm>
            <a:off x="1333440" y="1994040"/>
            <a:ext cx="6284880" cy="367560"/>
          </a:xfrm>
          <a:prstGeom prst="rect">
            <a:avLst/>
          </a:prstGeom>
          <a:noFill/>
          <a:ln>
            <a:noFill/>
          </a:ln>
        </p:spPr>
        <p:style>
          <a:lnRef idx="0"/>
          <a:fillRef idx="0"/>
          <a:effectRef idx="0"/>
          <a:fontRef idx="minor"/>
        </p:style>
      </p:sp>
      <p:sp>
        <p:nvSpPr>
          <p:cNvPr id="457" name="CustomShape 2"/>
          <p:cNvSpPr/>
          <p:nvPr/>
        </p:nvSpPr>
        <p:spPr>
          <a:xfrm>
            <a:off x="1333440" y="1343160"/>
            <a:ext cx="182880" cy="459720"/>
          </a:xfrm>
          <a:prstGeom prst="rect">
            <a:avLst/>
          </a:prstGeom>
          <a:noFill/>
          <a:ln>
            <a:noFill/>
          </a:ln>
        </p:spPr>
        <p:style>
          <a:lnRef idx="0"/>
          <a:fillRef idx="0"/>
          <a:effectRef idx="0"/>
          <a:fontRef idx="minor"/>
        </p:style>
      </p:sp>
      <p:sp>
        <p:nvSpPr>
          <p:cNvPr id="458" name="CustomShape 3"/>
          <p:cNvSpPr/>
          <p:nvPr/>
        </p:nvSpPr>
        <p:spPr>
          <a:xfrm>
            <a:off x="662760" y="1209240"/>
            <a:ext cx="7660080" cy="22831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4800" spc="-1" strike="noStrike">
                <a:solidFill>
                  <a:srgbClr val="0000ff"/>
                </a:solidFill>
                <a:latin typeface="Calibri"/>
                <a:ea typeface="DejaVu Sans"/>
              </a:rPr>
              <a:t>L’oral lors des séances d’enseignement des sciences </a:t>
            </a:r>
            <a:endParaRPr b="0" lang="fr-FR" sz="4800" spc="-1" strike="noStrike">
              <a:latin typeface="Arial"/>
            </a:endParaRPr>
          </a:p>
          <a:p>
            <a:pPr algn="ctr">
              <a:lnSpc>
                <a:spcPct val="100000"/>
              </a:lnSpc>
            </a:pPr>
            <a:r>
              <a:rPr b="1" lang="fr-FR" sz="4800" spc="-1" strike="noStrike">
                <a:solidFill>
                  <a:srgbClr val="0000ff"/>
                </a:solidFill>
                <a:latin typeface="Calibri"/>
                <a:ea typeface="DejaVu Sans"/>
              </a:rPr>
              <a:t>de la vie et de la Terre  </a:t>
            </a:r>
            <a:endParaRPr b="0" lang="fr-FR" sz="4800" spc="-1" strike="noStrike">
              <a:latin typeface="Arial"/>
            </a:endParaRPr>
          </a:p>
        </p:txBody>
      </p:sp>
      <p:sp>
        <p:nvSpPr>
          <p:cNvPr id="459" name="CustomShape 4"/>
          <p:cNvSpPr/>
          <p:nvPr/>
        </p:nvSpPr>
        <p:spPr>
          <a:xfrm>
            <a:off x="861840" y="3777480"/>
            <a:ext cx="6991560" cy="1735560"/>
          </a:xfrm>
          <a:prstGeom prst="rect">
            <a:avLst/>
          </a:prstGeom>
          <a:gradFill rotWithShape="0">
            <a:gsLst>
              <a:gs pos="0">
                <a:srgbClr val="fcd5b5"/>
              </a:gs>
              <a:gs pos="100000">
                <a:srgbClr val="dce6f2"/>
              </a:gs>
            </a:gsLst>
            <a:lin ang="10800000"/>
          </a:gradFill>
          <a:ln w="28440">
            <a:solidFill>
              <a:schemeClr val="accent1">
                <a:lumMod val="40000"/>
                <a:lumOff val="60000"/>
              </a:schemeClr>
            </a:solidFill>
            <a:round/>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La Maîtrise de la langue c'est la maîtrise des diverses situations énonciatives proposées par chaque discipline et nécessaires pour construire, formaliser et réinvestir les savoirs constitutifs d'une culture. Dans les trois pratiques langagières - lire, écrire, dire -, la maîtrise des outils verbaux et non verbaux permettent d'en élaborer et d'en maîtriser tous les aspects.</a:t>
            </a:r>
            <a:endParaRPr b="0" lang="fr-FR" sz="1800" spc="-1" strike="noStrike">
              <a:latin typeface="Arial"/>
            </a:endParaRPr>
          </a:p>
        </p:txBody>
      </p:sp>
      <p:pic>
        <p:nvPicPr>
          <p:cNvPr id="460" name="Image 8"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892800" y="116280"/>
            <a:ext cx="8014320" cy="942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Synthèse des réflexions des enseignants  sur l’enseignement de l’oral </a:t>
            </a:r>
            <a:endParaRPr b="0" lang="fr-FR" sz="2800" spc="-1" strike="noStrike">
              <a:latin typeface="Arial"/>
            </a:endParaRPr>
          </a:p>
        </p:txBody>
      </p:sp>
      <p:sp>
        <p:nvSpPr>
          <p:cNvPr id="215" name="CustomShape 2"/>
          <p:cNvSpPr/>
          <p:nvPr/>
        </p:nvSpPr>
        <p:spPr>
          <a:xfrm>
            <a:off x="454680" y="2192400"/>
            <a:ext cx="2631600" cy="1642680"/>
          </a:xfrm>
          <a:prstGeom prst="cloud">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0" lang="fr-FR" sz="1800" spc="-1" strike="noStrike">
                <a:solidFill>
                  <a:srgbClr val="000000"/>
                </a:solidFill>
                <a:latin typeface="Calibri"/>
                <a:ea typeface="DejaVu Sans"/>
              </a:rPr>
              <a:t>Travail sur le corps , sur la voix, sur le regard…</a:t>
            </a:r>
            <a:endParaRPr b="0" lang="fr-FR" sz="1800" spc="-1" strike="noStrike">
              <a:latin typeface="Arial"/>
            </a:endParaRPr>
          </a:p>
        </p:txBody>
      </p:sp>
      <p:sp>
        <p:nvSpPr>
          <p:cNvPr id="216" name="CustomShape 3"/>
          <p:cNvSpPr/>
          <p:nvPr/>
        </p:nvSpPr>
        <p:spPr>
          <a:xfrm>
            <a:off x="6134040" y="2029320"/>
            <a:ext cx="2631600" cy="1642680"/>
          </a:xfrm>
          <a:prstGeom prst="cloud">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0" lang="fr-FR" sz="1800" spc="-1" strike="noStrike">
                <a:solidFill>
                  <a:srgbClr val="000000"/>
                </a:solidFill>
                <a:latin typeface="Calibri"/>
                <a:ea typeface="DejaVu Sans"/>
              </a:rPr>
              <a:t>Spontané et pas de traces</a:t>
            </a:r>
            <a:endParaRPr b="0" lang="fr-FR" sz="1800" spc="-1" strike="noStrike">
              <a:latin typeface="Arial"/>
            </a:endParaRPr>
          </a:p>
        </p:txBody>
      </p:sp>
      <p:sp>
        <p:nvSpPr>
          <p:cNvPr id="217" name="CustomShape 4"/>
          <p:cNvSpPr/>
          <p:nvPr/>
        </p:nvSpPr>
        <p:spPr>
          <a:xfrm>
            <a:off x="0" y="4051440"/>
            <a:ext cx="2631600" cy="1642680"/>
          </a:xfrm>
          <a:prstGeom prst="cloud">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0" lang="fr-FR" sz="1800" spc="-1" strike="noStrike">
                <a:solidFill>
                  <a:srgbClr val="000000"/>
                </a:solidFill>
                <a:latin typeface="Calibri"/>
                <a:ea typeface="DejaVu Sans"/>
              </a:rPr>
              <a:t>Pratique de l’oral dépendante du vécu de l’élève</a:t>
            </a:r>
            <a:endParaRPr b="0" lang="fr-FR" sz="1800" spc="-1" strike="noStrike">
              <a:latin typeface="Arial"/>
            </a:endParaRPr>
          </a:p>
        </p:txBody>
      </p:sp>
      <p:sp>
        <p:nvSpPr>
          <p:cNvPr id="218" name="CustomShape 5"/>
          <p:cNvSpPr/>
          <p:nvPr/>
        </p:nvSpPr>
        <p:spPr>
          <a:xfrm>
            <a:off x="6275520" y="4563720"/>
            <a:ext cx="2631600" cy="1642680"/>
          </a:xfrm>
          <a:prstGeom prst="cloud">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0" lang="fr-FR" sz="1800" spc="-1" strike="noStrike">
                <a:solidFill>
                  <a:srgbClr val="000000"/>
                </a:solidFill>
                <a:latin typeface="Calibri"/>
                <a:ea typeface="DejaVu Sans"/>
              </a:rPr>
              <a:t>Chronophage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difficile à mettre en oeuvre</a:t>
            </a:r>
            <a:endParaRPr b="0" lang="fr-FR" sz="1800" spc="-1" strike="noStrike">
              <a:latin typeface="Arial"/>
            </a:endParaRPr>
          </a:p>
        </p:txBody>
      </p:sp>
      <p:sp>
        <p:nvSpPr>
          <p:cNvPr id="219" name="CustomShape 6"/>
          <p:cNvSpPr/>
          <p:nvPr/>
        </p:nvSpPr>
        <p:spPr>
          <a:xfrm>
            <a:off x="3167280" y="3014640"/>
            <a:ext cx="2753280" cy="1642680"/>
          </a:xfrm>
          <a:prstGeom prst="cloud">
            <a:avLst/>
          </a:prstGeom>
          <a:solidFill>
            <a:srgbClr val="ff7788"/>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1" lang="fr-FR" sz="1800" spc="-1" strike="noStrike">
                <a:solidFill>
                  <a:srgbClr val="2314d3"/>
                </a:solidFill>
                <a:latin typeface="Calibri"/>
                <a:ea typeface="DejaVu Sans"/>
              </a:rPr>
              <a:t>Indissociable de l’écoute de l’autre</a:t>
            </a:r>
            <a:endParaRPr b="0" lang="fr-FR" sz="1800" spc="-1" strike="noStrike">
              <a:latin typeface="Arial"/>
            </a:endParaRPr>
          </a:p>
        </p:txBody>
      </p:sp>
      <p:sp>
        <p:nvSpPr>
          <p:cNvPr id="220" name="CustomShape 7"/>
          <p:cNvSpPr/>
          <p:nvPr/>
        </p:nvSpPr>
        <p:spPr>
          <a:xfrm>
            <a:off x="2755080" y="4924080"/>
            <a:ext cx="3165480" cy="1932120"/>
          </a:xfrm>
          <a:prstGeom prst="cloud">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0" lang="fr-FR" sz="1800" spc="-1" strike="noStrike">
                <a:solidFill>
                  <a:srgbClr val="000000"/>
                </a:solidFill>
                <a:latin typeface="Calibri"/>
                <a:ea typeface="DejaVu Sans"/>
              </a:rPr>
              <a:t>Maîtrise des règles de communication : vocabulaire, syntaxe…</a:t>
            </a:r>
            <a:endParaRPr b="0" lang="fr-FR" sz="1800" spc="-1" strike="noStrike">
              <a:latin typeface="Arial"/>
            </a:endParaRPr>
          </a:p>
        </p:txBody>
      </p:sp>
      <p:pic>
        <p:nvPicPr>
          <p:cNvPr id="221" name="Image 22" descr=""/>
          <p:cNvPicPr/>
          <p:nvPr/>
        </p:nvPicPr>
        <p:blipFill>
          <a:blip r:embed="rId1"/>
          <a:stretch/>
        </p:blipFill>
        <p:spPr>
          <a:xfrm>
            <a:off x="289080" y="116280"/>
            <a:ext cx="838800" cy="842760"/>
          </a:xfrm>
          <a:prstGeom prst="rect">
            <a:avLst/>
          </a:prstGeom>
          <a:ln>
            <a:noFill/>
          </a:ln>
        </p:spPr>
      </p:pic>
      <p:sp>
        <p:nvSpPr>
          <p:cNvPr id="222" name="CustomShape 8"/>
          <p:cNvSpPr/>
          <p:nvPr/>
        </p:nvSpPr>
        <p:spPr>
          <a:xfrm>
            <a:off x="3500280" y="1207080"/>
            <a:ext cx="2631600" cy="1642680"/>
          </a:xfrm>
          <a:prstGeom prst="cloud">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gn="ctr">
              <a:lnSpc>
                <a:spcPct val="100000"/>
              </a:lnSpc>
            </a:pPr>
            <a:r>
              <a:rPr b="0" lang="fr-FR" sz="1800" spc="-1" strike="noStrike">
                <a:solidFill>
                  <a:srgbClr val="000000"/>
                </a:solidFill>
                <a:latin typeface="Calibri"/>
                <a:ea typeface="DejaVu Sans"/>
              </a:rPr>
              <a:t>Jugement immédiat de l’élève par ses pairs</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65" dur="indefinite" restart="never" nodeType="tmRoot">
          <p:childTnLst>
            <p:seq>
              <p:cTn id="66" dur="indefinite" nodeType="mainSeq">
                <p:childTnLst>
                  <p:par>
                    <p:cTn id="67" fill="hold">
                      <p:stCondLst>
                        <p:cond delay="indefinite"/>
                      </p:stCondLst>
                      <p:childTnLst>
                        <p:par>
                          <p:cTn id="68" fill="hold">
                            <p:stCondLst>
                              <p:cond delay="0"/>
                            </p:stCondLst>
                            <p:childTnLst>
                              <p:par>
                                <p:cTn id="69" nodeType="clickEffect" fill="hold" presetClass="entr" presetID="37">
                                  <p:stCondLst>
                                    <p:cond delay="0"/>
                                  </p:stCondLst>
                                  <p:childTnLst>
                                    <p:set>
                                      <p:cBhvr>
                                        <p:cTn id="70" dur="1" fill="hold">
                                          <p:stCondLst>
                                            <p:cond delay="0"/>
                                          </p:stCondLst>
                                        </p:cTn>
                                        <p:tgtEl>
                                          <p:spTgt spid="215"/>
                                        </p:tgtEl>
                                        <p:attrNameLst>
                                          <p:attrName>style.visibility</p:attrName>
                                        </p:attrNameLst>
                                      </p:cBhvr>
                                      <p:to>
                                        <p:strVal val="visible"/>
                                      </p:to>
                                    </p:set>
                                    <p:animEffect filter="fade" transition="in">
                                      <p:cBhvr additive="repl">
                                        <p:cTn id="71" dur="1000"/>
                                        <p:tgtEl>
                                          <p:spTgt spid="215"/>
                                        </p:tgtEl>
                                      </p:cBhvr>
                                    </p:animEffect>
                                    <p:anim calcmode="lin" valueType="num">
                                      <p:cBhvr additive="repl">
                                        <p:cTn id="72" dur="1000" fill="hold"/>
                                        <p:tgtEl>
                                          <p:spTgt spid="215"/>
                                        </p:tgtEl>
                                        <p:attrNameLst>
                                          <p:attrName>ppt_x</p:attrName>
                                        </p:attrNameLst>
                                      </p:cBhvr>
                                      <p:tavLst>
                                        <p:tav tm="0">
                                          <p:val>
                                            <p:strVal val="#ppt_x"/>
                                          </p:val>
                                        </p:tav>
                                        <p:tav tm="100000">
                                          <p:val>
                                            <p:strVal val="#ppt_x"/>
                                          </p:val>
                                        </p:tav>
                                      </p:tavLst>
                                    </p:anim>
                                    <p:anim calcmode="lin" valueType="num">
                                      <p:cBhvr additive="repl">
                                        <p:cTn id="73" dur="900" fill="hold"/>
                                        <p:tgtEl>
                                          <p:spTgt spid="215"/>
                                        </p:tgtEl>
                                        <p:attrNameLst>
                                          <p:attrName>ppt_y</p:attrName>
                                        </p:attrNameLst>
                                      </p:cBhvr>
                                      <p:tavLst>
                                        <p:tav tm="0">
                                          <p:val>
                                            <p:strVal val="#ppt_y+1"/>
                                          </p:val>
                                        </p:tav>
                                        <p:tav tm="100000">
                                          <p:val>
                                            <p:strVal val="#ppt_y-.03"/>
                                          </p:val>
                                        </p:tav>
                                      </p:tavLst>
                                    </p:anim>
                                    <p:anim calcmode="lin" valueType="num">
                                      <p:cBhvr additive="repl">
                                        <p:cTn id="74" dur="100" fill="hold">
                                          <p:stCondLst>
                                            <p:cond delay="900"/>
                                          </p:stCondLst>
                                        </p:cTn>
                                        <p:tgtEl>
                                          <p:spTgt spid="215"/>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37">
                                  <p:stCondLst>
                                    <p:cond delay="0"/>
                                  </p:stCondLst>
                                  <p:childTnLst>
                                    <p:set>
                                      <p:cBhvr>
                                        <p:cTn id="78" dur="1" fill="hold">
                                          <p:stCondLst>
                                            <p:cond delay="0"/>
                                          </p:stCondLst>
                                        </p:cTn>
                                        <p:tgtEl>
                                          <p:spTgt spid="216"/>
                                        </p:tgtEl>
                                        <p:attrNameLst>
                                          <p:attrName>style.visibility</p:attrName>
                                        </p:attrNameLst>
                                      </p:cBhvr>
                                      <p:to>
                                        <p:strVal val="visible"/>
                                      </p:to>
                                    </p:set>
                                    <p:animEffect filter="fade" transition="in">
                                      <p:cBhvr additive="repl">
                                        <p:cTn id="79" dur="1000"/>
                                        <p:tgtEl>
                                          <p:spTgt spid="216"/>
                                        </p:tgtEl>
                                      </p:cBhvr>
                                    </p:animEffect>
                                    <p:anim calcmode="lin" valueType="num">
                                      <p:cBhvr additive="repl">
                                        <p:cTn id="80" dur="1000" fill="hold"/>
                                        <p:tgtEl>
                                          <p:spTgt spid="216"/>
                                        </p:tgtEl>
                                        <p:attrNameLst>
                                          <p:attrName>ppt_x</p:attrName>
                                        </p:attrNameLst>
                                      </p:cBhvr>
                                      <p:tavLst>
                                        <p:tav tm="0">
                                          <p:val>
                                            <p:strVal val="#ppt_x"/>
                                          </p:val>
                                        </p:tav>
                                        <p:tav tm="100000">
                                          <p:val>
                                            <p:strVal val="#ppt_x"/>
                                          </p:val>
                                        </p:tav>
                                      </p:tavLst>
                                    </p:anim>
                                    <p:anim calcmode="lin" valueType="num">
                                      <p:cBhvr additive="repl">
                                        <p:cTn id="81" dur="900" fill="hold"/>
                                        <p:tgtEl>
                                          <p:spTgt spid="216"/>
                                        </p:tgtEl>
                                        <p:attrNameLst>
                                          <p:attrName>ppt_y</p:attrName>
                                        </p:attrNameLst>
                                      </p:cBhvr>
                                      <p:tavLst>
                                        <p:tav tm="0">
                                          <p:val>
                                            <p:strVal val="#ppt_y+1"/>
                                          </p:val>
                                        </p:tav>
                                        <p:tav tm="100000">
                                          <p:val>
                                            <p:strVal val="#ppt_y-.03"/>
                                          </p:val>
                                        </p:tav>
                                      </p:tavLst>
                                    </p:anim>
                                    <p:anim calcmode="lin" valueType="num">
                                      <p:cBhvr additive="repl">
                                        <p:cTn id="82" dur="100" fill="hold">
                                          <p:stCondLst>
                                            <p:cond delay="900"/>
                                          </p:stCondLst>
                                        </p:cTn>
                                        <p:tgtEl>
                                          <p:spTgt spid="216"/>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37">
                                  <p:stCondLst>
                                    <p:cond delay="0"/>
                                  </p:stCondLst>
                                  <p:childTnLst>
                                    <p:set>
                                      <p:cBhvr>
                                        <p:cTn id="86" dur="1" fill="hold">
                                          <p:stCondLst>
                                            <p:cond delay="0"/>
                                          </p:stCondLst>
                                        </p:cTn>
                                        <p:tgtEl>
                                          <p:spTgt spid="217"/>
                                        </p:tgtEl>
                                        <p:attrNameLst>
                                          <p:attrName>style.visibility</p:attrName>
                                        </p:attrNameLst>
                                      </p:cBhvr>
                                      <p:to>
                                        <p:strVal val="visible"/>
                                      </p:to>
                                    </p:set>
                                    <p:animEffect filter="fade" transition="in">
                                      <p:cBhvr additive="repl">
                                        <p:cTn id="87" dur="1000"/>
                                        <p:tgtEl>
                                          <p:spTgt spid="217"/>
                                        </p:tgtEl>
                                      </p:cBhvr>
                                    </p:animEffect>
                                    <p:anim calcmode="lin" valueType="num">
                                      <p:cBhvr additive="repl">
                                        <p:cTn id="88" dur="1000" fill="hold"/>
                                        <p:tgtEl>
                                          <p:spTgt spid="217"/>
                                        </p:tgtEl>
                                        <p:attrNameLst>
                                          <p:attrName>ppt_x</p:attrName>
                                        </p:attrNameLst>
                                      </p:cBhvr>
                                      <p:tavLst>
                                        <p:tav tm="0">
                                          <p:val>
                                            <p:strVal val="#ppt_x"/>
                                          </p:val>
                                        </p:tav>
                                        <p:tav tm="100000">
                                          <p:val>
                                            <p:strVal val="#ppt_x"/>
                                          </p:val>
                                        </p:tav>
                                      </p:tavLst>
                                    </p:anim>
                                    <p:anim calcmode="lin" valueType="num">
                                      <p:cBhvr additive="repl">
                                        <p:cTn id="89" dur="900" fill="hold"/>
                                        <p:tgtEl>
                                          <p:spTgt spid="217"/>
                                        </p:tgtEl>
                                        <p:attrNameLst>
                                          <p:attrName>ppt_y</p:attrName>
                                        </p:attrNameLst>
                                      </p:cBhvr>
                                      <p:tavLst>
                                        <p:tav tm="0">
                                          <p:val>
                                            <p:strVal val="#ppt_y+1"/>
                                          </p:val>
                                        </p:tav>
                                        <p:tav tm="100000">
                                          <p:val>
                                            <p:strVal val="#ppt_y-.03"/>
                                          </p:val>
                                        </p:tav>
                                      </p:tavLst>
                                    </p:anim>
                                    <p:anim calcmode="lin" valueType="num">
                                      <p:cBhvr additive="repl">
                                        <p:cTn id="90" dur="100" fill="hold">
                                          <p:stCondLst>
                                            <p:cond delay="900"/>
                                          </p:stCondLst>
                                        </p:cTn>
                                        <p:tgtEl>
                                          <p:spTgt spid="217"/>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nodeType="clickEffect" fill="hold" presetClass="entr" presetID="37">
                                  <p:stCondLst>
                                    <p:cond delay="0"/>
                                  </p:stCondLst>
                                  <p:childTnLst>
                                    <p:set>
                                      <p:cBhvr>
                                        <p:cTn id="94" dur="1" fill="hold">
                                          <p:stCondLst>
                                            <p:cond delay="0"/>
                                          </p:stCondLst>
                                        </p:cTn>
                                        <p:tgtEl>
                                          <p:spTgt spid="222"/>
                                        </p:tgtEl>
                                        <p:attrNameLst>
                                          <p:attrName>style.visibility</p:attrName>
                                        </p:attrNameLst>
                                      </p:cBhvr>
                                      <p:to>
                                        <p:strVal val="visible"/>
                                      </p:to>
                                    </p:set>
                                    <p:animEffect filter="fade" transition="in">
                                      <p:cBhvr additive="repl">
                                        <p:cTn id="95" dur="1000"/>
                                        <p:tgtEl>
                                          <p:spTgt spid="222"/>
                                        </p:tgtEl>
                                      </p:cBhvr>
                                    </p:animEffect>
                                    <p:anim calcmode="lin" valueType="num">
                                      <p:cBhvr additive="repl">
                                        <p:cTn id="96" dur="1000" fill="hold"/>
                                        <p:tgtEl>
                                          <p:spTgt spid="222"/>
                                        </p:tgtEl>
                                        <p:attrNameLst>
                                          <p:attrName>ppt_x</p:attrName>
                                        </p:attrNameLst>
                                      </p:cBhvr>
                                      <p:tavLst>
                                        <p:tav tm="0">
                                          <p:val>
                                            <p:strVal val="#ppt_x"/>
                                          </p:val>
                                        </p:tav>
                                        <p:tav tm="100000">
                                          <p:val>
                                            <p:strVal val="#ppt_x"/>
                                          </p:val>
                                        </p:tav>
                                      </p:tavLst>
                                    </p:anim>
                                    <p:anim calcmode="lin" valueType="num">
                                      <p:cBhvr additive="repl">
                                        <p:cTn id="97" dur="900" fill="hold"/>
                                        <p:tgtEl>
                                          <p:spTgt spid="222"/>
                                        </p:tgtEl>
                                        <p:attrNameLst>
                                          <p:attrName>ppt_y</p:attrName>
                                        </p:attrNameLst>
                                      </p:cBhvr>
                                      <p:tavLst>
                                        <p:tav tm="0">
                                          <p:val>
                                            <p:strVal val="#ppt_y+1"/>
                                          </p:val>
                                        </p:tav>
                                        <p:tav tm="100000">
                                          <p:val>
                                            <p:strVal val="#ppt_y-.03"/>
                                          </p:val>
                                        </p:tav>
                                      </p:tavLst>
                                    </p:anim>
                                    <p:anim calcmode="lin" valueType="num">
                                      <p:cBhvr additive="repl">
                                        <p:cTn id="98" dur="100" fill="hold">
                                          <p:stCondLst>
                                            <p:cond delay="900"/>
                                          </p:stCondLst>
                                        </p:cTn>
                                        <p:tgtEl>
                                          <p:spTgt spid="222"/>
                                        </p:tgtEl>
                                        <p:attrNameLst>
                                          <p:attrName>ppt_y</p:attrName>
                                        </p:attrNameLst>
                                      </p:cBhvr>
                                      <p:tavLst>
                                        <p:tav tm="0">
                                          <p:val>
                                            <p:strVal val="#ppt_y-.03"/>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37">
                                  <p:stCondLst>
                                    <p:cond delay="0"/>
                                  </p:stCondLst>
                                  <p:childTnLst>
                                    <p:set>
                                      <p:cBhvr>
                                        <p:cTn id="102" dur="1" fill="hold">
                                          <p:stCondLst>
                                            <p:cond delay="0"/>
                                          </p:stCondLst>
                                        </p:cTn>
                                        <p:tgtEl>
                                          <p:spTgt spid="218"/>
                                        </p:tgtEl>
                                        <p:attrNameLst>
                                          <p:attrName>style.visibility</p:attrName>
                                        </p:attrNameLst>
                                      </p:cBhvr>
                                      <p:to>
                                        <p:strVal val="visible"/>
                                      </p:to>
                                    </p:set>
                                    <p:animEffect filter="fade" transition="in">
                                      <p:cBhvr additive="repl">
                                        <p:cTn id="103" dur="1000"/>
                                        <p:tgtEl>
                                          <p:spTgt spid="218"/>
                                        </p:tgtEl>
                                      </p:cBhvr>
                                    </p:animEffect>
                                    <p:anim calcmode="lin" valueType="num">
                                      <p:cBhvr additive="repl">
                                        <p:cTn id="104" dur="1000" fill="hold"/>
                                        <p:tgtEl>
                                          <p:spTgt spid="218"/>
                                        </p:tgtEl>
                                        <p:attrNameLst>
                                          <p:attrName>ppt_x</p:attrName>
                                        </p:attrNameLst>
                                      </p:cBhvr>
                                      <p:tavLst>
                                        <p:tav tm="0">
                                          <p:val>
                                            <p:strVal val="#ppt_x"/>
                                          </p:val>
                                        </p:tav>
                                        <p:tav tm="100000">
                                          <p:val>
                                            <p:strVal val="#ppt_x"/>
                                          </p:val>
                                        </p:tav>
                                      </p:tavLst>
                                    </p:anim>
                                    <p:anim calcmode="lin" valueType="num">
                                      <p:cBhvr additive="repl">
                                        <p:cTn id="105" dur="900" fill="hold"/>
                                        <p:tgtEl>
                                          <p:spTgt spid="218"/>
                                        </p:tgtEl>
                                        <p:attrNameLst>
                                          <p:attrName>ppt_y</p:attrName>
                                        </p:attrNameLst>
                                      </p:cBhvr>
                                      <p:tavLst>
                                        <p:tav tm="0">
                                          <p:val>
                                            <p:strVal val="#ppt_y+1"/>
                                          </p:val>
                                        </p:tav>
                                        <p:tav tm="100000">
                                          <p:val>
                                            <p:strVal val="#ppt_y-.03"/>
                                          </p:val>
                                        </p:tav>
                                      </p:tavLst>
                                    </p:anim>
                                    <p:anim calcmode="lin" valueType="num">
                                      <p:cBhvr additive="repl">
                                        <p:cTn id="106" dur="100" fill="hold">
                                          <p:stCondLst>
                                            <p:cond delay="900"/>
                                          </p:stCondLst>
                                        </p:cTn>
                                        <p:tgtEl>
                                          <p:spTgt spid="218"/>
                                        </p:tgtEl>
                                        <p:attrNameLst>
                                          <p:attrName>ppt_y</p:attrName>
                                        </p:attrNameLst>
                                      </p:cBhvr>
                                      <p:tavLst>
                                        <p:tav tm="0">
                                          <p:val>
                                            <p:strVal val="#ppt_y-.03"/>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37">
                                  <p:stCondLst>
                                    <p:cond delay="0"/>
                                  </p:stCondLst>
                                  <p:childTnLst>
                                    <p:set>
                                      <p:cBhvr>
                                        <p:cTn id="110" dur="1" fill="hold">
                                          <p:stCondLst>
                                            <p:cond delay="0"/>
                                          </p:stCondLst>
                                        </p:cTn>
                                        <p:tgtEl>
                                          <p:spTgt spid="220"/>
                                        </p:tgtEl>
                                        <p:attrNameLst>
                                          <p:attrName>style.visibility</p:attrName>
                                        </p:attrNameLst>
                                      </p:cBhvr>
                                      <p:to>
                                        <p:strVal val="visible"/>
                                      </p:to>
                                    </p:set>
                                    <p:animEffect filter="fade" transition="in">
                                      <p:cBhvr additive="repl">
                                        <p:cTn id="111" dur="1000"/>
                                        <p:tgtEl>
                                          <p:spTgt spid="220"/>
                                        </p:tgtEl>
                                      </p:cBhvr>
                                    </p:animEffect>
                                    <p:anim calcmode="lin" valueType="num">
                                      <p:cBhvr additive="repl">
                                        <p:cTn id="112" dur="1000" fill="hold"/>
                                        <p:tgtEl>
                                          <p:spTgt spid="220"/>
                                        </p:tgtEl>
                                        <p:attrNameLst>
                                          <p:attrName>ppt_x</p:attrName>
                                        </p:attrNameLst>
                                      </p:cBhvr>
                                      <p:tavLst>
                                        <p:tav tm="0">
                                          <p:val>
                                            <p:strVal val="#ppt_x"/>
                                          </p:val>
                                        </p:tav>
                                        <p:tav tm="100000">
                                          <p:val>
                                            <p:strVal val="#ppt_x"/>
                                          </p:val>
                                        </p:tav>
                                      </p:tavLst>
                                    </p:anim>
                                    <p:anim calcmode="lin" valueType="num">
                                      <p:cBhvr additive="repl">
                                        <p:cTn id="113" dur="900" fill="hold"/>
                                        <p:tgtEl>
                                          <p:spTgt spid="220"/>
                                        </p:tgtEl>
                                        <p:attrNameLst>
                                          <p:attrName>ppt_y</p:attrName>
                                        </p:attrNameLst>
                                      </p:cBhvr>
                                      <p:tavLst>
                                        <p:tav tm="0">
                                          <p:val>
                                            <p:strVal val="#ppt_y+1"/>
                                          </p:val>
                                        </p:tav>
                                        <p:tav tm="100000">
                                          <p:val>
                                            <p:strVal val="#ppt_y-.03"/>
                                          </p:val>
                                        </p:tav>
                                      </p:tavLst>
                                    </p:anim>
                                    <p:anim calcmode="lin" valueType="num">
                                      <p:cBhvr additive="repl">
                                        <p:cTn id="114" dur="100" fill="hold">
                                          <p:stCondLst>
                                            <p:cond delay="900"/>
                                          </p:stCondLst>
                                        </p:cTn>
                                        <p:tgtEl>
                                          <p:spTgt spid="220"/>
                                        </p:tgtEl>
                                        <p:attrNameLst>
                                          <p:attrName>ppt_y</p:attrName>
                                        </p:attrNameLst>
                                      </p:cBhvr>
                                      <p:tavLst>
                                        <p:tav tm="0">
                                          <p:val>
                                            <p:strVal val="#ppt_y-.03"/>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6" presetSubtype="26">
                                  <p:stCondLst>
                                    <p:cond delay="0"/>
                                  </p:stCondLst>
                                  <p:childTnLst>
                                    <p:set>
                                      <p:cBhvr>
                                        <p:cTn id="118" dur="1" fill="hold">
                                          <p:stCondLst>
                                            <p:cond delay="0"/>
                                          </p:stCondLst>
                                        </p:cTn>
                                        <p:tgtEl>
                                          <p:spTgt spid="219"/>
                                        </p:tgtEl>
                                        <p:attrNameLst>
                                          <p:attrName>style.visibility</p:attrName>
                                        </p:attrNameLst>
                                      </p:cBhvr>
                                      <p:to>
                                        <p:strVal val="visible"/>
                                      </p:to>
                                    </p:set>
                                    <p:animEffect filter="barn(inHorizontal)" transition="in">
                                      <p:cBhvr additive="repl">
                                        <p:cTn id="119" dur="500"/>
                                        <p:tgtEl>
                                          <p:spTgt spid="2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1333440" y="1994040"/>
            <a:ext cx="6284880" cy="367560"/>
          </a:xfrm>
          <a:prstGeom prst="rect">
            <a:avLst/>
          </a:prstGeom>
          <a:noFill/>
          <a:ln>
            <a:noFill/>
          </a:ln>
        </p:spPr>
        <p:style>
          <a:lnRef idx="0"/>
          <a:fillRef idx="0"/>
          <a:effectRef idx="0"/>
          <a:fontRef idx="minor"/>
        </p:style>
      </p:sp>
      <p:sp>
        <p:nvSpPr>
          <p:cNvPr id="462" name="CustomShape 2"/>
          <p:cNvSpPr/>
          <p:nvPr/>
        </p:nvSpPr>
        <p:spPr>
          <a:xfrm>
            <a:off x="1333440" y="1343160"/>
            <a:ext cx="182880" cy="459720"/>
          </a:xfrm>
          <a:prstGeom prst="rect">
            <a:avLst/>
          </a:prstGeom>
          <a:noFill/>
          <a:ln>
            <a:noFill/>
          </a:ln>
        </p:spPr>
        <p:style>
          <a:lnRef idx="0"/>
          <a:fillRef idx="0"/>
          <a:effectRef idx="0"/>
          <a:fontRef idx="minor"/>
        </p:style>
      </p:sp>
      <p:pic>
        <p:nvPicPr>
          <p:cNvPr id="463" name="Image 10" descr=""/>
          <p:cNvPicPr/>
          <p:nvPr/>
        </p:nvPicPr>
        <p:blipFill>
          <a:blip r:embed="rId1"/>
          <a:srcRect l="27842" t="26496" r="24448" b="23079"/>
          <a:stretch/>
        </p:blipFill>
        <p:spPr>
          <a:xfrm>
            <a:off x="1247400" y="2157120"/>
            <a:ext cx="7078320" cy="3739680"/>
          </a:xfrm>
          <a:prstGeom prst="rect">
            <a:avLst/>
          </a:prstGeom>
          <a:ln>
            <a:noFill/>
          </a:ln>
        </p:spPr>
      </p:pic>
      <p:sp>
        <p:nvSpPr>
          <p:cNvPr id="464" name="CustomShape 3"/>
          <p:cNvSpPr/>
          <p:nvPr/>
        </p:nvSpPr>
        <p:spPr>
          <a:xfrm>
            <a:off x="1247400" y="650520"/>
            <a:ext cx="707832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      </a:t>
            </a:r>
            <a:r>
              <a:rPr b="1" lang="fr-FR" sz="2400" spc="-1" strike="noStrike">
                <a:solidFill>
                  <a:srgbClr val="0000ff"/>
                </a:solidFill>
                <a:latin typeface="Calibri"/>
                <a:ea typeface="DejaVu Sans"/>
              </a:rPr>
              <a:t>Enquête auprès d’enseignants sur la fréquence de l’oral en SVT : nuages de mots </a:t>
            </a:r>
            <a:endParaRPr b="0" lang="fr-FR" sz="2400" spc="-1" strike="noStrike">
              <a:latin typeface="Arial"/>
            </a:endParaRPr>
          </a:p>
        </p:txBody>
      </p:sp>
      <p:pic>
        <p:nvPicPr>
          <p:cNvPr id="465" name="Image 5" descr=""/>
          <p:cNvPicPr/>
          <p:nvPr/>
        </p:nvPicPr>
        <p:blipFill>
          <a:blip r:embed="rId2"/>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CustomShape 1"/>
          <p:cNvSpPr/>
          <p:nvPr/>
        </p:nvSpPr>
        <p:spPr>
          <a:xfrm>
            <a:off x="250920" y="189000"/>
            <a:ext cx="6983280" cy="5897520"/>
          </a:xfrm>
          <a:prstGeom prst="ellipse">
            <a:avLst/>
          </a:prstGeom>
          <a:ln>
            <a:round/>
          </a:ln>
        </p:spPr>
        <p:style>
          <a:lnRef idx="2">
            <a:schemeClr val="accent1">
              <a:shade val="50000"/>
            </a:schemeClr>
          </a:lnRef>
          <a:fillRef idx="1">
            <a:schemeClr val="accent1"/>
          </a:fillRef>
          <a:effectRef idx="0">
            <a:schemeClr val="accent1"/>
          </a:effectRef>
          <a:fontRef idx="minor"/>
        </p:style>
      </p:sp>
      <p:grpSp>
        <p:nvGrpSpPr>
          <p:cNvPr id="467" name="Group 2"/>
          <p:cNvGrpSpPr/>
          <p:nvPr/>
        </p:nvGrpSpPr>
        <p:grpSpPr>
          <a:xfrm>
            <a:off x="1574640" y="328680"/>
            <a:ext cx="4363920" cy="1803240"/>
            <a:chOff x="1574640" y="328680"/>
            <a:chExt cx="4363920" cy="1803240"/>
          </a:xfrm>
        </p:grpSpPr>
        <p:sp>
          <p:nvSpPr>
            <p:cNvPr id="468" name="CustomShape 3"/>
            <p:cNvSpPr/>
            <p:nvPr/>
          </p:nvSpPr>
          <p:spPr>
            <a:xfrm>
              <a:off x="1574640" y="328680"/>
              <a:ext cx="4363920" cy="1803240"/>
            </a:xfrm>
            <a:prstGeom prst="ellipse">
              <a:avLst/>
            </a:prstGeom>
            <a:solidFill>
              <a:srgbClr val="66ffff"/>
            </a:solidFill>
            <a:ln>
              <a:round/>
            </a:ln>
          </p:spPr>
          <p:style>
            <a:lnRef idx="2">
              <a:schemeClr val="accent1">
                <a:shade val="50000"/>
              </a:schemeClr>
            </a:lnRef>
            <a:fillRef idx="1">
              <a:schemeClr val="accent1"/>
            </a:fillRef>
            <a:effectRef idx="0">
              <a:schemeClr val="accent1"/>
            </a:effectRef>
            <a:fontRef idx="minor"/>
          </p:style>
        </p:sp>
        <p:sp>
          <p:nvSpPr>
            <p:cNvPr id="469" name="CustomShape 4"/>
            <p:cNvSpPr/>
            <p:nvPr/>
          </p:nvSpPr>
          <p:spPr>
            <a:xfrm>
              <a:off x="2621520" y="1549440"/>
              <a:ext cx="2466000" cy="363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000000"/>
                  </a:solidFill>
                  <a:latin typeface="Arial"/>
                  <a:ea typeface="ＭＳ Ｐゴシック"/>
                </a:rPr>
                <a:t>S’APPROPRIER</a:t>
              </a:r>
              <a:endParaRPr b="0" lang="fr-FR" sz="1800" spc="-1" strike="noStrike">
                <a:latin typeface="Arial"/>
              </a:endParaRPr>
            </a:p>
          </p:txBody>
        </p:sp>
      </p:grpSp>
      <p:sp>
        <p:nvSpPr>
          <p:cNvPr id="470" name="CustomShape 5"/>
          <p:cNvSpPr/>
          <p:nvPr/>
        </p:nvSpPr>
        <p:spPr>
          <a:xfrm rot="20183400">
            <a:off x="1233720" y="772920"/>
            <a:ext cx="2303280" cy="363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0067e5"/>
                </a:solidFill>
                <a:latin typeface="Arial"/>
                <a:ea typeface="ＭＳ Ｐゴシック"/>
              </a:rPr>
              <a:t>CONTEXTE</a:t>
            </a:r>
            <a:endParaRPr b="0" lang="fr-FR" sz="1800" spc="-1" strike="noStrike">
              <a:latin typeface="Arial"/>
            </a:endParaRPr>
          </a:p>
        </p:txBody>
      </p:sp>
      <p:grpSp>
        <p:nvGrpSpPr>
          <p:cNvPr id="471" name="Group 6"/>
          <p:cNvGrpSpPr/>
          <p:nvPr/>
        </p:nvGrpSpPr>
        <p:grpSpPr>
          <a:xfrm>
            <a:off x="3048120" y="488880"/>
            <a:ext cx="2458440" cy="828360"/>
            <a:chOff x="3048120" y="488880"/>
            <a:chExt cx="2458440" cy="828360"/>
          </a:xfrm>
        </p:grpSpPr>
        <p:sp>
          <p:nvSpPr>
            <p:cNvPr id="472" name="CustomShape 7"/>
            <p:cNvSpPr/>
            <p:nvPr/>
          </p:nvSpPr>
          <p:spPr>
            <a:xfrm>
              <a:off x="3132000" y="488880"/>
              <a:ext cx="2374560" cy="828360"/>
            </a:xfrm>
            <a:prstGeom prst="ellipse">
              <a:avLst/>
            </a:prstGeom>
            <a:solidFill>
              <a:srgbClr val="ffff00"/>
            </a:solidFill>
            <a:ln>
              <a:round/>
            </a:ln>
          </p:spPr>
          <p:style>
            <a:lnRef idx="2">
              <a:schemeClr val="accent1">
                <a:shade val="50000"/>
              </a:schemeClr>
            </a:lnRef>
            <a:fillRef idx="1">
              <a:schemeClr val="accent1"/>
            </a:fillRef>
            <a:effectRef idx="0">
              <a:schemeClr val="accent1"/>
            </a:effectRef>
            <a:fontRef idx="minor"/>
          </p:style>
        </p:sp>
        <p:sp>
          <p:nvSpPr>
            <p:cNvPr id="473" name="CustomShape 8"/>
            <p:cNvSpPr/>
            <p:nvPr/>
          </p:nvSpPr>
          <p:spPr>
            <a:xfrm>
              <a:off x="3048120" y="687240"/>
              <a:ext cx="2436480" cy="333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600" spc="-1" strike="noStrike">
                  <a:solidFill>
                    <a:srgbClr val="6c6ccc"/>
                  </a:solidFill>
                  <a:latin typeface="Arial"/>
                  <a:ea typeface="ＭＳ Ｐゴシック"/>
                </a:rPr>
                <a:t>QUESTIONNEMENT</a:t>
              </a:r>
              <a:endParaRPr b="0" lang="fr-FR" sz="1600" spc="-1" strike="noStrike">
                <a:latin typeface="Arial"/>
              </a:endParaRPr>
            </a:p>
          </p:txBody>
        </p:sp>
      </p:grpSp>
      <p:sp>
        <p:nvSpPr>
          <p:cNvPr id="474" name="CustomShape 9"/>
          <p:cNvSpPr/>
          <p:nvPr/>
        </p:nvSpPr>
        <p:spPr>
          <a:xfrm rot="1053000">
            <a:off x="1947240" y="2028240"/>
            <a:ext cx="1006200" cy="718920"/>
          </a:xfrm>
          <a:prstGeom prst="downArrow">
            <a:avLst>
              <a:gd name="adj1" fmla="val 50000"/>
              <a:gd name="adj2" fmla="val 50000"/>
            </a:avLst>
          </a:prstGeom>
          <a:ln>
            <a:solidFill>
              <a:schemeClr val="tx1"/>
            </a:solidFill>
            <a:round/>
          </a:ln>
        </p:spPr>
        <p:style>
          <a:lnRef idx="2">
            <a:schemeClr val="accent1">
              <a:shade val="50000"/>
            </a:schemeClr>
          </a:lnRef>
          <a:fillRef idx="1">
            <a:schemeClr val="accent1"/>
          </a:fillRef>
          <a:effectRef idx="0">
            <a:schemeClr val="accent1"/>
          </a:effectRef>
          <a:fontRef idx="minor"/>
        </p:style>
      </p:sp>
      <p:grpSp>
        <p:nvGrpSpPr>
          <p:cNvPr id="475" name="Group 10"/>
          <p:cNvGrpSpPr/>
          <p:nvPr/>
        </p:nvGrpSpPr>
        <p:grpSpPr>
          <a:xfrm>
            <a:off x="725760" y="2314800"/>
            <a:ext cx="3052440" cy="2014200"/>
            <a:chOff x="725760" y="2314800"/>
            <a:chExt cx="3052440" cy="2014200"/>
          </a:xfrm>
        </p:grpSpPr>
        <p:sp>
          <p:nvSpPr>
            <p:cNvPr id="476" name="CustomShape 11"/>
            <p:cNvSpPr/>
            <p:nvPr/>
          </p:nvSpPr>
          <p:spPr>
            <a:xfrm>
              <a:off x="755640" y="2746440"/>
              <a:ext cx="3022560" cy="1582560"/>
            </a:xfrm>
            <a:prstGeom prst="ellipse">
              <a:avLst/>
            </a:prstGeom>
            <a:solidFill>
              <a:srgbClr val="ffc000"/>
            </a:solidFill>
            <a:ln>
              <a:round/>
            </a:ln>
          </p:spPr>
          <p:style>
            <a:lnRef idx="2">
              <a:schemeClr val="accent1">
                <a:shade val="50000"/>
              </a:schemeClr>
            </a:lnRef>
            <a:fillRef idx="1">
              <a:schemeClr val="accent1"/>
            </a:fillRef>
            <a:effectRef idx="0">
              <a:schemeClr val="accent1"/>
            </a:effectRef>
            <a:fontRef idx="minor"/>
          </p:style>
        </p:sp>
        <p:sp>
          <p:nvSpPr>
            <p:cNvPr id="477" name="CustomShape 12"/>
            <p:cNvSpPr/>
            <p:nvPr/>
          </p:nvSpPr>
          <p:spPr>
            <a:xfrm rot="20287800">
              <a:off x="774360" y="2795760"/>
              <a:ext cx="2734560" cy="790200"/>
            </a:xfrm>
            <a:prstGeom prst="rect">
              <a:avLst/>
            </a:prstGeom>
            <a:noFill/>
            <a:ln>
              <a:noFill/>
            </a:ln>
          </p:spPr>
          <p:style>
            <a:lnRef idx="0"/>
            <a:fillRef idx="0"/>
            <a:effectRef idx="0"/>
            <a:fontRef idx="minor"/>
          </p:style>
          <p:txBody>
            <a:bodyPr lIns="90000" rIns="90000" tIns="45000" bIns="45000">
              <a:spAutoFit/>
            </a:bodyPr>
            <a:p>
              <a:pPr>
                <a:lnSpc>
                  <a:spcPct val="100000"/>
                </a:lnSpc>
              </a:pPr>
              <a:br/>
              <a:r>
                <a:rPr b="1" lang="fr-FR" sz="1400" spc="-1" strike="noStrike">
                  <a:solidFill>
                    <a:srgbClr val="000000"/>
                  </a:solidFill>
                  <a:latin typeface="Arial"/>
                  <a:ea typeface="ＭＳ Ｐゴシック"/>
                </a:rPr>
                <a:t>METTRE EN PLACE</a:t>
              </a:r>
              <a:br/>
              <a:r>
                <a:rPr b="1" lang="fr-FR" sz="1400" spc="-1" strike="noStrike">
                  <a:solidFill>
                    <a:srgbClr val="000000"/>
                  </a:solidFill>
                  <a:latin typeface="Arial"/>
                  <a:ea typeface="ＭＳ Ｐゴシック"/>
                </a:rPr>
                <a:t>UNE STRATEGIE</a:t>
              </a:r>
              <a:endParaRPr b="0" lang="fr-FR" sz="1400" spc="-1" strike="noStrike">
                <a:latin typeface="Arial"/>
              </a:endParaRPr>
            </a:p>
          </p:txBody>
        </p:sp>
      </p:grpSp>
      <p:grpSp>
        <p:nvGrpSpPr>
          <p:cNvPr id="478" name="Group 13"/>
          <p:cNvGrpSpPr/>
          <p:nvPr/>
        </p:nvGrpSpPr>
        <p:grpSpPr>
          <a:xfrm>
            <a:off x="1258920" y="3659040"/>
            <a:ext cx="2671560" cy="1923840"/>
            <a:chOff x="1258920" y="3659040"/>
            <a:chExt cx="2671560" cy="1923840"/>
          </a:xfrm>
        </p:grpSpPr>
        <p:sp>
          <p:nvSpPr>
            <p:cNvPr id="479" name="CustomShape 14"/>
            <p:cNvSpPr/>
            <p:nvPr/>
          </p:nvSpPr>
          <p:spPr>
            <a:xfrm>
              <a:off x="1258920" y="3659040"/>
              <a:ext cx="2671560" cy="1923840"/>
            </a:xfrm>
            <a:prstGeom prst="ellipse">
              <a:avLst/>
            </a:prstGeom>
            <a:solidFill>
              <a:srgbClr val="ff9966"/>
            </a:solidFill>
            <a:ln>
              <a:round/>
            </a:ln>
          </p:spPr>
          <p:style>
            <a:lnRef idx="2">
              <a:schemeClr val="accent1">
                <a:shade val="50000"/>
              </a:schemeClr>
            </a:lnRef>
            <a:fillRef idx="1">
              <a:schemeClr val="accent1"/>
            </a:fillRef>
            <a:effectRef idx="0">
              <a:schemeClr val="accent1"/>
            </a:effectRef>
            <a:fontRef idx="minor"/>
          </p:style>
        </p:sp>
        <p:sp>
          <p:nvSpPr>
            <p:cNvPr id="480" name="CustomShape 15"/>
            <p:cNvSpPr/>
            <p:nvPr/>
          </p:nvSpPr>
          <p:spPr>
            <a:xfrm rot="854400">
              <a:off x="1284120" y="4695120"/>
              <a:ext cx="2180880" cy="363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000000"/>
                  </a:solidFill>
                  <a:latin typeface="Arial"/>
                  <a:ea typeface="ＭＳ Ｐゴシック"/>
                </a:rPr>
                <a:t>VALIDER</a:t>
              </a:r>
              <a:endParaRPr b="0" lang="fr-FR" sz="1800" spc="-1" strike="noStrike">
                <a:latin typeface="Arial"/>
              </a:endParaRPr>
            </a:p>
          </p:txBody>
        </p:sp>
      </p:grpSp>
      <p:grpSp>
        <p:nvGrpSpPr>
          <p:cNvPr id="481" name="Group 16"/>
          <p:cNvGrpSpPr/>
          <p:nvPr/>
        </p:nvGrpSpPr>
        <p:grpSpPr>
          <a:xfrm>
            <a:off x="2637000" y="2746440"/>
            <a:ext cx="2519280" cy="2236680"/>
            <a:chOff x="2637000" y="2746440"/>
            <a:chExt cx="2519280" cy="2236680"/>
          </a:xfrm>
        </p:grpSpPr>
        <p:sp>
          <p:nvSpPr>
            <p:cNvPr id="482" name="CustomShape 17"/>
            <p:cNvSpPr/>
            <p:nvPr/>
          </p:nvSpPr>
          <p:spPr>
            <a:xfrm>
              <a:off x="2637000" y="2746440"/>
              <a:ext cx="2519280" cy="2236680"/>
            </a:xfrm>
            <a:prstGeom prst="ellipse">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483" name="CustomShape 18"/>
            <p:cNvSpPr/>
            <p:nvPr/>
          </p:nvSpPr>
          <p:spPr>
            <a:xfrm>
              <a:off x="2781000" y="3659400"/>
              <a:ext cx="230292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000" spc="-1" strike="noStrike">
                  <a:solidFill>
                    <a:srgbClr val="000000"/>
                  </a:solidFill>
                  <a:latin typeface="Arial"/>
                  <a:ea typeface="ＭＳ Ｐゴシック"/>
                </a:rPr>
                <a:t>REALISER</a:t>
              </a:r>
              <a:endParaRPr b="0" lang="fr-FR" sz="2000" spc="-1" strike="noStrike">
                <a:latin typeface="Arial"/>
              </a:endParaRPr>
            </a:p>
          </p:txBody>
        </p:sp>
      </p:grpSp>
      <p:sp>
        <p:nvSpPr>
          <p:cNvPr id="484" name="CustomShape 19"/>
          <p:cNvSpPr/>
          <p:nvPr/>
        </p:nvSpPr>
        <p:spPr>
          <a:xfrm rot="19524600">
            <a:off x="3377160" y="4220640"/>
            <a:ext cx="3882960" cy="1062000"/>
          </a:xfrm>
          <a:prstGeom prst="curvedUpArrow">
            <a:avLst>
              <a:gd name="adj1" fmla="val 25000"/>
              <a:gd name="adj2" fmla="val 50000"/>
              <a:gd name="adj3" fmla="val 25000"/>
            </a:avLst>
          </a:prstGeom>
          <a:ln>
            <a:solidFill>
              <a:schemeClr val="tx1"/>
            </a:solidFill>
            <a:round/>
          </a:ln>
        </p:spPr>
        <p:style>
          <a:lnRef idx="2">
            <a:schemeClr val="accent1">
              <a:shade val="50000"/>
            </a:schemeClr>
          </a:lnRef>
          <a:fillRef idx="1">
            <a:schemeClr val="accent1"/>
          </a:fillRef>
          <a:effectRef idx="0">
            <a:schemeClr val="accent1"/>
          </a:effectRef>
          <a:fontRef idx="minor"/>
        </p:style>
      </p:sp>
      <p:grpSp>
        <p:nvGrpSpPr>
          <p:cNvPr id="485" name="Group 20"/>
          <p:cNvGrpSpPr/>
          <p:nvPr/>
        </p:nvGrpSpPr>
        <p:grpSpPr>
          <a:xfrm>
            <a:off x="5000760" y="2416320"/>
            <a:ext cx="2161800" cy="979200"/>
            <a:chOff x="5000760" y="2416320"/>
            <a:chExt cx="2161800" cy="979200"/>
          </a:xfrm>
        </p:grpSpPr>
        <p:sp>
          <p:nvSpPr>
            <p:cNvPr id="486" name="CustomShape 21"/>
            <p:cNvSpPr/>
            <p:nvPr/>
          </p:nvSpPr>
          <p:spPr>
            <a:xfrm>
              <a:off x="5000760" y="2416320"/>
              <a:ext cx="2161800" cy="979200"/>
            </a:xfrm>
            <a:prstGeom prst="ellipse">
              <a:avLst/>
            </a:prstGeom>
            <a:solidFill>
              <a:srgbClr val="ffff00"/>
            </a:solidFill>
            <a:ln>
              <a:round/>
            </a:ln>
          </p:spPr>
          <p:style>
            <a:lnRef idx="2">
              <a:schemeClr val="accent1">
                <a:shade val="50000"/>
              </a:schemeClr>
            </a:lnRef>
            <a:fillRef idx="1">
              <a:schemeClr val="accent1"/>
            </a:fillRef>
            <a:effectRef idx="0">
              <a:schemeClr val="accent1"/>
            </a:effectRef>
            <a:fontRef idx="minor"/>
          </p:style>
        </p:sp>
        <p:sp>
          <p:nvSpPr>
            <p:cNvPr id="487" name="CustomShape 22"/>
            <p:cNvSpPr/>
            <p:nvPr/>
          </p:nvSpPr>
          <p:spPr>
            <a:xfrm>
              <a:off x="5091120" y="2703600"/>
              <a:ext cx="1939680" cy="363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6c6ccc"/>
                  </a:solidFill>
                  <a:latin typeface="Arial"/>
                  <a:ea typeface="ＭＳ Ｐゴシック"/>
                </a:rPr>
                <a:t>RÉPONSE</a:t>
              </a:r>
              <a:endParaRPr b="0" lang="fr-FR" sz="1800" spc="-1" strike="noStrike">
                <a:latin typeface="Arial"/>
              </a:endParaRPr>
            </a:p>
          </p:txBody>
        </p:sp>
      </p:grpSp>
      <p:sp>
        <p:nvSpPr>
          <p:cNvPr id="488" name="CustomShape 23"/>
          <p:cNvSpPr/>
          <p:nvPr/>
        </p:nvSpPr>
        <p:spPr>
          <a:xfrm flipV="1" rot="16200000">
            <a:off x="5012640" y="1343880"/>
            <a:ext cx="1217520" cy="920520"/>
          </a:xfrm>
          <a:prstGeom prst="curvedConnector3">
            <a:avLst>
              <a:gd name="adj1" fmla="val 30968"/>
            </a:avLst>
          </a:prstGeom>
          <a:noFill/>
          <a:ln w="28440">
            <a:solidFill>
              <a:schemeClr val="tx1"/>
            </a:solidFill>
            <a:prstDash val="dash"/>
            <a:round/>
            <a:headEnd len="med" type="triangle" w="med"/>
            <a:tailEnd len="med" type="triangle" w="med"/>
          </a:ln>
        </p:spPr>
        <p:style>
          <a:lnRef idx="1">
            <a:schemeClr val="accent1"/>
          </a:lnRef>
          <a:fillRef idx="0">
            <a:schemeClr val="accent1"/>
          </a:fillRef>
          <a:effectRef idx="0">
            <a:schemeClr val="accent1"/>
          </a:effectRef>
          <a:fontRef idx="minor"/>
        </p:style>
      </p:sp>
      <p:grpSp>
        <p:nvGrpSpPr>
          <p:cNvPr id="489" name="Group 24"/>
          <p:cNvGrpSpPr/>
          <p:nvPr/>
        </p:nvGrpSpPr>
        <p:grpSpPr>
          <a:xfrm>
            <a:off x="5671800" y="3762000"/>
            <a:ext cx="3611160" cy="3272040"/>
            <a:chOff x="5671800" y="3762000"/>
            <a:chExt cx="3611160" cy="3272040"/>
          </a:xfrm>
        </p:grpSpPr>
        <p:sp>
          <p:nvSpPr>
            <p:cNvPr id="490" name="CustomShape 25"/>
            <p:cNvSpPr/>
            <p:nvPr/>
          </p:nvSpPr>
          <p:spPr>
            <a:xfrm flipV="1" rot="19242000">
              <a:off x="5650920" y="4778280"/>
              <a:ext cx="3652560" cy="1238760"/>
            </a:xfrm>
            <a:prstGeom prst="ribbon2">
              <a:avLst>
                <a:gd name="adj1" fmla="val 16667"/>
                <a:gd name="adj2" fmla="val 68953"/>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491" name="CustomShape 26"/>
            <p:cNvSpPr/>
            <p:nvPr/>
          </p:nvSpPr>
          <p:spPr>
            <a:xfrm rot="19753800">
              <a:off x="6267600" y="5272560"/>
              <a:ext cx="24210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Arial"/>
                  <a:ea typeface="ＭＳ Ｐゴシック"/>
                </a:rPr>
                <a:t>CONNAISSANCES</a:t>
              </a:r>
              <a:endParaRPr b="0" lang="fr-FR" sz="1800" spc="-1" strike="noStrike">
                <a:latin typeface="Arial"/>
              </a:endParaRPr>
            </a:p>
          </p:txBody>
        </p:sp>
      </p:grpSp>
      <p:sp>
        <p:nvSpPr>
          <p:cNvPr id="492" name="CustomShape 27"/>
          <p:cNvSpPr/>
          <p:nvPr/>
        </p:nvSpPr>
        <p:spPr>
          <a:xfrm>
            <a:off x="6081840" y="189000"/>
            <a:ext cx="295236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00"/>
                </a:solidFill>
                <a:latin typeface="Arial"/>
                <a:ea typeface="ＭＳ Ｐゴシック"/>
              </a:rPr>
              <a:t>Savoir faire …</a:t>
            </a:r>
            <a:endParaRPr b="0" lang="fr-FR" sz="2400" spc="-1" strike="noStrike">
              <a:latin typeface="Arial"/>
            </a:endParaRPr>
          </a:p>
          <a:p>
            <a:pPr algn="ctr">
              <a:lnSpc>
                <a:spcPct val="100000"/>
              </a:lnSpc>
            </a:pPr>
            <a:r>
              <a:rPr b="1" lang="fr-FR" sz="2400" spc="-1" strike="noStrike">
                <a:solidFill>
                  <a:srgbClr val="000000"/>
                </a:solidFill>
                <a:latin typeface="Arial"/>
                <a:ea typeface="ＭＳ Ｐゴシック"/>
              </a:rPr>
              <a:t>… </a:t>
            </a:r>
            <a:r>
              <a:rPr b="1" lang="fr-FR" sz="2400" spc="-1" strike="noStrike">
                <a:solidFill>
                  <a:srgbClr val="000000"/>
                </a:solidFill>
                <a:latin typeface="Arial"/>
                <a:ea typeface="ＭＳ Ｐゴシック"/>
              </a:rPr>
              <a:t>pour</a:t>
            </a:r>
            <a:endParaRPr b="0" lang="fr-FR" sz="2400" spc="-1" strike="noStrike">
              <a:latin typeface="Arial"/>
            </a:endParaRPr>
          </a:p>
          <a:p>
            <a:pPr algn="r">
              <a:lnSpc>
                <a:spcPct val="100000"/>
              </a:lnSpc>
            </a:pPr>
            <a:r>
              <a:rPr b="1" lang="fr-FR" sz="2400" spc="-1" strike="noStrike">
                <a:solidFill>
                  <a:srgbClr val="000000"/>
                </a:solidFill>
                <a:latin typeface="Arial"/>
                <a:ea typeface="ＭＳ Ｐゴシック"/>
              </a:rPr>
              <a:t>Faire savoir</a:t>
            </a:r>
            <a:endParaRPr b="0" lang="fr-FR" sz="2400" spc="-1" strike="noStrike">
              <a:latin typeface="Arial"/>
            </a:endParaRPr>
          </a:p>
        </p:txBody>
      </p:sp>
      <p:grpSp>
        <p:nvGrpSpPr>
          <p:cNvPr id="493" name="Group 28"/>
          <p:cNvGrpSpPr/>
          <p:nvPr/>
        </p:nvGrpSpPr>
        <p:grpSpPr>
          <a:xfrm>
            <a:off x="0" y="0"/>
            <a:ext cx="7557840" cy="6291000"/>
            <a:chOff x="0" y="0"/>
            <a:chExt cx="7557840" cy="6291000"/>
          </a:xfrm>
        </p:grpSpPr>
        <p:sp>
          <p:nvSpPr>
            <p:cNvPr id="494" name="CustomShape 29"/>
            <p:cNvSpPr/>
            <p:nvPr/>
          </p:nvSpPr>
          <p:spPr>
            <a:xfrm>
              <a:off x="0" y="0"/>
              <a:ext cx="7557840" cy="6291000"/>
            </a:xfrm>
            <a:prstGeom prst="donut">
              <a:avLst>
                <a:gd name="adj" fmla="val 5448"/>
              </a:avLst>
            </a:prstGeom>
            <a:solidFill>
              <a:schemeClr val="bg1">
                <a:lumMod val="75000"/>
              </a:schemeClr>
            </a:solidFill>
            <a:ln>
              <a:round/>
            </a:ln>
          </p:spPr>
          <p:style>
            <a:lnRef idx="2">
              <a:schemeClr val="accent1">
                <a:shade val="50000"/>
              </a:schemeClr>
            </a:lnRef>
            <a:fillRef idx="1">
              <a:schemeClr val="accent1"/>
            </a:fillRef>
            <a:effectRef idx="0">
              <a:schemeClr val="accent1"/>
            </a:effectRef>
            <a:fontRef idx="minor"/>
          </p:style>
        </p:sp>
        <p:sp>
          <p:nvSpPr>
            <p:cNvPr id="495" name="CustomShape 30"/>
            <p:cNvSpPr/>
            <p:nvPr/>
          </p:nvSpPr>
          <p:spPr>
            <a:xfrm>
              <a:off x="2070360" y="5877000"/>
              <a:ext cx="3567960" cy="363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000000"/>
                  </a:solidFill>
                  <a:latin typeface="Arial"/>
                  <a:ea typeface="ＭＳ Ｐゴシック"/>
                </a:rPr>
                <a:t>COMMUNIQUER</a:t>
              </a:r>
              <a:endParaRPr b="0" lang="fr-FR" sz="1800" spc="-1" strike="noStrike">
                <a:latin typeface="Arial"/>
              </a:endParaRPr>
            </a:p>
          </p:txBody>
        </p:sp>
      </p:grpSp>
      <p:sp>
        <p:nvSpPr>
          <p:cNvPr id="496" name="CustomShape 31"/>
          <p:cNvSpPr/>
          <p:nvPr/>
        </p:nvSpPr>
        <p:spPr>
          <a:xfrm>
            <a:off x="6553080" y="6243480"/>
            <a:ext cx="2131920" cy="455400"/>
          </a:xfrm>
          <a:prstGeom prst="rect">
            <a:avLst/>
          </a:prstGeom>
          <a:noFill/>
          <a:ln>
            <a:noFill/>
          </a:ln>
        </p:spPr>
        <p:style>
          <a:lnRef idx="0"/>
          <a:fillRef idx="0"/>
          <a:effectRef idx="0"/>
          <a:fontRef idx="minor"/>
        </p:style>
        <p:txBody>
          <a:bodyPr lIns="90000" rIns="90000" tIns="45000" bIns="45000">
            <a:noAutofit/>
          </a:bodyPr>
          <a:p>
            <a:pPr>
              <a:lnSpc>
                <a:spcPct val="100000"/>
              </a:lnSpc>
            </a:pPr>
            <a:fld id="{27498EEA-4627-4B8D-9A40-4AE4F8AD35E2}" type="slidenum">
              <a:rPr b="0" lang="fr-FR" sz="1800" spc="-1" strike="noStrike">
                <a:solidFill>
                  <a:srgbClr val="000000"/>
                </a:solidFill>
                <a:latin typeface="Calibri"/>
                <a:ea typeface="DejaVu Sans"/>
              </a:rPr>
              <a:t>&lt;numéro&gt;</a:t>
            </a:fld>
            <a:endParaRPr b="0" lang="fr-FR" sz="1800" spc="-1" strike="noStrike">
              <a:latin typeface="Arial"/>
            </a:endParaRPr>
          </a:p>
        </p:txBody>
      </p:sp>
      <p:pic>
        <p:nvPicPr>
          <p:cNvPr id="497" name="Image 33" descr=""/>
          <p:cNvPicPr/>
          <p:nvPr/>
        </p:nvPicPr>
        <p:blipFill>
          <a:blip r:embed="rId1"/>
          <a:stretch/>
        </p:blipFill>
        <p:spPr>
          <a:xfrm>
            <a:off x="0" y="66600"/>
            <a:ext cx="838800" cy="842760"/>
          </a:xfrm>
          <a:prstGeom prst="rect">
            <a:avLst/>
          </a:prstGeom>
          <a:ln>
            <a:noFill/>
          </a:ln>
        </p:spPr>
      </p:pic>
    </p:spTree>
  </p:cSld>
  <mc:AlternateContent>
    <mc:Choice Requires="p14">
      <p:transition spd="slow" p14:dur="2000"/>
    </mc:Choice>
    <mc:Fallback>
      <p:transition spd="slow"/>
    </mc:Fallback>
  </mc:AlternateContent>
  <p:timing>
    <p:tnLst>
      <p:par>
        <p:cTn id="518" dur="indefinite" restart="never" nodeType="tmRoot">
          <p:childTnLst>
            <p:seq>
              <p:cTn id="519" dur="indefinite" nodeType="mainSeq">
                <p:childTnLst>
                  <p:par>
                    <p:cTn id="520" nodeType="clickEffect" fill="hold">
                      <p:stCondLst>
                        <p:cond delay="indefinite"/>
                      </p:stCondLst>
                      <p:childTnLst>
                        <p:par>
                          <p:cTn id="521" nodeType="withEffect" fill="hold">
                            <p:stCondLst>
                              <p:cond delay="0"/>
                            </p:stCondLst>
                            <p:childTnLst>
                              <p:par>
                                <p:cTn id="522" nodeType="clickEffect" fill="hold" presetClass="entr" presetID="10">
                                  <p:stCondLst>
                                    <p:cond delay="0"/>
                                  </p:stCondLst>
                                  <p:childTnLst>
                                    <p:set>
                                      <p:cBhvr>
                                        <p:cTn id="523" dur="1" fill="hold">
                                          <p:stCondLst>
                                            <p:cond delay="0"/>
                                          </p:stCondLst>
                                        </p:cTn>
                                        <p:tgtEl>
                                          <p:spTgt spid="470"/>
                                        </p:tgtEl>
                                        <p:attrNameLst>
                                          <p:attrName>style.visibility</p:attrName>
                                        </p:attrNameLst>
                                      </p:cBhvr>
                                      <p:to>
                                        <p:strVal val="visible"/>
                                      </p:to>
                                    </p:set>
                                    <p:animEffect filter="fade" transition="in">
                                      <p:cBhvr additive="repl">
                                        <p:cTn id="524" dur="1000"/>
                                        <p:tgtEl>
                                          <p:spTgt spid="470"/>
                                        </p:tgtEl>
                                      </p:cBhvr>
                                    </p:animEffect>
                                  </p:childTnLst>
                                </p:cTn>
                              </p:par>
                              <p:par>
                                <p:cTn id="525" nodeType="withEffect" fill="hold" presetClass="entr" presetID="10">
                                  <p:stCondLst>
                                    <p:cond delay="0"/>
                                  </p:stCondLst>
                                  <p:childTnLst>
                                    <p:set>
                                      <p:cBhvr>
                                        <p:cTn id="526" dur="1" fill="hold">
                                          <p:stCondLst>
                                            <p:cond delay="0"/>
                                          </p:stCondLst>
                                        </p:cTn>
                                        <p:tgtEl>
                                          <p:spTgt spid="466"/>
                                        </p:tgtEl>
                                        <p:attrNameLst>
                                          <p:attrName>style.visibility</p:attrName>
                                        </p:attrNameLst>
                                      </p:cBhvr>
                                      <p:to>
                                        <p:strVal val="visible"/>
                                      </p:to>
                                    </p:set>
                                    <p:animEffect filter="fade" transition="in">
                                      <p:cBhvr additive="repl">
                                        <p:cTn id="527" dur="1000"/>
                                        <p:tgtEl>
                                          <p:spTgt spid="466"/>
                                        </p:tgtEl>
                                      </p:cBhvr>
                                    </p:animEffect>
                                  </p:childTnLst>
                                </p:cTn>
                              </p:par>
                            </p:childTnLst>
                          </p:cTn>
                        </p:par>
                      </p:childTnLst>
                    </p:cTn>
                  </p:par>
                  <p:par>
                    <p:cTn id="528" nodeType="clickEffect" fill="hold">
                      <p:stCondLst>
                        <p:cond delay="indefinite"/>
                      </p:stCondLst>
                      <p:childTnLst>
                        <p:par>
                          <p:cTn id="529" nodeType="withEffect" fill="hold">
                            <p:stCondLst>
                              <p:cond delay="0"/>
                            </p:stCondLst>
                            <p:childTnLst>
                              <p:par>
                                <p:cTn id="530" nodeType="clickEffect" fill="hold" presetClass="entr" presetID="42">
                                  <p:stCondLst>
                                    <p:cond delay="0"/>
                                  </p:stCondLst>
                                  <p:childTnLst>
                                    <p:set>
                                      <p:cBhvr>
                                        <p:cTn id="531" dur="1" fill="hold">
                                          <p:stCondLst>
                                            <p:cond delay="0"/>
                                          </p:stCondLst>
                                        </p:cTn>
                                        <p:tgtEl>
                                          <p:spTgt spid="471"/>
                                        </p:tgtEl>
                                        <p:attrNameLst>
                                          <p:attrName>style.visibility</p:attrName>
                                        </p:attrNameLst>
                                      </p:cBhvr>
                                      <p:to>
                                        <p:strVal val="visible"/>
                                      </p:to>
                                    </p:set>
                                    <p:animEffect filter="fade" transition="in">
                                      <p:cBhvr additive="repl">
                                        <p:cTn id="532" dur="1000"/>
                                        <p:tgtEl>
                                          <p:spTgt spid="471"/>
                                        </p:tgtEl>
                                      </p:cBhvr>
                                    </p:animEffect>
                                    <p:anim calcmode="lin" valueType="num">
                                      <p:cBhvr additive="repl">
                                        <p:cTn id="533" dur="1000" fill="hold"/>
                                        <p:tgtEl>
                                          <p:spTgt spid="471"/>
                                        </p:tgtEl>
                                        <p:attrNameLst>
                                          <p:attrName>ppt_x</p:attrName>
                                        </p:attrNameLst>
                                      </p:cBhvr>
                                      <p:tavLst>
                                        <p:tav tm="0">
                                          <p:val>
                                            <p:strVal val="#ppt_x"/>
                                          </p:val>
                                        </p:tav>
                                        <p:tav tm="100000">
                                          <p:val>
                                            <p:strVal val="#ppt_x"/>
                                          </p:val>
                                        </p:tav>
                                      </p:tavLst>
                                    </p:anim>
                                    <p:anim calcmode="lin" valueType="num">
                                      <p:cBhvr additive="repl">
                                        <p:cTn id="534" dur="1000" fill="hold"/>
                                        <p:tgtEl>
                                          <p:spTgt spid="471"/>
                                        </p:tgtEl>
                                        <p:attrNameLst>
                                          <p:attrName>ppt_y</p:attrName>
                                        </p:attrNameLst>
                                      </p:cBhvr>
                                      <p:tavLst>
                                        <p:tav tm="0">
                                          <p:val>
                                            <p:strVal val="#ppt_y+.1"/>
                                          </p:val>
                                        </p:tav>
                                        <p:tav tm="100000">
                                          <p:val>
                                            <p:strVal val="#ppt_y"/>
                                          </p:val>
                                        </p:tav>
                                      </p:tavLst>
                                    </p:anim>
                                  </p:childTnLst>
                                </p:cTn>
                              </p:par>
                            </p:childTnLst>
                          </p:cTn>
                        </p:par>
                      </p:childTnLst>
                    </p:cTn>
                  </p:par>
                  <p:par>
                    <p:cTn id="535" nodeType="clickEffect" fill="hold">
                      <p:stCondLst>
                        <p:cond delay="indefinite"/>
                      </p:stCondLst>
                      <p:childTnLst>
                        <p:par>
                          <p:cTn id="536" nodeType="withEffect" fill="hold">
                            <p:stCondLst>
                              <p:cond delay="0"/>
                            </p:stCondLst>
                            <p:childTnLst>
                              <p:par>
                                <p:cTn id="537" nodeType="clickEffect" fill="hold" presetClass="entr" presetID="22" presetSubtype="4">
                                  <p:stCondLst>
                                    <p:cond delay="0"/>
                                  </p:stCondLst>
                                  <p:childTnLst>
                                    <p:set>
                                      <p:cBhvr>
                                        <p:cTn id="538" dur="1" fill="hold">
                                          <p:stCondLst>
                                            <p:cond delay="0"/>
                                          </p:stCondLst>
                                        </p:cTn>
                                        <p:tgtEl>
                                          <p:spTgt spid="467"/>
                                        </p:tgtEl>
                                        <p:attrNameLst>
                                          <p:attrName>style.visibility</p:attrName>
                                        </p:attrNameLst>
                                      </p:cBhvr>
                                      <p:to>
                                        <p:strVal val="visible"/>
                                      </p:to>
                                    </p:set>
                                    <p:animEffect filter="wipe(down)" transition="in">
                                      <p:cBhvr additive="repl">
                                        <p:cTn id="539" dur="500"/>
                                        <p:tgtEl>
                                          <p:spTgt spid="467"/>
                                        </p:tgtEl>
                                      </p:cBhvr>
                                    </p:animEffect>
                                  </p:childTnLst>
                                </p:cTn>
                              </p:par>
                            </p:childTnLst>
                          </p:cTn>
                        </p:par>
                      </p:childTnLst>
                    </p:cTn>
                  </p:par>
                  <p:par>
                    <p:cTn id="540" nodeType="clickEffect" fill="hold">
                      <p:stCondLst>
                        <p:cond delay="indefinite"/>
                      </p:stCondLst>
                      <p:childTnLst>
                        <p:par>
                          <p:cTn id="541" nodeType="withEffect" fill="hold">
                            <p:stCondLst>
                              <p:cond delay="0"/>
                            </p:stCondLst>
                            <p:childTnLst>
                              <p:par>
                                <p:cTn id="542" nodeType="clickEffect" fill="hold" presetClass="entr" presetID="22" presetSubtype="1">
                                  <p:stCondLst>
                                    <p:cond delay="0"/>
                                  </p:stCondLst>
                                  <p:childTnLst>
                                    <p:set>
                                      <p:cBhvr>
                                        <p:cTn id="543" dur="1" fill="hold">
                                          <p:stCondLst>
                                            <p:cond delay="0"/>
                                          </p:stCondLst>
                                        </p:cTn>
                                        <p:tgtEl>
                                          <p:spTgt spid="474"/>
                                        </p:tgtEl>
                                        <p:attrNameLst>
                                          <p:attrName>style.visibility</p:attrName>
                                        </p:attrNameLst>
                                      </p:cBhvr>
                                      <p:to>
                                        <p:strVal val="visible"/>
                                      </p:to>
                                    </p:set>
                                    <p:animEffect filter="wipe(up)" transition="in">
                                      <p:cBhvr additive="repl">
                                        <p:cTn id="544" dur="500"/>
                                        <p:tgtEl>
                                          <p:spTgt spid="474"/>
                                        </p:tgtEl>
                                      </p:cBhvr>
                                    </p:animEffect>
                                  </p:childTnLst>
                                </p:cTn>
                              </p:par>
                            </p:childTnLst>
                          </p:cTn>
                        </p:par>
                        <p:par>
                          <p:cTn id="545" nodeType="afterEffect" fill="hold">
                            <p:stCondLst>
                              <p:cond delay="500"/>
                            </p:stCondLst>
                            <p:childTnLst>
                              <p:par>
                                <p:cTn id="546" nodeType="afterEffect" fill="hold" presetClass="entr" presetID="22" presetSubtype="1">
                                  <p:stCondLst>
                                    <p:cond delay="0"/>
                                  </p:stCondLst>
                                  <p:childTnLst>
                                    <p:set>
                                      <p:cBhvr>
                                        <p:cTn id="547" dur="1" fill="hold">
                                          <p:stCondLst>
                                            <p:cond delay="0"/>
                                          </p:stCondLst>
                                        </p:cTn>
                                        <p:tgtEl>
                                          <p:spTgt spid="475"/>
                                        </p:tgtEl>
                                        <p:attrNameLst>
                                          <p:attrName>style.visibility</p:attrName>
                                        </p:attrNameLst>
                                      </p:cBhvr>
                                      <p:to>
                                        <p:strVal val="visible"/>
                                      </p:to>
                                    </p:set>
                                    <p:animEffect filter="wipe(up)" transition="in">
                                      <p:cBhvr additive="repl">
                                        <p:cTn id="548" dur="500"/>
                                        <p:tgtEl>
                                          <p:spTgt spid="475"/>
                                        </p:tgtEl>
                                      </p:cBhvr>
                                    </p:animEffect>
                                  </p:childTnLst>
                                </p:cTn>
                              </p:par>
                            </p:childTnLst>
                          </p:cTn>
                        </p:par>
                      </p:childTnLst>
                    </p:cTn>
                  </p:par>
                  <p:par>
                    <p:cTn id="549" nodeType="clickEffect" fill="hold">
                      <p:stCondLst>
                        <p:cond delay="indefinite"/>
                      </p:stCondLst>
                      <p:childTnLst>
                        <p:par>
                          <p:cTn id="550" nodeType="withEffect" fill="hold">
                            <p:stCondLst>
                              <p:cond delay="0"/>
                            </p:stCondLst>
                            <p:childTnLst>
                              <p:par>
                                <p:cTn id="551" nodeType="clickEffect" fill="hold" presetClass="entr" presetID="6" presetSubtype="32">
                                  <p:stCondLst>
                                    <p:cond delay="0"/>
                                  </p:stCondLst>
                                  <p:childTnLst>
                                    <p:set>
                                      <p:cBhvr>
                                        <p:cTn id="552" dur="1" fill="hold">
                                          <p:stCondLst>
                                            <p:cond delay="0"/>
                                          </p:stCondLst>
                                        </p:cTn>
                                        <p:tgtEl>
                                          <p:spTgt spid="481"/>
                                        </p:tgtEl>
                                        <p:attrNameLst>
                                          <p:attrName>style.visibility</p:attrName>
                                        </p:attrNameLst>
                                      </p:cBhvr>
                                      <p:to>
                                        <p:strVal val="visible"/>
                                      </p:to>
                                    </p:set>
                                    <p:animEffect filter="circle(out)" transition="in">
                                      <p:cBhvr additive="repl">
                                        <p:cTn id="553" dur="2000"/>
                                        <p:tgtEl>
                                          <p:spTgt spid="481"/>
                                        </p:tgtEl>
                                      </p:cBhvr>
                                    </p:animEffect>
                                  </p:childTnLst>
                                </p:cTn>
                              </p:par>
                            </p:childTnLst>
                          </p:cTn>
                        </p:par>
                      </p:childTnLst>
                    </p:cTn>
                  </p:par>
                  <p:par>
                    <p:cTn id="554" nodeType="clickEffect" fill="hold">
                      <p:stCondLst>
                        <p:cond delay="indefinite"/>
                      </p:stCondLst>
                      <p:childTnLst>
                        <p:par>
                          <p:cTn id="555" nodeType="withEffect" fill="hold">
                            <p:stCondLst>
                              <p:cond delay="0"/>
                            </p:stCondLst>
                            <p:childTnLst>
                              <p:par>
                                <p:cTn id="556" nodeType="clickEffect" fill="hold" presetClass="entr" presetID="2" presetSubtype="4">
                                  <p:stCondLst>
                                    <p:cond delay="0"/>
                                  </p:stCondLst>
                                  <p:childTnLst>
                                    <p:set>
                                      <p:cBhvr>
                                        <p:cTn id="557" dur="1" fill="hold">
                                          <p:stCondLst>
                                            <p:cond delay="0"/>
                                          </p:stCondLst>
                                        </p:cTn>
                                        <p:tgtEl>
                                          <p:spTgt spid="478"/>
                                        </p:tgtEl>
                                        <p:attrNameLst>
                                          <p:attrName>style.visibility</p:attrName>
                                        </p:attrNameLst>
                                      </p:cBhvr>
                                      <p:to>
                                        <p:strVal val="visible"/>
                                      </p:to>
                                    </p:set>
                                    <p:anim calcmode="lin" valueType="num">
                                      <p:cBhvr additive="repl">
                                        <p:cTn id="558" dur="500" fill="hold"/>
                                        <p:tgtEl>
                                          <p:spTgt spid="478"/>
                                        </p:tgtEl>
                                        <p:attrNameLst>
                                          <p:attrName>ppt_x</p:attrName>
                                        </p:attrNameLst>
                                      </p:cBhvr>
                                      <p:tavLst>
                                        <p:tav tm="0">
                                          <p:val>
                                            <p:strVal val="#ppt_x"/>
                                          </p:val>
                                        </p:tav>
                                        <p:tav tm="100000">
                                          <p:val>
                                            <p:strVal val="#ppt_x"/>
                                          </p:val>
                                        </p:tav>
                                      </p:tavLst>
                                    </p:anim>
                                    <p:anim calcmode="lin" valueType="num">
                                      <p:cBhvr additive="repl">
                                        <p:cTn id="559" dur="500" fill="hold"/>
                                        <p:tgtEl>
                                          <p:spTgt spid="478"/>
                                        </p:tgtEl>
                                        <p:attrNameLst>
                                          <p:attrName>ppt_y</p:attrName>
                                        </p:attrNameLst>
                                      </p:cBhvr>
                                      <p:tavLst>
                                        <p:tav tm="0">
                                          <p:val>
                                            <p:strVal val="1+#ppt_h/2"/>
                                          </p:val>
                                        </p:tav>
                                        <p:tav tm="100000">
                                          <p:val>
                                            <p:strVal val="#ppt_y"/>
                                          </p:val>
                                        </p:tav>
                                      </p:tavLst>
                                    </p:anim>
                                  </p:childTnLst>
                                </p:cTn>
                              </p:par>
                            </p:childTnLst>
                          </p:cTn>
                        </p:par>
                      </p:childTnLst>
                    </p:cTn>
                  </p:par>
                  <p:par>
                    <p:cTn id="560" nodeType="clickEffect" fill="hold">
                      <p:stCondLst>
                        <p:cond delay="indefinite"/>
                      </p:stCondLst>
                      <p:childTnLst>
                        <p:par>
                          <p:cTn id="561" nodeType="withEffect" fill="hold">
                            <p:stCondLst>
                              <p:cond delay="0"/>
                            </p:stCondLst>
                            <p:childTnLst>
                              <p:par>
                                <p:cTn id="562" nodeType="clickEffect" fill="hold" presetClass="entr" presetID="22" presetSubtype="4">
                                  <p:stCondLst>
                                    <p:cond delay="0"/>
                                  </p:stCondLst>
                                  <p:childTnLst>
                                    <p:set>
                                      <p:cBhvr>
                                        <p:cTn id="563" dur="1" fill="hold">
                                          <p:stCondLst>
                                            <p:cond delay="0"/>
                                          </p:stCondLst>
                                        </p:cTn>
                                        <p:tgtEl>
                                          <p:spTgt spid="484"/>
                                        </p:tgtEl>
                                        <p:attrNameLst>
                                          <p:attrName>style.visibility</p:attrName>
                                        </p:attrNameLst>
                                      </p:cBhvr>
                                      <p:to>
                                        <p:strVal val="visible"/>
                                      </p:to>
                                    </p:set>
                                    <p:animEffect filter="wipe(down)" transition="in">
                                      <p:cBhvr additive="repl">
                                        <p:cTn id="564" dur="500"/>
                                        <p:tgtEl>
                                          <p:spTgt spid="484"/>
                                        </p:tgtEl>
                                      </p:cBhvr>
                                    </p:animEffect>
                                  </p:childTnLst>
                                </p:cTn>
                              </p:par>
                            </p:childTnLst>
                          </p:cTn>
                        </p:par>
                        <p:par>
                          <p:cTn id="565" nodeType="afterEffect" fill="hold">
                            <p:stCondLst>
                              <p:cond delay="500"/>
                            </p:stCondLst>
                            <p:childTnLst>
                              <p:par>
                                <p:cTn id="566" nodeType="afterEffect" fill="hold" presetClass="entr" presetID="22" presetSubtype="4">
                                  <p:stCondLst>
                                    <p:cond delay="0"/>
                                  </p:stCondLst>
                                  <p:childTnLst>
                                    <p:set>
                                      <p:cBhvr>
                                        <p:cTn id="567" dur="1" fill="hold">
                                          <p:stCondLst>
                                            <p:cond delay="0"/>
                                          </p:stCondLst>
                                        </p:cTn>
                                        <p:tgtEl>
                                          <p:spTgt spid="485"/>
                                        </p:tgtEl>
                                        <p:attrNameLst>
                                          <p:attrName>style.visibility</p:attrName>
                                        </p:attrNameLst>
                                      </p:cBhvr>
                                      <p:to>
                                        <p:strVal val="visible"/>
                                      </p:to>
                                    </p:set>
                                    <p:animEffect filter="wipe(down)" transition="in">
                                      <p:cBhvr additive="repl">
                                        <p:cTn id="568" dur="500"/>
                                        <p:tgtEl>
                                          <p:spTgt spid="485"/>
                                        </p:tgtEl>
                                      </p:cBhvr>
                                    </p:animEffect>
                                  </p:childTnLst>
                                </p:cTn>
                              </p:par>
                            </p:childTnLst>
                          </p:cTn>
                        </p:par>
                        <p:par>
                          <p:cTn id="569" nodeType="afterEffect" fill="hold">
                            <p:stCondLst>
                              <p:cond delay="1000"/>
                            </p:stCondLst>
                            <p:childTnLst>
                              <p:par>
                                <p:cTn id="570" nodeType="afterEffect" fill="hold" presetClass="entr" presetID="31">
                                  <p:stCondLst>
                                    <p:cond delay="0"/>
                                  </p:stCondLst>
                                  <p:childTnLst>
                                    <p:set>
                                      <p:cBhvr>
                                        <p:cTn id="571" dur="1" fill="hold">
                                          <p:stCondLst>
                                            <p:cond delay="0"/>
                                          </p:stCondLst>
                                        </p:cTn>
                                        <p:tgtEl>
                                          <p:spTgt spid="488"/>
                                        </p:tgtEl>
                                        <p:attrNameLst>
                                          <p:attrName>style.visibility</p:attrName>
                                        </p:attrNameLst>
                                      </p:cBhvr>
                                      <p:to>
                                        <p:strVal val="visible"/>
                                      </p:to>
                                    </p:set>
                                    <p:anim calcmode="lin" valueType="num">
                                      <p:cBhvr additive="repl">
                                        <p:cTn id="572" dur="1000" fill="hold"/>
                                        <p:tgtEl>
                                          <p:spTgt spid="488"/>
                                        </p:tgtEl>
                                        <p:attrNameLst>
                                          <p:attrName>ppt_w</p:attrName>
                                        </p:attrNameLst>
                                      </p:cBhvr>
                                      <p:tavLst>
                                        <p:tav tm="0">
                                          <p:val>
                                            <p:fltVal val="0"/>
                                          </p:val>
                                        </p:tav>
                                        <p:tav tm="100000">
                                          <p:val>
                                            <p:strVal val="#ppt_w"/>
                                          </p:val>
                                        </p:tav>
                                      </p:tavLst>
                                    </p:anim>
                                    <p:anim calcmode="lin" valueType="num">
                                      <p:cBhvr additive="repl">
                                        <p:cTn id="573" dur="1000" fill="hold"/>
                                        <p:tgtEl>
                                          <p:spTgt spid="488"/>
                                        </p:tgtEl>
                                        <p:attrNameLst>
                                          <p:attrName>ppt_h</p:attrName>
                                        </p:attrNameLst>
                                      </p:cBhvr>
                                      <p:tavLst>
                                        <p:tav tm="0">
                                          <p:val>
                                            <p:fltVal val="0"/>
                                          </p:val>
                                        </p:tav>
                                        <p:tav tm="100000">
                                          <p:val>
                                            <p:strVal val="#ppt_h"/>
                                          </p:val>
                                        </p:tav>
                                      </p:tavLst>
                                    </p:anim>
                                    <p:anim calcmode="lin" valueType="num">
                                      <p:cBhvr additive="repl">
                                        <p:cTn id="574" dur="1000" fill="hold"/>
                                        <p:tgtEl>
                                          <p:spTgt spid="488"/>
                                        </p:tgtEl>
                                        <p:attrNameLst>
                                          <p:attrName>r</p:attrName>
                                        </p:attrNameLst>
                                      </p:cBhvr>
                                      <p:tavLst>
                                        <p:tav tm="0">
                                          <p:val>
                                            <p:strVal val="90"/>
                                          </p:val>
                                        </p:tav>
                                        <p:tav tm="100000">
                                          <p:val>
                                            <p:strVal val="0"/>
                                          </p:val>
                                        </p:tav>
                                      </p:tavLst>
                                    </p:anim>
                                    <p:animEffect filter="fade" transition="in">
                                      <p:cBhvr additive="repl">
                                        <p:cTn id="575" dur="1000"/>
                                        <p:tgtEl>
                                          <p:spTgt spid="488"/>
                                        </p:tgtEl>
                                      </p:cBhvr>
                                    </p:animEffect>
                                  </p:childTnLst>
                                </p:cTn>
                              </p:par>
                            </p:childTnLst>
                          </p:cTn>
                        </p:par>
                      </p:childTnLst>
                    </p:cTn>
                  </p:par>
                  <p:par>
                    <p:cTn id="576" nodeType="clickEffect" fill="hold">
                      <p:stCondLst>
                        <p:cond delay="indefinite"/>
                      </p:stCondLst>
                      <p:childTnLst>
                        <p:par>
                          <p:cTn id="577" nodeType="withEffect" fill="hold">
                            <p:stCondLst>
                              <p:cond delay="0"/>
                            </p:stCondLst>
                            <p:childTnLst>
                              <p:par>
                                <p:cTn id="578" nodeType="clickEffect" fill="hold" presetClass="entr" presetID="21" presetSubtype="1">
                                  <p:stCondLst>
                                    <p:cond delay="0"/>
                                  </p:stCondLst>
                                  <p:childTnLst>
                                    <p:set>
                                      <p:cBhvr>
                                        <p:cTn id="579" dur="1" fill="hold">
                                          <p:stCondLst>
                                            <p:cond delay="0"/>
                                          </p:stCondLst>
                                        </p:cTn>
                                        <p:tgtEl>
                                          <p:spTgt spid="493"/>
                                        </p:tgtEl>
                                        <p:attrNameLst>
                                          <p:attrName>style.visibility</p:attrName>
                                        </p:attrNameLst>
                                      </p:cBhvr>
                                      <p:to>
                                        <p:strVal val="visible"/>
                                      </p:to>
                                    </p:set>
                                    <p:animEffect filter="wheel(1)" transition="in">
                                      <p:cBhvr additive="repl">
                                        <p:cTn id="580" dur="2000"/>
                                        <p:tgtEl>
                                          <p:spTgt spid="493"/>
                                        </p:tgtEl>
                                      </p:cBhvr>
                                    </p:animEffect>
                                  </p:childTnLst>
                                </p:cTn>
                              </p:par>
                            </p:childTnLst>
                          </p:cTn>
                        </p:par>
                      </p:childTnLst>
                    </p:cTn>
                  </p:par>
                  <p:par>
                    <p:cTn id="581" nodeType="clickEffect" fill="hold">
                      <p:stCondLst>
                        <p:cond delay="indefinite"/>
                      </p:stCondLst>
                      <p:childTnLst>
                        <p:par>
                          <p:cTn id="582" nodeType="withEffect" fill="hold">
                            <p:stCondLst>
                              <p:cond delay="0"/>
                            </p:stCondLst>
                            <p:childTnLst>
                              <p:par>
                                <p:cTn id="583" nodeType="clickEffect" fill="hold" presetClass="entr" presetID="26">
                                  <p:stCondLst>
                                    <p:cond delay="0"/>
                                  </p:stCondLst>
                                  <p:childTnLst>
                                    <p:set>
                                      <p:cBhvr>
                                        <p:cTn id="584" dur="1" fill="hold">
                                          <p:stCondLst>
                                            <p:cond delay="0"/>
                                          </p:stCondLst>
                                        </p:cTn>
                                        <p:tgtEl>
                                          <p:spTgt spid="489"/>
                                        </p:tgtEl>
                                        <p:attrNameLst>
                                          <p:attrName>style.visibility</p:attrName>
                                        </p:attrNameLst>
                                      </p:cBhvr>
                                      <p:to>
                                        <p:strVal val="visible"/>
                                      </p:to>
                                    </p:set>
                                    <p:animEffect filter="wipe(down)" transition="in">
                                      <p:cBhvr additive="repl">
                                        <p:cTn id="585" dur="580">
                                          <p:stCondLst>
                                            <p:cond delay="0"/>
                                          </p:stCondLst>
                                        </p:cTn>
                                        <p:tgtEl>
                                          <p:spTgt spid="489"/>
                                        </p:tgtEl>
                                      </p:cBhvr>
                                    </p:animEffect>
                                    <p:anim calcmode="lin" valueType="num">
                                      <p:cBhvr additive="repl">
                                        <p:cTn id="586" dur="1822">
                                          <p:stCondLst>
                                            <p:cond delay="0"/>
                                          </p:stCondLst>
                                        </p:cTn>
                                        <p:tgtEl>
                                          <p:spTgt spid="489"/>
                                        </p:tgtEl>
                                        <p:attrNameLst>
                                          <p:attrName>ppt_x</p:attrName>
                                        </p:attrNameLst>
                                      </p:cBhvr>
                                      <p:tavLst>
                                        <p:tav tm="0">
                                          <p:val>
                                            <p:strVal val="#ppt_x-0.25"/>
                                          </p:val>
                                        </p:tav>
                                        <p:tav tm="100000">
                                          <p:val>
                                            <p:strVal val="#ppt_x"/>
                                          </p:val>
                                        </p:tav>
                                      </p:tavLst>
                                    </p:anim>
                                    <p:anim calcmode="lin" valueType="num">
                                      <p:cBhvr additive="repl">
                                        <p:cTn id="587" dur="664">
                                          <p:stCondLst>
                                            <p:cond delay="0"/>
                                          </p:stCondLst>
                                        </p:cTn>
                                        <p:tgtEl>
                                          <p:spTgt spid="489"/>
                                        </p:tgtEl>
                                        <p:attrNameLst>
                                          <p:attrName>ppt_y</p:attrName>
                                        </p:attrNameLst>
                                      </p:cBhvr>
                                      <p:tavLst>
                                        <p:tav fmla="y-sin(pi*$)/3" tm="0">
                                          <p:val>
                                            <p:fltVal val="0.5"/>
                                          </p:val>
                                        </p:tav>
                                        <p:tav fmla="y-sin(pi*$)/3" tm="100000">
                                          <p:val>
                                            <p:fltVal val="1"/>
                                          </p:val>
                                        </p:tav>
                                      </p:tavLst>
                                    </p:anim>
                                    <p:anim calcmode="lin" valueType="num">
                                      <p:cBhvr additive="repl">
                                        <p:cTn id="588" dur="664">
                                          <p:stCondLst>
                                            <p:cond delay="664"/>
                                          </p:stCondLst>
                                        </p:cTn>
                                        <p:tgtEl>
                                          <p:spTgt spid="489"/>
                                        </p:tgtEl>
                                        <p:attrNameLst>
                                          <p:attrName>ppt_y</p:attrName>
                                        </p:attrNameLst>
                                      </p:cBhvr>
                                      <p:tavLst>
                                        <p:tav fmla="y-sin(pi*$)/9" tm="0">
                                          <p:val>
                                            <p:fltVal val="0"/>
                                          </p:val>
                                        </p:tav>
                                        <p:tav fmla="y-sin(pi*$)/9" tm="100000">
                                          <p:val>
                                            <p:fltVal val="1"/>
                                          </p:val>
                                        </p:tav>
                                      </p:tavLst>
                                    </p:anim>
                                    <p:anim calcmode="lin" valueType="num">
                                      <p:cBhvr additive="repl">
                                        <p:cTn id="589" dur="332">
                                          <p:stCondLst>
                                            <p:cond delay="1324"/>
                                          </p:stCondLst>
                                        </p:cTn>
                                        <p:tgtEl>
                                          <p:spTgt spid="489"/>
                                        </p:tgtEl>
                                        <p:attrNameLst>
                                          <p:attrName>ppt_y</p:attrName>
                                        </p:attrNameLst>
                                      </p:cBhvr>
                                      <p:tavLst>
                                        <p:tav fmla="y-sin(pi*$)/27" tm="0">
                                          <p:val>
                                            <p:fltVal val="0"/>
                                          </p:val>
                                        </p:tav>
                                        <p:tav fmla="y-sin(pi*$)/27" tm="100000">
                                          <p:val>
                                            <p:fltVal val="1"/>
                                          </p:val>
                                        </p:tav>
                                      </p:tavLst>
                                    </p:anim>
                                    <p:anim calcmode="lin" valueType="num">
                                      <p:cBhvr additive="repl">
                                        <p:cTn id="590" dur="164">
                                          <p:stCondLst>
                                            <p:cond delay="1656"/>
                                          </p:stCondLst>
                                        </p:cTn>
                                        <p:tgtEl>
                                          <p:spTgt spid="489"/>
                                        </p:tgtEl>
                                        <p:attrNameLst>
                                          <p:attrName>ppt_y</p:attrName>
                                        </p:attrNameLst>
                                      </p:cBhvr>
                                      <p:tavLst>
                                        <p:tav fmla="y-sin(pi*$)/81" tm="0">
                                          <p:val>
                                            <p:fltVal val="0"/>
                                          </p:val>
                                        </p:tav>
                                        <p:tav fmla="y-sin(pi*$)/81" tm="100000">
                                          <p:val>
                                            <p:fltVal val="1"/>
                                          </p:val>
                                        </p:tav>
                                      </p:tavLst>
                                    </p:anim>
                                    <p:animScale>
                                      <p:cBhvr>
                                        <p:cTn id="591" dur="26" fill="hold">
                                          <p:stCondLst>
                                            <p:cond delay="650"/>
                                          </p:stCondLst>
                                        </p:cTn>
                                        <p:tgtEl>
                                          <p:spTgt spid="489"/>
                                        </p:tgtEl>
                                      </p:cBhvr>
                                      <p:to x="100000" y="60000"/>
                                    </p:animScale>
                                    <p:animScale>
                                      <p:cBhvr>
                                        <p:cTn id="592" dur="166" fill="hold">
                                          <p:stCondLst>
                                            <p:cond delay="676"/>
                                          </p:stCondLst>
                                        </p:cTn>
                                        <p:tgtEl>
                                          <p:spTgt spid="489"/>
                                        </p:tgtEl>
                                      </p:cBhvr>
                                      <p:to x="100000" y="100000"/>
                                    </p:animScale>
                                    <p:animScale>
                                      <p:cBhvr>
                                        <p:cTn id="593" dur="26" fill="hold">
                                          <p:stCondLst>
                                            <p:cond delay="1312"/>
                                          </p:stCondLst>
                                        </p:cTn>
                                        <p:tgtEl>
                                          <p:spTgt spid="489"/>
                                        </p:tgtEl>
                                      </p:cBhvr>
                                      <p:to x="100000" y="80000"/>
                                    </p:animScale>
                                    <p:animScale>
                                      <p:cBhvr>
                                        <p:cTn id="594" dur="166" fill="hold">
                                          <p:stCondLst>
                                            <p:cond delay="1338"/>
                                          </p:stCondLst>
                                        </p:cTn>
                                        <p:tgtEl>
                                          <p:spTgt spid="489"/>
                                        </p:tgtEl>
                                      </p:cBhvr>
                                      <p:to x="100000" y="100000"/>
                                    </p:animScale>
                                    <p:animScale>
                                      <p:cBhvr>
                                        <p:cTn id="595" dur="26" fill="hold">
                                          <p:stCondLst>
                                            <p:cond delay="1642"/>
                                          </p:stCondLst>
                                        </p:cTn>
                                        <p:tgtEl>
                                          <p:spTgt spid="489"/>
                                        </p:tgtEl>
                                      </p:cBhvr>
                                      <p:to x="100000" y="90000"/>
                                    </p:animScale>
                                    <p:animScale>
                                      <p:cBhvr>
                                        <p:cTn id="596" dur="166" fill="hold">
                                          <p:stCondLst>
                                            <p:cond delay="1668"/>
                                          </p:stCondLst>
                                        </p:cTn>
                                        <p:tgtEl>
                                          <p:spTgt spid="489"/>
                                        </p:tgtEl>
                                      </p:cBhvr>
                                      <p:to x="100000" y="100000"/>
                                    </p:animScale>
                                    <p:animScale>
                                      <p:cBhvr>
                                        <p:cTn id="597" dur="26" fill="hold">
                                          <p:stCondLst>
                                            <p:cond delay="1808"/>
                                          </p:stCondLst>
                                        </p:cTn>
                                        <p:tgtEl>
                                          <p:spTgt spid="489"/>
                                        </p:tgtEl>
                                      </p:cBhvr>
                                      <p:to x="100000" y="95000"/>
                                    </p:animScale>
                                    <p:animScale>
                                      <p:cBhvr>
                                        <p:cTn id="598" dur="166" fill="hold">
                                          <p:stCondLst>
                                            <p:cond delay="1834"/>
                                          </p:stCondLst>
                                        </p:cTn>
                                        <p:tgtEl>
                                          <p:spTgt spid="489"/>
                                        </p:tgtEl>
                                      </p:cBhvr>
                                      <p:to x="100000" y="100000"/>
                                    </p:animScale>
                                  </p:childTnLst>
                                </p:cTn>
                              </p:par>
                            </p:childTnLst>
                          </p:cTn>
                        </p:par>
                        <p:par>
                          <p:cTn id="599" nodeType="afterEffect" fill="hold">
                            <p:stCondLst>
                              <p:cond delay="2000"/>
                            </p:stCondLst>
                            <p:childTnLst>
                              <p:par>
                                <p:cTn id="600" nodeType="afterEffect" fill="hold" presetClass="entr" presetID="31">
                                  <p:stCondLst>
                                    <p:cond delay="0"/>
                                  </p:stCondLst>
                                  <p:childTnLst>
                                    <p:set>
                                      <p:cBhvr>
                                        <p:cTn id="601" dur="1" fill="hold">
                                          <p:stCondLst>
                                            <p:cond delay="0"/>
                                          </p:stCondLst>
                                        </p:cTn>
                                        <p:tgtEl>
                                          <p:spTgt spid="492"/>
                                        </p:tgtEl>
                                        <p:attrNameLst>
                                          <p:attrName>style.visibility</p:attrName>
                                        </p:attrNameLst>
                                      </p:cBhvr>
                                      <p:to>
                                        <p:strVal val="visible"/>
                                      </p:to>
                                    </p:set>
                                    <p:anim calcmode="lin" valueType="num">
                                      <p:cBhvr additive="repl">
                                        <p:cTn id="602" dur="1000" fill="hold"/>
                                        <p:tgtEl>
                                          <p:spTgt spid="492"/>
                                        </p:tgtEl>
                                        <p:attrNameLst>
                                          <p:attrName>ppt_w</p:attrName>
                                        </p:attrNameLst>
                                      </p:cBhvr>
                                      <p:tavLst>
                                        <p:tav tm="0">
                                          <p:val>
                                            <p:fltVal val="0"/>
                                          </p:val>
                                        </p:tav>
                                        <p:tav tm="100000">
                                          <p:val>
                                            <p:strVal val="#ppt_w"/>
                                          </p:val>
                                        </p:tav>
                                      </p:tavLst>
                                    </p:anim>
                                    <p:anim calcmode="lin" valueType="num">
                                      <p:cBhvr additive="repl">
                                        <p:cTn id="603" dur="1000" fill="hold"/>
                                        <p:tgtEl>
                                          <p:spTgt spid="492"/>
                                        </p:tgtEl>
                                        <p:attrNameLst>
                                          <p:attrName>ppt_h</p:attrName>
                                        </p:attrNameLst>
                                      </p:cBhvr>
                                      <p:tavLst>
                                        <p:tav tm="0">
                                          <p:val>
                                            <p:fltVal val="0"/>
                                          </p:val>
                                        </p:tav>
                                        <p:tav tm="100000">
                                          <p:val>
                                            <p:strVal val="#ppt_h"/>
                                          </p:val>
                                        </p:tav>
                                      </p:tavLst>
                                    </p:anim>
                                    <p:anim calcmode="lin" valueType="num">
                                      <p:cBhvr additive="repl">
                                        <p:cTn id="604" dur="1000" fill="hold"/>
                                        <p:tgtEl>
                                          <p:spTgt spid="492"/>
                                        </p:tgtEl>
                                        <p:attrNameLst>
                                          <p:attrName>r</p:attrName>
                                        </p:attrNameLst>
                                      </p:cBhvr>
                                      <p:tavLst>
                                        <p:tav tm="0">
                                          <p:val>
                                            <p:strVal val="90"/>
                                          </p:val>
                                        </p:tav>
                                        <p:tav tm="100000">
                                          <p:val>
                                            <p:strVal val="0"/>
                                          </p:val>
                                        </p:tav>
                                      </p:tavLst>
                                    </p:anim>
                                    <p:animEffect filter="fade" transition="in">
                                      <p:cBhvr additive="repl">
                                        <p:cTn id="605" dur="1000"/>
                                        <p:tgtEl>
                                          <p:spTgt spid="4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CustomShape 1"/>
          <p:cNvSpPr/>
          <p:nvPr/>
        </p:nvSpPr>
        <p:spPr>
          <a:xfrm>
            <a:off x="614880" y="1686960"/>
            <a:ext cx="8326800" cy="516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800" spc="-1" strike="noStrike">
                <a:solidFill>
                  <a:srgbClr val="0000ff"/>
                </a:solidFill>
                <a:latin typeface="Calibri"/>
                <a:ea typeface="DejaVu Sans"/>
              </a:rPr>
              <a:t>     </a:t>
            </a:r>
            <a:endParaRPr b="0" lang="fr-FR" sz="2800" spc="-1" strike="noStrike">
              <a:latin typeface="Arial"/>
            </a:endParaRPr>
          </a:p>
        </p:txBody>
      </p:sp>
      <p:sp>
        <p:nvSpPr>
          <p:cNvPr id="499" name="CustomShape 2"/>
          <p:cNvSpPr/>
          <p:nvPr/>
        </p:nvSpPr>
        <p:spPr>
          <a:xfrm>
            <a:off x="808200" y="1779840"/>
            <a:ext cx="7335000" cy="1309320"/>
          </a:xfrm>
          <a:prstGeom prst="rect">
            <a:avLst/>
          </a:prstGeom>
          <a:gradFill rotWithShape="0">
            <a:gsLst>
              <a:gs pos="0">
                <a:srgbClr val="ffc1be"/>
              </a:gs>
              <a:gs pos="100000">
                <a:srgbClr val="ffe5e5"/>
              </a:gs>
            </a:gsLst>
            <a:lin ang="16200000"/>
          </a:gradFill>
          <a:ln>
            <a:solidFill>
              <a:srgbClr val="be4b48"/>
            </a:solidFill>
            <a:round/>
          </a:ln>
          <a:effectLst>
            <a:outerShdw blurRad="4000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spAutoFit/>
          </a:bodyPr>
          <a:p>
            <a:pPr algn="just">
              <a:lnSpc>
                <a:spcPct val="100000"/>
              </a:lnSpc>
            </a:pPr>
            <a:r>
              <a:rPr b="1" lang="fr-FR" sz="2000" spc="-1" strike="noStrike">
                <a:solidFill>
                  <a:srgbClr val="000000"/>
                </a:solidFill>
                <a:latin typeface="Calibri"/>
                <a:ea typeface="DejaVu Sans"/>
              </a:rPr>
              <a:t>Favoriser </a:t>
            </a:r>
            <a:r>
              <a:rPr b="0" lang="fr-FR" sz="2000" spc="-1" strike="noStrike">
                <a:solidFill>
                  <a:srgbClr val="000000"/>
                </a:solidFill>
                <a:latin typeface="Calibri"/>
                <a:ea typeface="DejaVu Sans"/>
              </a:rPr>
              <a:t>des situations d'échanges entre les élèves, sans pour autant les diriger, et durant lesquelles l'accent est mis sur la confrontation des opinions et la reformulation si nécessaire des différentes interventions</a:t>
            </a:r>
            <a:r>
              <a:rPr b="1" lang="fr-FR" sz="2000" spc="-1" strike="noStrike">
                <a:solidFill>
                  <a:srgbClr val="000000"/>
                </a:solidFill>
                <a:latin typeface="Calibri"/>
                <a:ea typeface="DejaVu Sans"/>
              </a:rPr>
              <a:t>. </a:t>
            </a:r>
            <a:endParaRPr b="0" lang="fr-FR" sz="2000" spc="-1" strike="noStrike">
              <a:latin typeface="Arial"/>
            </a:endParaRPr>
          </a:p>
        </p:txBody>
      </p:sp>
      <p:sp>
        <p:nvSpPr>
          <p:cNvPr id="500" name="CustomShape 3"/>
          <p:cNvSpPr/>
          <p:nvPr/>
        </p:nvSpPr>
        <p:spPr>
          <a:xfrm>
            <a:off x="614880" y="1086840"/>
            <a:ext cx="7790400" cy="3945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000" spc="-1" strike="noStrike">
                <a:solidFill>
                  <a:srgbClr val="0000ff"/>
                </a:solidFill>
                <a:latin typeface="Georgia"/>
                <a:ea typeface="DejaVu Sans"/>
              </a:rPr>
              <a:t>Réflexion sur le partage et l'usage de la parole en classe. </a:t>
            </a:r>
            <a:endParaRPr b="0" lang="fr-FR" sz="2000" spc="-1" strike="noStrike">
              <a:latin typeface="Arial"/>
            </a:endParaRPr>
          </a:p>
        </p:txBody>
      </p:sp>
      <p:sp>
        <p:nvSpPr>
          <p:cNvPr id="501" name="CustomShape 4"/>
          <p:cNvSpPr/>
          <p:nvPr/>
        </p:nvSpPr>
        <p:spPr>
          <a:xfrm>
            <a:off x="808200" y="3441600"/>
            <a:ext cx="7335000" cy="3443760"/>
          </a:xfrm>
          <a:prstGeom prst="rect">
            <a:avLst/>
          </a:prstGeom>
          <a:gradFill rotWithShape="0">
            <a:gsLst>
              <a:gs pos="0">
                <a:srgbClr val="d9caee"/>
              </a:gs>
              <a:gs pos="100000">
                <a:srgbClr val="f1eaf8"/>
              </a:gs>
            </a:gsLst>
            <a:lin ang="16200000"/>
          </a:gradFill>
          <a:ln>
            <a:solidFill>
              <a:srgbClr val="7d5fa0"/>
            </a:solidFill>
            <a:round/>
          </a:ln>
          <a:effectLst>
            <a:outerShdw blurRad="40000" dir="5400000" dist="2016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 </a:t>
            </a:r>
            <a:r>
              <a:rPr b="1" lang="fr-FR" sz="2000" spc="-1" strike="noStrike">
                <a:solidFill>
                  <a:srgbClr val="000000"/>
                </a:solidFill>
                <a:latin typeface="Calibri"/>
                <a:ea typeface="DejaVu Sans"/>
              </a:rPr>
              <a:t>Pour cela l’enseignant doit :</a:t>
            </a:r>
            <a:endParaRPr b="0" lang="fr-FR" sz="2000" spc="-1" strike="noStrike">
              <a:latin typeface="Arial"/>
            </a:endParaRPr>
          </a:p>
          <a:p>
            <a:pPr>
              <a:lnSpc>
                <a:spcPct val="100000"/>
              </a:lnSpc>
            </a:pPr>
            <a:endParaRPr b="0" lang="fr-FR" sz="2000" spc="-1" strike="noStrike">
              <a:latin typeface="Arial"/>
            </a:endParaRPr>
          </a:p>
          <a:p>
            <a:pPr marL="216000" indent="-214560">
              <a:lnSpc>
                <a:spcPct val="100000"/>
              </a:lnSpc>
              <a:buClr>
                <a:srgbClr val="000000"/>
              </a:buClr>
              <a:buFont typeface="StarSymbol"/>
              <a:buChar char="-"/>
            </a:pPr>
            <a:r>
              <a:rPr b="1" lang="fr-FR" sz="2000" spc="-1" strike="noStrike">
                <a:solidFill>
                  <a:srgbClr val="000000"/>
                </a:solidFill>
                <a:latin typeface="Calibri"/>
                <a:ea typeface="DejaVu Sans"/>
              </a:rPr>
              <a:t>    </a:t>
            </a:r>
            <a:r>
              <a:rPr b="1" lang="fr-FR" sz="2000" spc="-1" strike="noStrike">
                <a:solidFill>
                  <a:srgbClr val="000000"/>
                </a:solidFill>
                <a:latin typeface="Calibri"/>
                <a:ea typeface="DejaVu Sans"/>
              </a:rPr>
              <a:t>établir </a:t>
            </a:r>
            <a:r>
              <a:rPr b="0" lang="fr-FR" sz="2000" spc="-1" strike="noStrike">
                <a:solidFill>
                  <a:srgbClr val="000000"/>
                </a:solidFill>
                <a:latin typeface="Calibri"/>
                <a:ea typeface="DejaVu Sans"/>
              </a:rPr>
              <a:t>Les règles de communication orale (fond /forme de celui  </a:t>
            </a:r>
            <a:endParaRPr b="0" lang="fr-FR" sz="2000" spc="-1" strike="noStrike">
              <a:latin typeface="Arial"/>
            </a:endParaRPr>
          </a:p>
          <a:p>
            <a:pPr>
              <a:lnSpc>
                <a:spcPct val="100000"/>
              </a:lnSpc>
            </a:pP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qui s’exprime mais aussi écoute des autres);</a:t>
            </a:r>
            <a:endParaRPr b="0" lang="fr-FR" sz="2000" spc="-1" strike="noStrike">
              <a:latin typeface="Arial"/>
            </a:endParaRPr>
          </a:p>
          <a:p>
            <a:pPr marL="216000" indent="-214560">
              <a:lnSpc>
                <a:spcPct val="100000"/>
              </a:lnSpc>
              <a:buClr>
                <a:srgbClr val="000000"/>
              </a:buClr>
              <a:buFont typeface="StarSymbol"/>
              <a:buChar char="-"/>
            </a:pP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veiller à une progressivité des temps d’échanges (au début, </a:t>
            </a:r>
            <a:endParaRPr b="0" lang="fr-FR" sz="2000" spc="-1" strike="noStrike">
              <a:latin typeface="Arial"/>
            </a:endParaRPr>
          </a:p>
          <a:p>
            <a:pPr>
              <a:lnSpc>
                <a:spcPct val="100000"/>
              </a:lnSpc>
            </a:pP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temps courts, rapides, complémentaires des autres activités de</a:t>
            </a:r>
            <a:endParaRPr b="0" lang="fr-FR" sz="2000" spc="-1" strike="noStrike">
              <a:latin typeface="Arial"/>
            </a:endParaRPr>
          </a:p>
          <a:p>
            <a:pPr>
              <a:lnSpc>
                <a:spcPct val="100000"/>
              </a:lnSpc>
            </a:pP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classe …)</a:t>
            </a:r>
            <a:endParaRPr b="0" lang="fr-FR" sz="2000" spc="-1" strike="noStrike">
              <a:latin typeface="Arial"/>
            </a:endParaRPr>
          </a:p>
          <a:p>
            <a:pPr marL="216000" indent="-214560">
              <a:lnSpc>
                <a:spcPct val="100000"/>
              </a:lnSpc>
              <a:buClr>
                <a:srgbClr val="000000"/>
              </a:buClr>
              <a:buFont typeface="StarSymbol"/>
              <a:buChar char="-"/>
            </a:pPr>
            <a:r>
              <a:rPr b="1" lang="fr-FR" sz="2000" spc="-1" strike="noStrike">
                <a:solidFill>
                  <a:srgbClr val="000000"/>
                </a:solidFill>
                <a:latin typeface="Calibri"/>
                <a:ea typeface="DejaVu Sans"/>
              </a:rPr>
              <a:t>   </a:t>
            </a:r>
            <a:r>
              <a:rPr b="1" lang="fr-FR" sz="2000" spc="-1" strike="noStrike">
                <a:solidFill>
                  <a:srgbClr val="000000"/>
                </a:solidFill>
                <a:latin typeface="Calibri"/>
                <a:ea typeface="DejaVu Sans"/>
              </a:rPr>
              <a:t>ne pas intervenir </a:t>
            </a:r>
            <a:r>
              <a:rPr b="0" lang="fr-FR" sz="2000" spc="-1" strike="noStrike">
                <a:solidFill>
                  <a:srgbClr val="000000"/>
                </a:solidFill>
                <a:latin typeface="Calibri"/>
                <a:ea typeface="DejaVu Sans"/>
              </a:rPr>
              <a:t>au moment du temps d’échanges entre élèves;</a:t>
            </a:r>
            <a:endParaRPr b="0" lang="fr-FR" sz="2000" spc="-1" strike="noStrike">
              <a:latin typeface="Arial"/>
            </a:endParaRPr>
          </a:p>
          <a:p>
            <a:pPr marL="216000" indent="-214560">
              <a:lnSpc>
                <a:spcPct val="100000"/>
              </a:lnSpc>
              <a:buClr>
                <a:srgbClr val="000000"/>
              </a:buClr>
              <a:buFont typeface="StarSymbol"/>
              <a:buChar char="-"/>
            </a:pP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faire </a:t>
            </a:r>
            <a:r>
              <a:rPr b="1" lang="fr-FR" sz="2000" spc="-1" strike="noStrike">
                <a:solidFill>
                  <a:srgbClr val="000000"/>
                </a:solidFill>
                <a:latin typeface="Calibri"/>
                <a:ea typeface="DejaVu Sans"/>
              </a:rPr>
              <a:t>reformuler</a:t>
            </a:r>
            <a:r>
              <a:rPr b="0" lang="fr-FR" sz="2000" spc="-1" strike="noStrike">
                <a:solidFill>
                  <a:srgbClr val="000000"/>
                </a:solidFill>
                <a:latin typeface="Calibri"/>
                <a:ea typeface="DejaVu Sans"/>
              </a:rPr>
              <a:t> où aider à la reformulation.</a:t>
            </a:r>
            <a:endParaRPr b="0" lang="fr-FR" sz="2000" spc="-1" strike="noStrike">
              <a:latin typeface="Arial"/>
            </a:endParaRPr>
          </a:p>
          <a:p>
            <a:pPr>
              <a:lnSpc>
                <a:spcPct val="100000"/>
              </a:lnSpc>
            </a:pPr>
            <a:endParaRPr b="0" lang="fr-FR" sz="2000" spc="-1" strike="noStrike">
              <a:latin typeface="Arial"/>
            </a:endParaRPr>
          </a:p>
          <a:p>
            <a:pPr>
              <a:lnSpc>
                <a:spcPct val="100000"/>
              </a:lnSpc>
            </a:pPr>
            <a:endParaRPr b="0" lang="fr-FR" sz="2000" spc="-1" strike="noStrike">
              <a:latin typeface="Arial"/>
            </a:endParaRPr>
          </a:p>
        </p:txBody>
      </p:sp>
      <p:pic>
        <p:nvPicPr>
          <p:cNvPr id="502" name="Image 12"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timing>
    <p:tnLst>
      <p:par>
        <p:cTn id="606" dur="indefinite" restart="never" nodeType="tmRoot">
          <p:childTnLst>
            <p:seq>
              <p:cTn id="607" dur="indefinite" nodeType="mainSeq">
                <p:childTnLst>
                  <p:par>
                    <p:cTn id="608" fill="hold">
                      <p:stCondLst>
                        <p:cond delay="indefinite"/>
                      </p:stCondLst>
                      <p:childTnLst>
                        <p:par>
                          <p:cTn id="609" fill="hold">
                            <p:stCondLst>
                              <p:cond delay="0"/>
                            </p:stCondLst>
                            <p:childTnLst>
                              <p:par>
                                <p:cTn id="610" nodeType="clickEffect" fill="hold" presetClass="entr" presetID="5" presetSubtype="10">
                                  <p:stCondLst>
                                    <p:cond delay="0"/>
                                  </p:stCondLst>
                                  <p:childTnLst>
                                    <p:set>
                                      <p:cBhvr>
                                        <p:cTn id="611" dur="1" fill="hold">
                                          <p:stCondLst>
                                            <p:cond delay="0"/>
                                          </p:stCondLst>
                                        </p:cTn>
                                        <p:tgtEl>
                                          <p:spTgt spid="499"/>
                                        </p:tgtEl>
                                        <p:attrNameLst>
                                          <p:attrName>style.visibility</p:attrName>
                                        </p:attrNameLst>
                                      </p:cBhvr>
                                      <p:to>
                                        <p:strVal val="visible"/>
                                      </p:to>
                                    </p:set>
                                    <p:animEffect filter="checkerboard(across)" transition="in">
                                      <p:cBhvr additive="repl">
                                        <p:cTn id="612" dur="500"/>
                                        <p:tgtEl>
                                          <p:spTgt spid="499"/>
                                        </p:tgtEl>
                                      </p:cBhvr>
                                    </p:animEffect>
                                  </p:childTnLst>
                                </p:cTn>
                              </p:par>
                            </p:childTnLst>
                          </p:cTn>
                        </p:par>
                      </p:childTnLst>
                    </p:cTn>
                  </p:par>
                  <p:par>
                    <p:cTn id="613" fill="hold">
                      <p:stCondLst>
                        <p:cond delay="indefinite"/>
                      </p:stCondLst>
                      <p:childTnLst>
                        <p:par>
                          <p:cTn id="614" fill="hold">
                            <p:stCondLst>
                              <p:cond delay="0"/>
                            </p:stCondLst>
                            <p:childTnLst>
                              <p:par>
                                <p:cTn id="615" nodeType="clickEffect" fill="hold" presetClass="entr" presetID="37">
                                  <p:stCondLst>
                                    <p:cond delay="0"/>
                                  </p:stCondLst>
                                  <p:childTnLst>
                                    <p:set>
                                      <p:cBhvr>
                                        <p:cTn id="616" dur="1" fill="hold">
                                          <p:stCondLst>
                                            <p:cond delay="0"/>
                                          </p:stCondLst>
                                        </p:cTn>
                                        <p:tgtEl>
                                          <p:spTgt spid="501"/>
                                        </p:tgtEl>
                                        <p:attrNameLst>
                                          <p:attrName>style.visibility</p:attrName>
                                        </p:attrNameLst>
                                      </p:cBhvr>
                                      <p:to>
                                        <p:strVal val="visible"/>
                                      </p:to>
                                    </p:set>
                                    <p:animEffect filter="fade" transition="in">
                                      <p:cBhvr additive="repl">
                                        <p:cTn id="617" dur="1000"/>
                                        <p:tgtEl>
                                          <p:spTgt spid="501"/>
                                        </p:tgtEl>
                                      </p:cBhvr>
                                    </p:animEffect>
                                    <p:anim calcmode="lin" valueType="num">
                                      <p:cBhvr additive="repl">
                                        <p:cTn id="618" dur="1000" fill="hold"/>
                                        <p:tgtEl>
                                          <p:spTgt spid="501"/>
                                        </p:tgtEl>
                                        <p:attrNameLst>
                                          <p:attrName>ppt_x</p:attrName>
                                        </p:attrNameLst>
                                      </p:cBhvr>
                                      <p:tavLst>
                                        <p:tav tm="0">
                                          <p:val>
                                            <p:strVal val="#ppt_x"/>
                                          </p:val>
                                        </p:tav>
                                        <p:tav tm="100000">
                                          <p:val>
                                            <p:strVal val="#ppt_x"/>
                                          </p:val>
                                        </p:tav>
                                      </p:tavLst>
                                    </p:anim>
                                    <p:anim calcmode="lin" valueType="num">
                                      <p:cBhvr additive="repl">
                                        <p:cTn id="619" dur="900" fill="hold"/>
                                        <p:tgtEl>
                                          <p:spTgt spid="501"/>
                                        </p:tgtEl>
                                        <p:attrNameLst>
                                          <p:attrName>ppt_y</p:attrName>
                                        </p:attrNameLst>
                                      </p:cBhvr>
                                      <p:tavLst>
                                        <p:tav tm="0">
                                          <p:val>
                                            <p:strVal val="#ppt_y+1"/>
                                          </p:val>
                                        </p:tav>
                                        <p:tav tm="100000">
                                          <p:val>
                                            <p:strVal val="#ppt_y-.03"/>
                                          </p:val>
                                        </p:tav>
                                      </p:tavLst>
                                    </p:anim>
                                    <p:anim calcmode="lin" valueType="num">
                                      <p:cBhvr additive="repl">
                                        <p:cTn id="620" dur="100" fill="hold">
                                          <p:stCondLst>
                                            <p:cond delay="900"/>
                                          </p:stCondLst>
                                        </p:cTn>
                                        <p:tgtEl>
                                          <p:spTgt spid="501"/>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614880" y="3465360"/>
            <a:ext cx="7972560" cy="2224080"/>
          </a:xfrm>
          <a:prstGeom prst="rect">
            <a:avLst/>
          </a:prstGeom>
          <a:gradFill rotWithShape="0">
            <a:gsLst>
              <a:gs pos="0">
                <a:srgbClr val="e3fbc2"/>
              </a:gs>
              <a:gs pos="100000">
                <a:srgbClr val="f4ffe6"/>
              </a:gs>
            </a:gsLst>
            <a:lin ang="16200000"/>
          </a:gra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spAutoFit/>
          </a:bodyPr>
          <a:p>
            <a:pPr algn="just">
              <a:lnSpc>
                <a:spcPct val="100000"/>
              </a:lnSpc>
            </a:pPr>
            <a:r>
              <a:rPr b="0" i="1" lang="fr-FR" sz="2000" spc="-1" strike="noStrike">
                <a:solidFill>
                  <a:srgbClr val="000000"/>
                </a:solidFill>
                <a:latin typeface="Calibri"/>
                <a:ea typeface="DejaVu Sans"/>
              </a:rPr>
              <a:t>« Les dimensions interactionnelles mettent en jeu l’écoute et la prise en compte des discours des autres locuteurs. Les élèves peuvent ainsi apprendre à reformuler l’argument d’un autre élève, à accrocher leur prise de parole à celle des autres interlocuteurs, à réfuter un argument ou à faire une concession, à récapituler les thèses défendues. Cet apprentissage est à la fois un apprentissage linguistique mais aussi un apprentissage social et participe à la construction de la citoyenneté » (Garcia-Debanc, 2016).</a:t>
            </a:r>
            <a:endParaRPr b="0" lang="fr-FR" sz="2000" spc="-1" strike="noStrike">
              <a:latin typeface="Arial"/>
            </a:endParaRPr>
          </a:p>
        </p:txBody>
      </p:sp>
      <p:sp>
        <p:nvSpPr>
          <p:cNvPr id="504" name="CustomShape 2"/>
          <p:cNvSpPr/>
          <p:nvPr/>
        </p:nvSpPr>
        <p:spPr>
          <a:xfrm>
            <a:off x="614880" y="960840"/>
            <a:ext cx="8326800" cy="516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800" spc="-1" strike="noStrike">
                <a:solidFill>
                  <a:srgbClr val="0000ff"/>
                </a:solidFill>
                <a:latin typeface="Calibri"/>
                <a:ea typeface="DejaVu Sans"/>
              </a:rPr>
              <a:t>     </a:t>
            </a:r>
            <a:r>
              <a:rPr b="1" lang="fr-FR" sz="2800" spc="-1" strike="noStrike">
                <a:solidFill>
                  <a:srgbClr val="0000ff"/>
                </a:solidFill>
                <a:latin typeface="Calibri"/>
                <a:ea typeface="DejaVu Sans"/>
              </a:rPr>
              <a:t>L’écoute est le versant inséparable de la parole. </a:t>
            </a:r>
            <a:endParaRPr b="0" lang="fr-FR" sz="2800" spc="-1" strike="noStrike">
              <a:latin typeface="Arial"/>
            </a:endParaRPr>
          </a:p>
        </p:txBody>
      </p:sp>
      <p:sp>
        <p:nvSpPr>
          <p:cNvPr id="505" name="CustomShape 3"/>
          <p:cNvSpPr/>
          <p:nvPr/>
        </p:nvSpPr>
        <p:spPr>
          <a:xfrm>
            <a:off x="614880" y="2182680"/>
            <a:ext cx="7972560" cy="821160"/>
          </a:xfrm>
          <a:prstGeom prst="rect">
            <a:avLst/>
          </a:prstGeom>
          <a:gradFill rotWithShape="0">
            <a:gsLst>
              <a:gs pos="0">
                <a:srgbClr val="e3fbc2"/>
              </a:gs>
              <a:gs pos="100000">
                <a:srgbClr val="f4ffe6"/>
              </a:gs>
            </a:gsLst>
            <a:lin ang="16200000"/>
          </a:gra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spAutoFit/>
          </a:bodyPr>
          <a:p>
            <a:pPr>
              <a:lnSpc>
                <a:spcPct val="100000"/>
              </a:lnSpc>
            </a:pPr>
            <a:r>
              <a:rPr b="0" lang="fr-FR" sz="2400" spc="-1" strike="noStrike">
                <a:solidFill>
                  <a:srgbClr val="000000"/>
                </a:solidFill>
                <a:latin typeface="Calibri"/>
                <a:ea typeface="DejaVu Sans"/>
              </a:rPr>
              <a:t>L’écoute est à la fois une condition préalable à tout travail sur l’oral et un des objectifs de ce travail. </a:t>
            </a:r>
            <a:endParaRPr b="0" lang="fr-FR" sz="2400" spc="-1" strike="noStrike">
              <a:latin typeface="Arial"/>
            </a:endParaRPr>
          </a:p>
        </p:txBody>
      </p:sp>
      <p:pic>
        <p:nvPicPr>
          <p:cNvPr id="506" name="Image 8"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timing>
    <p:tnLst>
      <p:par>
        <p:cTn id="621" dur="indefinite" restart="never" nodeType="tmRoot">
          <p:childTnLst>
            <p:seq>
              <p:cTn id="622" dur="indefinite" nodeType="mainSeq">
                <p:childTnLst>
                  <p:par>
                    <p:cTn id="623" fill="hold">
                      <p:stCondLst>
                        <p:cond delay="indefinite"/>
                      </p:stCondLst>
                      <p:childTnLst>
                        <p:par>
                          <p:cTn id="624" fill="hold">
                            <p:stCondLst>
                              <p:cond delay="0"/>
                            </p:stCondLst>
                            <p:childTnLst>
                              <p:par>
                                <p:cTn id="625" nodeType="clickEffect" fill="hold" presetClass="entr" presetID="37">
                                  <p:stCondLst>
                                    <p:cond delay="0"/>
                                  </p:stCondLst>
                                  <p:childTnLst>
                                    <p:set>
                                      <p:cBhvr>
                                        <p:cTn id="626" dur="1" fill="hold">
                                          <p:stCondLst>
                                            <p:cond delay="0"/>
                                          </p:stCondLst>
                                        </p:cTn>
                                        <p:tgtEl>
                                          <p:spTgt spid="505"/>
                                        </p:tgtEl>
                                        <p:attrNameLst>
                                          <p:attrName>style.visibility</p:attrName>
                                        </p:attrNameLst>
                                      </p:cBhvr>
                                      <p:to>
                                        <p:strVal val="visible"/>
                                      </p:to>
                                    </p:set>
                                    <p:animEffect filter="fade" transition="in">
                                      <p:cBhvr additive="repl">
                                        <p:cTn id="627" dur="1000"/>
                                        <p:tgtEl>
                                          <p:spTgt spid="505"/>
                                        </p:tgtEl>
                                      </p:cBhvr>
                                    </p:animEffect>
                                    <p:anim calcmode="lin" valueType="num">
                                      <p:cBhvr additive="repl">
                                        <p:cTn id="628" dur="1000" fill="hold"/>
                                        <p:tgtEl>
                                          <p:spTgt spid="505"/>
                                        </p:tgtEl>
                                        <p:attrNameLst>
                                          <p:attrName>ppt_x</p:attrName>
                                        </p:attrNameLst>
                                      </p:cBhvr>
                                      <p:tavLst>
                                        <p:tav tm="0">
                                          <p:val>
                                            <p:strVal val="#ppt_x"/>
                                          </p:val>
                                        </p:tav>
                                        <p:tav tm="100000">
                                          <p:val>
                                            <p:strVal val="#ppt_x"/>
                                          </p:val>
                                        </p:tav>
                                      </p:tavLst>
                                    </p:anim>
                                    <p:anim calcmode="lin" valueType="num">
                                      <p:cBhvr additive="repl">
                                        <p:cTn id="629" dur="900" fill="hold"/>
                                        <p:tgtEl>
                                          <p:spTgt spid="505"/>
                                        </p:tgtEl>
                                        <p:attrNameLst>
                                          <p:attrName>ppt_y</p:attrName>
                                        </p:attrNameLst>
                                      </p:cBhvr>
                                      <p:tavLst>
                                        <p:tav tm="0">
                                          <p:val>
                                            <p:strVal val="#ppt_y+1"/>
                                          </p:val>
                                        </p:tav>
                                        <p:tav tm="100000">
                                          <p:val>
                                            <p:strVal val="#ppt_y-.03"/>
                                          </p:val>
                                        </p:tav>
                                      </p:tavLst>
                                    </p:anim>
                                    <p:anim calcmode="lin" valueType="num">
                                      <p:cBhvr additive="repl">
                                        <p:cTn id="630" dur="100" fill="hold">
                                          <p:stCondLst>
                                            <p:cond delay="900"/>
                                          </p:stCondLst>
                                        </p:cTn>
                                        <p:tgtEl>
                                          <p:spTgt spid="505"/>
                                        </p:tgtEl>
                                        <p:attrNameLst>
                                          <p:attrName>ppt_y</p:attrName>
                                        </p:attrNameLst>
                                      </p:cBhvr>
                                      <p:tavLst>
                                        <p:tav tm="0">
                                          <p:val>
                                            <p:strVal val="#ppt_y-.03"/>
                                          </p:val>
                                        </p:tav>
                                        <p:tav tm="100000">
                                          <p:val>
                                            <p:strVal val="#ppt_y"/>
                                          </p:val>
                                        </p:tav>
                                      </p:tavLst>
                                    </p:anim>
                                  </p:childTnLst>
                                </p:cTn>
                              </p:par>
                            </p:childTnLst>
                          </p:cTn>
                        </p:par>
                      </p:childTnLst>
                    </p:cTn>
                  </p:par>
                  <p:par>
                    <p:cTn id="631" fill="hold">
                      <p:stCondLst>
                        <p:cond delay="indefinite"/>
                      </p:stCondLst>
                      <p:childTnLst>
                        <p:par>
                          <p:cTn id="632" fill="hold">
                            <p:stCondLst>
                              <p:cond delay="0"/>
                            </p:stCondLst>
                            <p:childTnLst>
                              <p:par>
                                <p:cTn id="633" nodeType="clickEffect" fill="hold" presetClass="entr" presetID="37">
                                  <p:stCondLst>
                                    <p:cond delay="0"/>
                                  </p:stCondLst>
                                  <p:childTnLst>
                                    <p:set>
                                      <p:cBhvr>
                                        <p:cTn id="634" dur="1" fill="hold">
                                          <p:stCondLst>
                                            <p:cond delay="0"/>
                                          </p:stCondLst>
                                        </p:cTn>
                                        <p:tgtEl>
                                          <p:spTgt spid="503"/>
                                        </p:tgtEl>
                                        <p:attrNameLst>
                                          <p:attrName>style.visibility</p:attrName>
                                        </p:attrNameLst>
                                      </p:cBhvr>
                                      <p:to>
                                        <p:strVal val="visible"/>
                                      </p:to>
                                    </p:set>
                                    <p:animEffect filter="fade" transition="in">
                                      <p:cBhvr additive="repl">
                                        <p:cTn id="635" dur="1000"/>
                                        <p:tgtEl>
                                          <p:spTgt spid="503"/>
                                        </p:tgtEl>
                                      </p:cBhvr>
                                    </p:animEffect>
                                    <p:anim calcmode="lin" valueType="num">
                                      <p:cBhvr additive="repl">
                                        <p:cTn id="636" dur="1000" fill="hold"/>
                                        <p:tgtEl>
                                          <p:spTgt spid="503"/>
                                        </p:tgtEl>
                                        <p:attrNameLst>
                                          <p:attrName>ppt_x</p:attrName>
                                        </p:attrNameLst>
                                      </p:cBhvr>
                                      <p:tavLst>
                                        <p:tav tm="0">
                                          <p:val>
                                            <p:strVal val="#ppt_x"/>
                                          </p:val>
                                        </p:tav>
                                        <p:tav tm="100000">
                                          <p:val>
                                            <p:strVal val="#ppt_x"/>
                                          </p:val>
                                        </p:tav>
                                      </p:tavLst>
                                    </p:anim>
                                    <p:anim calcmode="lin" valueType="num">
                                      <p:cBhvr additive="repl">
                                        <p:cTn id="637" dur="900" fill="hold"/>
                                        <p:tgtEl>
                                          <p:spTgt spid="503"/>
                                        </p:tgtEl>
                                        <p:attrNameLst>
                                          <p:attrName>ppt_y</p:attrName>
                                        </p:attrNameLst>
                                      </p:cBhvr>
                                      <p:tavLst>
                                        <p:tav tm="0">
                                          <p:val>
                                            <p:strVal val="#ppt_y+1"/>
                                          </p:val>
                                        </p:tav>
                                        <p:tav tm="100000">
                                          <p:val>
                                            <p:strVal val="#ppt_y-.03"/>
                                          </p:val>
                                        </p:tav>
                                      </p:tavLst>
                                    </p:anim>
                                    <p:anim calcmode="lin" valueType="num">
                                      <p:cBhvr additive="repl">
                                        <p:cTn id="638" dur="100" fill="hold">
                                          <p:stCondLst>
                                            <p:cond delay="900"/>
                                          </p:stCondLst>
                                        </p:cTn>
                                        <p:tgtEl>
                                          <p:spTgt spid="5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CustomShape 1"/>
          <p:cNvSpPr/>
          <p:nvPr/>
        </p:nvSpPr>
        <p:spPr>
          <a:xfrm>
            <a:off x="614880" y="1222560"/>
            <a:ext cx="832680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 </a:t>
            </a:r>
            <a:r>
              <a:rPr b="1" lang="fr-FR" sz="2800" spc="-1" strike="noStrike">
                <a:solidFill>
                  <a:srgbClr val="0000ff"/>
                </a:solidFill>
                <a:latin typeface="Calibri"/>
                <a:ea typeface="DejaVu Sans"/>
              </a:rPr>
              <a:t>Écoute active : Critères associés</a:t>
            </a:r>
            <a:endParaRPr b="0" lang="fr-FR" sz="2800" spc="-1" strike="noStrike">
              <a:latin typeface="Arial"/>
            </a:endParaRPr>
          </a:p>
        </p:txBody>
      </p:sp>
      <p:sp>
        <p:nvSpPr>
          <p:cNvPr id="508" name="CustomShape 2"/>
          <p:cNvSpPr/>
          <p:nvPr/>
        </p:nvSpPr>
        <p:spPr>
          <a:xfrm>
            <a:off x="993960" y="2719800"/>
            <a:ext cx="7397640" cy="2284200"/>
          </a:xfrm>
          <a:prstGeom prst="rect">
            <a:avLst/>
          </a:prstGeom>
          <a:gradFill rotWithShape="0">
            <a:gsLst>
              <a:gs pos="0">
                <a:srgbClr val="e3fbc2"/>
              </a:gs>
              <a:gs pos="100000">
                <a:srgbClr val="f4ffe6"/>
              </a:gs>
            </a:gsLst>
            <a:lin ang="16200000"/>
          </a:gra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spAutoFit/>
          </a:bodyPr>
          <a:p>
            <a:pPr>
              <a:lnSpc>
                <a:spcPct val="100000"/>
              </a:lnSpc>
            </a:pPr>
            <a:r>
              <a:rPr b="0" lang="fr-FR" sz="2400" spc="-1" strike="noStrike">
                <a:solidFill>
                  <a:srgbClr val="000000"/>
                </a:solidFill>
                <a:latin typeface="Calibri"/>
                <a:ea typeface="DejaVu Sans"/>
              </a:rPr>
              <a:t>Attitudes favorables à une écoute active : posture, concentration…</a:t>
            </a:r>
            <a:endParaRPr b="0" lang="fr-FR" sz="2400" spc="-1" strike="noStrike">
              <a:latin typeface="Arial"/>
            </a:endParaRPr>
          </a:p>
          <a:p>
            <a:pPr>
              <a:lnSpc>
                <a:spcPct val="100000"/>
              </a:lnSpc>
            </a:pPr>
            <a:r>
              <a:rPr b="0" lang="fr-FR" sz="2400" spc="-1" strike="noStrike">
                <a:solidFill>
                  <a:srgbClr val="000000"/>
                </a:solidFill>
                <a:latin typeface="Calibri"/>
                <a:ea typeface="DejaVu Sans"/>
              </a:rPr>
              <a:t>Attitudes témoignant d’une écoute active : réactivité, rappel pertinent des données , précisions, commentaires , questionnement de l’orateur…</a:t>
            </a:r>
            <a:endParaRPr b="0" lang="fr-FR" sz="2400" spc="-1" strike="noStrike">
              <a:latin typeface="Arial"/>
            </a:endParaRPr>
          </a:p>
          <a:p>
            <a:pPr>
              <a:lnSpc>
                <a:spcPct val="100000"/>
              </a:lnSpc>
            </a:pPr>
            <a:r>
              <a:rPr b="0" lang="fr-FR" sz="2400" spc="-1" strike="noStrike">
                <a:solidFill>
                  <a:srgbClr val="000000"/>
                </a:solidFill>
                <a:latin typeface="Calibri"/>
                <a:ea typeface="DejaVu Sans"/>
              </a:rPr>
              <a:t>  </a:t>
            </a:r>
            <a:endParaRPr b="0" lang="fr-FR" sz="2400" spc="-1" strike="noStrike">
              <a:latin typeface="Arial"/>
            </a:endParaRPr>
          </a:p>
        </p:txBody>
      </p:sp>
      <p:pic>
        <p:nvPicPr>
          <p:cNvPr id="509" name="Image 5"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CustomShape 1"/>
          <p:cNvSpPr/>
          <p:nvPr/>
        </p:nvSpPr>
        <p:spPr>
          <a:xfrm>
            <a:off x="1097640" y="448920"/>
            <a:ext cx="7183800" cy="9324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fr-FR" sz="2400" spc="-1" strike="noStrike">
                <a:solidFill>
                  <a:srgbClr val="0000ff"/>
                </a:solidFill>
                <a:latin typeface="Calibri"/>
                <a:ea typeface="Arial Black"/>
              </a:rPr>
              <a:t>l’oral se développe par une pratique régulière et fréquente.</a:t>
            </a:r>
            <a:br/>
            <a:endParaRPr b="0" lang="fr-FR" sz="2400" spc="-1" strike="noStrike">
              <a:latin typeface="Arial"/>
            </a:endParaRPr>
          </a:p>
        </p:txBody>
      </p:sp>
      <p:sp>
        <p:nvSpPr>
          <p:cNvPr id="511" name="CustomShape 2"/>
          <p:cNvSpPr/>
          <p:nvPr/>
        </p:nvSpPr>
        <p:spPr>
          <a:xfrm>
            <a:off x="565920" y="1382760"/>
            <a:ext cx="8032680" cy="4478760"/>
          </a:xfrm>
          <a:prstGeom prst="rect">
            <a:avLst/>
          </a:prstGeom>
          <a:gradFill rotWithShape="0">
            <a:gsLst>
              <a:gs pos="0">
                <a:srgbClr val="e3fbc2"/>
              </a:gs>
              <a:gs pos="100000">
                <a:srgbClr val="f4ffe6"/>
              </a:gs>
            </a:gsLst>
            <a:lin ang="16200000"/>
          </a:gra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ea typeface="DejaVu Sans"/>
              </a:rPr>
              <a:t>Pouvoir revenir sur sa production est un levier efficace pour progresser </a:t>
            </a:r>
            <a:r>
              <a:rPr b="0" lang="fr-FR" sz="1800" spc="-1" strike="noStrike">
                <a:solidFill>
                  <a:srgbClr val="000000"/>
                </a:solidFill>
                <a:latin typeface="Calibri"/>
                <a:ea typeface="DejaVu Sans"/>
              </a:rPr>
              <a:t>: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L’apprentissage de l’oral ne peut se réaliser pleinement sans l’apport d’un matériel technique minimal (audio et vidéo)</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ea typeface="DejaVu Sans"/>
              </a:rPr>
              <a:t>Envisager des paliers dans l’apprentissage </a:t>
            </a:r>
            <a:r>
              <a:rPr b="0" lang="fr-FR" sz="1800" spc="-1" strike="noStrike">
                <a:solidFill>
                  <a:srgbClr val="000000"/>
                </a:solidFill>
                <a:latin typeface="Calibri"/>
                <a:ea typeface="DejaVu Sans"/>
              </a:rPr>
              <a:t>:</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a:t>
            </a: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Une progressivité dans la durée : prise de parole courte (moins d’une minute), prise de parole sur un temps plus long (de l’ordre d’une dizaine de minutes)…</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a:t>
            </a: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Une progressivité dans l’argumentation : discussion, exposé explicatif et critique, débat…</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a:t>
            </a: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Une progressivité émotionnelle : s'enregistrer seul, prise de parole au sein d’un petit groupe, prise de parole devant la classe, prise de parole devant un jury…</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a:t>
            </a: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Une progressivité dans les aides : parler avec un prompteur, avec des notes, avec un support physique (diaporama, panneau…), sans support…</a:t>
            </a: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000000"/>
                </a:solidFill>
                <a:latin typeface="Calibri"/>
                <a:ea typeface="DejaVu Sans"/>
              </a:rPr>
              <a:t>L’écoute (active)  doit être privilégiée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CustomShape 1"/>
          <p:cNvSpPr/>
          <p:nvPr/>
        </p:nvSpPr>
        <p:spPr>
          <a:xfrm>
            <a:off x="1097640" y="448920"/>
            <a:ext cx="7183800" cy="9324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br/>
            <a:endParaRPr b="0" lang="fr-FR" sz="1800" spc="-1" strike="noStrike">
              <a:latin typeface="Arial"/>
            </a:endParaRPr>
          </a:p>
        </p:txBody>
      </p:sp>
      <p:sp>
        <p:nvSpPr>
          <p:cNvPr id="513" name="CustomShape 2"/>
          <p:cNvSpPr/>
          <p:nvPr/>
        </p:nvSpPr>
        <p:spPr>
          <a:xfrm>
            <a:off x="828360" y="1897920"/>
            <a:ext cx="7452720" cy="310716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En amont du cœur de démarche d’investigation, la verbalisation par l’élève est un outil puissant pour s’assurer de sa compréhension des consignes, du problème, des objectifs.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L’aide à la verbalisation lors de toutes les étapes de la démarche d’investigation (reformulation, activation d’un lexique) permet à l’élève de comprendre et de donner du sens à ce qu’il fait.</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514" name="CustomShape 3"/>
          <p:cNvSpPr/>
          <p:nvPr/>
        </p:nvSpPr>
        <p:spPr>
          <a:xfrm>
            <a:off x="1097640" y="448920"/>
            <a:ext cx="6928200" cy="942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La verbalisation est un jalon du processus de l’apprentissage. </a:t>
            </a:r>
            <a:endParaRPr b="0" lang="fr-FR" sz="2800" spc="-1" strike="noStrike">
              <a:latin typeface="Arial"/>
            </a:endParaRPr>
          </a:p>
        </p:txBody>
      </p:sp>
      <p:pic>
        <p:nvPicPr>
          <p:cNvPr id="515" name="Image 5"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CustomShape 1"/>
          <p:cNvSpPr/>
          <p:nvPr/>
        </p:nvSpPr>
        <p:spPr>
          <a:xfrm>
            <a:off x="1097640" y="448920"/>
            <a:ext cx="7183800" cy="9324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br/>
            <a:endParaRPr b="0" lang="fr-FR" sz="1800" spc="-1" strike="noStrike">
              <a:latin typeface="Arial"/>
            </a:endParaRPr>
          </a:p>
        </p:txBody>
      </p:sp>
      <p:sp>
        <p:nvSpPr>
          <p:cNvPr id="517" name="CustomShape 2"/>
          <p:cNvSpPr/>
          <p:nvPr/>
        </p:nvSpPr>
        <p:spPr>
          <a:xfrm>
            <a:off x="1097640" y="448920"/>
            <a:ext cx="692820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La reformulation et ses avantages </a:t>
            </a:r>
            <a:endParaRPr b="0" lang="fr-FR" sz="2800" spc="-1" strike="noStrike">
              <a:latin typeface="Arial"/>
            </a:endParaRPr>
          </a:p>
        </p:txBody>
      </p:sp>
      <p:sp>
        <p:nvSpPr>
          <p:cNvPr id="518" name="CustomShape 3"/>
          <p:cNvSpPr/>
          <p:nvPr/>
        </p:nvSpPr>
        <p:spPr>
          <a:xfrm>
            <a:off x="3278520" y="1656720"/>
            <a:ext cx="2648880" cy="1475280"/>
          </a:xfrm>
          <a:prstGeom prst="horizontalScroll">
            <a:avLst>
              <a:gd name="adj" fmla="val 12500"/>
            </a:avLst>
          </a:prstGeom>
          <a:solidFill>
            <a:srgbClr val="fffd33"/>
          </a:solidFill>
          <a:ln>
            <a:solidFill>
              <a:schemeClr val="accent6"/>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1" lang="fr-FR" sz="1800" spc="-1" strike="noStrike">
                <a:solidFill>
                  <a:srgbClr val="000000"/>
                </a:solidFill>
                <a:latin typeface="Calibri"/>
                <a:ea typeface="DejaVu Sans"/>
              </a:rPr>
              <a:t>Réalisée par :</a:t>
            </a:r>
            <a:endParaRPr b="0" lang="fr-FR" sz="1800" spc="-1" strike="noStrike">
              <a:latin typeface="Arial"/>
            </a:endParaRPr>
          </a:p>
          <a:p>
            <a:pPr algn="ctr">
              <a:lnSpc>
                <a:spcPct val="100000"/>
              </a:lnSpc>
            </a:pPr>
            <a:r>
              <a:rPr b="1" lang="fr-FR" sz="1800" spc="-1" strike="noStrike">
                <a:solidFill>
                  <a:srgbClr val="000000"/>
                </a:solidFill>
                <a:latin typeface="Calibri"/>
                <a:ea typeface="DejaVu Sans"/>
              </a:rPr>
              <a:t> </a:t>
            </a:r>
            <a:r>
              <a:rPr b="1" lang="fr-FR" sz="1800" spc="-1" strike="noStrike">
                <a:solidFill>
                  <a:srgbClr val="000000"/>
                </a:solidFill>
                <a:latin typeface="Calibri"/>
                <a:ea typeface="DejaVu Sans"/>
              </a:rPr>
              <a:t>un autre élève</a:t>
            </a:r>
            <a:endParaRPr b="0" lang="fr-FR" sz="1800" spc="-1" strike="noStrike">
              <a:latin typeface="Arial"/>
            </a:endParaRPr>
          </a:p>
          <a:p>
            <a:pPr algn="ctr">
              <a:lnSpc>
                <a:spcPct val="100000"/>
              </a:lnSpc>
            </a:pPr>
            <a:r>
              <a:rPr b="0" lang="fr-FR" sz="1800" spc="-1" strike="noStrike">
                <a:solidFill>
                  <a:srgbClr val="000000"/>
                </a:solidFill>
                <a:latin typeface="Calibri"/>
                <a:ea typeface="DejaVu Sans"/>
              </a:rPr>
              <a:t>Par l’enseignant</a:t>
            </a:r>
            <a:endParaRPr b="0" lang="fr-FR" sz="1800" spc="-1" strike="noStrike">
              <a:latin typeface="Arial"/>
            </a:endParaRPr>
          </a:p>
        </p:txBody>
      </p:sp>
      <p:sp>
        <p:nvSpPr>
          <p:cNvPr id="519" name="CustomShape 4"/>
          <p:cNvSpPr/>
          <p:nvPr/>
        </p:nvSpPr>
        <p:spPr>
          <a:xfrm>
            <a:off x="666720" y="3920760"/>
            <a:ext cx="3207960" cy="1889640"/>
          </a:xfrm>
          <a:prstGeom prst="horizontalScroll">
            <a:avLst>
              <a:gd name="adj" fmla="val 12500"/>
            </a:avLst>
          </a:prstGeom>
          <a:solidFill>
            <a:srgbClr val="53ff38"/>
          </a:solidFill>
          <a:ln>
            <a:solidFill>
              <a:srgbClr val="be4b48"/>
            </a:solidFill>
            <a:round/>
          </a:ln>
          <a:effectLst>
            <a:outerShdw blurRad="4000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gn="ctr">
              <a:lnSpc>
                <a:spcPct val="100000"/>
              </a:lnSpc>
            </a:pPr>
            <a:r>
              <a:rPr b="1" lang="fr-FR" sz="1800" spc="-1" strike="noStrike">
                <a:solidFill>
                  <a:srgbClr val="000000"/>
                </a:solidFill>
                <a:latin typeface="Calibri"/>
                <a:ea typeface="DejaVu Sans"/>
              </a:rPr>
              <a:t>Clarification des propos  </a:t>
            </a:r>
            <a:endParaRPr b="0" lang="fr-FR" sz="1800" spc="-1" strike="noStrike">
              <a:latin typeface="Arial"/>
            </a:endParaRPr>
          </a:p>
          <a:p>
            <a:pPr algn="ctr">
              <a:lnSpc>
                <a:spcPct val="100000"/>
              </a:lnSpc>
            </a:pPr>
            <a:r>
              <a:rPr b="1" lang="fr-FR" sz="1800" spc="-1" strike="noStrike">
                <a:solidFill>
                  <a:srgbClr val="000000"/>
                </a:solidFill>
                <a:latin typeface="Calibri"/>
                <a:ea typeface="DejaVu Sans"/>
              </a:rPr>
              <a:t>pour l’orateur comme pour les auditeurs , </a:t>
            </a:r>
            <a:endParaRPr b="0" lang="fr-FR" sz="1800" spc="-1" strike="noStrike">
              <a:latin typeface="Arial"/>
            </a:endParaRPr>
          </a:p>
          <a:p>
            <a:pPr algn="ctr">
              <a:lnSpc>
                <a:spcPct val="100000"/>
              </a:lnSpc>
            </a:pPr>
            <a:r>
              <a:rPr b="1" lang="fr-FR" sz="1800" spc="-1" strike="noStrike">
                <a:solidFill>
                  <a:srgbClr val="000000"/>
                </a:solidFill>
                <a:latin typeface="Calibri"/>
                <a:ea typeface="DejaVu Sans"/>
              </a:rPr>
              <a:t>adhésion à question traitée,</a:t>
            </a:r>
            <a:endParaRPr b="0" lang="fr-FR" sz="1800" spc="-1" strike="noStrike">
              <a:latin typeface="Arial"/>
            </a:endParaRPr>
          </a:p>
        </p:txBody>
      </p:sp>
      <p:sp>
        <p:nvSpPr>
          <p:cNvPr id="520" name="CustomShape 5"/>
          <p:cNvSpPr/>
          <p:nvPr/>
        </p:nvSpPr>
        <p:spPr>
          <a:xfrm>
            <a:off x="5094000" y="3920760"/>
            <a:ext cx="3366720" cy="1889640"/>
          </a:xfrm>
          <a:prstGeom prst="horizontalScroll">
            <a:avLst>
              <a:gd name="adj" fmla="val 12500"/>
            </a:avLst>
          </a:prstGeom>
          <a:solidFill>
            <a:srgbClr val="2952ff"/>
          </a:solidFill>
          <a:ln>
            <a:solidFill>
              <a:schemeClr val="accent6"/>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endParaRPr b="0" lang="fr-FR" sz="1800" spc="-1" strike="noStrike">
              <a:latin typeface="Arial"/>
            </a:endParaRPr>
          </a:p>
          <a:p>
            <a:pPr algn="ctr">
              <a:lnSpc>
                <a:spcPct val="100000"/>
              </a:lnSpc>
            </a:pPr>
            <a:r>
              <a:rPr b="1" lang="fr-FR" sz="1800" spc="-1" strike="noStrike">
                <a:solidFill>
                  <a:srgbClr val="000000"/>
                </a:solidFill>
                <a:latin typeface="Calibri"/>
                <a:ea typeface="DejaVu Sans"/>
              </a:rPr>
              <a:t>Ecoute  de l’autre, réactivité mémorisation des connaissances : vocabulaire…</a:t>
            </a:r>
            <a:endParaRPr b="0" lang="fr-FR" sz="1800" spc="-1" strike="noStrike">
              <a:latin typeface="Arial"/>
            </a:endParaRPr>
          </a:p>
          <a:p>
            <a:pPr algn="ctr">
              <a:lnSpc>
                <a:spcPct val="100000"/>
              </a:lnSpc>
            </a:pPr>
            <a:r>
              <a:rPr b="1" lang="fr-FR" sz="1800" spc="-1" strike="noStrike">
                <a:solidFill>
                  <a:srgbClr val="000000"/>
                </a:solidFill>
                <a:latin typeface="Calibri"/>
                <a:ea typeface="DejaVu Sans"/>
              </a:rPr>
              <a:t>Construction de la pensée</a:t>
            </a: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p:txBody>
      </p:sp>
      <p:sp>
        <p:nvSpPr>
          <p:cNvPr id="521" name="CustomShape 6"/>
          <p:cNvSpPr/>
          <p:nvPr/>
        </p:nvSpPr>
        <p:spPr>
          <a:xfrm rot="13440600">
            <a:off x="3933720" y="3162600"/>
            <a:ext cx="1186560" cy="1183680"/>
          </a:xfrm>
          <a:prstGeom prst="leftUpArrow">
            <a:avLst>
              <a:gd name="adj1" fmla="val 28464"/>
              <a:gd name="adj2" fmla="val 25000"/>
              <a:gd name="adj3" fmla="val 25000"/>
            </a:avLst>
          </a:prstGeom>
          <a:solidFill>
            <a:schemeClr val="bg2">
              <a:lumMod val="75000"/>
            </a:schemeClr>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22" name="Image 10"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timing>
    <p:tnLst>
      <p:par>
        <p:cTn id="639" dur="indefinite" restart="never" nodeType="tmRoot">
          <p:childTnLst>
            <p:seq>
              <p:cTn id="640" dur="indefinite" nodeType="mainSeq">
                <p:childTnLst>
                  <p:par>
                    <p:cTn id="641" fill="hold">
                      <p:stCondLst>
                        <p:cond delay="indefinite"/>
                      </p:stCondLst>
                      <p:childTnLst>
                        <p:par>
                          <p:cTn id="642" fill="hold">
                            <p:stCondLst>
                              <p:cond delay="0"/>
                            </p:stCondLst>
                            <p:childTnLst>
                              <p:par>
                                <p:cTn id="643" nodeType="clickEffect" fill="hold" presetClass="entr" presetID="37">
                                  <p:stCondLst>
                                    <p:cond delay="0"/>
                                  </p:stCondLst>
                                  <p:childTnLst>
                                    <p:set>
                                      <p:cBhvr>
                                        <p:cTn id="644" dur="1" fill="hold">
                                          <p:stCondLst>
                                            <p:cond delay="0"/>
                                          </p:stCondLst>
                                        </p:cTn>
                                        <p:tgtEl>
                                          <p:spTgt spid="518"/>
                                        </p:tgtEl>
                                        <p:attrNameLst>
                                          <p:attrName>style.visibility</p:attrName>
                                        </p:attrNameLst>
                                      </p:cBhvr>
                                      <p:to>
                                        <p:strVal val="visible"/>
                                      </p:to>
                                    </p:set>
                                    <p:animEffect filter="fade" transition="in">
                                      <p:cBhvr additive="repl">
                                        <p:cTn id="645" dur="1000"/>
                                        <p:tgtEl>
                                          <p:spTgt spid="518"/>
                                        </p:tgtEl>
                                      </p:cBhvr>
                                    </p:animEffect>
                                    <p:anim calcmode="lin" valueType="num">
                                      <p:cBhvr additive="repl">
                                        <p:cTn id="646" dur="1000" fill="hold"/>
                                        <p:tgtEl>
                                          <p:spTgt spid="518"/>
                                        </p:tgtEl>
                                        <p:attrNameLst>
                                          <p:attrName>ppt_x</p:attrName>
                                        </p:attrNameLst>
                                      </p:cBhvr>
                                      <p:tavLst>
                                        <p:tav tm="0">
                                          <p:val>
                                            <p:strVal val="#ppt_x"/>
                                          </p:val>
                                        </p:tav>
                                        <p:tav tm="100000">
                                          <p:val>
                                            <p:strVal val="#ppt_x"/>
                                          </p:val>
                                        </p:tav>
                                      </p:tavLst>
                                    </p:anim>
                                    <p:anim calcmode="lin" valueType="num">
                                      <p:cBhvr additive="repl">
                                        <p:cTn id="647" dur="900" fill="hold"/>
                                        <p:tgtEl>
                                          <p:spTgt spid="518"/>
                                        </p:tgtEl>
                                        <p:attrNameLst>
                                          <p:attrName>ppt_y</p:attrName>
                                        </p:attrNameLst>
                                      </p:cBhvr>
                                      <p:tavLst>
                                        <p:tav tm="0">
                                          <p:val>
                                            <p:strVal val="#ppt_y+1"/>
                                          </p:val>
                                        </p:tav>
                                        <p:tav tm="100000">
                                          <p:val>
                                            <p:strVal val="#ppt_y-.03"/>
                                          </p:val>
                                        </p:tav>
                                      </p:tavLst>
                                    </p:anim>
                                    <p:anim calcmode="lin" valueType="num">
                                      <p:cBhvr additive="repl">
                                        <p:cTn id="648" dur="100" fill="hold">
                                          <p:stCondLst>
                                            <p:cond delay="900"/>
                                          </p:stCondLst>
                                        </p:cTn>
                                        <p:tgtEl>
                                          <p:spTgt spid="518"/>
                                        </p:tgtEl>
                                        <p:attrNameLst>
                                          <p:attrName>ppt_y</p:attrName>
                                        </p:attrNameLst>
                                      </p:cBhvr>
                                      <p:tavLst>
                                        <p:tav tm="0">
                                          <p:val>
                                            <p:strVal val="#ppt_y-.03"/>
                                          </p:val>
                                        </p:tav>
                                        <p:tav tm="100000">
                                          <p:val>
                                            <p:strVal val="#ppt_y"/>
                                          </p:val>
                                        </p:tav>
                                      </p:tavLst>
                                    </p:anim>
                                  </p:childTnLst>
                                </p:cTn>
                              </p:par>
                            </p:childTnLst>
                          </p:cTn>
                        </p:par>
                      </p:childTnLst>
                    </p:cTn>
                  </p:par>
                  <p:par>
                    <p:cTn id="649" fill="hold">
                      <p:stCondLst>
                        <p:cond delay="indefinite"/>
                      </p:stCondLst>
                      <p:childTnLst>
                        <p:par>
                          <p:cTn id="650" fill="hold">
                            <p:stCondLst>
                              <p:cond delay="0"/>
                            </p:stCondLst>
                            <p:childTnLst>
                              <p:par>
                                <p:cTn id="651" nodeType="clickEffect" fill="hold" presetClass="entr" presetID="37">
                                  <p:stCondLst>
                                    <p:cond delay="0"/>
                                  </p:stCondLst>
                                  <p:childTnLst>
                                    <p:set>
                                      <p:cBhvr>
                                        <p:cTn id="652" dur="1" fill="hold">
                                          <p:stCondLst>
                                            <p:cond delay="0"/>
                                          </p:stCondLst>
                                        </p:cTn>
                                        <p:tgtEl>
                                          <p:spTgt spid="521"/>
                                        </p:tgtEl>
                                        <p:attrNameLst>
                                          <p:attrName>style.visibility</p:attrName>
                                        </p:attrNameLst>
                                      </p:cBhvr>
                                      <p:to>
                                        <p:strVal val="visible"/>
                                      </p:to>
                                    </p:set>
                                    <p:animEffect filter="fade" transition="in">
                                      <p:cBhvr additive="repl">
                                        <p:cTn id="653" dur="1000"/>
                                        <p:tgtEl>
                                          <p:spTgt spid="521"/>
                                        </p:tgtEl>
                                      </p:cBhvr>
                                    </p:animEffect>
                                    <p:anim calcmode="lin" valueType="num">
                                      <p:cBhvr additive="repl">
                                        <p:cTn id="654" dur="1000" fill="hold"/>
                                        <p:tgtEl>
                                          <p:spTgt spid="521"/>
                                        </p:tgtEl>
                                        <p:attrNameLst>
                                          <p:attrName>ppt_x</p:attrName>
                                        </p:attrNameLst>
                                      </p:cBhvr>
                                      <p:tavLst>
                                        <p:tav tm="0">
                                          <p:val>
                                            <p:strVal val="#ppt_x"/>
                                          </p:val>
                                        </p:tav>
                                        <p:tav tm="100000">
                                          <p:val>
                                            <p:strVal val="#ppt_x"/>
                                          </p:val>
                                        </p:tav>
                                      </p:tavLst>
                                    </p:anim>
                                    <p:anim calcmode="lin" valueType="num">
                                      <p:cBhvr additive="repl">
                                        <p:cTn id="655" dur="900" fill="hold"/>
                                        <p:tgtEl>
                                          <p:spTgt spid="521"/>
                                        </p:tgtEl>
                                        <p:attrNameLst>
                                          <p:attrName>ppt_y</p:attrName>
                                        </p:attrNameLst>
                                      </p:cBhvr>
                                      <p:tavLst>
                                        <p:tav tm="0">
                                          <p:val>
                                            <p:strVal val="#ppt_y+1"/>
                                          </p:val>
                                        </p:tav>
                                        <p:tav tm="100000">
                                          <p:val>
                                            <p:strVal val="#ppt_y-.03"/>
                                          </p:val>
                                        </p:tav>
                                      </p:tavLst>
                                    </p:anim>
                                    <p:anim calcmode="lin" valueType="num">
                                      <p:cBhvr additive="repl">
                                        <p:cTn id="656" dur="100" fill="hold">
                                          <p:stCondLst>
                                            <p:cond delay="900"/>
                                          </p:stCondLst>
                                        </p:cTn>
                                        <p:tgtEl>
                                          <p:spTgt spid="521"/>
                                        </p:tgtEl>
                                        <p:attrNameLst>
                                          <p:attrName>ppt_y</p:attrName>
                                        </p:attrNameLst>
                                      </p:cBhvr>
                                      <p:tavLst>
                                        <p:tav tm="0">
                                          <p:val>
                                            <p:strVal val="#ppt_y-.03"/>
                                          </p:val>
                                        </p:tav>
                                        <p:tav tm="100000">
                                          <p:val>
                                            <p:strVal val="#ppt_y"/>
                                          </p:val>
                                        </p:tav>
                                      </p:tavLst>
                                    </p:anim>
                                  </p:childTnLst>
                                </p:cTn>
                              </p:par>
                            </p:childTnLst>
                          </p:cTn>
                        </p:par>
                      </p:childTnLst>
                    </p:cTn>
                  </p:par>
                  <p:par>
                    <p:cTn id="657" fill="hold">
                      <p:stCondLst>
                        <p:cond delay="indefinite"/>
                      </p:stCondLst>
                      <p:childTnLst>
                        <p:par>
                          <p:cTn id="658" fill="hold">
                            <p:stCondLst>
                              <p:cond delay="0"/>
                            </p:stCondLst>
                            <p:childTnLst>
                              <p:par>
                                <p:cTn id="659" nodeType="clickEffect" fill="hold" presetClass="entr" presetID="16" presetSubtype="26">
                                  <p:stCondLst>
                                    <p:cond delay="0"/>
                                  </p:stCondLst>
                                  <p:childTnLst>
                                    <p:set>
                                      <p:cBhvr>
                                        <p:cTn id="660" dur="1" fill="hold">
                                          <p:stCondLst>
                                            <p:cond delay="0"/>
                                          </p:stCondLst>
                                        </p:cTn>
                                        <p:tgtEl>
                                          <p:spTgt spid="519"/>
                                        </p:tgtEl>
                                        <p:attrNameLst>
                                          <p:attrName>style.visibility</p:attrName>
                                        </p:attrNameLst>
                                      </p:cBhvr>
                                      <p:to>
                                        <p:strVal val="visible"/>
                                      </p:to>
                                    </p:set>
                                    <p:animEffect filter="barn(inHorizontal)" transition="in">
                                      <p:cBhvr additive="repl">
                                        <p:cTn id="661" dur="500"/>
                                        <p:tgtEl>
                                          <p:spTgt spid="519"/>
                                        </p:tgtEl>
                                      </p:cBhvr>
                                    </p:animEffect>
                                  </p:childTnLst>
                                </p:cTn>
                              </p:par>
                            </p:childTnLst>
                          </p:cTn>
                        </p:par>
                      </p:childTnLst>
                    </p:cTn>
                  </p:par>
                  <p:par>
                    <p:cTn id="662" fill="hold">
                      <p:stCondLst>
                        <p:cond delay="indefinite"/>
                      </p:stCondLst>
                      <p:childTnLst>
                        <p:par>
                          <p:cTn id="663" fill="hold">
                            <p:stCondLst>
                              <p:cond delay="0"/>
                            </p:stCondLst>
                            <p:childTnLst>
                              <p:par>
                                <p:cTn id="664" nodeType="clickEffect" fill="hold" presetClass="entr" presetID="16" presetSubtype="26">
                                  <p:stCondLst>
                                    <p:cond delay="0"/>
                                  </p:stCondLst>
                                  <p:childTnLst>
                                    <p:set>
                                      <p:cBhvr>
                                        <p:cTn id="665" dur="1" fill="hold">
                                          <p:stCondLst>
                                            <p:cond delay="0"/>
                                          </p:stCondLst>
                                        </p:cTn>
                                        <p:tgtEl>
                                          <p:spTgt spid="520"/>
                                        </p:tgtEl>
                                        <p:attrNameLst>
                                          <p:attrName>style.visibility</p:attrName>
                                        </p:attrNameLst>
                                      </p:cBhvr>
                                      <p:to>
                                        <p:strVal val="visible"/>
                                      </p:to>
                                    </p:set>
                                    <p:animEffect filter="barn(inHorizontal)" transition="in">
                                      <p:cBhvr additive="repl">
                                        <p:cTn id="666" dur="500"/>
                                        <p:tgtEl>
                                          <p:spTgt spid="5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CustomShape 1"/>
          <p:cNvSpPr/>
          <p:nvPr/>
        </p:nvSpPr>
        <p:spPr>
          <a:xfrm>
            <a:off x="1097640" y="448920"/>
            <a:ext cx="7183800" cy="9324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br/>
            <a:endParaRPr b="0" lang="fr-FR" sz="1800" spc="-1" strike="noStrike">
              <a:latin typeface="Arial"/>
            </a:endParaRPr>
          </a:p>
        </p:txBody>
      </p:sp>
      <p:sp>
        <p:nvSpPr>
          <p:cNvPr id="524" name="CustomShape 2"/>
          <p:cNvSpPr/>
          <p:nvPr/>
        </p:nvSpPr>
        <p:spPr>
          <a:xfrm>
            <a:off x="1097640" y="635040"/>
            <a:ext cx="6928200" cy="521280"/>
          </a:xfrm>
          <a:prstGeom prst="rect">
            <a:avLst/>
          </a:prstGeom>
          <a:noFill/>
          <a:ln>
            <a:noFill/>
          </a:ln>
        </p:spPr>
        <p:style>
          <a:lnRef idx="0"/>
          <a:fillRef idx="0"/>
          <a:effectRef idx="0"/>
          <a:fontRef idx="minor"/>
        </p:style>
      </p:sp>
      <p:sp>
        <p:nvSpPr>
          <p:cNvPr id="525" name="CustomShape 3"/>
          <p:cNvSpPr/>
          <p:nvPr/>
        </p:nvSpPr>
        <p:spPr>
          <a:xfrm>
            <a:off x="566280" y="2209680"/>
            <a:ext cx="7715160" cy="1735560"/>
          </a:xfrm>
          <a:prstGeom prst="rect">
            <a:avLst/>
          </a:prstGeom>
          <a:solidFill>
            <a:srgbClr val="fffd33"/>
          </a:solidFill>
          <a:ln>
            <a:solidFill>
              <a:srgbClr val="ee7444"/>
            </a:solid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Argumenter,</a:t>
            </a:r>
            <a:r>
              <a:rPr b="0" lang="fr-FR" sz="1800" spc="-1" strike="noStrike">
                <a:solidFill>
                  <a:srgbClr val="000000"/>
                </a:solidFill>
                <a:latin typeface="Calibri"/>
                <a:ea typeface="DejaVu Sans"/>
              </a:rPr>
              <a:t> c’est utiliser des données pour étayer un propos, une affirmation à l’écrit comme à l’oral. Dans ce cas bien souvent, on attend d’un élève qu’il expose des arguments qu’il a sélectionnés dans des documents et croisés avec ses connaissances.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526" name="CustomShape 4"/>
          <p:cNvSpPr/>
          <p:nvPr/>
        </p:nvSpPr>
        <p:spPr>
          <a:xfrm>
            <a:off x="566280" y="5105520"/>
            <a:ext cx="7715160" cy="1186920"/>
          </a:xfrm>
          <a:prstGeom prst="rect">
            <a:avLst/>
          </a:prstGeom>
          <a:solidFill>
            <a:srgbClr val="ffdc92"/>
          </a:solidFill>
          <a:ln>
            <a:solidFill>
              <a:schemeClr val="accent6">
                <a:lumMod val="50000"/>
              </a:schemeClr>
            </a:solid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Exposer l’argumentation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Elle se travaille en parlant, d’où l’importance de mettre les élèves en interaction entre eux.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Veiller à la progressivité de l’argumentation </a:t>
            </a:r>
            <a:endParaRPr b="0" lang="fr-FR" sz="1800" spc="-1" strike="noStrike">
              <a:latin typeface="Arial"/>
            </a:endParaRPr>
          </a:p>
        </p:txBody>
      </p:sp>
      <p:sp>
        <p:nvSpPr>
          <p:cNvPr id="527" name="CustomShape 5"/>
          <p:cNvSpPr/>
          <p:nvPr/>
        </p:nvSpPr>
        <p:spPr>
          <a:xfrm>
            <a:off x="566280" y="4013280"/>
            <a:ext cx="7715160" cy="912600"/>
          </a:xfrm>
          <a:prstGeom prst="rect">
            <a:avLst/>
          </a:prstGeom>
          <a:solidFill>
            <a:srgbClr val="fcf885"/>
          </a:solidFill>
          <a:ln>
            <a:solidFill>
              <a:schemeClr val="accent6">
                <a:lumMod val="75000"/>
              </a:schemeClr>
            </a:solid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Travailler l’argumentation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En groupe: choix des arguments, leur importance, leur ordre, leur logique, structurer l’argumentation en choisissant les connecteurs appropriés </a:t>
            </a:r>
            <a:endParaRPr b="0" lang="fr-FR" sz="1800" spc="-1" strike="noStrike">
              <a:latin typeface="Arial"/>
            </a:endParaRPr>
          </a:p>
        </p:txBody>
      </p:sp>
      <p:sp>
        <p:nvSpPr>
          <p:cNvPr id="528" name="CustomShape 6"/>
          <p:cNvSpPr/>
          <p:nvPr/>
        </p:nvSpPr>
        <p:spPr>
          <a:xfrm>
            <a:off x="931680" y="448920"/>
            <a:ext cx="7535520" cy="1553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Calibri"/>
                <a:ea typeface="DejaVu Sans"/>
              </a:rPr>
              <a:t>Argumenter : déployer des arguments pour convaincre ou persuader - Deux étapes : à partir d’un questionnement sur les parties non traitées à l’écrit  puis individuellement à partir du questionnement choisi.  </a:t>
            </a:r>
            <a:endParaRPr b="0" lang="fr-FR" sz="2400" spc="-1" strike="noStrike">
              <a:latin typeface="Arial"/>
            </a:endParaRPr>
          </a:p>
        </p:txBody>
      </p:sp>
      <p:pic>
        <p:nvPicPr>
          <p:cNvPr id="529" name="Image 10"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timing>
    <p:tnLst>
      <p:par>
        <p:cTn id="667" dur="indefinite" restart="never" nodeType="tmRoot">
          <p:childTnLst>
            <p:seq>
              <p:cTn id="668" dur="indefinite" nodeType="mainSeq">
                <p:childTnLst>
                  <p:par>
                    <p:cTn id="669" fill="hold">
                      <p:stCondLst>
                        <p:cond delay="indefinite"/>
                      </p:stCondLst>
                      <p:childTnLst>
                        <p:par>
                          <p:cTn id="670" fill="hold">
                            <p:stCondLst>
                              <p:cond delay="0"/>
                            </p:stCondLst>
                            <p:childTnLst>
                              <p:par>
                                <p:cTn id="671" nodeType="clickEffect" fill="hold" presetClass="entr" presetID="1">
                                  <p:stCondLst>
                                    <p:cond delay="0"/>
                                  </p:stCondLst>
                                  <p:childTnLst>
                                    <p:set>
                                      <p:cBhvr>
                                        <p:cTn id="672" dur="1" fill="hold">
                                          <p:stCondLst>
                                            <p:cond delay="0"/>
                                          </p:stCondLst>
                                        </p:cTn>
                                        <p:tgtEl>
                                          <p:spTgt spid="525"/>
                                        </p:tgtEl>
                                        <p:attrNameLst>
                                          <p:attrName>style.visibility</p:attrName>
                                        </p:attrNameLst>
                                      </p:cBhvr>
                                      <p:to>
                                        <p:strVal val="visible"/>
                                      </p:to>
                                    </p:set>
                                  </p:childTnLst>
                                </p:cTn>
                              </p:par>
                            </p:childTnLst>
                          </p:cTn>
                        </p:par>
                      </p:childTnLst>
                    </p:cTn>
                  </p:par>
                  <p:par>
                    <p:cTn id="673" fill="hold">
                      <p:stCondLst>
                        <p:cond delay="indefinite"/>
                      </p:stCondLst>
                      <p:childTnLst>
                        <p:par>
                          <p:cTn id="674" fill="hold">
                            <p:stCondLst>
                              <p:cond delay="0"/>
                            </p:stCondLst>
                            <p:childTnLst>
                              <p:par>
                                <p:cTn id="675" nodeType="clickEffect" fill="hold" presetClass="entr" presetID="37">
                                  <p:stCondLst>
                                    <p:cond delay="0"/>
                                  </p:stCondLst>
                                  <p:childTnLst>
                                    <p:set>
                                      <p:cBhvr>
                                        <p:cTn id="676" dur="1" fill="hold">
                                          <p:stCondLst>
                                            <p:cond delay="0"/>
                                          </p:stCondLst>
                                        </p:cTn>
                                        <p:tgtEl>
                                          <p:spTgt spid="527"/>
                                        </p:tgtEl>
                                        <p:attrNameLst>
                                          <p:attrName>style.visibility</p:attrName>
                                        </p:attrNameLst>
                                      </p:cBhvr>
                                      <p:to>
                                        <p:strVal val="visible"/>
                                      </p:to>
                                    </p:set>
                                    <p:animEffect filter="fade" transition="in">
                                      <p:cBhvr additive="repl">
                                        <p:cTn id="677" dur="1000"/>
                                        <p:tgtEl>
                                          <p:spTgt spid="527"/>
                                        </p:tgtEl>
                                      </p:cBhvr>
                                    </p:animEffect>
                                    <p:anim calcmode="lin" valueType="num">
                                      <p:cBhvr additive="repl">
                                        <p:cTn id="678" dur="1000" fill="hold"/>
                                        <p:tgtEl>
                                          <p:spTgt spid="527"/>
                                        </p:tgtEl>
                                        <p:attrNameLst>
                                          <p:attrName>ppt_x</p:attrName>
                                        </p:attrNameLst>
                                      </p:cBhvr>
                                      <p:tavLst>
                                        <p:tav tm="0">
                                          <p:val>
                                            <p:strVal val="#ppt_x"/>
                                          </p:val>
                                        </p:tav>
                                        <p:tav tm="100000">
                                          <p:val>
                                            <p:strVal val="#ppt_x"/>
                                          </p:val>
                                        </p:tav>
                                      </p:tavLst>
                                    </p:anim>
                                    <p:anim calcmode="lin" valueType="num">
                                      <p:cBhvr additive="repl">
                                        <p:cTn id="679" dur="900" fill="hold"/>
                                        <p:tgtEl>
                                          <p:spTgt spid="527"/>
                                        </p:tgtEl>
                                        <p:attrNameLst>
                                          <p:attrName>ppt_y</p:attrName>
                                        </p:attrNameLst>
                                      </p:cBhvr>
                                      <p:tavLst>
                                        <p:tav tm="0">
                                          <p:val>
                                            <p:strVal val="#ppt_y+1"/>
                                          </p:val>
                                        </p:tav>
                                        <p:tav tm="100000">
                                          <p:val>
                                            <p:strVal val="#ppt_y-.03"/>
                                          </p:val>
                                        </p:tav>
                                      </p:tavLst>
                                    </p:anim>
                                    <p:anim calcmode="lin" valueType="num">
                                      <p:cBhvr additive="repl">
                                        <p:cTn id="680" dur="100" fill="hold">
                                          <p:stCondLst>
                                            <p:cond delay="900"/>
                                          </p:stCondLst>
                                        </p:cTn>
                                        <p:tgtEl>
                                          <p:spTgt spid="527"/>
                                        </p:tgtEl>
                                        <p:attrNameLst>
                                          <p:attrName>ppt_y</p:attrName>
                                        </p:attrNameLst>
                                      </p:cBhvr>
                                      <p:tavLst>
                                        <p:tav tm="0">
                                          <p:val>
                                            <p:strVal val="#ppt_y-.03"/>
                                          </p:val>
                                        </p:tav>
                                        <p:tav tm="100000">
                                          <p:val>
                                            <p:strVal val="#ppt_y"/>
                                          </p:val>
                                        </p:tav>
                                      </p:tavLst>
                                    </p:anim>
                                  </p:childTnLst>
                                </p:cTn>
                              </p:par>
                            </p:childTnLst>
                          </p:cTn>
                        </p:par>
                      </p:childTnLst>
                    </p:cTn>
                  </p:par>
                  <p:par>
                    <p:cTn id="681" fill="hold">
                      <p:stCondLst>
                        <p:cond delay="indefinite"/>
                      </p:stCondLst>
                      <p:childTnLst>
                        <p:par>
                          <p:cTn id="682" fill="hold">
                            <p:stCondLst>
                              <p:cond delay="0"/>
                            </p:stCondLst>
                            <p:childTnLst>
                              <p:par>
                                <p:cTn id="683" nodeType="clickEffect" fill="hold" presetClass="entr" presetID="37">
                                  <p:stCondLst>
                                    <p:cond delay="0"/>
                                  </p:stCondLst>
                                  <p:childTnLst>
                                    <p:set>
                                      <p:cBhvr>
                                        <p:cTn id="684" dur="1" fill="hold">
                                          <p:stCondLst>
                                            <p:cond delay="0"/>
                                          </p:stCondLst>
                                        </p:cTn>
                                        <p:tgtEl>
                                          <p:spTgt spid="526"/>
                                        </p:tgtEl>
                                        <p:attrNameLst>
                                          <p:attrName>style.visibility</p:attrName>
                                        </p:attrNameLst>
                                      </p:cBhvr>
                                      <p:to>
                                        <p:strVal val="visible"/>
                                      </p:to>
                                    </p:set>
                                    <p:animEffect filter="fade" transition="in">
                                      <p:cBhvr additive="repl">
                                        <p:cTn id="685" dur="1000"/>
                                        <p:tgtEl>
                                          <p:spTgt spid="526"/>
                                        </p:tgtEl>
                                      </p:cBhvr>
                                    </p:animEffect>
                                    <p:anim calcmode="lin" valueType="num">
                                      <p:cBhvr additive="repl">
                                        <p:cTn id="686" dur="1000" fill="hold"/>
                                        <p:tgtEl>
                                          <p:spTgt spid="526"/>
                                        </p:tgtEl>
                                        <p:attrNameLst>
                                          <p:attrName>ppt_x</p:attrName>
                                        </p:attrNameLst>
                                      </p:cBhvr>
                                      <p:tavLst>
                                        <p:tav tm="0">
                                          <p:val>
                                            <p:strVal val="#ppt_x"/>
                                          </p:val>
                                        </p:tav>
                                        <p:tav tm="100000">
                                          <p:val>
                                            <p:strVal val="#ppt_x"/>
                                          </p:val>
                                        </p:tav>
                                      </p:tavLst>
                                    </p:anim>
                                    <p:anim calcmode="lin" valueType="num">
                                      <p:cBhvr additive="repl">
                                        <p:cTn id="687" dur="900" fill="hold"/>
                                        <p:tgtEl>
                                          <p:spTgt spid="526"/>
                                        </p:tgtEl>
                                        <p:attrNameLst>
                                          <p:attrName>ppt_y</p:attrName>
                                        </p:attrNameLst>
                                      </p:cBhvr>
                                      <p:tavLst>
                                        <p:tav tm="0">
                                          <p:val>
                                            <p:strVal val="#ppt_y+1"/>
                                          </p:val>
                                        </p:tav>
                                        <p:tav tm="100000">
                                          <p:val>
                                            <p:strVal val="#ppt_y-.03"/>
                                          </p:val>
                                        </p:tav>
                                      </p:tavLst>
                                    </p:anim>
                                    <p:anim calcmode="lin" valueType="num">
                                      <p:cBhvr additive="repl">
                                        <p:cTn id="688" dur="100" fill="hold">
                                          <p:stCondLst>
                                            <p:cond delay="900"/>
                                          </p:stCondLst>
                                        </p:cTn>
                                        <p:tgtEl>
                                          <p:spTgt spid="5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CustomShape 1"/>
          <p:cNvSpPr/>
          <p:nvPr/>
        </p:nvSpPr>
        <p:spPr>
          <a:xfrm>
            <a:off x="776160" y="4997520"/>
            <a:ext cx="7342560" cy="1461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Le fond et la forme sont souvent utilisés pour catégoriser un oral mais cette dichotomie ne représente pas complètement ce qui se joue lors d’un oral. En avoir conscience est utile pour bien distinguer les modalités d’apprentissage des modalités d’évaluation.</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a:t>
            </a:r>
            <a:endParaRPr b="0" lang="fr-FR" sz="1800" spc="-1" strike="noStrike">
              <a:latin typeface="Arial"/>
            </a:endParaRPr>
          </a:p>
        </p:txBody>
      </p:sp>
      <p:pic>
        <p:nvPicPr>
          <p:cNvPr id="531" name="Image 5" descr=""/>
          <p:cNvPicPr/>
          <p:nvPr/>
        </p:nvPicPr>
        <p:blipFill>
          <a:blip r:embed="rId1"/>
          <a:srcRect l="28824" t="30359" r="28538" b="26920"/>
          <a:stretch/>
        </p:blipFill>
        <p:spPr>
          <a:xfrm>
            <a:off x="2270520" y="1721160"/>
            <a:ext cx="4991760" cy="2812320"/>
          </a:xfrm>
          <a:prstGeom prst="rect">
            <a:avLst/>
          </a:prstGeom>
          <a:ln>
            <a:noFill/>
          </a:ln>
        </p:spPr>
      </p:pic>
      <p:sp>
        <p:nvSpPr>
          <p:cNvPr id="532" name="CustomShape 2"/>
          <p:cNvSpPr/>
          <p:nvPr/>
        </p:nvSpPr>
        <p:spPr>
          <a:xfrm>
            <a:off x="1832040" y="698760"/>
            <a:ext cx="6051600" cy="5162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fr-FR" sz="2800" spc="-1" strike="noStrike">
                <a:solidFill>
                  <a:srgbClr val="0000ff"/>
                </a:solidFill>
                <a:latin typeface="Calibri"/>
                <a:ea typeface="DejaVu Sans"/>
              </a:rPr>
              <a:t>L’écrit et l’oral se nourrissent l’un l’autre</a:t>
            </a:r>
            <a:endParaRPr b="0" lang="fr-FR" sz="2800" spc="-1" strike="noStrike">
              <a:latin typeface="Arial"/>
            </a:endParaRPr>
          </a:p>
        </p:txBody>
      </p:sp>
      <p:pic>
        <p:nvPicPr>
          <p:cNvPr id="533" name="Image 8" descr=""/>
          <p:cNvPicPr/>
          <p:nvPr/>
        </p:nvPicPr>
        <p:blipFill>
          <a:blip r:embed="rId2"/>
          <a:stretch/>
        </p:blipFill>
        <p:spPr>
          <a:xfrm>
            <a:off x="289080" y="116280"/>
            <a:ext cx="838440" cy="842400"/>
          </a:xfrm>
          <a:prstGeom prst="rect">
            <a:avLst/>
          </a:prstGeom>
          <a:ln>
            <a:noFill/>
          </a:ln>
        </p:spPr>
      </p:pic>
    </p:spTree>
  </p:cSld>
  <mc:AlternateContent>
    <mc:Choice Requires="p14">
      <p:transition spd="slow" p14:dur="2000"/>
    </mc:Choice>
    <mc:Fallback>
      <p:transition spd="slow"/>
    </mc:Fallback>
  </mc:AlternateContent>
  <p:timing>
    <p:tnLst>
      <p:par>
        <p:cTn id="689" dur="indefinite" restart="never" nodeType="tmRoot">
          <p:childTnLst>
            <p:seq>
              <p:cTn id="690" dur="indefinite" nodeType="mainSeq">
                <p:childTnLst>
                  <p:par>
                    <p:cTn id="691" fill="hold">
                      <p:stCondLst>
                        <p:cond delay="indefinite"/>
                      </p:stCondLst>
                      <p:childTnLst>
                        <p:par>
                          <p:cTn id="692" fill="hold">
                            <p:stCondLst>
                              <p:cond delay="0"/>
                            </p:stCondLst>
                            <p:childTnLst>
                              <p:par>
                                <p:cTn id="693" nodeType="clickEffect" fill="hold" presetClass="entr" presetID="37">
                                  <p:stCondLst>
                                    <p:cond delay="0"/>
                                  </p:stCondLst>
                                  <p:childTnLst>
                                    <p:set>
                                      <p:cBhvr>
                                        <p:cTn id="694" dur="1" fill="hold">
                                          <p:stCondLst>
                                            <p:cond delay="0"/>
                                          </p:stCondLst>
                                        </p:cTn>
                                        <p:tgtEl>
                                          <p:spTgt spid="531"/>
                                        </p:tgtEl>
                                        <p:attrNameLst>
                                          <p:attrName>style.visibility</p:attrName>
                                        </p:attrNameLst>
                                      </p:cBhvr>
                                      <p:to>
                                        <p:strVal val="visible"/>
                                      </p:to>
                                    </p:set>
                                    <p:animEffect filter="fade" transition="in">
                                      <p:cBhvr additive="repl">
                                        <p:cTn id="695" dur="1000"/>
                                        <p:tgtEl>
                                          <p:spTgt spid="531"/>
                                        </p:tgtEl>
                                      </p:cBhvr>
                                    </p:animEffect>
                                    <p:anim calcmode="lin" valueType="num">
                                      <p:cBhvr additive="repl">
                                        <p:cTn id="696" dur="1000" fill="hold"/>
                                        <p:tgtEl>
                                          <p:spTgt spid="531"/>
                                        </p:tgtEl>
                                        <p:attrNameLst>
                                          <p:attrName>ppt_x</p:attrName>
                                        </p:attrNameLst>
                                      </p:cBhvr>
                                      <p:tavLst>
                                        <p:tav tm="0">
                                          <p:val>
                                            <p:strVal val="#ppt_x"/>
                                          </p:val>
                                        </p:tav>
                                        <p:tav tm="100000">
                                          <p:val>
                                            <p:strVal val="#ppt_x"/>
                                          </p:val>
                                        </p:tav>
                                      </p:tavLst>
                                    </p:anim>
                                    <p:anim calcmode="lin" valueType="num">
                                      <p:cBhvr additive="repl">
                                        <p:cTn id="697" dur="900" fill="hold"/>
                                        <p:tgtEl>
                                          <p:spTgt spid="531"/>
                                        </p:tgtEl>
                                        <p:attrNameLst>
                                          <p:attrName>ppt_y</p:attrName>
                                        </p:attrNameLst>
                                      </p:cBhvr>
                                      <p:tavLst>
                                        <p:tav tm="0">
                                          <p:val>
                                            <p:strVal val="#ppt_y+1"/>
                                          </p:val>
                                        </p:tav>
                                        <p:tav tm="100000">
                                          <p:val>
                                            <p:strVal val="#ppt_y-.03"/>
                                          </p:val>
                                        </p:tav>
                                      </p:tavLst>
                                    </p:anim>
                                    <p:anim calcmode="lin" valueType="num">
                                      <p:cBhvr additive="repl">
                                        <p:cTn id="698" dur="100" fill="hold">
                                          <p:stCondLst>
                                            <p:cond delay="900"/>
                                          </p:stCondLst>
                                        </p:cTn>
                                        <p:tgtEl>
                                          <p:spTgt spid="531"/>
                                        </p:tgtEl>
                                        <p:attrNameLst>
                                          <p:attrName>ppt_y</p:attrName>
                                        </p:attrNameLst>
                                      </p:cBhvr>
                                      <p:tavLst>
                                        <p:tav tm="0">
                                          <p:val>
                                            <p:strVal val="#ppt_y-.03"/>
                                          </p:val>
                                        </p:tav>
                                        <p:tav tm="100000">
                                          <p:val>
                                            <p:strVal val="#ppt_y"/>
                                          </p:val>
                                        </p:tav>
                                      </p:tavLst>
                                    </p:anim>
                                  </p:childTnLst>
                                </p:cTn>
                              </p:par>
                            </p:childTnLst>
                          </p:cTn>
                        </p:par>
                      </p:childTnLst>
                    </p:cTn>
                  </p:par>
                  <p:par>
                    <p:cTn id="699" fill="hold">
                      <p:stCondLst>
                        <p:cond delay="indefinite"/>
                      </p:stCondLst>
                      <p:childTnLst>
                        <p:par>
                          <p:cTn id="700" fill="hold">
                            <p:stCondLst>
                              <p:cond delay="0"/>
                            </p:stCondLst>
                            <p:childTnLst>
                              <p:par>
                                <p:cTn id="701" nodeType="clickEffect" fill="hold" presetClass="entr" presetID="37">
                                  <p:stCondLst>
                                    <p:cond delay="0"/>
                                  </p:stCondLst>
                                  <p:childTnLst>
                                    <p:set>
                                      <p:cBhvr>
                                        <p:cTn id="702" dur="1" fill="hold">
                                          <p:stCondLst>
                                            <p:cond delay="0"/>
                                          </p:stCondLst>
                                        </p:cTn>
                                        <p:tgtEl>
                                          <p:spTgt spid="530"/>
                                        </p:tgtEl>
                                        <p:attrNameLst>
                                          <p:attrName>style.visibility</p:attrName>
                                        </p:attrNameLst>
                                      </p:cBhvr>
                                      <p:to>
                                        <p:strVal val="visible"/>
                                      </p:to>
                                    </p:set>
                                    <p:animEffect filter="fade" transition="in">
                                      <p:cBhvr additive="repl">
                                        <p:cTn id="703" dur="1000"/>
                                        <p:tgtEl>
                                          <p:spTgt spid="530"/>
                                        </p:tgtEl>
                                      </p:cBhvr>
                                    </p:animEffect>
                                    <p:anim calcmode="lin" valueType="num">
                                      <p:cBhvr additive="repl">
                                        <p:cTn id="704" dur="1000" fill="hold"/>
                                        <p:tgtEl>
                                          <p:spTgt spid="530"/>
                                        </p:tgtEl>
                                        <p:attrNameLst>
                                          <p:attrName>ppt_x</p:attrName>
                                        </p:attrNameLst>
                                      </p:cBhvr>
                                      <p:tavLst>
                                        <p:tav tm="0">
                                          <p:val>
                                            <p:strVal val="#ppt_x"/>
                                          </p:val>
                                        </p:tav>
                                        <p:tav tm="100000">
                                          <p:val>
                                            <p:strVal val="#ppt_x"/>
                                          </p:val>
                                        </p:tav>
                                      </p:tavLst>
                                    </p:anim>
                                    <p:anim calcmode="lin" valueType="num">
                                      <p:cBhvr additive="repl">
                                        <p:cTn id="705" dur="900" fill="hold"/>
                                        <p:tgtEl>
                                          <p:spTgt spid="530"/>
                                        </p:tgtEl>
                                        <p:attrNameLst>
                                          <p:attrName>ppt_y</p:attrName>
                                        </p:attrNameLst>
                                      </p:cBhvr>
                                      <p:tavLst>
                                        <p:tav tm="0">
                                          <p:val>
                                            <p:strVal val="#ppt_y+1"/>
                                          </p:val>
                                        </p:tav>
                                        <p:tav tm="100000">
                                          <p:val>
                                            <p:strVal val="#ppt_y-.03"/>
                                          </p:val>
                                        </p:tav>
                                      </p:tavLst>
                                    </p:anim>
                                    <p:anim calcmode="lin" valueType="num">
                                      <p:cBhvr additive="repl">
                                        <p:cTn id="706" dur="100" fill="hold">
                                          <p:stCondLst>
                                            <p:cond delay="900"/>
                                          </p:stCondLst>
                                        </p:cTn>
                                        <p:tgtEl>
                                          <p:spTgt spid="5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1616040" y="1152000"/>
            <a:ext cx="6131160" cy="577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3200" spc="-1" strike="noStrike">
                <a:solidFill>
                  <a:srgbClr val="0000ff"/>
                </a:solidFill>
                <a:latin typeface="Calibri"/>
                <a:ea typeface="DejaVu Sans"/>
              </a:rPr>
              <a:t>Les statuts scolaires de l’oral  </a:t>
            </a:r>
            <a:endParaRPr b="0" lang="fr-FR" sz="3200" spc="-1" strike="noStrike">
              <a:latin typeface="Arial"/>
            </a:endParaRPr>
          </a:p>
        </p:txBody>
      </p:sp>
      <p:sp>
        <p:nvSpPr>
          <p:cNvPr id="224" name="CustomShape 2"/>
          <p:cNvSpPr/>
          <p:nvPr/>
        </p:nvSpPr>
        <p:spPr>
          <a:xfrm>
            <a:off x="1386360" y="4262040"/>
            <a:ext cx="2377800" cy="1095480"/>
          </a:xfrm>
          <a:prstGeom prst="rect">
            <a:avLst/>
          </a:prstGeom>
          <a:gradFill rotWithShape="0">
            <a:gsLst>
              <a:gs pos="0">
                <a:srgbClr val="d9caee"/>
              </a:gs>
              <a:gs pos="100000">
                <a:srgbClr val="f1eaf8"/>
              </a:gs>
            </a:gsLst>
            <a:lin ang="16200000"/>
          </a:gradFill>
          <a:ln>
            <a:solidFill>
              <a:srgbClr val="7d5fa0"/>
            </a:solidFill>
            <a:round/>
          </a:ln>
          <a:effectLst>
            <a:outerShdw blurRad="40000" dir="5400000" dist="2016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spAutoFit/>
          </a:bodyPr>
          <a:p>
            <a:pPr>
              <a:lnSpc>
                <a:spcPct val="100000"/>
              </a:lnSpc>
            </a:pPr>
            <a:r>
              <a:rPr b="1" lang="fr-FR" sz="2400" spc="-1" strike="noStrike">
                <a:solidFill>
                  <a:srgbClr val="000000"/>
                </a:solidFill>
                <a:latin typeface="Calibri"/>
                <a:ea typeface="DejaVu Sans"/>
              </a:rPr>
              <a:t>Instrument d’évaluation : </a:t>
            </a:r>
            <a:endParaRPr b="0" lang="fr-FR" sz="2400" spc="-1" strike="noStrike">
              <a:latin typeface="Arial"/>
            </a:endParaRPr>
          </a:p>
          <a:p>
            <a:pPr>
              <a:lnSpc>
                <a:spcPct val="100000"/>
              </a:lnSpc>
            </a:pPr>
            <a:r>
              <a:rPr b="0" lang="fr-FR" sz="1800" spc="-1" strike="noStrike">
                <a:solidFill>
                  <a:srgbClr val="000000"/>
                </a:solidFill>
                <a:latin typeface="Calibri"/>
                <a:ea typeface="DejaVu Sans"/>
              </a:rPr>
              <a:t>au DNB, Bac ,etc.</a:t>
            </a:r>
            <a:endParaRPr b="0" lang="fr-FR" sz="1800" spc="-1" strike="noStrike">
              <a:latin typeface="Arial"/>
            </a:endParaRPr>
          </a:p>
        </p:txBody>
      </p:sp>
      <p:sp>
        <p:nvSpPr>
          <p:cNvPr id="225" name="CustomShape 3"/>
          <p:cNvSpPr/>
          <p:nvPr/>
        </p:nvSpPr>
        <p:spPr>
          <a:xfrm>
            <a:off x="200520" y="2409120"/>
            <a:ext cx="2378160" cy="136980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spAutoFit/>
          </a:bodyPr>
          <a:p>
            <a:pPr>
              <a:lnSpc>
                <a:spcPct val="100000"/>
              </a:lnSpc>
            </a:pPr>
            <a:r>
              <a:rPr b="1" lang="fr-FR" sz="2400" spc="-1" strike="noStrike">
                <a:solidFill>
                  <a:srgbClr val="000000"/>
                </a:solidFill>
                <a:latin typeface="Calibri"/>
                <a:ea typeface="DejaVu Sans"/>
              </a:rPr>
              <a:t>Outil d’enseignement : </a:t>
            </a:r>
            <a:r>
              <a:rPr b="0" lang="fr-FR" sz="1800" spc="-1" strike="noStrike">
                <a:solidFill>
                  <a:srgbClr val="000000"/>
                </a:solidFill>
                <a:latin typeface="Calibri"/>
                <a:ea typeface="DejaVu Sans"/>
              </a:rPr>
              <a:t>oral de l’enseignant </a:t>
            </a:r>
            <a:endParaRPr b="0" lang="fr-FR" sz="1800" spc="-1" strike="noStrike">
              <a:latin typeface="Arial"/>
            </a:endParaRPr>
          </a:p>
          <a:p>
            <a:pPr>
              <a:lnSpc>
                <a:spcPct val="100000"/>
              </a:lnSpc>
            </a:pPr>
            <a:endParaRPr b="0" lang="fr-FR" sz="1800" spc="-1" strike="noStrike">
              <a:latin typeface="Arial"/>
            </a:endParaRPr>
          </a:p>
        </p:txBody>
      </p:sp>
      <p:sp>
        <p:nvSpPr>
          <p:cNvPr id="226" name="CustomShape 4"/>
          <p:cNvSpPr/>
          <p:nvPr/>
        </p:nvSpPr>
        <p:spPr>
          <a:xfrm>
            <a:off x="6559200" y="2409120"/>
            <a:ext cx="2378160" cy="1461240"/>
          </a:xfrm>
          <a:prstGeom prst="rect">
            <a:avLst/>
          </a:prstGeom>
          <a:gradFill rotWithShape="0">
            <a:gsLst>
              <a:gs pos="0">
                <a:srgbClr val="e3fbc2"/>
              </a:gs>
              <a:gs pos="100000">
                <a:srgbClr val="f4ffe6"/>
              </a:gs>
            </a:gsLst>
            <a:lin ang="16200000"/>
          </a:gra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spAutoFit/>
          </a:bodyPr>
          <a:p>
            <a:pPr>
              <a:lnSpc>
                <a:spcPct val="100000"/>
              </a:lnSpc>
            </a:pPr>
            <a:r>
              <a:rPr b="1" lang="fr-FR" sz="2400" spc="-1" strike="noStrike">
                <a:solidFill>
                  <a:srgbClr val="000000"/>
                </a:solidFill>
                <a:latin typeface="Calibri"/>
                <a:ea typeface="DejaVu Sans"/>
              </a:rPr>
              <a:t>Outil de socialisation scolaire </a:t>
            </a:r>
            <a:r>
              <a:rPr b="0" lang="fr-FR" sz="2400" spc="-1" strike="noStrike">
                <a:solidFill>
                  <a:srgbClr val="000000"/>
                </a:solidFill>
                <a:latin typeface="Calibri"/>
                <a:ea typeface="DejaVu Sans"/>
              </a:rPr>
              <a:t>: </a:t>
            </a:r>
            <a:r>
              <a:rPr b="0" lang="fr-FR" sz="1800" spc="-1" strike="noStrike">
                <a:solidFill>
                  <a:srgbClr val="000000"/>
                </a:solidFill>
                <a:latin typeface="Calibri"/>
                <a:ea typeface="DejaVu Sans"/>
              </a:rPr>
              <a:t>écoute des pairs…</a:t>
            </a:r>
            <a:endParaRPr b="0" lang="fr-FR" sz="1800" spc="-1" strike="noStrike">
              <a:latin typeface="Arial"/>
            </a:endParaRPr>
          </a:p>
        </p:txBody>
      </p:sp>
      <p:sp>
        <p:nvSpPr>
          <p:cNvPr id="227" name="CustomShape 5"/>
          <p:cNvSpPr/>
          <p:nvPr/>
        </p:nvSpPr>
        <p:spPr>
          <a:xfrm>
            <a:off x="5369040" y="4262040"/>
            <a:ext cx="2378160" cy="1369800"/>
          </a:xfrm>
          <a:prstGeom prst="rect">
            <a:avLst/>
          </a:prstGeom>
          <a:solidFill>
            <a:srgbClr val="ff6600"/>
          </a:solidFill>
          <a:ln>
            <a:noFill/>
          </a:ln>
          <a:effectLst>
            <a:glow rad="50800">
              <a:srgbClr val="ff0000">
                <a:alpha val="75000"/>
              </a:srgbClr>
            </a:glow>
          </a:effectLst>
        </p:spPr>
        <p:style>
          <a:lnRef idx="0"/>
          <a:fillRef idx="0"/>
          <a:effectRef idx="0"/>
          <a:fontRef idx="minor"/>
        </p:style>
        <p:txBody>
          <a:bodyPr lIns="90000" rIns="90000" tIns="45000" bIns="45000">
            <a:spAutoFit/>
          </a:bodyPr>
          <a:p>
            <a:pPr>
              <a:lnSpc>
                <a:spcPct val="100000"/>
              </a:lnSpc>
            </a:pPr>
            <a:r>
              <a:rPr b="1" lang="fr-FR" sz="2400" spc="-1" strike="noStrike">
                <a:solidFill>
                  <a:srgbClr val="000000"/>
                </a:solidFill>
                <a:latin typeface="Calibri"/>
                <a:ea typeface="DejaVu Sans"/>
              </a:rPr>
              <a:t>Objet d’apprentissage </a:t>
            </a:r>
            <a:r>
              <a:rPr b="0" lang="fr-FR" sz="2400" spc="-1" strike="noStrike">
                <a:solidFill>
                  <a:srgbClr val="000000"/>
                </a:solidFill>
                <a:latin typeface="Calibri"/>
                <a:ea typeface="DejaVu Sans"/>
              </a:rPr>
              <a:t>: </a:t>
            </a:r>
            <a:r>
              <a:rPr b="0" lang="fr-FR" sz="1800" spc="-1" strike="noStrike">
                <a:solidFill>
                  <a:srgbClr val="000000"/>
                </a:solidFill>
                <a:latin typeface="Calibri"/>
                <a:ea typeface="DejaVu Sans"/>
              </a:rPr>
              <a:t>oral peu encore ou pas assez défini</a:t>
            </a:r>
            <a:endParaRPr b="0" lang="fr-FR" sz="1800" spc="-1" strike="noStrike">
              <a:latin typeface="Arial"/>
            </a:endParaRPr>
          </a:p>
        </p:txBody>
      </p:sp>
      <p:sp>
        <p:nvSpPr>
          <p:cNvPr id="228" name="CustomShape 6"/>
          <p:cNvSpPr/>
          <p:nvPr/>
        </p:nvSpPr>
        <p:spPr>
          <a:xfrm>
            <a:off x="3299400" y="2409120"/>
            <a:ext cx="2786760" cy="1095480"/>
          </a:xfrm>
          <a:prstGeom prst="rect">
            <a:avLst/>
          </a:prstGeom>
          <a:gradFill rotWithShape="0">
            <a:gsLst>
              <a:gs pos="0">
                <a:srgbClr val="ffc1be"/>
              </a:gs>
              <a:gs pos="100000">
                <a:srgbClr val="ffe5e5"/>
              </a:gs>
            </a:gsLst>
            <a:lin ang="16200000"/>
          </a:gradFill>
          <a:ln>
            <a:solidFill>
              <a:srgbClr val="be4b48"/>
            </a:solidFill>
            <a:round/>
          </a:ln>
          <a:effectLst>
            <a:outerShdw blurRad="4000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spAutoFit/>
          </a:bodyPr>
          <a:p>
            <a:pPr>
              <a:lnSpc>
                <a:spcPct val="100000"/>
              </a:lnSpc>
            </a:pPr>
            <a:r>
              <a:rPr b="1" lang="fr-FR" sz="2400" spc="-1" strike="noStrike">
                <a:solidFill>
                  <a:srgbClr val="000000"/>
                </a:solidFill>
                <a:latin typeface="Calibri"/>
                <a:ea typeface="DejaVu Sans"/>
              </a:rPr>
              <a:t>Outil au service des apprentissages : </a:t>
            </a:r>
            <a:r>
              <a:rPr b="0" lang="fr-FR" sz="1800" spc="-1" strike="noStrike">
                <a:solidFill>
                  <a:srgbClr val="000000"/>
                </a:solidFill>
                <a:latin typeface="Calibri"/>
                <a:ea typeface="DejaVu Sans"/>
              </a:rPr>
              <a:t>oral des contenus disciplinaires  </a:t>
            </a:r>
            <a:endParaRPr b="0" lang="fr-FR" sz="1800" spc="-1" strike="noStrike">
              <a:latin typeface="Arial"/>
            </a:endParaRPr>
          </a:p>
        </p:txBody>
      </p:sp>
      <p:pic>
        <p:nvPicPr>
          <p:cNvPr id="229" name="Image 10"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timing>
    <p:tnLst>
      <p:par>
        <p:cTn id="120" dur="indefinite" restart="never" nodeType="tmRoot">
          <p:childTnLst>
            <p:seq>
              <p:cTn id="121" dur="indefinite" nodeType="mainSeq">
                <p:childTnLst>
                  <p:par>
                    <p:cTn id="122" fill="hold">
                      <p:stCondLst>
                        <p:cond delay="indefinite"/>
                      </p:stCondLst>
                      <p:childTnLst>
                        <p:par>
                          <p:cTn id="123" fill="hold">
                            <p:stCondLst>
                              <p:cond delay="0"/>
                            </p:stCondLst>
                            <p:childTnLst>
                              <p:par>
                                <p:cTn id="124" nodeType="clickEffect" fill="hold" presetClass="entr" presetID="5" presetSubtype="10">
                                  <p:stCondLst>
                                    <p:cond delay="0"/>
                                  </p:stCondLst>
                                  <p:childTnLst>
                                    <p:set>
                                      <p:cBhvr>
                                        <p:cTn id="125" dur="1" fill="hold">
                                          <p:stCondLst>
                                            <p:cond delay="0"/>
                                          </p:stCondLst>
                                        </p:cTn>
                                        <p:tgtEl>
                                          <p:spTgt spid="225"/>
                                        </p:tgtEl>
                                        <p:attrNameLst>
                                          <p:attrName>style.visibility</p:attrName>
                                        </p:attrNameLst>
                                      </p:cBhvr>
                                      <p:to>
                                        <p:strVal val="visible"/>
                                      </p:to>
                                    </p:set>
                                    <p:animEffect filter="checkerboard(across)" transition="in">
                                      <p:cBhvr additive="repl">
                                        <p:cTn id="126" dur="500"/>
                                        <p:tgtEl>
                                          <p:spTgt spid="225"/>
                                        </p:tgtEl>
                                      </p:cBhvr>
                                    </p:animEffec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8" presetSubtype="16">
                                  <p:stCondLst>
                                    <p:cond delay="0"/>
                                  </p:stCondLst>
                                  <p:childTnLst>
                                    <p:set>
                                      <p:cBhvr>
                                        <p:cTn id="130" dur="1" fill="hold">
                                          <p:stCondLst>
                                            <p:cond delay="0"/>
                                          </p:stCondLst>
                                        </p:cTn>
                                        <p:tgtEl>
                                          <p:spTgt spid="228"/>
                                        </p:tgtEl>
                                        <p:attrNameLst>
                                          <p:attrName>style.visibility</p:attrName>
                                        </p:attrNameLst>
                                      </p:cBhvr>
                                      <p:to>
                                        <p:strVal val="visible"/>
                                      </p:to>
                                    </p:set>
                                    <p:animEffect filter="diamond(in)" transition="in">
                                      <p:cBhvr additive="repl">
                                        <p:cTn id="131" dur="2000"/>
                                        <p:tgtEl>
                                          <p:spTgt spid="228"/>
                                        </p:tgtEl>
                                      </p:cBhvr>
                                    </p:animEffect>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5" presetSubtype="10">
                                  <p:stCondLst>
                                    <p:cond delay="0"/>
                                  </p:stCondLst>
                                  <p:childTnLst>
                                    <p:set>
                                      <p:cBhvr>
                                        <p:cTn id="135" dur="1" fill="hold">
                                          <p:stCondLst>
                                            <p:cond delay="0"/>
                                          </p:stCondLst>
                                        </p:cTn>
                                        <p:tgtEl>
                                          <p:spTgt spid="226"/>
                                        </p:tgtEl>
                                        <p:attrNameLst>
                                          <p:attrName>style.visibility</p:attrName>
                                        </p:attrNameLst>
                                      </p:cBhvr>
                                      <p:to>
                                        <p:strVal val="visible"/>
                                      </p:to>
                                    </p:set>
                                    <p:animEffect filter="checkerboard(across)" transition="in">
                                      <p:cBhvr additive="repl">
                                        <p:cTn id="136" dur="500"/>
                                        <p:tgtEl>
                                          <p:spTgt spid="226"/>
                                        </p:tgtEl>
                                      </p:cBhvr>
                                    </p:animEffec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5" presetSubtype="10">
                                  <p:stCondLst>
                                    <p:cond delay="0"/>
                                  </p:stCondLst>
                                  <p:childTnLst>
                                    <p:set>
                                      <p:cBhvr>
                                        <p:cTn id="140" dur="1" fill="hold">
                                          <p:stCondLst>
                                            <p:cond delay="0"/>
                                          </p:stCondLst>
                                        </p:cTn>
                                        <p:tgtEl>
                                          <p:spTgt spid="224"/>
                                        </p:tgtEl>
                                        <p:attrNameLst>
                                          <p:attrName>style.visibility</p:attrName>
                                        </p:attrNameLst>
                                      </p:cBhvr>
                                      <p:to>
                                        <p:strVal val="visible"/>
                                      </p:to>
                                    </p:set>
                                    <p:animEffect filter="checkerboard(across)" transition="in">
                                      <p:cBhvr additive="repl">
                                        <p:cTn id="141" dur="500"/>
                                        <p:tgtEl>
                                          <p:spTgt spid="224"/>
                                        </p:tgtEl>
                                      </p:cBhvr>
                                    </p:animEffect>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21" presetSubtype="4">
                                  <p:stCondLst>
                                    <p:cond delay="0"/>
                                  </p:stCondLst>
                                  <p:childTnLst>
                                    <p:set>
                                      <p:cBhvr>
                                        <p:cTn id="145" dur="1" fill="hold">
                                          <p:stCondLst>
                                            <p:cond delay="0"/>
                                          </p:stCondLst>
                                        </p:cTn>
                                        <p:tgtEl>
                                          <p:spTgt spid="227"/>
                                        </p:tgtEl>
                                        <p:attrNameLst>
                                          <p:attrName>style.visibility</p:attrName>
                                        </p:attrNameLst>
                                      </p:cBhvr>
                                      <p:to>
                                        <p:strVal val="visible"/>
                                      </p:to>
                                    </p:set>
                                    <p:animEffect filter="wheel(4)" transition="in">
                                      <p:cBhvr additive="repl">
                                        <p:cTn id="146" dur="2000"/>
                                        <p:tgtEl>
                                          <p:spTgt spid="2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CustomShape 1"/>
          <p:cNvSpPr/>
          <p:nvPr/>
        </p:nvSpPr>
        <p:spPr>
          <a:xfrm>
            <a:off x="1097640" y="448920"/>
            <a:ext cx="7183800" cy="9324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br/>
            <a:endParaRPr b="0" lang="fr-FR" sz="1800" spc="-1" strike="noStrike">
              <a:latin typeface="Arial"/>
            </a:endParaRPr>
          </a:p>
        </p:txBody>
      </p:sp>
      <p:sp>
        <p:nvSpPr>
          <p:cNvPr id="535" name="CustomShape 2"/>
          <p:cNvSpPr/>
          <p:nvPr/>
        </p:nvSpPr>
        <p:spPr>
          <a:xfrm>
            <a:off x="1456560" y="448920"/>
            <a:ext cx="660384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ff"/>
                </a:solidFill>
                <a:latin typeface="Calibri"/>
                <a:ea typeface="DejaVu Sans"/>
              </a:rPr>
              <a:t>Communiquer (des travaux) : oral en continu</a:t>
            </a:r>
            <a:endParaRPr b="0" lang="fr-FR" sz="2400" spc="-1" strike="noStrike">
              <a:latin typeface="Arial"/>
            </a:endParaRPr>
          </a:p>
        </p:txBody>
      </p:sp>
      <p:sp>
        <p:nvSpPr>
          <p:cNvPr id="536" name="CustomShape 3"/>
          <p:cNvSpPr/>
          <p:nvPr/>
        </p:nvSpPr>
        <p:spPr>
          <a:xfrm>
            <a:off x="704160" y="1382760"/>
            <a:ext cx="7949520" cy="1735560"/>
          </a:xfrm>
          <a:prstGeom prst="rect">
            <a:avLst/>
          </a:prstGeom>
          <a:solidFill>
            <a:schemeClr val="accent1">
              <a:lumMod val="20000"/>
              <a:lumOff val="80000"/>
            </a:schemeClr>
          </a:solidFill>
          <a:ln>
            <a:noFill/>
          </a:ln>
          <a:effectLst>
            <a:outerShdw algn="tl" blurRad="50800" dir="2700000" dist="37674" rotWithShape="0">
              <a:schemeClr val="tx2">
                <a:lumMod val="75000"/>
                <a:alpha val="43000"/>
              </a:schemeClr>
            </a:outerShdw>
          </a:effectLst>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ea typeface="DejaVu Sans"/>
              </a:rPr>
              <a:t>Les scientifiques </a:t>
            </a:r>
            <a:r>
              <a:rPr b="0" lang="fr-FR" sz="1800" spc="-1" strike="noStrike">
                <a:solidFill>
                  <a:srgbClr val="000000"/>
                </a:solidFill>
                <a:latin typeface="Calibri"/>
                <a:ea typeface="DejaVu Sans"/>
              </a:rPr>
              <a:t>communiquent leurs résultats, le plus souvent selon le triptyque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a:t>
            </a: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Article scientifique</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a:t>
            </a: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Poster scientifique (présenté ou non oralement)</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a:t>
            </a:r>
            <a:r>
              <a:rPr b="0" lang="fr-FR" sz="1800" spc="-1" strike="noStrike">
                <a:solidFill>
                  <a:srgbClr val="000000"/>
                </a:solidFill>
                <a:latin typeface="Calibri"/>
                <a:ea typeface="DejaVu Sans"/>
              </a:rPr>
              <a:t>	</a:t>
            </a:r>
            <a:r>
              <a:rPr b="1" lang="fr-FR" sz="1800" spc="-1" strike="noStrike">
                <a:solidFill>
                  <a:srgbClr val="000000"/>
                </a:solidFill>
                <a:latin typeface="Calibri"/>
                <a:ea typeface="DejaVu Sans"/>
              </a:rPr>
              <a:t>Exposé oral (</a:t>
            </a:r>
            <a:r>
              <a:rPr b="0" lang="fr-FR" sz="1800" spc="-1" strike="noStrike">
                <a:solidFill>
                  <a:srgbClr val="000000"/>
                </a:solidFill>
                <a:latin typeface="Calibri"/>
                <a:ea typeface="DejaVu Sans"/>
              </a:rPr>
              <a:t>avec ou </a:t>
            </a:r>
            <a:r>
              <a:rPr b="1" lang="fr-FR" sz="1800" spc="-1" strike="noStrike">
                <a:solidFill>
                  <a:srgbClr val="000000"/>
                </a:solidFill>
                <a:latin typeface="Calibri"/>
                <a:ea typeface="DejaVu Sans"/>
              </a:rPr>
              <a:t>sans support) </a:t>
            </a:r>
            <a:r>
              <a:rPr b="0" lang="fr-FR" sz="1800" spc="-1" strike="noStrike">
                <a:solidFill>
                  <a:srgbClr val="000000"/>
                </a:solidFill>
                <a:latin typeface="Calibri"/>
                <a:ea typeface="DejaVu Sans"/>
              </a:rPr>
              <a:t>lors de colloques, séminaires…</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pic>
        <p:nvPicPr>
          <p:cNvPr id="537" name="Image 5" descr=""/>
          <p:cNvPicPr/>
          <p:nvPr/>
        </p:nvPicPr>
        <p:blipFill>
          <a:blip r:embed="rId1"/>
          <a:stretch/>
        </p:blipFill>
        <p:spPr>
          <a:xfrm>
            <a:off x="289080" y="116280"/>
            <a:ext cx="838440" cy="842400"/>
          </a:xfrm>
          <a:prstGeom prst="rect">
            <a:avLst/>
          </a:prstGeom>
          <a:ln>
            <a:noFill/>
          </a:ln>
        </p:spPr>
      </p:pic>
      <p:sp>
        <p:nvSpPr>
          <p:cNvPr id="538" name="CustomShape 4"/>
          <p:cNvSpPr/>
          <p:nvPr/>
        </p:nvSpPr>
        <p:spPr>
          <a:xfrm>
            <a:off x="704160" y="3476160"/>
            <a:ext cx="7949520" cy="1461240"/>
          </a:xfrm>
          <a:prstGeom prst="rect">
            <a:avLst/>
          </a:prstGeom>
          <a:solidFill>
            <a:srgbClr val="9dcbff"/>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Pour ce type d’exercice , </a:t>
            </a:r>
            <a:r>
              <a:rPr b="1" lang="fr-FR" sz="1800" spc="-1" strike="noStrike">
                <a:solidFill>
                  <a:srgbClr val="000000"/>
                </a:solidFill>
                <a:latin typeface="Calibri"/>
                <a:ea typeface="DejaVu Sans"/>
              </a:rPr>
              <a:t>les élèves </a:t>
            </a:r>
            <a:r>
              <a:rPr b="0" lang="fr-FR" sz="1800" spc="-1" strike="noStrike">
                <a:solidFill>
                  <a:srgbClr val="000000"/>
                </a:solidFill>
                <a:latin typeface="Calibri"/>
                <a:ea typeface="DejaVu Sans"/>
              </a:rPr>
              <a:t>comme les chercheuses et les chercheurs , </a:t>
            </a:r>
            <a:r>
              <a:rPr b="1" lang="fr-FR" sz="1800" spc="-1" strike="noStrike">
                <a:solidFill>
                  <a:srgbClr val="000000"/>
                </a:solidFill>
                <a:latin typeface="Calibri"/>
                <a:ea typeface="DejaVu Sans"/>
              </a:rPr>
              <a:t>auront à  identifier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Le ou les résultat.s  le.s plus important,</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pourquoi il est ou sont important.s,</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la principale implication pour leur auditoire (résolution d’une problématique)</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707" dur="indefinite" restart="never" nodeType="tmRoot">
          <p:childTnLst>
            <p:seq>
              <p:cTn id="708" dur="indefinite" nodeType="mainSeq">
                <p:childTnLst>
                  <p:par>
                    <p:cTn id="709" fill="hold">
                      <p:stCondLst>
                        <p:cond delay="indefinite"/>
                      </p:stCondLst>
                      <p:childTnLst>
                        <p:par>
                          <p:cTn id="710" fill="hold">
                            <p:stCondLst>
                              <p:cond delay="0"/>
                            </p:stCondLst>
                            <p:childTnLst>
                              <p:par>
                                <p:cTn id="711" nodeType="clickEffect" fill="hold" presetClass="entr" presetID="12" presetSubtype="4">
                                  <p:stCondLst>
                                    <p:cond delay="0"/>
                                  </p:stCondLst>
                                  <p:childTnLst>
                                    <p:set>
                                      <p:cBhvr>
                                        <p:cTn id="712" dur="1" fill="hold">
                                          <p:stCondLst>
                                            <p:cond delay="0"/>
                                          </p:stCondLst>
                                        </p:cTn>
                                        <p:tgtEl>
                                          <p:spTgt spid="536"/>
                                        </p:tgtEl>
                                        <p:attrNameLst>
                                          <p:attrName>style.visibility</p:attrName>
                                        </p:attrNameLst>
                                      </p:cBhvr>
                                      <p:to>
                                        <p:strVal val="visible"/>
                                      </p:to>
                                    </p:set>
                                    <p:animEffect filter="slide(fromBottom)" transition="in">
                                      <p:cBhvr additive="repl">
                                        <p:cTn id="713" dur="500"/>
                                        <p:tgtEl>
                                          <p:spTgt spid="5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CustomShape 1"/>
          <p:cNvSpPr/>
          <p:nvPr/>
        </p:nvSpPr>
        <p:spPr>
          <a:xfrm>
            <a:off x="1097640" y="448920"/>
            <a:ext cx="7183800" cy="9324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br/>
            <a:endParaRPr b="0" lang="fr-FR" sz="1800" spc="-1" strike="noStrike">
              <a:latin typeface="Arial"/>
            </a:endParaRPr>
          </a:p>
        </p:txBody>
      </p:sp>
      <p:sp>
        <p:nvSpPr>
          <p:cNvPr id="540" name="CustomShape 2"/>
          <p:cNvSpPr/>
          <p:nvPr/>
        </p:nvSpPr>
        <p:spPr>
          <a:xfrm>
            <a:off x="1456560" y="448920"/>
            <a:ext cx="660384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ff"/>
                </a:solidFill>
                <a:latin typeface="Calibri"/>
                <a:ea typeface="DejaVu Sans"/>
              </a:rPr>
              <a:t>                          </a:t>
            </a:r>
            <a:r>
              <a:rPr b="1" lang="fr-FR" sz="2400" spc="-1" strike="noStrike">
                <a:solidFill>
                  <a:srgbClr val="0000ff"/>
                </a:solidFill>
                <a:latin typeface="Calibri"/>
                <a:ea typeface="DejaVu Sans"/>
              </a:rPr>
              <a:t>Evaluation de l’Oral </a:t>
            </a:r>
            <a:endParaRPr b="0" lang="fr-FR" sz="2400" spc="-1" strike="noStrike">
              <a:latin typeface="Arial"/>
            </a:endParaRPr>
          </a:p>
        </p:txBody>
      </p:sp>
      <p:sp>
        <p:nvSpPr>
          <p:cNvPr id="541" name="CustomShape 3"/>
          <p:cNvSpPr/>
          <p:nvPr/>
        </p:nvSpPr>
        <p:spPr>
          <a:xfrm>
            <a:off x="704160" y="1382760"/>
            <a:ext cx="7949520" cy="1186920"/>
          </a:xfrm>
          <a:prstGeom prst="rect">
            <a:avLst/>
          </a:prstGeom>
          <a:solidFill>
            <a:srgbClr val="ff8000"/>
          </a:solidFill>
          <a:ln>
            <a:noFill/>
          </a:ln>
          <a:effectLst>
            <a:outerShdw algn="tl" blurRad="50800" dir="2700000" dist="37674" rotWithShape="0">
              <a:schemeClr val="tx2">
                <a:lumMod val="75000"/>
                <a:alpha val="43000"/>
              </a:schemeClr>
            </a:outerShdw>
          </a:effectLst>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Exemples de prestations orales</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Première étape : indiquer pour chacune un niveau de maîtrise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endParaRPr b="0" lang="fr-FR" sz="1800" spc="-1" strike="noStrike">
              <a:latin typeface="Arial"/>
            </a:endParaRPr>
          </a:p>
          <a:p>
            <a:pPr>
              <a:lnSpc>
                <a:spcPct val="100000"/>
              </a:lnSpc>
            </a:pPr>
            <a:endParaRPr b="0" lang="fr-FR" sz="1800" spc="-1" strike="noStrike">
              <a:latin typeface="Arial"/>
            </a:endParaRPr>
          </a:p>
        </p:txBody>
      </p:sp>
      <p:pic>
        <p:nvPicPr>
          <p:cNvPr id="542" name="Image 5" descr=""/>
          <p:cNvPicPr/>
          <p:nvPr/>
        </p:nvPicPr>
        <p:blipFill>
          <a:blip r:embed="rId1"/>
          <a:stretch/>
        </p:blipFill>
        <p:spPr>
          <a:xfrm>
            <a:off x="289080" y="116280"/>
            <a:ext cx="838440" cy="842400"/>
          </a:xfrm>
          <a:prstGeom prst="rect">
            <a:avLst/>
          </a:prstGeom>
          <a:ln>
            <a:noFill/>
          </a:ln>
        </p:spPr>
      </p:pic>
      <p:sp>
        <p:nvSpPr>
          <p:cNvPr id="543" name="CustomShape 4"/>
          <p:cNvSpPr/>
          <p:nvPr/>
        </p:nvSpPr>
        <p:spPr>
          <a:xfrm>
            <a:off x="704160" y="2786760"/>
            <a:ext cx="7949520" cy="1186920"/>
          </a:xfrm>
          <a:prstGeom prst="rect">
            <a:avLst/>
          </a:prstGeom>
          <a:solidFill>
            <a:srgbClr val="ffff00"/>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Deuxième étape : mutualisation des évaluations et justification</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Troisième étape : réflexion sur les critères d’évaluation ,sur les niveaux de maîtrise en fonction du parcours de l’élève,  sur l’articulation des évaluations formative, sommative et certificative ... </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714" dur="indefinite" restart="never" nodeType="tmRoot">
          <p:childTnLst>
            <p:seq>
              <p:cTn id="715" dur="indefinite" nodeType="mainSeq">
                <p:childTnLst>
                  <p:par>
                    <p:cTn id="716" fill="hold">
                      <p:stCondLst>
                        <p:cond delay="indefinite"/>
                      </p:stCondLst>
                      <p:childTnLst>
                        <p:par>
                          <p:cTn id="717" fill="hold">
                            <p:stCondLst>
                              <p:cond delay="0"/>
                            </p:stCondLst>
                            <p:childTnLst>
                              <p:par>
                                <p:cTn id="718" nodeType="clickEffect" fill="hold" presetClass="entr" presetID="12" presetSubtype="4">
                                  <p:stCondLst>
                                    <p:cond delay="0"/>
                                  </p:stCondLst>
                                  <p:childTnLst>
                                    <p:set>
                                      <p:cBhvr>
                                        <p:cTn id="719" dur="1" fill="hold">
                                          <p:stCondLst>
                                            <p:cond delay="0"/>
                                          </p:stCondLst>
                                        </p:cTn>
                                        <p:tgtEl>
                                          <p:spTgt spid="541"/>
                                        </p:tgtEl>
                                        <p:attrNameLst>
                                          <p:attrName>style.visibility</p:attrName>
                                        </p:attrNameLst>
                                      </p:cBhvr>
                                      <p:to>
                                        <p:strVal val="visible"/>
                                      </p:to>
                                    </p:set>
                                    <p:animEffect filter="slide(fromBottom)" transition="in">
                                      <p:cBhvr additive="repl">
                                        <p:cTn id="720" dur="500"/>
                                        <p:tgtEl>
                                          <p:spTgt spid="5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CustomShape 1"/>
          <p:cNvSpPr/>
          <p:nvPr/>
        </p:nvSpPr>
        <p:spPr>
          <a:xfrm>
            <a:off x="1097640" y="448920"/>
            <a:ext cx="7183800" cy="9324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br/>
            <a:endParaRPr b="0" lang="fr-FR" sz="1800" spc="-1" strike="noStrike">
              <a:latin typeface="Arial"/>
            </a:endParaRPr>
          </a:p>
        </p:txBody>
      </p:sp>
      <p:sp>
        <p:nvSpPr>
          <p:cNvPr id="545" name="CustomShape 2"/>
          <p:cNvSpPr/>
          <p:nvPr/>
        </p:nvSpPr>
        <p:spPr>
          <a:xfrm>
            <a:off x="704160" y="2198520"/>
            <a:ext cx="7576920" cy="91260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spAutoFit/>
          </a:bodyPr>
          <a:p>
            <a:pPr algn="ctr">
              <a:lnSpc>
                <a:spcPct val="100000"/>
              </a:lnSpc>
            </a:pPr>
            <a:r>
              <a:rPr b="0" lang="fr-FR" sz="1800" spc="-1" strike="noStrike">
                <a:solidFill>
                  <a:srgbClr val="000000"/>
                </a:solidFill>
                <a:latin typeface="Calibri"/>
                <a:ea typeface="DejaVu Sans"/>
              </a:rPr>
              <a:t> </a:t>
            </a:r>
            <a:r>
              <a:rPr b="1" lang="fr-FR" sz="5400" spc="-1" strike="noStrike">
                <a:solidFill>
                  <a:srgbClr val="000000"/>
                </a:solidFill>
                <a:latin typeface="Calibri"/>
                <a:ea typeface="DejaVu Sans"/>
              </a:rPr>
              <a:t>Synthèse</a:t>
            </a:r>
            <a:endParaRPr b="0" lang="fr-FR" sz="5400" spc="-1" strike="noStrike">
              <a:latin typeface="Arial"/>
            </a:endParaRPr>
          </a:p>
        </p:txBody>
      </p:sp>
      <p:pic>
        <p:nvPicPr>
          <p:cNvPr id="546" name="Image 5" descr=""/>
          <p:cNvPicPr/>
          <p:nvPr/>
        </p:nvPicPr>
        <p:blipFill>
          <a:blip r:embed="rId1"/>
          <a:stretch/>
        </p:blipFill>
        <p:spPr>
          <a:xfrm>
            <a:off x="289080" y="116280"/>
            <a:ext cx="838440" cy="842400"/>
          </a:xfrm>
          <a:prstGeom prst="rect">
            <a:avLst/>
          </a:prstGeom>
          <a:ln>
            <a:noFill/>
          </a:ln>
        </p:spPr>
      </p:pic>
    </p:spTree>
  </p:cSld>
  <mc:AlternateContent>
    <mc:Choice Requires="p14">
      <p:transition spd="slow" p14:dur="2000"/>
    </mc:Choice>
    <mc:Fallback>
      <p:transition spd="slow"/>
    </mc:Fallback>
  </mc:AlternateContent>
  <p:timing>
    <p:tnLst>
      <p:par>
        <p:cTn id="721" dur="indefinite" restart="never" nodeType="tmRoot">
          <p:childTnLst>
            <p:seq>
              <p:cTn id="722" dur="indefinite" nodeType="mainSeq">
                <p:childTnLst>
                  <p:par>
                    <p:cTn id="723" fill="hold">
                      <p:stCondLst>
                        <p:cond delay="indefinite"/>
                      </p:stCondLst>
                      <p:childTnLst>
                        <p:par>
                          <p:cTn id="724" fill="hold">
                            <p:stCondLst>
                              <p:cond delay="0"/>
                            </p:stCondLst>
                            <p:childTnLst>
                              <p:par>
                                <p:cTn id="725" nodeType="clickEffect" fill="hold" presetClass="entr" presetID="37">
                                  <p:stCondLst>
                                    <p:cond delay="0"/>
                                  </p:stCondLst>
                                  <p:childTnLst>
                                    <p:set>
                                      <p:cBhvr>
                                        <p:cTn id="726" dur="1" fill="hold">
                                          <p:stCondLst>
                                            <p:cond delay="0"/>
                                          </p:stCondLst>
                                        </p:cTn>
                                        <p:tgtEl>
                                          <p:spTgt spid="545"/>
                                        </p:tgtEl>
                                        <p:attrNameLst>
                                          <p:attrName>style.visibility</p:attrName>
                                        </p:attrNameLst>
                                      </p:cBhvr>
                                      <p:to>
                                        <p:strVal val="visible"/>
                                      </p:to>
                                    </p:set>
                                    <p:animEffect filter="fade" transition="in">
                                      <p:cBhvr additive="repl">
                                        <p:cTn id="727" dur="1000"/>
                                        <p:tgtEl>
                                          <p:spTgt spid="545"/>
                                        </p:tgtEl>
                                      </p:cBhvr>
                                    </p:animEffect>
                                    <p:anim calcmode="lin" valueType="num">
                                      <p:cBhvr additive="repl">
                                        <p:cTn id="728" dur="1000" fill="hold"/>
                                        <p:tgtEl>
                                          <p:spTgt spid="545"/>
                                        </p:tgtEl>
                                        <p:attrNameLst>
                                          <p:attrName>ppt_x</p:attrName>
                                        </p:attrNameLst>
                                      </p:cBhvr>
                                      <p:tavLst>
                                        <p:tav tm="0">
                                          <p:val>
                                            <p:strVal val="#ppt_x"/>
                                          </p:val>
                                        </p:tav>
                                        <p:tav tm="100000">
                                          <p:val>
                                            <p:strVal val="#ppt_x"/>
                                          </p:val>
                                        </p:tav>
                                      </p:tavLst>
                                    </p:anim>
                                    <p:anim calcmode="lin" valueType="num">
                                      <p:cBhvr additive="repl">
                                        <p:cTn id="729" dur="900" fill="hold"/>
                                        <p:tgtEl>
                                          <p:spTgt spid="545"/>
                                        </p:tgtEl>
                                        <p:attrNameLst>
                                          <p:attrName>ppt_y</p:attrName>
                                        </p:attrNameLst>
                                      </p:cBhvr>
                                      <p:tavLst>
                                        <p:tav tm="0">
                                          <p:val>
                                            <p:strVal val="#ppt_y+1"/>
                                          </p:val>
                                        </p:tav>
                                        <p:tav tm="100000">
                                          <p:val>
                                            <p:strVal val="#ppt_y-.03"/>
                                          </p:val>
                                        </p:tav>
                                      </p:tavLst>
                                    </p:anim>
                                    <p:anim calcmode="lin" valueType="num">
                                      <p:cBhvr additive="repl">
                                        <p:cTn id="730" dur="100" fill="hold">
                                          <p:stCondLst>
                                            <p:cond delay="900"/>
                                          </p:stCondLst>
                                        </p:cTn>
                                        <p:tgtEl>
                                          <p:spTgt spid="545"/>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CustomShape 1"/>
          <p:cNvSpPr/>
          <p:nvPr/>
        </p:nvSpPr>
        <p:spPr>
          <a:xfrm>
            <a:off x="405360" y="2788920"/>
            <a:ext cx="8377920" cy="3107160"/>
          </a:xfrm>
          <a:prstGeom prst="rect">
            <a:avLst/>
          </a:prstGeom>
          <a:gradFill rotWithShape="0">
            <a:gsLst>
              <a:gs pos="0">
                <a:srgbClr val="ffc1be"/>
              </a:gs>
              <a:gs pos="100000">
                <a:srgbClr val="ffe5e5"/>
              </a:gs>
            </a:gsLst>
            <a:lin ang="16200000"/>
          </a:gradFill>
          <a:ln>
            <a:solidFill>
              <a:srgbClr val="be4b48"/>
            </a:solidFill>
            <a:round/>
          </a:ln>
          <a:effectLst>
            <a:outerShdw blurRad="4000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Intégrer une réflexion sur les corpus oraux servant de supports à l’enseignement de la production/compréhension orale</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Proposer des modèles de registres de langue orale à partir de corpus</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(Blanche-Benveniste, 1998; 2003)</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Articuler objectifs et évaluation (circonscrire, délimiter, expliciter)</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Prendre en compte le niveau actuel de développement de l’élève et faire porter l’évaluation sur ce qui a été travaillé en classe</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Faire construire les grilles d’évaluation par les élèves et les faire participer à</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l’évaluation le plus possible</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Usage de matériel technologique (désormais si facilement accessible) pour revenir sur les productions et les analyser</a:t>
            </a:r>
            <a:endParaRPr b="0" lang="fr-FR" sz="1800" spc="-1" strike="noStrike">
              <a:latin typeface="Arial"/>
            </a:endParaRPr>
          </a:p>
        </p:txBody>
      </p:sp>
      <p:sp>
        <p:nvSpPr>
          <p:cNvPr id="548" name="CustomShape 2"/>
          <p:cNvSpPr/>
          <p:nvPr/>
        </p:nvSpPr>
        <p:spPr>
          <a:xfrm>
            <a:off x="405360" y="1285920"/>
            <a:ext cx="8041320" cy="1369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fr-FR" sz="2800" spc="-1" strike="noStrike">
                <a:solidFill>
                  <a:srgbClr val="0000ff"/>
                </a:solidFill>
                <a:latin typeface="Calibri"/>
                <a:ea typeface="DejaVu Sans"/>
              </a:rPr>
              <a:t>Nécessaire clarification des objectifs pour la communication orale et pour le fonctionnement de la langue parlée</a:t>
            </a:r>
            <a:endParaRPr b="0" lang="fr-FR" sz="2800" spc="-1" strike="noStrike">
              <a:latin typeface="Arial"/>
            </a:endParaRPr>
          </a:p>
        </p:txBody>
      </p:sp>
      <p:pic>
        <p:nvPicPr>
          <p:cNvPr id="549" name="Image 7"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timing>
    <p:tnLst>
      <p:par>
        <p:cTn id="731" dur="indefinite" restart="never" nodeType="tmRoot">
          <p:childTnLst>
            <p:seq>
              <p:cTn id="732" dur="indefinite" nodeType="mainSeq">
                <p:childTnLst>
                  <p:par>
                    <p:cTn id="733" fill="hold">
                      <p:stCondLst>
                        <p:cond delay="indefinite"/>
                      </p:stCondLst>
                      <p:childTnLst>
                        <p:par>
                          <p:cTn id="734" fill="hold">
                            <p:stCondLst>
                              <p:cond delay="0"/>
                            </p:stCondLst>
                            <p:childTnLst>
                              <p:par>
                                <p:cTn id="735" nodeType="clickEffect" fill="hold" presetClass="entr" presetID="37">
                                  <p:stCondLst>
                                    <p:cond delay="0"/>
                                  </p:stCondLst>
                                  <p:childTnLst>
                                    <p:set>
                                      <p:cBhvr>
                                        <p:cTn id="736" dur="1" fill="hold">
                                          <p:stCondLst>
                                            <p:cond delay="0"/>
                                          </p:stCondLst>
                                        </p:cTn>
                                        <p:tgtEl>
                                          <p:spTgt spid="547"/>
                                        </p:tgtEl>
                                        <p:attrNameLst>
                                          <p:attrName>style.visibility</p:attrName>
                                        </p:attrNameLst>
                                      </p:cBhvr>
                                      <p:to>
                                        <p:strVal val="visible"/>
                                      </p:to>
                                    </p:set>
                                    <p:animEffect filter="fade" transition="in">
                                      <p:cBhvr additive="repl">
                                        <p:cTn id="737" dur="1000"/>
                                        <p:tgtEl>
                                          <p:spTgt spid="547"/>
                                        </p:tgtEl>
                                      </p:cBhvr>
                                    </p:animEffect>
                                    <p:anim calcmode="lin" valueType="num">
                                      <p:cBhvr additive="repl">
                                        <p:cTn id="738" dur="1000" fill="hold"/>
                                        <p:tgtEl>
                                          <p:spTgt spid="547"/>
                                        </p:tgtEl>
                                        <p:attrNameLst>
                                          <p:attrName>ppt_x</p:attrName>
                                        </p:attrNameLst>
                                      </p:cBhvr>
                                      <p:tavLst>
                                        <p:tav tm="0">
                                          <p:val>
                                            <p:strVal val="#ppt_x"/>
                                          </p:val>
                                        </p:tav>
                                        <p:tav tm="100000">
                                          <p:val>
                                            <p:strVal val="#ppt_x"/>
                                          </p:val>
                                        </p:tav>
                                      </p:tavLst>
                                    </p:anim>
                                    <p:anim calcmode="lin" valueType="num">
                                      <p:cBhvr additive="repl">
                                        <p:cTn id="739" dur="900" fill="hold"/>
                                        <p:tgtEl>
                                          <p:spTgt spid="547"/>
                                        </p:tgtEl>
                                        <p:attrNameLst>
                                          <p:attrName>ppt_y</p:attrName>
                                        </p:attrNameLst>
                                      </p:cBhvr>
                                      <p:tavLst>
                                        <p:tav tm="0">
                                          <p:val>
                                            <p:strVal val="#ppt_y+1"/>
                                          </p:val>
                                        </p:tav>
                                        <p:tav tm="100000">
                                          <p:val>
                                            <p:strVal val="#ppt_y-.03"/>
                                          </p:val>
                                        </p:tav>
                                      </p:tavLst>
                                    </p:anim>
                                    <p:anim calcmode="lin" valueType="num">
                                      <p:cBhvr additive="repl">
                                        <p:cTn id="740" dur="100" fill="hold">
                                          <p:stCondLst>
                                            <p:cond delay="900"/>
                                          </p:stCondLst>
                                        </p:cTn>
                                        <p:tgtEl>
                                          <p:spTgt spid="5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CustomShape 1"/>
          <p:cNvSpPr/>
          <p:nvPr/>
        </p:nvSpPr>
        <p:spPr>
          <a:xfrm>
            <a:off x="1129680" y="131400"/>
            <a:ext cx="691020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Arial"/>
                <a:ea typeface="DejaVu Sans"/>
              </a:rPr>
              <a:t>Formulation de principes permettant d’accompagner l’élève vers le Grand Oral </a:t>
            </a:r>
            <a:endParaRPr b="0" lang="fr-FR" sz="2400" spc="-1" strike="noStrike">
              <a:latin typeface="Arial"/>
            </a:endParaRPr>
          </a:p>
        </p:txBody>
      </p:sp>
      <p:pic>
        <p:nvPicPr>
          <p:cNvPr id="551" name="Image 5" descr=""/>
          <p:cNvPicPr/>
          <p:nvPr/>
        </p:nvPicPr>
        <p:blipFill>
          <a:blip r:embed="rId1"/>
          <a:stretch/>
        </p:blipFill>
        <p:spPr>
          <a:xfrm>
            <a:off x="289080" y="116280"/>
            <a:ext cx="838800" cy="842760"/>
          </a:xfrm>
          <a:prstGeom prst="rect">
            <a:avLst/>
          </a:prstGeom>
          <a:ln>
            <a:noFill/>
          </a:ln>
        </p:spPr>
      </p:pic>
      <p:sp>
        <p:nvSpPr>
          <p:cNvPr id="552" name="CustomShape 2"/>
          <p:cNvSpPr/>
          <p:nvPr/>
        </p:nvSpPr>
        <p:spPr>
          <a:xfrm>
            <a:off x="546120" y="1261440"/>
            <a:ext cx="8027640" cy="3107160"/>
          </a:xfrm>
          <a:prstGeom prst="rect">
            <a:avLst/>
          </a:prstGeom>
          <a:solidFill>
            <a:srgbClr val="d7fff0"/>
          </a:solidFill>
          <a:ln>
            <a:solidFill>
              <a:srgbClr val="be4b48"/>
            </a:solidFill>
            <a:round/>
          </a:ln>
          <a:effectLst>
            <a:outerShdw blurRad="4000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 La préparation au grand oral s’inscrit dans les enseignements en travaillant à la fois les compétences langagières et les compétences disciplinaires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 Un oral fondé sur des connaissances liées aux spécialités engage l’élève à expliciter, à vulgariser, à reformuler et défendre des idées et à construire une argumentation informée et personnelle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 L’élève maîtrise d’autant mieux les échanges lors du grand oral qu’il est habitué à se confronter à différents avis / différentes théories, qu’il sait reconnaître les éléments de controverse et les intégrer dans un dialogue et qu’il peut appréhender et anticiper les attentes d’un jury .</a:t>
            </a:r>
            <a:endParaRPr b="0" lang="fr-FR" sz="1800" spc="-1" strike="noStrike">
              <a:latin typeface="Arial"/>
            </a:endParaRPr>
          </a:p>
        </p:txBody>
      </p:sp>
      <p:sp>
        <p:nvSpPr>
          <p:cNvPr id="553" name="CustomShape 3"/>
          <p:cNvSpPr/>
          <p:nvPr/>
        </p:nvSpPr>
        <p:spPr>
          <a:xfrm>
            <a:off x="546120" y="4697280"/>
            <a:ext cx="8027640" cy="2558520"/>
          </a:xfrm>
          <a:prstGeom prst="rect">
            <a:avLst/>
          </a:prstGeom>
          <a:gradFill rotWithShape="0">
            <a:gsLst>
              <a:gs pos="0">
                <a:srgbClr val="bfd4fe"/>
              </a:gs>
              <a:gs pos="100000">
                <a:srgbClr val="e5efff"/>
              </a:gs>
            </a:gsLst>
            <a:lin ang="16200000"/>
          </a:gradFill>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 L’évaluation de la présentation du projet personnel d’orientation ne porte pas sur la qualité du projet ou du parcours mais sur la façon dont le candidat explicite son cheminement pour l’avoir construit . </a:t>
            </a:r>
            <a:endParaRPr b="0" lang="fr-FR" sz="1800" spc="-1" strike="noStrike">
              <a:latin typeface="Arial"/>
            </a:endParaRPr>
          </a:p>
          <a:p>
            <a:pPr>
              <a:lnSpc>
                <a:spcPct val="100000"/>
              </a:lnSpc>
            </a:pPr>
            <a:r>
              <a:rPr b="0" lang="fr-FR" sz="1800" spc="-1" strike="noStrike">
                <a:solidFill>
                  <a:srgbClr val="000000"/>
                </a:solidFill>
                <a:latin typeface="Calibri"/>
                <a:ea typeface="DejaVu Sans"/>
              </a:rPr>
              <a:t>- L’accompagnement du projet personnel d’orientation en vue du grand oral doit s’appuyer sur les évènements, les démarches et les outils existant déjà dans le cadre de l’aide à l’orientation (parcours Avenir, webfolio, outils ONISEP, semaine de l’orientation, horaires dédiés etc.)</a:t>
            </a:r>
            <a:r>
              <a:rPr b="0" lang="fr-FR" sz="1800" spc="-1" strike="noStrike">
                <a:solidFill>
                  <a:srgbClr val="000000"/>
                </a:solidFill>
                <a:latin typeface="Arial"/>
                <a:ea typeface="DejaVu Sans"/>
              </a:rPr>
              <a:t>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CustomShape 1"/>
          <p:cNvSpPr/>
          <p:nvPr/>
        </p:nvSpPr>
        <p:spPr>
          <a:xfrm>
            <a:off x="1129680" y="131400"/>
            <a:ext cx="691020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Arial"/>
                <a:ea typeface="DejaVu Sans"/>
              </a:rPr>
              <a:t>Formulation de principes permettant d’accompagner l’élève vers le Grand Oral</a:t>
            </a:r>
            <a:endParaRPr b="0" lang="fr-FR" sz="2400" spc="-1" strike="noStrike">
              <a:latin typeface="Arial"/>
            </a:endParaRPr>
          </a:p>
        </p:txBody>
      </p:sp>
      <p:pic>
        <p:nvPicPr>
          <p:cNvPr id="555" name="Image 5" descr=""/>
          <p:cNvPicPr/>
          <p:nvPr/>
        </p:nvPicPr>
        <p:blipFill>
          <a:blip r:embed="rId1"/>
          <a:stretch/>
        </p:blipFill>
        <p:spPr>
          <a:xfrm>
            <a:off x="289080" y="116280"/>
            <a:ext cx="838800" cy="842760"/>
          </a:xfrm>
          <a:prstGeom prst="rect">
            <a:avLst/>
          </a:prstGeom>
          <a:ln>
            <a:noFill/>
          </a:ln>
        </p:spPr>
      </p:pic>
      <p:sp>
        <p:nvSpPr>
          <p:cNvPr id="556" name="CustomShape 2"/>
          <p:cNvSpPr/>
          <p:nvPr/>
        </p:nvSpPr>
        <p:spPr>
          <a:xfrm>
            <a:off x="546120" y="1261440"/>
            <a:ext cx="7836480" cy="2558520"/>
          </a:xfrm>
          <a:prstGeom prst="rect">
            <a:avLst/>
          </a:prstGeom>
          <a:solidFill>
            <a:srgbClr val="a6f1ef"/>
          </a:solidFill>
          <a:ln>
            <a:noFill/>
          </a:ln>
        </p:spPr>
        <p:style>
          <a:lnRef idx="0"/>
          <a:fillRef idx="0"/>
          <a:effectRef idx="0"/>
          <a:fontRef idx="minor"/>
        </p:style>
        <p:txBody>
          <a:bodyPr lIns="90000" rIns="90000" tIns="45000" bIns="45000">
            <a:spAutoFit/>
          </a:bodyPr>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 La préparation à l’épreuve doit éviter tout risque de formatage et de standardisation des parcours, motivés par un souci d’efficacité pédagogique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 La préparation à l’épreuve ne doit pas être réduite à un format unique de parole et doit laisser place à la diversité des élèves et de leurs compétences.</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
        <p:nvSpPr>
          <p:cNvPr id="557" name="CustomShape 3"/>
          <p:cNvSpPr/>
          <p:nvPr/>
        </p:nvSpPr>
        <p:spPr>
          <a:xfrm>
            <a:off x="546120" y="3429000"/>
            <a:ext cx="7836480" cy="255852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ea typeface="DejaVu Sans"/>
              </a:rPr>
              <a:t>- L’accompagnement vers le grand oral vise à habituer progressivement l’élève à produire une parole synthétique, structurée et savante, basée sur un contenu qu’il s’approprie et ainsi habiter une parole plus spontanée que celle de l’exposé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 L’accompagnement vers le grand oral consiste à multiplier des moments de prise de parole ritualisés, dans des espaces sécurisants, éloignés de tout enjeu scolaire et évaluatif, fonctionnant sous le sceau de l’écoute, l’entraide et la bienveillance entre pairs et permettant l’expression de la créativité, de la sensibilité et des émotions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CustomShape 1"/>
          <p:cNvSpPr/>
          <p:nvPr/>
        </p:nvSpPr>
        <p:spPr>
          <a:xfrm>
            <a:off x="936000" y="432000"/>
            <a:ext cx="691020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Arial"/>
                <a:ea typeface="DejaVu Sans"/>
              </a:rPr>
              <a:t>Formulation de principes permettant d’accompagner l’élève vers le Grand Oral</a:t>
            </a:r>
            <a:endParaRPr b="0" lang="fr-FR" sz="2400" spc="-1" strike="noStrike">
              <a:latin typeface="Arial"/>
            </a:endParaRPr>
          </a:p>
        </p:txBody>
      </p:sp>
      <p:pic>
        <p:nvPicPr>
          <p:cNvPr id="559" name="Image 5" descr=""/>
          <p:cNvPicPr/>
          <p:nvPr/>
        </p:nvPicPr>
        <p:blipFill>
          <a:blip r:embed="rId1"/>
          <a:stretch/>
        </p:blipFill>
        <p:spPr>
          <a:xfrm>
            <a:off x="289080" y="116280"/>
            <a:ext cx="838800" cy="842760"/>
          </a:xfrm>
          <a:prstGeom prst="rect">
            <a:avLst/>
          </a:prstGeom>
          <a:ln>
            <a:noFill/>
          </a:ln>
        </p:spPr>
      </p:pic>
      <p:sp>
        <p:nvSpPr>
          <p:cNvPr id="560" name="CustomShape 2"/>
          <p:cNvSpPr/>
          <p:nvPr/>
        </p:nvSpPr>
        <p:spPr>
          <a:xfrm>
            <a:off x="723600" y="1611360"/>
            <a:ext cx="7822800" cy="1735560"/>
          </a:xfrm>
          <a:prstGeom prst="rect">
            <a:avLst/>
          </a:prstGeom>
          <a:gradFill rotWithShape="0">
            <a:gsLst>
              <a:gs pos="0">
                <a:srgbClr val="d9caee"/>
              </a:gs>
              <a:gs pos="100000">
                <a:srgbClr val="f1eaf8"/>
              </a:gs>
            </a:gsLst>
            <a:lin ang="16200000"/>
          </a:gradFill>
          <a:ln>
            <a:solidFill>
              <a:srgbClr val="7d5fa0"/>
            </a:solidFill>
            <a:round/>
          </a:ln>
          <a:effectLst>
            <a:outerShdw blurRad="40000" dir="5400000" dist="2016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spAutoFit/>
          </a:bodyPr>
          <a:p>
            <a:pPr marL="216000" indent="-214560">
              <a:lnSpc>
                <a:spcPct val="100000"/>
              </a:lnSpc>
              <a:buClr>
                <a:srgbClr val="000000"/>
              </a:buClr>
              <a:buFont typeface="StarSymbol"/>
              <a:buChar char="-"/>
            </a:pPr>
            <a:r>
              <a:rPr b="0" lang="fr-FR" sz="1800" spc="-1" strike="noStrike">
                <a:solidFill>
                  <a:srgbClr val="000000"/>
                </a:solidFill>
                <a:latin typeface="Calibri"/>
                <a:ea typeface="DejaVu Sans"/>
              </a:rPr>
              <a:t>L’accompagnement de l’élève vers le grand oral vise à construire un parcours de formation progressive à l’oral incluant des « temps forts » de diagnostic, de bilan, de présentation, d’expression, de validation des choix .</a:t>
            </a:r>
            <a:endParaRPr b="0" lang="fr-FR" sz="1800" spc="-1" strike="noStrike">
              <a:latin typeface="Arial"/>
            </a:endParaRPr>
          </a:p>
          <a:p>
            <a:pPr>
              <a:lnSpc>
                <a:spcPct val="100000"/>
              </a:lnSpc>
            </a:pPr>
            <a:endParaRPr b="0" lang="fr-FR" sz="1800" spc="-1" strike="noStrike">
              <a:latin typeface="Arial"/>
            </a:endParaRPr>
          </a:p>
          <a:p>
            <a:pPr marL="216000" indent="-214560">
              <a:lnSpc>
                <a:spcPct val="100000"/>
              </a:lnSpc>
              <a:buClr>
                <a:srgbClr val="000000"/>
              </a:buClr>
              <a:buFont typeface="StarSymbol"/>
              <a:buChar char="-"/>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L’accompagnement de l’élève vers le grand oral s’inscrit dans la durée, le temps long de la maturation entreprise dès le collège jusqu’au cycle terminal du lycée .</a:t>
            </a:r>
            <a:endParaRPr b="0" lang="fr-FR" sz="1800" spc="-1" strike="noStrike">
              <a:latin typeface="Arial"/>
            </a:endParaRPr>
          </a:p>
        </p:txBody>
      </p:sp>
      <p:sp>
        <p:nvSpPr>
          <p:cNvPr id="561" name="CustomShape 3"/>
          <p:cNvSpPr/>
          <p:nvPr/>
        </p:nvSpPr>
        <p:spPr>
          <a:xfrm>
            <a:off x="723600" y="3604680"/>
            <a:ext cx="7822800" cy="2558520"/>
          </a:xfrm>
          <a:prstGeom prst="rect">
            <a:avLst/>
          </a:prstGeom>
          <a:gradFill rotWithShape="0">
            <a:gsLst>
              <a:gs pos="0">
                <a:srgbClr val="e3fbc2"/>
              </a:gs>
              <a:gs pos="100000">
                <a:srgbClr val="f4ffe6"/>
              </a:gs>
            </a:gsLst>
            <a:lin ang="16200000"/>
          </a:gra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spAutoFit/>
          </a:bodyPr>
          <a:p>
            <a:pPr marL="216000" indent="-214560">
              <a:lnSpc>
                <a:spcPct val="100000"/>
              </a:lnSpc>
              <a:buClr>
                <a:srgbClr val="000000"/>
              </a:buClr>
              <a:buFont typeface="StarSymbol"/>
              <a:buChar char="-"/>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L’accompagnement vers le grand oral suppose de penser une organisation collective et équitable de l'accompagnement à l'échelle de l'établissement permettant un suivi des élèves tout au long du collège et du lycée et mobilisant de multiples acteurs éducatifs.</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ea typeface="DejaVu Sans"/>
              </a:rPr>
              <a:t>- Porter l’accompagnement vers le grand oral au niveau de l’établissement, en exploitant les conseils d’enseignement et les conseils pédagogiques, en mettant en place un projet de formation à l’oral au sein du lycée, en prévoyant des concertations disciplinaires, interdisciplinaires et même inter-niveaux.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CustomShape 1"/>
          <p:cNvSpPr/>
          <p:nvPr/>
        </p:nvSpPr>
        <p:spPr>
          <a:xfrm>
            <a:off x="0" y="457200"/>
            <a:ext cx="9141480" cy="454680"/>
          </a:xfrm>
          <a:prstGeom prst="rect">
            <a:avLst/>
          </a:prstGeom>
          <a:noFill/>
          <a:ln w="9360">
            <a:noFill/>
          </a:ln>
        </p:spPr>
        <p:style>
          <a:lnRef idx="0"/>
          <a:fillRef idx="0"/>
          <a:effectRef idx="0"/>
          <a:fontRef idx="minor"/>
        </p:style>
      </p:sp>
      <p:sp>
        <p:nvSpPr>
          <p:cNvPr id="563" name="CustomShape 2"/>
          <p:cNvSpPr/>
          <p:nvPr/>
        </p:nvSpPr>
        <p:spPr>
          <a:xfrm>
            <a:off x="1368360" y="546840"/>
            <a:ext cx="611784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400" spc="-1" strike="noStrike">
                <a:solidFill>
                  <a:srgbClr val="0000ff"/>
                </a:solidFill>
                <a:latin typeface="Arial"/>
                <a:ea typeface="DejaVu Sans"/>
              </a:rPr>
              <a:t>Quelques pistes pour rendre l’élève acteur de son projet d’orientation</a:t>
            </a:r>
            <a:endParaRPr b="0" lang="fr-FR" sz="2400" spc="-1" strike="noStrike">
              <a:latin typeface="Arial"/>
            </a:endParaRPr>
          </a:p>
        </p:txBody>
      </p:sp>
      <p:sp>
        <p:nvSpPr>
          <p:cNvPr id="564" name="CustomShape 3"/>
          <p:cNvSpPr/>
          <p:nvPr/>
        </p:nvSpPr>
        <p:spPr>
          <a:xfrm>
            <a:off x="72000" y="1656000"/>
            <a:ext cx="9048600" cy="4204440"/>
          </a:xfrm>
          <a:prstGeom prst="rect">
            <a:avLst/>
          </a:prstGeom>
          <a:solidFill>
            <a:srgbClr val="d7d7d7"/>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Pour accompagner les élèves à réussir cette dernière partie du grand oral il est nécessaire de  leur permettre de "développer la connaissance de soi" dès l'école </a:t>
            </a:r>
            <a:endParaRPr b="0" lang="fr-FR" sz="1800" spc="-1" strike="noStrike">
              <a:latin typeface="Arial"/>
            </a:endParaRPr>
          </a:p>
          <a:p>
            <a:pPr>
              <a:lnSpc>
                <a:spcPct val="100000"/>
              </a:lnSpc>
            </a:pPr>
            <a:r>
              <a:rPr b="0" lang="fr-FR" sz="1800" spc="-1" strike="noStrike">
                <a:solidFill>
                  <a:srgbClr val="000000"/>
                </a:solidFill>
                <a:latin typeface="Arial"/>
                <a:ea typeface="DejaVu Sans"/>
              </a:rPr>
              <a:t>primaire à travers entre autres des ateliers théâtre ou des exercices "théâtraux".</a:t>
            </a:r>
            <a:endParaRPr b="0" lang="fr-FR" sz="1800" spc="-1" strike="noStrike">
              <a:latin typeface="Arial"/>
            </a:endParaRPr>
          </a:p>
          <a:p>
            <a:pPr>
              <a:lnSpc>
                <a:spcPct val="100000"/>
              </a:lnSpc>
            </a:pPr>
            <a:r>
              <a:rPr b="0" lang="fr-FR" sz="1800" spc="-1" strike="noStrike">
                <a:solidFill>
                  <a:srgbClr val="000000"/>
                </a:solidFill>
                <a:latin typeface="Arial"/>
                <a:ea typeface="DejaVu Sans"/>
              </a:rPr>
              <a:t> </a:t>
            </a:r>
            <a:endParaRPr b="0" lang="fr-FR" sz="1800" spc="-1" strike="noStrike">
              <a:latin typeface="Arial"/>
            </a:endParaRPr>
          </a:p>
          <a:p>
            <a:pPr>
              <a:lnSpc>
                <a:spcPct val="100000"/>
              </a:lnSpc>
            </a:pPr>
            <a:r>
              <a:rPr b="0" lang="fr-FR" sz="1800" spc="-1" strike="noStrike">
                <a:solidFill>
                  <a:srgbClr val="000000"/>
                </a:solidFill>
                <a:latin typeface="Arial"/>
                <a:ea typeface="DejaVu Sans"/>
              </a:rPr>
              <a:t>On peut proposer aussi aux élèves, dès le collège,  de devenir des reporters des métiers auprès des professionnels (préparer un entretien, organiser l’interview, restituer</a:t>
            </a:r>
            <a:endParaRPr b="0" lang="fr-FR" sz="1800" spc="-1" strike="noStrike">
              <a:latin typeface="Arial"/>
            </a:endParaRPr>
          </a:p>
          <a:p>
            <a:pPr>
              <a:lnSpc>
                <a:spcPct val="100000"/>
              </a:lnSpc>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l’échange sous un format défini par les élèves – vidéo, site Internet, journal de l’établissement).</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Arial"/>
                <a:ea typeface="DejaVu Sans"/>
              </a:rPr>
              <a:t>Nous pouvons envisager que les élèves des classes de première et de terminale accompagnent les élèves de la classe de seconde dans l'élaboration de leur projet d'études.</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Arial"/>
                <a:ea typeface="DejaVu Sans"/>
              </a:rPr>
              <a:t>Enfin il est envisageable que le questionnement des élèves puisse naître de la confrontation entre les thèmes traités dans les programmes et leur choix d'orientation...</a:t>
            </a:r>
            <a:endParaRPr b="0" lang="fr-FR" sz="1800" spc="-1" strike="noStrike">
              <a:latin typeface="Arial"/>
            </a:endParaRPr>
          </a:p>
        </p:txBody>
      </p:sp>
      <p:pic>
        <p:nvPicPr>
          <p:cNvPr id="565" name="Image 4"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6" name="Image 2" descr=""/>
          <p:cNvPicPr/>
          <p:nvPr/>
        </p:nvPicPr>
        <p:blipFill>
          <a:blip r:embed="rId1"/>
          <a:stretch/>
        </p:blipFill>
        <p:spPr>
          <a:xfrm>
            <a:off x="289080" y="116280"/>
            <a:ext cx="838800" cy="842760"/>
          </a:xfrm>
          <a:prstGeom prst="rect">
            <a:avLst/>
          </a:prstGeom>
          <a:ln>
            <a:noFill/>
          </a:ln>
        </p:spPr>
      </p:pic>
      <p:pic>
        <p:nvPicPr>
          <p:cNvPr id="567" name="Image 3" descr=""/>
          <p:cNvPicPr/>
          <p:nvPr/>
        </p:nvPicPr>
        <p:blipFill>
          <a:blip r:embed="rId2"/>
          <a:stretch/>
        </p:blipFill>
        <p:spPr>
          <a:xfrm>
            <a:off x="805320" y="960840"/>
            <a:ext cx="7140960" cy="4969800"/>
          </a:xfrm>
          <a:prstGeom prst="rect">
            <a:avLst/>
          </a:prstGeom>
          <a:ln>
            <a:noFill/>
          </a:ln>
        </p:spPr>
      </p:pic>
      <p:pic>
        <p:nvPicPr>
          <p:cNvPr id="568" name="Image 4" descr=""/>
          <p:cNvPicPr/>
          <p:nvPr/>
        </p:nvPicPr>
        <p:blipFill>
          <a:blip r:embed="rId3"/>
          <a:stretch/>
        </p:blipFill>
        <p:spPr>
          <a:xfrm>
            <a:off x="289080" y="6138360"/>
            <a:ext cx="8494560" cy="417240"/>
          </a:xfrm>
          <a:prstGeom prst="rect">
            <a:avLst/>
          </a:prstGeom>
          <a:ln>
            <a:noFill/>
          </a:ln>
        </p:spPr>
      </p:pic>
      <p:sp>
        <p:nvSpPr>
          <p:cNvPr id="569" name="CustomShape 1"/>
          <p:cNvSpPr/>
          <p:nvPr/>
        </p:nvSpPr>
        <p:spPr>
          <a:xfrm>
            <a:off x="1299240" y="347040"/>
            <a:ext cx="681624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ff"/>
                </a:solidFill>
                <a:latin typeface="Calibri"/>
                <a:ea typeface="DejaVu Sans"/>
              </a:rPr>
              <a:t>    </a:t>
            </a:r>
            <a:r>
              <a:rPr b="1" lang="fr-FR" sz="2400" spc="-1" strike="noStrike">
                <a:solidFill>
                  <a:srgbClr val="0000ff"/>
                </a:solidFill>
                <a:latin typeface="Calibri"/>
                <a:ea typeface="DejaVu Sans"/>
              </a:rPr>
              <a:t>Les dimensions et métadimensions de l’oral</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1098000" y="2147400"/>
            <a:ext cx="6808680" cy="367560"/>
          </a:xfrm>
          <a:prstGeom prst="rect">
            <a:avLst/>
          </a:prstGeom>
          <a:noFill/>
          <a:ln>
            <a:noFill/>
          </a:ln>
        </p:spPr>
        <p:style>
          <a:lnRef idx="0"/>
          <a:fillRef idx="0"/>
          <a:effectRef idx="0"/>
          <a:fontRef idx="minor"/>
        </p:style>
      </p:sp>
      <p:sp>
        <p:nvSpPr>
          <p:cNvPr id="231" name="CustomShape 2"/>
          <p:cNvSpPr/>
          <p:nvPr/>
        </p:nvSpPr>
        <p:spPr>
          <a:xfrm>
            <a:off x="918720" y="2147400"/>
            <a:ext cx="7576920" cy="3795120"/>
          </a:xfrm>
          <a:prstGeom prst="roundRect">
            <a:avLst>
              <a:gd name="adj" fmla="val 16667"/>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1" lang="fr-FR" sz="2000" spc="-1" strike="noStrike">
                <a:solidFill>
                  <a:srgbClr val="000000"/>
                </a:solidFill>
                <a:latin typeface="Calibri"/>
                <a:ea typeface="DejaVu Sans"/>
              </a:rPr>
              <a:t>Épreuve orale</a:t>
            </a:r>
            <a:endParaRPr b="0" lang="fr-FR" sz="2000" spc="-1" strike="noStrike">
              <a:latin typeface="Arial"/>
            </a:endParaRPr>
          </a:p>
          <a:p>
            <a:pPr algn="ctr">
              <a:lnSpc>
                <a:spcPct val="100000"/>
              </a:lnSpc>
            </a:pPr>
            <a:r>
              <a:rPr b="1" lang="fr-FR" sz="2000" spc="-1" strike="noStrike">
                <a:solidFill>
                  <a:srgbClr val="000000"/>
                </a:solidFill>
                <a:latin typeface="Calibri"/>
                <a:ea typeface="DejaVu Sans"/>
              </a:rPr>
              <a:t>Durée : 20 minutes - Préparation : 20 minutes - Coefficient : 10</a:t>
            </a:r>
            <a:endParaRPr b="0" lang="fr-FR" sz="2000" spc="-1" strike="noStrike">
              <a:latin typeface="Arial"/>
            </a:endParaRPr>
          </a:p>
          <a:p>
            <a:pPr algn="ctr">
              <a:lnSpc>
                <a:spcPct val="100000"/>
              </a:lnSpc>
            </a:pPr>
            <a:r>
              <a:rPr b="0" lang="fr-FR" sz="2000" spc="-1" strike="noStrike">
                <a:solidFill>
                  <a:srgbClr val="000000"/>
                </a:solidFill>
                <a:latin typeface="Calibri"/>
                <a:ea typeface="DejaVu Sans"/>
              </a:rPr>
              <a:t>Deux questions préparées avec les professeurs et éventuellement avec d'autres élèves, qui portent sur ses deux spécialités, soit prises isolément, soit abordées de manière transversale en voie générale.</a:t>
            </a: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r>
              <a:rPr b="0" lang="fr-FR" sz="2000" spc="-1" strike="noStrike">
                <a:solidFill>
                  <a:srgbClr val="000000"/>
                </a:solidFill>
                <a:latin typeface="Calibri"/>
                <a:ea typeface="DejaVu Sans"/>
              </a:rPr>
              <a:t>Le jury choisit une de ces deux questions. </a:t>
            </a:r>
            <a:endParaRPr b="0" lang="fr-FR" sz="2000" spc="-1" strike="noStrike">
              <a:latin typeface="Arial"/>
            </a:endParaRPr>
          </a:p>
          <a:p>
            <a:pPr algn="ctr">
              <a:lnSpc>
                <a:spcPct val="100000"/>
              </a:lnSpc>
            </a:pPr>
            <a:r>
              <a:rPr b="0" lang="fr-FR" sz="2000" spc="-1" strike="noStrike">
                <a:solidFill>
                  <a:srgbClr val="000000"/>
                </a:solidFill>
                <a:latin typeface="Calibri"/>
                <a:ea typeface="DejaVu Sans"/>
              </a:rPr>
              <a:t>Le candidat a ensuite 20 minutes de préparation pour mettre en ordre ses idées et créer s'il le souhaite un support (qui ne sera pas évalué) à donner au jury.</a:t>
            </a: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endParaRPr b="0" lang="fr-FR" sz="2000" spc="-1" strike="noStrike">
              <a:latin typeface="Arial"/>
            </a:endParaRPr>
          </a:p>
        </p:txBody>
      </p:sp>
      <p:sp>
        <p:nvSpPr>
          <p:cNvPr id="232" name="CustomShape 3"/>
          <p:cNvSpPr/>
          <p:nvPr/>
        </p:nvSpPr>
        <p:spPr>
          <a:xfrm>
            <a:off x="720000" y="1100880"/>
            <a:ext cx="777564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L'épreuve orale terminale</a:t>
            </a:r>
            <a:endParaRPr b="0" lang="fr-FR" sz="2800" spc="-1" strike="noStrike">
              <a:latin typeface="Arial"/>
            </a:endParaRPr>
          </a:p>
        </p:txBody>
      </p:sp>
      <p:pic>
        <p:nvPicPr>
          <p:cNvPr id="233" name="Image 7" descr=""/>
          <p:cNvPicPr/>
          <p:nvPr/>
        </p:nvPicPr>
        <p:blipFill>
          <a:blip r:embed="rId1"/>
          <a:stretch/>
        </p:blipFill>
        <p:spPr>
          <a:xfrm>
            <a:off x="289080" y="116280"/>
            <a:ext cx="838800" cy="842760"/>
          </a:xfrm>
          <a:prstGeom prst="rect">
            <a:avLst/>
          </a:prstGeom>
          <a:ln>
            <a:noFill/>
          </a:ln>
        </p:spPr>
      </p:pic>
    </p:spTree>
  </p:cSld>
  <mc:AlternateContent>
    <mc:Choice Requires="p14">
      <p:transition spd="slow" p14:dur="2000"/>
    </mc:Choice>
    <mc:Fallback>
      <p:transition spd="slow"/>
    </mc:Fallback>
  </mc:AlternateContent>
  <p:timing>
    <p:tnLst>
      <p:par>
        <p:cTn id="147" dur="indefinite" restart="never" nodeType="tmRoot">
          <p:childTnLst>
            <p:seq>
              <p:cTn id="148" dur="indefinite" nodeType="mainSeq">
                <p:childTnLst>
                  <p:par>
                    <p:cTn id="149" fill="hold">
                      <p:stCondLst>
                        <p:cond delay="indefinite"/>
                      </p:stCondLst>
                      <p:childTnLst>
                        <p:par>
                          <p:cTn id="150" fill="hold">
                            <p:stCondLst>
                              <p:cond delay="0"/>
                            </p:stCondLst>
                            <p:childTnLst>
                              <p:par>
                                <p:cTn id="151" nodeType="clickEffect" fill="hold" presetClass="entr" presetID="37">
                                  <p:stCondLst>
                                    <p:cond delay="0"/>
                                  </p:stCondLst>
                                  <p:childTnLst>
                                    <p:set>
                                      <p:cBhvr>
                                        <p:cTn id="152" dur="1" fill="hold">
                                          <p:stCondLst>
                                            <p:cond delay="0"/>
                                          </p:stCondLst>
                                        </p:cTn>
                                        <p:tgtEl>
                                          <p:spTgt spid="231"/>
                                        </p:tgtEl>
                                        <p:attrNameLst>
                                          <p:attrName>style.visibility</p:attrName>
                                        </p:attrNameLst>
                                      </p:cBhvr>
                                      <p:to>
                                        <p:strVal val="visible"/>
                                      </p:to>
                                    </p:set>
                                    <p:animEffect filter="fade" transition="in">
                                      <p:cBhvr additive="repl">
                                        <p:cTn id="153" dur="1000"/>
                                        <p:tgtEl>
                                          <p:spTgt spid="231"/>
                                        </p:tgtEl>
                                      </p:cBhvr>
                                    </p:animEffect>
                                    <p:anim calcmode="lin" valueType="num">
                                      <p:cBhvr additive="repl">
                                        <p:cTn id="154" dur="1000" fill="hold"/>
                                        <p:tgtEl>
                                          <p:spTgt spid="231"/>
                                        </p:tgtEl>
                                        <p:attrNameLst>
                                          <p:attrName>ppt_x</p:attrName>
                                        </p:attrNameLst>
                                      </p:cBhvr>
                                      <p:tavLst>
                                        <p:tav tm="0">
                                          <p:val>
                                            <p:strVal val="#ppt_x"/>
                                          </p:val>
                                        </p:tav>
                                        <p:tav tm="100000">
                                          <p:val>
                                            <p:strVal val="#ppt_x"/>
                                          </p:val>
                                        </p:tav>
                                      </p:tavLst>
                                    </p:anim>
                                    <p:anim calcmode="lin" valueType="num">
                                      <p:cBhvr additive="repl">
                                        <p:cTn id="155" dur="900" fill="hold"/>
                                        <p:tgtEl>
                                          <p:spTgt spid="231"/>
                                        </p:tgtEl>
                                        <p:attrNameLst>
                                          <p:attrName>ppt_y</p:attrName>
                                        </p:attrNameLst>
                                      </p:cBhvr>
                                      <p:tavLst>
                                        <p:tav tm="0">
                                          <p:val>
                                            <p:strVal val="#ppt_y+1"/>
                                          </p:val>
                                        </p:tav>
                                        <p:tav tm="100000">
                                          <p:val>
                                            <p:strVal val="#ppt_y-.03"/>
                                          </p:val>
                                        </p:tav>
                                      </p:tavLst>
                                    </p:anim>
                                    <p:anim calcmode="lin" valueType="num">
                                      <p:cBhvr additive="repl">
                                        <p:cTn id="156" dur="100" fill="hold">
                                          <p:stCondLst>
                                            <p:cond delay="900"/>
                                          </p:stCondLst>
                                        </p:cTn>
                                        <p:tgtEl>
                                          <p:spTgt spid="2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1098000" y="2147400"/>
            <a:ext cx="6808680" cy="367560"/>
          </a:xfrm>
          <a:prstGeom prst="rect">
            <a:avLst/>
          </a:prstGeom>
          <a:noFill/>
          <a:ln>
            <a:noFill/>
          </a:ln>
        </p:spPr>
        <p:style>
          <a:lnRef idx="0"/>
          <a:fillRef idx="0"/>
          <a:effectRef idx="0"/>
          <a:fontRef idx="minor"/>
        </p:style>
      </p:sp>
      <p:sp>
        <p:nvSpPr>
          <p:cNvPr id="235" name="CustomShape 2"/>
          <p:cNvSpPr/>
          <p:nvPr/>
        </p:nvSpPr>
        <p:spPr>
          <a:xfrm>
            <a:off x="283680" y="2516760"/>
            <a:ext cx="8456400" cy="917640"/>
          </a:xfrm>
          <a:prstGeom prst="roundRect">
            <a:avLst>
              <a:gd name="adj" fmla="val 16667"/>
            </a:avLst>
          </a:prstGeom>
          <a:gradFill rotWithShape="0">
            <a:gsLst>
              <a:gs pos="0">
                <a:srgbClr val="9fc949"/>
              </a:gs>
              <a:gs pos="100000">
                <a:srgbClr val="d9ffa4"/>
              </a:gs>
            </a:gsLst>
            <a:lin ang="16200000"/>
          </a:gradFill>
          <a:ln>
            <a:solidFill>
              <a:srgbClr val="98b855"/>
            </a:solidFill>
            <a:round/>
          </a:ln>
          <a:effectLst>
            <a:outerShdw blurRad="40000" dir="5400000" dist="23040" rotWithShape="0">
              <a:srgbClr val="000000">
                <a:alpha val="35000"/>
              </a:srgbClr>
            </a:outerShdw>
          </a:effectLst>
        </p:spPr>
        <p:style>
          <a:lnRef idx="1">
            <a:schemeClr val="accent3"/>
          </a:lnRef>
          <a:fillRef idx="3">
            <a:schemeClr val="accent3"/>
          </a:fillRef>
          <a:effectRef idx="2">
            <a:schemeClr val="accent3"/>
          </a:effectRef>
          <a:fontRef idx="minor"/>
        </p:style>
        <p:txBody>
          <a:bodyPr lIns="90000" rIns="90000" tIns="45000" bIns="45000" anchor="ctr">
            <a:noAutofit/>
          </a:bodyPr>
          <a:p>
            <a:pPr algn="ctr">
              <a:lnSpc>
                <a:spcPct val="100000"/>
              </a:lnSpc>
            </a:pPr>
            <a:endParaRPr b="0" lang="fr-FR" sz="1800" spc="-1" strike="noStrike">
              <a:latin typeface="Arial"/>
            </a:endParaRPr>
          </a:p>
          <a:p>
            <a:pPr algn="ctr">
              <a:lnSpc>
                <a:spcPct val="100000"/>
              </a:lnSpc>
            </a:pPr>
            <a:r>
              <a:rPr b="0" lang="fr-FR" sz="1800" spc="-1" strike="noStrike">
                <a:solidFill>
                  <a:srgbClr val="000000"/>
                </a:solidFill>
                <a:latin typeface="Calibri"/>
                <a:ea typeface="DejaVu Sans"/>
              </a:rPr>
              <a:t>Pendant 5 minutes, le candidat présente la question choisie et y répond. </a:t>
            </a:r>
            <a:endParaRPr b="0" lang="fr-FR" sz="1800" spc="-1" strike="noStrike">
              <a:latin typeface="Arial"/>
            </a:endParaRPr>
          </a:p>
          <a:p>
            <a:pPr algn="ctr">
              <a:lnSpc>
                <a:spcPct val="100000"/>
              </a:lnSpc>
            </a:pPr>
            <a:r>
              <a:rPr b="0" lang="fr-FR" sz="1800" spc="-1" strike="noStrike">
                <a:solidFill>
                  <a:srgbClr val="000000"/>
                </a:solidFill>
                <a:latin typeface="Calibri"/>
                <a:ea typeface="DejaVu Sans"/>
              </a:rPr>
              <a:t>Le jury évalue son argumentation et ses qualités de présentation. L'exposé se déroule </a:t>
            </a:r>
            <a:r>
              <a:rPr b="1" lang="fr-FR" sz="1800" spc="-1" strike="noStrike">
                <a:solidFill>
                  <a:srgbClr val="ff0000"/>
                </a:solidFill>
                <a:latin typeface="Calibri"/>
                <a:ea typeface="DejaVu Sans"/>
              </a:rPr>
              <a:t>sans note et debou</a:t>
            </a:r>
            <a:r>
              <a:rPr b="0" lang="fr-FR" sz="1800" spc="-1" strike="noStrike">
                <a:solidFill>
                  <a:srgbClr val="000000"/>
                </a:solidFill>
                <a:latin typeface="Calibri"/>
                <a:ea typeface="DejaVu Sans"/>
              </a:rPr>
              <a:t>t, sauf aménagements pour les candidats à besoins spécifiques.</a:t>
            </a:r>
            <a:endParaRPr b="0" lang="fr-FR" sz="1800" spc="-1" strike="noStrike">
              <a:latin typeface="Arial"/>
            </a:endParaRPr>
          </a:p>
          <a:p>
            <a:pPr algn="ctr">
              <a:lnSpc>
                <a:spcPct val="100000"/>
              </a:lnSpc>
            </a:pPr>
            <a:endParaRPr b="0" lang="fr-FR" sz="1800" spc="-1" strike="noStrike">
              <a:latin typeface="Arial"/>
            </a:endParaRPr>
          </a:p>
        </p:txBody>
      </p:sp>
      <p:sp>
        <p:nvSpPr>
          <p:cNvPr id="236" name="CustomShape 3"/>
          <p:cNvSpPr/>
          <p:nvPr/>
        </p:nvSpPr>
        <p:spPr>
          <a:xfrm>
            <a:off x="550080" y="683640"/>
            <a:ext cx="8190000" cy="942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L'épreuve orale terminale,  l'une des cinq épreuves terminales de l'examen du baccalauréat.</a:t>
            </a:r>
            <a:endParaRPr b="0" lang="fr-FR" sz="2800" spc="-1" strike="noStrike">
              <a:latin typeface="Arial"/>
            </a:endParaRPr>
          </a:p>
        </p:txBody>
      </p:sp>
      <p:sp>
        <p:nvSpPr>
          <p:cNvPr id="237" name="CustomShape 4"/>
          <p:cNvSpPr/>
          <p:nvPr/>
        </p:nvSpPr>
        <p:spPr>
          <a:xfrm>
            <a:off x="283680" y="3666240"/>
            <a:ext cx="8456400" cy="1097280"/>
          </a:xfrm>
          <a:prstGeom prst="roundRect">
            <a:avLst>
              <a:gd name="adj" fmla="val 16667"/>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0" lang="fr-FR" sz="1800" spc="-1" strike="noStrike">
                <a:solidFill>
                  <a:srgbClr val="000000"/>
                </a:solidFill>
                <a:latin typeface="Calibri"/>
                <a:ea typeface="DejaVu Sans"/>
              </a:rPr>
              <a:t>Ensuite, pendant 10 minutes, le jury échange avec le candidat et évalue la solidité de ses connaissances et ses compétences argumentatives. Ce temps d'échange permet à l'élève de mettre en valeur ses connaissances, liées au programme des spécialités suivies en classe de première et terminale.</a:t>
            </a:r>
            <a:endParaRPr b="0" lang="fr-FR" sz="1800" spc="-1" strike="noStrike">
              <a:latin typeface="Arial"/>
            </a:endParaRPr>
          </a:p>
        </p:txBody>
      </p:sp>
      <p:sp>
        <p:nvSpPr>
          <p:cNvPr id="238" name="CustomShape 5"/>
          <p:cNvSpPr/>
          <p:nvPr/>
        </p:nvSpPr>
        <p:spPr>
          <a:xfrm>
            <a:off x="283680" y="5052600"/>
            <a:ext cx="8456400" cy="1494360"/>
          </a:xfrm>
          <a:prstGeom prst="roundRect">
            <a:avLst>
              <a:gd name="adj" fmla="val 16667"/>
            </a:avLst>
          </a:prstGeom>
          <a:gradFill rotWithShape="0">
            <a:gsLst>
              <a:gs pos="0">
                <a:srgbClr val="7e5aaa"/>
              </a:gs>
              <a:gs pos="100000">
                <a:srgbClr val="c7aeed"/>
              </a:gs>
            </a:gsLst>
            <a:lin ang="16200000"/>
          </a:gradFill>
          <a:ln>
            <a:solidFill>
              <a:srgbClr val="7d5fa0"/>
            </a:solidFill>
            <a:round/>
          </a:ln>
          <a:effectLst>
            <a:outerShdw blurRad="40000" dir="5400000" dist="23040" rotWithShape="0">
              <a:srgbClr val="000000">
                <a:alpha val="35000"/>
              </a:srgbClr>
            </a:outerShdw>
          </a:effectLst>
        </p:spPr>
        <p:style>
          <a:lnRef idx="1">
            <a:schemeClr val="accent4"/>
          </a:lnRef>
          <a:fillRef idx="3">
            <a:schemeClr val="accent4"/>
          </a:fillRef>
          <a:effectRef idx="2">
            <a:schemeClr val="accent4"/>
          </a:effectRef>
          <a:fontRef idx="minor"/>
        </p:style>
        <p:txBody>
          <a:bodyPr lIns="90000" rIns="90000" tIns="45000" bIns="45000" anchor="ctr">
            <a:noAutofit/>
          </a:bodyPr>
          <a:p>
            <a:pPr algn="ctr">
              <a:lnSpc>
                <a:spcPct val="100000"/>
              </a:lnSpc>
            </a:pPr>
            <a:r>
              <a:rPr b="0" lang="fr-FR" sz="1800" spc="-1" strike="noStrike">
                <a:solidFill>
                  <a:srgbClr val="000000"/>
                </a:solidFill>
                <a:latin typeface="Calibri"/>
                <a:ea typeface="DejaVu Sans"/>
              </a:rPr>
              <a:t>Les 5 dernières minutes </a:t>
            </a:r>
            <a:r>
              <a:rPr b="1" lang="fr-FR" sz="1800" spc="-1" strike="noStrike">
                <a:solidFill>
                  <a:srgbClr val="ff0000"/>
                </a:solidFill>
                <a:latin typeface="Calibri"/>
                <a:ea typeface="DejaVu Sans"/>
              </a:rPr>
              <a:t>d'échanges avec le jury portent sur le projet d'orientation du candidat.</a:t>
            </a:r>
            <a:r>
              <a:rPr b="0" lang="fr-FR" sz="1800" spc="-1" strike="noStrike">
                <a:solidFill>
                  <a:srgbClr val="000000"/>
                </a:solidFill>
                <a:latin typeface="Calibri"/>
                <a:ea typeface="DejaVu Sans"/>
              </a:rPr>
              <a:t> Le candidat montre que la question traitée a participé à la maturation de son projet de poursuite d'études, et même pour son projet professionnel.</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57" dur="indefinite" restart="never" nodeType="tmRoot">
          <p:childTnLst>
            <p:seq>
              <p:cTn id="158" dur="indefinite" nodeType="mainSeq">
                <p:childTnLst>
                  <p:par>
                    <p:cTn id="159" fill="hold">
                      <p:stCondLst>
                        <p:cond delay="indefinite"/>
                      </p:stCondLst>
                      <p:childTnLst>
                        <p:par>
                          <p:cTn id="160" fill="hold">
                            <p:stCondLst>
                              <p:cond delay="0"/>
                            </p:stCondLst>
                            <p:childTnLst>
                              <p:par>
                                <p:cTn id="161" nodeType="clickEffect" fill="hold" presetClass="entr" presetID="2" presetSubtype="4">
                                  <p:stCondLst>
                                    <p:cond delay="0"/>
                                  </p:stCondLst>
                                  <p:childTnLst>
                                    <p:set>
                                      <p:cBhvr>
                                        <p:cTn id="162" dur="1" fill="hold">
                                          <p:stCondLst>
                                            <p:cond delay="0"/>
                                          </p:stCondLst>
                                        </p:cTn>
                                        <p:tgtEl>
                                          <p:spTgt spid="235"/>
                                        </p:tgtEl>
                                        <p:attrNameLst>
                                          <p:attrName>style.visibility</p:attrName>
                                        </p:attrNameLst>
                                      </p:cBhvr>
                                      <p:to>
                                        <p:strVal val="visible"/>
                                      </p:to>
                                    </p:set>
                                    <p:anim calcmode="lin" valueType="num">
                                      <p:cBhvr additive="repl">
                                        <p:cTn id="163" dur="500" fill="hold"/>
                                        <p:tgtEl>
                                          <p:spTgt spid="235"/>
                                        </p:tgtEl>
                                        <p:attrNameLst>
                                          <p:attrName>ppt_x</p:attrName>
                                        </p:attrNameLst>
                                      </p:cBhvr>
                                      <p:tavLst>
                                        <p:tav tm="0">
                                          <p:val>
                                            <p:strVal val="#ppt_x"/>
                                          </p:val>
                                        </p:tav>
                                        <p:tav tm="100000">
                                          <p:val>
                                            <p:strVal val="#ppt_x"/>
                                          </p:val>
                                        </p:tav>
                                      </p:tavLst>
                                    </p:anim>
                                    <p:anim calcmode="lin" valueType="num">
                                      <p:cBhvr additive="repl">
                                        <p:cTn id="164"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nodeType="clickEffect" fill="hold" presetClass="entr" presetID="1">
                                  <p:stCondLst>
                                    <p:cond delay="0"/>
                                  </p:stCondLst>
                                  <p:childTnLst>
                                    <p:set>
                                      <p:cBhvr>
                                        <p:cTn id="168" dur="1" fill="hold">
                                          <p:stCondLst>
                                            <p:cond delay="0"/>
                                          </p:stCondLst>
                                        </p:cTn>
                                        <p:tgtEl>
                                          <p:spTgt spid="237"/>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nodeType="clickEffect" fill="hold" presetClass="entr" presetID="1">
                                  <p:stCondLst>
                                    <p:cond delay="0"/>
                                  </p:stCondLst>
                                  <p:childTnLst>
                                    <p:set>
                                      <p:cBhvr>
                                        <p:cTn id="172"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892800" y="116280"/>
            <a:ext cx="8014320" cy="942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2800" spc="-1" strike="noStrike">
                <a:solidFill>
                  <a:srgbClr val="0000ff"/>
                </a:solidFill>
                <a:latin typeface="Calibri"/>
                <a:ea typeface="DejaVu Sans"/>
              </a:rPr>
              <a:t>Synthèse des réflexions des enseignants  sur l’épreuve du Grand de oral </a:t>
            </a:r>
            <a:endParaRPr b="0" lang="fr-FR" sz="2800" spc="-1" strike="noStrike">
              <a:latin typeface="Arial"/>
            </a:endParaRPr>
          </a:p>
        </p:txBody>
      </p:sp>
      <p:sp>
        <p:nvSpPr>
          <p:cNvPr id="240" name="CustomShape 2"/>
          <p:cNvSpPr/>
          <p:nvPr/>
        </p:nvSpPr>
        <p:spPr>
          <a:xfrm>
            <a:off x="454680" y="2192400"/>
            <a:ext cx="2631600" cy="1642680"/>
          </a:xfrm>
          <a:prstGeom prst="cloud">
            <a:avLst/>
          </a:prstGeom>
          <a:solidFill>
            <a:srgbClr val="b9a3ff"/>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0" lang="fr-FR" sz="1600" spc="-1" strike="noStrike">
                <a:solidFill>
                  <a:srgbClr val="000000"/>
                </a:solidFill>
                <a:latin typeface="Arial"/>
                <a:ea typeface="DejaVu Sans"/>
              </a:rPr>
              <a:t>Objectifs de la 3ème phase ?</a:t>
            </a:r>
            <a:endParaRPr b="0" lang="fr-FR" sz="1600" spc="-1" strike="noStrike">
              <a:latin typeface="Arial"/>
            </a:endParaRPr>
          </a:p>
          <a:p>
            <a:pPr>
              <a:lnSpc>
                <a:spcPct val="100000"/>
              </a:lnSpc>
            </a:pPr>
            <a:r>
              <a:rPr b="0" lang="fr-FR" sz="1600" spc="-1" strike="noStrike">
                <a:solidFill>
                  <a:srgbClr val="000000"/>
                </a:solidFill>
                <a:latin typeface="Arial"/>
                <a:ea typeface="DejaVu Sans"/>
              </a:rPr>
              <a:t>Sur quels critères sera-t-elle évalué ? </a:t>
            </a:r>
            <a:endParaRPr b="0" lang="fr-FR" sz="1600" spc="-1" strike="noStrike">
              <a:latin typeface="Arial"/>
            </a:endParaRPr>
          </a:p>
        </p:txBody>
      </p:sp>
      <p:sp>
        <p:nvSpPr>
          <p:cNvPr id="241" name="CustomShape 3"/>
          <p:cNvSpPr/>
          <p:nvPr/>
        </p:nvSpPr>
        <p:spPr>
          <a:xfrm>
            <a:off x="6275520" y="2029320"/>
            <a:ext cx="2631600" cy="1642680"/>
          </a:xfrm>
          <a:prstGeom prst="cloud">
            <a:avLst/>
          </a:prstGeom>
          <a:solidFill>
            <a:srgbClr val="ebb05c"/>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0" lang="fr-FR" sz="1600" spc="-1" strike="noStrike">
                <a:solidFill>
                  <a:srgbClr val="000000"/>
                </a:solidFill>
                <a:latin typeface="Arial"/>
                <a:ea typeface="DejaVu Sans"/>
              </a:rPr>
              <a:t>Quels liens établir avec les disciplines étudiées ? </a:t>
            </a:r>
            <a:endParaRPr b="0" lang="fr-FR" sz="1600" spc="-1" strike="noStrike">
              <a:latin typeface="Arial"/>
            </a:endParaRPr>
          </a:p>
        </p:txBody>
      </p:sp>
      <p:sp>
        <p:nvSpPr>
          <p:cNvPr id="242" name="CustomShape 4"/>
          <p:cNvSpPr/>
          <p:nvPr/>
        </p:nvSpPr>
        <p:spPr>
          <a:xfrm>
            <a:off x="121680" y="4051440"/>
            <a:ext cx="2631600" cy="1642680"/>
          </a:xfrm>
          <a:prstGeom prst="cloud">
            <a:avLst/>
          </a:prstGeom>
          <a:solidFill>
            <a:srgbClr val="fff6a0"/>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0" lang="fr-FR" sz="1600" spc="-1" strike="noStrike">
                <a:solidFill>
                  <a:srgbClr val="000000"/>
                </a:solidFill>
                <a:latin typeface="Arial"/>
                <a:ea typeface="DejaVu Sans"/>
              </a:rPr>
              <a:t>Liens avec le  projet de formation  pour la procédure Parcoursup ? </a:t>
            </a:r>
            <a:endParaRPr b="0" lang="fr-FR" sz="1600" spc="-1" strike="noStrike">
              <a:latin typeface="Arial"/>
            </a:endParaRPr>
          </a:p>
        </p:txBody>
      </p:sp>
      <p:sp>
        <p:nvSpPr>
          <p:cNvPr id="243" name="CustomShape 5"/>
          <p:cNvSpPr/>
          <p:nvPr/>
        </p:nvSpPr>
        <p:spPr>
          <a:xfrm>
            <a:off x="6275520" y="4427640"/>
            <a:ext cx="2866680" cy="1642680"/>
          </a:xfrm>
          <a:prstGeom prst="cloud">
            <a:avLst/>
          </a:prstGeom>
          <a:gradFill rotWithShape="0">
            <a:gsLst>
              <a:gs pos="0">
                <a:srgbClr val="3e7fcc"/>
              </a:gs>
              <a:gs pos="100000">
                <a:srgbClr val="a4c1ff"/>
              </a:gs>
            </a:gsLst>
            <a:lin ang="16200000"/>
          </a:gra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0" lang="fr-FR" sz="1600" spc="-1" strike="noStrike">
                <a:solidFill>
                  <a:srgbClr val="000000"/>
                </a:solidFill>
                <a:latin typeface="Calibri"/>
                <a:ea typeface="DejaVu Sans"/>
              </a:rPr>
              <a:t>Comment intégrer l’accompagnement des élèves dans l’enseignement de spécialité?</a:t>
            </a:r>
            <a:endParaRPr b="0" lang="fr-FR" sz="1600" spc="-1" strike="noStrike">
              <a:latin typeface="Arial"/>
            </a:endParaRPr>
          </a:p>
        </p:txBody>
      </p:sp>
      <p:sp>
        <p:nvSpPr>
          <p:cNvPr id="244" name="CustomShape 6"/>
          <p:cNvSpPr/>
          <p:nvPr/>
        </p:nvSpPr>
        <p:spPr>
          <a:xfrm>
            <a:off x="3167280" y="3014640"/>
            <a:ext cx="2964600" cy="1642680"/>
          </a:xfrm>
          <a:prstGeom prst="cloud">
            <a:avLst/>
          </a:prstGeom>
          <a:solidFill>
            <a:srgbClr val="ff7788"/>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gn="ctr">
              <a:lnSpc>
                <a:spcPct val="100000"/>
              </a:lnSpc>
            </a:pPr>
            <a:r>
              <a:rPr b="0" lang="fr-FR" sz="1600" spc="-1" strike="noStrike">
                <a:solidFill>
                  <a:srgbClr val="000000"/>
                </a:solidFill>
                <a:latin typeface="Arial"/>
                <a:ea typeface="DejaVu Sans"/>
              </a:rPr>
              <a:t>Quelles activités pour permettre à chaque élève de formuler son projet d’orientation ? </a:t>
            </a:r>
            <a:endParaRPr b="0" lang="fr-FR" sz="1600" spc="-1" strike="noStrike">
              <a:latin typeface="Arial"/>
            </a:endParaRPr>
          </a:p>
        </p:txBody>
      </p:sp>
      <p:sp>
        <p:nvSpPr>
          <p:cNvPr id="245" name="CustomShape 7"/>
          <p:cNvSpPr/>
          <p:nvPr/>
        </p:nvSpPr>
        <p:spPr>
          <a:xfrm>
            <a:off x="2755080" y="5080320"/>
            <a:ext cx="2940480" cy="1612440"/>
          </a:xfrm>
          <a:prstGeom prst="cloud">
            <a:avLst/>
          </a:prstGeom>
          <a:solidFill>
            <a:srgbClr val="cbffe7"/>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nSpc>
                <a:spcPct val="100000"/>
              </a:lnSpc>
            </a:pPr>
            <a:r>
              <a:rPr b="0" lang="fr-FR" sz="1600" spc="-1" strike="noStrike">
                <a:solidFill>
                  <a:srgbClr val="000000"/>
                </a:solidFill>
                <a:latin typeface="Arial"/>
                <a:ea typeface="DejaVu Sans"/>
              </a:rPr>
              <a:t>Quelle coordination mettre en place avec les différents acteurs impliqués ?</a:t>
            </a:r>
            <a:endParaRPr b="0" lang="fr-FR" sz="1600" spc="-1" strike="noStrike">
              <a:latin typeface="Arial"/>
            </a:endParaRPr>
          </a:p>
        </p:txBody>
      </p:sp>
      <p:pic>
        <p:nvPicPr>
          <p:cNvPr id="246" name="Image 22" descr=""/>
          <p:cNvPicPr/>
          <p:nvPr/>
        </p:nvPicPr>
        <p:blipFill>
          <a:blip r:embed="rId1"/>
          <a:stretch/>
        </p:blipFill>
        <p:spPr>
          <a:xfrm>
            <a:off x="289080" y="116280"/>
            <a:ext cx="838800" cy="842760"/>
          </a:xfrm>
          <a:prstGeom prst="rect">
            <a:avLst/>
          </a:prstGeom>
          <a:ln>
            <a:noFill/>
          </a:ln>
        </p:spPr>
      </p:pic>
      <p:sp>
        <p:nvSpPr>
          <p:cNvPr id="247" name="CustomShape 8"/>
          <p:cNvSpPr/>
          <p:nvPr/>
        </p:nvSpPr>
        <p:spPr>
          <a:xfrm>
            <a:off x="3500280" y="1207080"/>
            <a:ext cx="2631600" cy="1642680"/>
          </a:xfrm>
          <a:prstGeom prst="cloud">
            <a:avLst/>
          </a:prstGeom>
          <a:solidFill>
            <a:srgbClr val="b2ff94"/>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oAutofit/>
          </a:bodyPr>
          <a:p>
            <a:pPr algn="ctr">
              <a:lnSpc>
                <a:spcPct val="100000"/>
              </a:lnSpc>
            </a:pPr>
            <a:r>
              <a:rPr b="0" lang="fr-FR" sz="1600" spc="-1" strike="noStrike">
                <a:solidFill>
                  <a:srgbClr val="000000"/>
                </a:solidFill>
                <a:latin typeface="Calibri"/>
                <a:ea typeface="DejaVu Sans"/>
              </a:rPr>
              <a:t>Comment l’élève pourra –t-il présenter la question sans note?</a:t>
            </a:r>
            <a:endParaRPr b="0" lang="fr-FR" sz="1600" spc="-1" strike="noStrike">
              <a:latin typeface="Arial"/>
            </a:endParaRPr>
          </a:p>
        </p:txBody>
      </p:sp>
    </p:spTree>
  </p:cSld>
  <mc:AlternateContent>
    <mc:Choice Requires="p14">
      <p:transition spd="slow" p14:dur="2000"/>
    </mc:Choice>
    <mc:Fallback>
      <p:transition spd="slow"/>
    </mc:Fallback>
  </mc:AlternateContent>
  <p:timing>
    <p:tnLst>
      <p:par>
        <p:cTn id="173" dur="indefinite" restart="never" nodeType="tmRoot">
          <p:childTnLst>
            <p:seq>
              <p:cTn id="174" dur="indefinite" nodeType="mainSeq">
                <p:childTnLst>
                  <p:par>
                    <p:cTn id="175" fill="hold">
                      <p:stCondLst>
                        <p:cond delay="indefinite"/>
                      </p:stCondLst>
                      <p:childTnLst>
                        <p:par>
                          <p:cTn id="176" fill="hold">
                            <p:stCondLst>
                              <p:cond delay="0"/>
                            </p:stCondLst>
                            <p:childTnLst>
                              <p:par>
                                <p:cTn id="177" nodeType="clickEffect" fill="hold" presetClass="entr" presetID="37">
                                  <p:stCondLst>
                                    <p:cond delay="0"/>
                                  </p:stCondLst>
                                  <p:childTnLst>
                                    <p:set>
                                      <p:cBhvr>
                                        <p:cTn id="178" dur="1" fill="hold">
                                          <p:stCondLst>
                                            <p:cond delay="0"/>
                                          </p:stCondLst>
                                        </p:cTn>
                                        <p:tgtEl>
                                          <p:spTgt spid="240"/>
                                        </p:tgtEl>
                                        <p:attrNameLst>
                                          <p:attrName>style.visibility</p:attrName>
                                        </p:attrNameLst>
                                      </p:cBhvr>
                                      <p:to>
                                        <p:strVal val="visible"/>
                                      </p:to>
                                    </p:set>
                                    <p:animEffect filter="fade" transition="in">
                                      <p:cBhvr additive="repl">
                                        <p:cTn id="179" dur="1000"/>
                                        <p:tgtEl>
                                          <p:spTgt spid="240"/>
                                        </p:tgtEl>
                                      </p:cBhvr>
                                    </p:animEffect>
                                    <p:anim calcmode="lin" valueType="num">
                                      <p:cBhvr additive="repl">
                                        <p:cTn id="180" dur="1000" fill="hold"/>
                                        <p:tgtEl>
                                          <p:spTgt spid="240"/>
                                        </p:tgtEl>
                                        <p:attrNameLst>
                                          <p:attrName>ppt_x</p:attrName>
                                        </p:attrNameLst>
                                      </p:cBhvr>
                                      <p:tavLst>
                                        <p:tav tm="0">
                                          <p:val>
                                            <p:strVal val="#ppt_x"/>
                                          </p:val>
                                        </p:tav>
                                        <p:tav tm="100000">
                                          <p:val>
                                            <p:strVal val="#ppt_x"/>
                                          </p:val>
                                        </p:tav>
                                      </p:tavLst>
                                    </p:anim>
                                    <p:anim calcmode="lin" valueType="num">
                                      <p:cBhvr additive="repl">
                                        <p:cTn id="181" dur="900" fill="hold"/>
                                        <p:tgtEl>
                                          <p:spTgt spid="240"/>
                                        </p:tgtEl>
                                        <p:attrNameLst>
                                          <p:attrName>ppt_y</p:attrName>
                                        </p:attrNameLst>
                                      </p:cBhvr>
                                      <p:tavLst>
                                        <p:tav tm="0">
                                          <p:val>
                                            <p:strVal val="#ppt_y+1"/>
                                          </p:val>
                                        </p:tav>
                                        <p:tav tm="100000">
                                          <p:val>
                                            <p:strVal val="#ppt_y-.03"/>
                                          </p:val>
                                        </p:tav>
                                      </p:tavLst>
                                    </p:anim>
                                    <p:anim calcmode="lin" valueType="num">
                                      <p:cBhvr additive="repl">
                                        <p:cTn id="182" dur="100" fill="hold">
                                          <p:stCondLst>
                                            <p:cond delay="900"/>
                                          </p:stCondLst>
                                        </p:cTn>
                                        <p:tgtEl>
                                          <p:spTgt spid="240"/>
                                        </p:tgtEl>
                                        <p:attrNameLst>
                                          <p:attrName>ppt_y</p:attrName>
                                        </p:attrNameLst>
                                      </p:cBhvr>
                                      <p:tavLst>
                                        <p:tav tm="0">
                                          <p:val>
                                            <p:strVal val="#ppt_y-.03"/>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nodeType="clickEffect" fill="hold" presetClass="entr" presetID="37">
                                  <p:stCondLst>
                                    <p:cond delay="0"/>
                                  </p:stCondLst>
                                  <p:childTnLst>
                                    <p:set>
                                      <p:cBhvr>
                                        <p:cTn id="186" dur="1" fill="hold">
                                          <p:stCondLst>
                                            <p:cond delay="0"/>
                                          </p:stCondLst>
                                        </p:cTn>
                                        <p:tgtEl>
                                          <p:spTgt spid="241"/>
                                        </p:tgtEl>
                                        <p:attrNameLst>
                                          <p:attrName>style.visibility</p:attrName>
                                        </p:attrNameLst>
                                      </p:cBhvr>
                                      <p:to>
                                        <p:strVal val="visible"/>
                                      </p:to>
                                    </p:set>
                                    <p:animEffect filter="fade" transition="in">
                                      <p:cBhvr additive="repl">
                                        <p:cTn id="187" dur="1000"/>
                                        <p:tgtEl>
                                          <p:spTgt spid="241"/>
                                        </p:tgtEl>
                                      </p:cBhvr>
                                    </p:animEffect>
                                    <p:anim calcmode="lin" valueType="num">
                                      <p:cBhvr additive="repl">
                                        <p:cTn id="188" dur="1000" fill="hold"/>
                                        <p:tgtEl>
                                          <p:spTgt spid="241"/>
                                        </p:tgtEl>
                                        <p:attrNameLst>
                                          <p:attrName>ppt_x</p:attrName>
                                        </p:attrNameLst>
                                      </p:cBhvr>
                                      <p:tavLst>
                                        <p:tav tm="0">
                                          <p:val>
                                            <p:strVal val="#ppt_x"/>
                                          </p:val>
                                        </p:tav>
                                        <p:tav tm="100000">
                                          <p:val>
                                            <p:strVal val="#ppt_x"/>
                                          </p:val>
                                        </p:tav>
                                      </p:tavLst>
                                    </p:anim>
                                    <p:anim calcmode="lin" valueType="num">
                                      <p:cBhvr additive="repl">
                                        <p:cTn id="189" dur="900" fill="hold"/>
                                        <p:tgtEl>
                                          <p:spTgt spid="241"/>
                                        </p:tgtEl>
                                        <p:attrNameLst>
                                          <p:attrName>ppt_y</p:attrName>
                                        </p:attrNameLst>
                                      </p:cBhvr>
                                      <p:tavLst>
                                        <p:tav tm="0">
                                          <p:val>
                                            <p:strVal val="#ppt_y+1"/>
                                          </p:val>
                                        </p:tav>
                                        <p:tav tm="100000">
                                          <p:val>
                                            <p:strVal val="#ppt_y-.03"/>
                                          </p:val>
                                        </p:tav>
                                      </p:tavLst>
                                    </p:anim>
                                    <p:anim calcmode="lin" valueType="num">
                                      <p:cBhvr additive="repl">
                                        <p:cTn id="190" dur="100" fill="hold">
                                          <p:stCondLst>
                                            <p:cond delay="900"/>
                                          </p:stCondLst>
                                        </p:cTn>
                                        <p:tgtEl>
                                          <p:spTgt spid="241"/>
                                        </p:tgtEl>
                                        <p:attrNameLst>
                                          <p:attrName>ppt_y</p:attrName>
                                        </p:attrNameLst>
                                      </p:cBhvr>
                                      <p:tavLst>
                                        <p:tav tm="0">
                                          <p:val>
                                            <p:strVal val="#ppt_y-.03"/>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nodeType="clickEffect" fill="hold" presetClass="entr" presetID="37">
                                  <p:stCondLst>
                                    <p:cond delay="0"/>
                                  </p:stCondLst>
                                  <p:childTnLst>
                                    <p:set>
                                      <p:cBhvr>
                                        <p:cTn id="194" dur="1" fill="hold">
                                          <p:stCondLst>
                                            <p:cond delay="0"/>
                                          </p:stCondLst>
                                        </p:cTn>
                                        <p:tgtEl>
                                          <p:spTgt spid="242"/>
                                        </p:tgtEl>
                                        <p:attrNameLst>
                                          <p:attrName>style.visibility</p:attrName>
                                        </p:attrNameLst>
                                      </p:cBhvr>
                                      <p:to>
                                        <p:strVal val="visible"/>
                                      </p:to>
                                    </p:set>
                                    <p:animEffect filter="fade" transition="in">
                                      <p:cBhvr additive="repl">
                                        <p:cTn id="195" dur="1000"/>
                                        <p:tgtEl>
                                          <p:spTgt spid="242"/>
                                        </p:tgtEl>
                                      </p:cBhvr>
                                    </p:animEffect>
                                    <p:anim calcmode="lin" valueType="num">
                                      <p:cBhvr additive="repl">
                                        <p:cTn id="196" dur="1000" fill="hold"/>
                                        <p:tgtEl>
                                          <p:spTgt spid="242"/>
                                        </p:tgtEl>
                                        <p:attrNameLst>
                                          <p:attrName>ppt_x</p:attrName>
                                        </p:attrNameLst>
                                      </p:cBhvr>
                                      <p:tavLst>
                                        <p:tav tm="0">
                                          <p:val>
                                            <p:strVal val="#ppt_x"/>
                                          </p:val>
                                        </p:tav>
                                        <p:tav tm="100000">
                                          <p:val>
                                            <p:strVal val="#ppt_x"/>
                                          </p:val>
                                        </p:tav>
                                      </p:tavLst>
                                    </p:anim>
                                    <p:anim calcmode="lin" valueType="num">
                                      <p:cBhvr additive="repl">
                                        <p:cTn id="197" dur="900" fill="hold"/>
                                        <p:tgtEl>
                                          <p:spTgt spid="242"/>
                                        </p:tgtEl>
                                        <p:attrNameLst>
                                          <p:attrName>ppt_y</p:attrName>
                                        </p:attrNameLst>
                                      </p:cBhvr>
                                      <p:tavLst>
                                        <p:tav tm="0">
                                          <p:val>
                                            <p:strVal val="#ppt_y+1"/>
                                          </p:val>
                                        </p:tav>
                                        <p:tav tm="100000">
                                          <p:val>
                                            <p:strVal val="#ppt_y-.03"/>
                                          </p:val>
                                        </p:tav>
                                      </p:tavLst>
                                    </p:anim>
                                    <p:anim calcmode="lin" valueType="num">
                                      <p:cBhvr additive="repl">
                                        <p:cTn id="198" dur="100" fill="hold">
                                          <p:stCondLst>
                                            <p:cond delay="900"/>
                                          </p:stCondLst>
                                        </p:cTn>
                                        <p:tgtEl>
                                          <p:spTgt spid="242"/>
                                        </p:tgtEl>
                                        <p:attrNameLst>
                                          <p:attrName>ppt_y</p:attrName>
                                        </p:attrNameLst>
                                      </p:cBhvr>
                                      <p:tavLst>
                                        <p:tav tm="0">
                                          <p:val>
                                            <p:strVal val="#ppt_y-.03"/>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nodeType="clickEffect" fill="hold" presetClass="entr" presetID="37">
                                  <p:stCondLst>
                                    <p:cond delay="0"/>
                                  </p:stCondLst>
                                  <p:childTnLst>
                                    <p:set>
                                      <p:cBhvr>
                                        <p:cTn id="202" dur="1" fill="hold">
                                          <p:stCondLst>
                                            <p:cond delay="0"/>
                                          </p:stCondLst>
                                        </p:cTn>
                                        <p:tgtEl>
                                          <p:spTgt spid="247"/>
                                        </p:tgtEl>
                                        <p:attrNameLst>
                                          <p:attrName>style.visibility</p:attrName>
                                        </p:attrNameLst>
                                      </p:cBhvr>
                                      <p:to>
                                        <p:strVal val="visible"/>
                                      </p:to>
                                    </p:set>
                                    <p:animEffect filter="fade" transition="in">
                                      <p:cBhvr additive="repl">
                                        <p:cTn id="203" dur="1000"/>
                                        <p:tgtEl>
                                          <p:spTgt spid="247"/>
                                        </p:tgtEl>
                                      </p:cBhvr>
                                    </p:animEffect>
                                    <p:anim calcmode="lin" valueType="num">
                                      <p:cBhvr additive="repl">
                                        <p:cTn id="204" dur="1000" fill="hold"/>
                                        <p:tgtEl>
                                          <p:spTgt spid="247"/>
                                        </p:tgtEl>
                                        <p:attrNameLst>
                                          <p:attrName>ppt_x</p:attrName>
                                        </p:attrNameLst>
                                      </p:cBhvr>
                                      <p:tavLst>
                                        <p:tav tm="0">
                                          <p:val>
                                            <p:strVal val="#ppt_x"/>
                                          </p:val>
                                        </p:tav>
                                        <p:tav tm="100000">
                                          <p:val>
                                            <p:strVal val="#ppt_x"/>
                                          </p:val>
                                        </p:tav>
                                      </p:tavLst>
                                    </p:anim>
                                    <p:anim calcmode="lin" valueType="num">
                                      <p:cBhvr additive="repl">
                                        <p:cTn id="205" dur="900" fill="hold"/>
                                        <p:tgtEl>
                                          <p:spTgt spid="247"/>
                                        </p:tgtEl>
                                        <p:attrNameLst>
                                          <p:attrName>ppt_y</p:attrName>
                                        </p:attrNameLst>
                                      </p:cBhvr>
                                      <p:tavLst>
                                        <p:tav tm="0">
                                          <p:val>
                                            <p:strVal val="#ppt_y+1"/>
                                          </p:val>
                                        </p:tav>
                                        <p:tav tm="100000">
                                          <p:val>
                                            <p:strVal val="#ppt_y-.03"/>
                                          </p:val>
                                        </p:tav>
                                      </p:tavLst>
                                    </p:anim>
                                    <p:anim calcmode="lin" valueType="num">
                                      <p:cBhvr additive="repl">
                                        <p:cTn id="206" dur="100" fill="hold">
                                          <p:stCondLst>
                                            <p:cond delay="900"/>
                                          </p:stCondLst>
                                        </p:cTn>
                                        <p:tgtEl>
                                          <p:spTgt spid="247"/>
                                        </p:tgtEl>
                                        <p:attrNameLst>
                                          <p:attrName>ppt_y</p:attrName>
                                        </p:attrNameLst>
                                      </p:cBhvr>
                                      <p:tavLst>
                                        <p:tav tm="0">
                                          <p:val>
                                            <p:strVal val="#ppt_y-.03"/>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nodeType="clickEffect" fill="hold" presetClass="entr" presetID="37">
                                  <p:stCondLst>
                                    <p:cond delay="0"/>
                                  </p:stCondLst>
                                  <p:childTnLst>
                                    <p:set>
                                      <p:cBhvr>
                                        <p:cTn id="210" dur="1" fill="hold">
                                          <p:stCondLst>
                                            <p:cond delay="0"/>
                                          </p:stCondLst>
                                        </p:cTn>
                                        <p:tgtEl>
                                          <p:spTgt spid="243"/>
                                        </p:tgtEl>
                                        <p:attrNameLst>
                                          <p:attrName>style.visibility</p:attrName>
                                        </p:attrNameLst>
                                      </p:cBhvr>
                                      <p:to>
                                        <p:strVal val="visible"/>
                                      </p:to>
                                    </p:set>
                                    <p:animEffect filter="fade" transition="in">
                                      <p:cBhvr additive="repl">
                                        <p:cTn id="211" dur="1000"/>
                                        <p:tgtEl>
                                          <p:spTgt spid="243"/>
                                        </p:tgtEl>
                                      </p:cBhvr>
                                    </p:animEffect>
                                    <p:anim calcmode="lin" valueType="num">
                                      <p:cBhvr additive="repl">
                                        <p:cTn id="212" dur="1000" fill="hold"/>
                                        <p:tgtEl>
                                          <p:spTgt spid="243"/>
                                        </p:tgtEl>
                                        <p:attrNameLst>
                                          <p:attrName>ppt_x</p:attrName>
                                        </p:attrNameLst>
                                      </p:cBhvr>
                                      <p:tavLst>
                                        <p:tav tm="0">
                                          <p:val>
                                            <p:strVal val="#ppt_x"/>
                                          </p:val>
                                        </p:tav>
                                        <p:tav tm="100000">
                                          <p:val>
                                            <p:strVal val="#ppt_x"/>
                                          </p:val>
                                        </p:tav>
                                      </p:tavLst>
                                    </p:anim>
                                    <p:anim calcmode="lin" valueType="num">
                                      <p:cBhvr additive="repl">
                                        <p:cTn id="213" dur="900" fill="hold"/>
                                        <p:tgtEl>
                                          <p:spTgt spid="243"/>
                                        </p:tgtEl>
                                        <p:attrNameLst>
                                          <p:attrName>ppt_y</p:attrName>
                                        </p:attrNameLst>
                                      </p:cBhvr>
                                      <p:tavLst>
                                        <p:tav tm="0">
                                          <p:val>
                                            <p:strVal val="#ppt_y+1"/>
                                          </p:val>
                                        </p:tav>
                                        <p:tav tm="100000">
                                          <p:val>
                                            <p:strVal val="#ppt_y-.03"/>
                                          </p:val>
                                        </p:tav>
                                      </p:tavLst>
                                    </p:anim>
                                    <p:anim calcmode="lin" valueType="num">
                                      <p:cBhvr additive="repl">
                                        <p:cTn id="214" dur="100" fill="hold">
                                          <p:stCondLst>
                                            <p:cond delay="900"/>
                                          </p:stCondLst>
                                        </p:cTn>
                                        <p:tgtEl>
                                          <p:spTgt spid="243"/>
                                        </p:tgtEl>
                                        <p:attrNameLst>
                                          <p:attrName>ppt_y</p:attrName>
                                        </p:attrNameLst>
                                      </p:cBhvr>
                                      <p:tavLst>
                                        <p:tav tm="0">
                                          <p:val>
                                            <p:strVal val="#ppt_y-.03"/>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nodeType="clickEffect" fill="hold" presetClass="entr" presetID="37">
                                  <p:stCondLst>
                                    <p:cond delay="0"/>
                                  </p:stCondLst>
                                  <p:childTnLst>
                                    <p:set>
                                      <p:cBhvr>
                                        <p:cTn id="218" dur="1" fill="hold">
                                          <p:stCondLst>
                                            <p:cond delay="0"/>
                                          </p:stCondLst>
                                        </p:cTn>
                                        <p:tgtEl>
                                          <p:spTgt spid="245"/>
                                        </p:tgtEl>
                                        <p:attrNameLst>
                                          <p:attrName>style.visibility</p:attrName>
                                        </p:attrNameLst>
                                      </p:cBhvr>
                                      <p:to>
                                        <p:strVal val="visible"/>
                                      </p:to>
                                    </p:set>
                                    <p:animEffect filter="fade" transition="in">
                                      <p:cBhvr additive="repl">
                                        <p:cTn id="219" dur="1000"/>
                                        <p:tgtEl>
                                          <p:spTgt spid="245"/>
                                        </p:tgtEl>
                                      </p:cBhvr>
                                    </p:animEffect>
                                    <p:anim calcmode="lin" valueType="num">
                                      <p:cBhvr additive="repl">
                                        <p:cTn id="220" dur="1000" fill="hold"/>
                                        <p:tgtEl>
                                          <p:spTgt spid="245"/>
                                        </p:tgtEl>
                                        <p:attrNameLst>
                                          <p:attrName>ppt_x</p:attrName>
                                        </p:attrNameLst>
                                      </p:cBhvr>
                                      <p:tavLst>
                                        <p:tav tm="0">
                                          <p:val>
                                            <p:strVal val="#ppt_x"/>
                                          </p:val>
                                        </p:tav>
                                        <p:tav tm="100000">
                                          <p:val>
                                            <p:strVal val="#ppt_x"/>
                                          </p:val>
                                        </p:tav>
                                      </p:tavLst>
                                    </p:anim>
                                    <p:anim calcmode="lin" valueType="num">
                                      <p:cBhvr additive="repl">
                                        <p:cTn id="221" dur="900" fill="hold"/>
                                        <p:tgtEl>
                                          <p:spTgt spid="245"/>
                                        </p:tgtEl>
                                        <p:attrNameLst>
                                          <p:attrName>ppt_y</p:attrName>
                                        </p:attrNameLst>
                                      </p:cBhvr>
                                      <p:tavLst>
                                        <p:tav tm="0">
                                          <p:val>
                                            <p:strVal val="#ppt_y+1"/>
                                          </p:val>
                                        </p:tav>
                                        <p:tav tm="100000">
                                          <p:val>
                                            <p:strVal val="#ppt_y-.03"/>
                                          </p:val>
                                        </p:tav>
                                      </p:tavLst>
                                    </p:anim>
                                    <p:anim calcmode="lin" valueType="num">
                                      <p:cBhvr additive="repl">
                                        <p:cTn id="222" dur="100" fill="hold">
                                          <p:stCondLst>
                                            <p:cond delay="900"/>
                                          </p:stCondLst>
                                        </p:cTn>
                                        <p:tgtEl>
                                          <p:spTgt spid="245"/>
                                        </p:tgtEl>
                                        <p:attrNameLst>
                                          <p:attrName>ppt_y</p:attrName>
                                        </p:attrNameLst>
                                      </p:cBhvr>
                                      <p:tavLst>
                                        <p:tav tm="0">
                                          <p:val>
                                            <p:strVal val="#ppt_y-.03"/>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nodeType="clickEffect" fill="hold" presetClass="entr" presetID="16" presetSubtype="26">
                                  <p:stCondLst>
                                    <p:cond delay="0"/>
                                  </p:stCondLst>
                                  <p:childTnLst>
                                    <p:set>
                                      <p:cBhvr>
                                        <p:cTn id="226" dur="1" fill="hold">
                                          <p:stCondLst>
                                            <p:cond delay="0"/>
                                          </p:stCondLst>
                                        </p:cTn>
                                        <p:tgtEl>
                                          <p:spTgt spid="244"/>
                                        </p:tgtEl>
                                        <p:attrNameLst>
                                          <p:attrName>style.visibility</p:attrName>
                                        </p:attrNameLst>
                                      </p:cBhvr>
                                      <p:to>
                                        <p:strVal val="visible"/>
                                      </p:to>
                                    </p:set>
                                    <p:animEffect filter="barn(inHorizontal)" transition="in">
                                      <p:cBhvr additive="repl">
                                        <p:cTn id="227" dur="500"/>
                                        <p:tgtEl>
                                          <p:spTgt spid="2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10487</TotalTime>
  <Application>LibreOffice/6.2.5.2$Windows_X86_64 LibreOffice_project/1ec314fa52f458adc18c4f025c545a4e8b22c159</Application>
  <Words>5554</Words>
  <Paragraphs>522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2020-11-15T19:02:36Z</dcterms:created>
  <dc:creator>Christiane VINCIGUERRA-CERAMI</dc:creator>
  <dc:description/>
  <dc:language>fr-FR</dc:language>
  <cp:lastModifiedBy/>
  <cp:lastPrinted>2018-03-28T08:55:36Z</cp:lastPrinted>
  <dcterms:modified xsi:type="dcterms:W3CDTF">2020-11-15T21:12:01Z</dcterms:modified>
  <cp:revision>330</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12.0256</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Manager">
    <vt:lpwstr>IA-IPR de SVT</vt:lpwstr>
  </property>
  <property fmtid="{D5CDD505-2E9C-101B-9397-08002B2CF9AE}" pid="8" name="Notes">
    <vt:i4>9</vt:i4>
  </property>
  <property fmtid="{D5CDD505-2E9C-101B-9397-08002B2CF9AE}" pid="9" name="PresentationFormat">
    <vt:lpwstr>Présentation à l'écran (4:3)</vt:lpwstr>
  </property>
  <property fmtid="{D5CDD505-2E9C-101B-9397-08002B2CF9AE}" pid="10" name="ScaleCrop">
    <vt:bool>0</vt:bool>
  </property>
  <property fmtid="{D5CDD505-2E9C-101B-9397-08002B2CF9AE}" pid="11" name="ShareDoc">
    <vt:bool>0</vt:bool>
  </property>
  <property fmtid="{D5CDD505-2E9C-101B-9397-08002B2CF9AE}" pid="12" name="Slides">
    <vt:i4>68</vt:i4>
  </property>
</Properties>
</file>