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9" r:id="rId3"/>
    <p:sldId id="260" r:id="rId4"/>
    <p:sldId id="266" r:id="rId5"/>
    <p:sldId id="265" r:id="rId6"/>
    <p:sldId id="263" r:id="rId7"/>
    <p:sldId id="264" r:id="rId8"/>
    <p:sldId id="267" r:id="rId9"/>
    <p:sldId id="268" r:id="rId10"/>
    <p:sldId id="262" r:id="rId11"/>
    <p:sldId id="261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69" r:id="rId28"/>
    <p:sldId id="288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E2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2606A-4C91-4DDD-8A09-7C94398CE944}" type="datetimeFigureOut">
              <a:rPr lang="fr-FR" smtClean="0"/>
              <a:pPr/>
              <a:t>05/05/2010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FE980-B1E0-48AB-B557-8B839B44F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18883-7587-45F3-B9D8-194BE821219B}" type="datetimeFigureOut">
              <a:rPr lang="fr-FR" smtClean="0"/>
              <a:pPr/>
              <a:t>05/05/2010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1A096-1862-4CC8-A5AE-F79391360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A096-1862-4CC8-A5AE-F793913601E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A096-1862-4CC8-A5AE-F793913601E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A096-1862-4CC8-A5AE-F793913601E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A096-1862-4CC8-A5AE-F793913601E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A096-1862-4CC8-A5AE-F793913601E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A096-1862-4CC8-A5AE-F793913601E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A096-1862-4CC8-A5AE-F793913601E1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46B9B-25C6-4D48-8FF0-4064D463E9CF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01CEA2-AE74-4731-8160-1746E7A3986B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E404C8-403A-427B-97C6-B50B2D2E2563}" type="datetime1">
              <a:rPr lang="fr-FR" smtClean="0"/>
              <a:t>05/05/2010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C694D-E693-4D3B-8F2C-861943D03E18}" type="datetime1">
              <a:rPr lang="fr-FR" smtClean="0"/>
              <a:t>05/05/2010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CE998-771C-4E73-8E69-B28ABEB06309}" type="datetime1">
              <a:rPr lang="fr-FR" smtClean="0"/>
              <a:t>05/05/2010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D79C7-9B20-4CFB-9D8A-3DE3C4BAC73B}" type="datetime1">
              <a:rPr lang="fr-FR" smtClean="0"/>
              <a:t>05/05/2010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90B4CF-584C-441C-BDED-424E40A08552}" type="datetime1">
              <a:rPr lang="fr-FR" smtClean="0"/>
              <a:t>05/05/2010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0FCC1-6009-4302-8E04-C009B6A2D2FE}" type="datetime1">
              <a:rPr lang="fr-FR" smtClean="0"/>
              <a:t>05/05/2010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2677C-1B59-4BBB-9CED-3F37BFF7A3F0}" type="datetime1">
              <a:rPr lang="fr-FR" smtClean="0"/>
              <a:t>05/05/2010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6C2A8-749D-40B0-A524-BDE1F86B75DF}" type="datetime1">
              <a:rPr lang="fr-FR" smtClean="0"/>
              <a:t>05/05/2010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BE9BC-6A9C-4019-829E-8122070F29A9}" type="datetime1">
              <a:rPr lang="fr-FR" smtClean="0"/>
              <a:t>05/05/2010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F2315B1-01A2-460F-A709-A94A78693B73}" type="datetime1">
              <a:rPr lang="fr-FR" smtClean="0"/>
              <a:t>05/05/2010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27660E5-051A-4BA9-BFB3-36894C912F4C}" type="datetime1">
              <a:rPr lang="fr-FR" smtClean="0"/>
              <a:t>05/05/2010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C1A7B0D-F055-43A0-84BC-B80B76472A90}" type="datetime1">
              <a:rPr lang="fr-FR" smtClean="0"/>
              <a:t>05/05/2010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5CC4082-5DD3-4F75-9852-62770A49AEF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BACCALAUREAT PROFESSIONNEL 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chemeClr val="tx1"/>
                </a:solidFill>
              </a:rPr>
              <a:t>PROTHESE DENTAIRE</a:t>
            </a:r>
          </a:p>
          <a:p>
            <a:r>
              <a:rPr lang="fr-FR" sz="4400" dirty="0" smtClean="0"/>
              <a:t>NIVEAU IV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282" y="1857364"/>
          <a:ext cx="1800225" cy="769938"/>
        </p:xfrm>
        <a:graphic>
          <a:graphicData uri="http://schemas.openxmlformats.org/presentationml/2006/ole">
            <p:oleObj spid="_x0000_s1026" r:id="rId3" imgW="4229690" imgH="2038095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001024" y="142852"/>
          <a:ext cx="976313" cy="801688"/>
        </p:xfrm>
        <a:graphic>
          <a:graphicData uri="http://schemas.openxmlformats.org/presentationml/2006/ole">
            <p:oleObj spid="_x0000_s1027" name="Picture" r:id="rId4" imgW="977760" imgH="955800" progId="Word.Picture.8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14282" y="6072206"/>
            <a:ext cx="8786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</a:rPr>
              <a:t>DERNIERE SESSION BP : 2011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2910" y="571480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ARRETE DU 8 AVRIL 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582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3400" b="1" dirty="0" smtClean="0">
                <a:solidFill>
                  <a:srgbClr val="FF0000"/>
                </a:solidFill>
              </a:rPr>
              <a:t>SAVOIRS ASSOCIÉS</a:t>
            </a:r>
            <a:endParaRPr lang="fr-FR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S.1</a:t>
            </a:r>
          </a:p>
          <a:p>
            <a:pPr>
              <a:buNone/>
            </a:pPr>
            <a:r>
              <a:rPr lang="fr-FR" dirty="0" smtClean="0"/>
              <a:t> – Anatomie et  physiologie de la sphère bucco-dentaire</a:t>
            </a:r>
          </a:p>
          <a:p>
            <a:pPr>
              <a:buNone/>
            </a:pPr>
            <a:r>
              <a:rPr lang="fr-FR" dirty="0" smtClean="0"/>
              <a:t>S.2 </a:t>
            </a:r>
          </a:p>
          <a:p>
            <a:pPr>
              <a:buNone/>
            </a:pPr>
            <a:r>
              <a:rPr lang="fr-FR" dirty="0" smtClean="0"/>
              <a:t>– Morphologie des dents et dessin morphologie</a:t>
            </a:r>
          </a:p>
          <a:p>
            <a:pPr>
              <a:buNone/>
            </a:pPr>
            <a:r>
              <a:rPr lang="fr-FR" dirty="0" smtClean="0"/>
              <a:t>S.3 </a:t>
            </a:r>
          </a:p>
          <a:p>
            <a:pPr>
              <a:buNone/>
            </a:pPr>
            <a:r>
              <a:rPr lang="fr-FR" dirty="0" smtClean="0"/>
              <a:t>– Technologie des techniques de fabrication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S.4</a:t>
            </a:r>
          </a:p>
          <a:p>
            <a:pPr>
              <a:buNone/>
            </a:pPr>
            <a:r>
              <a:rPr lang="fr-FR" dirty="0" smtClean="0"/>
              <a:t> - des matériaux et produits</a:t>
            </a:r>
          </a:p>
          <a:p>
            <a:pPr>
              <a:buNone/>
            </a:pPr>
            <a:r>
              <a:rPr lang="fr-FR" dirty="0" smtClean="0"/>
              <a:t>S.5 </a:t>
            </a:r>
          </a:p>
          <a:p>
            <a:pPr>
              <a:buNone/>
            </a:pPr>
            <a:r>
              <a:rPr lang="fr-FR" dirty="0" smtClean="0"/>
              <a:t>- Hygiène, conditions de travail et réglementation appliquées au laboratoire</a:t>
            </a:r>
          </a:p>
          <a:p>
            <a:pPr>
              <a:buNone/>
            </a:pPr>
            <a:r>
              <a:rPr lang="fr-FR" dirty="0" smtClean="0"/>
              <a:t>S.6</a:t>
            </a:r>
          </a:p>
          <a:p>
            <a:pPr>
              <a:buNone/>
            </a:pPr>
            <a:r>
              <a:rPr lang="fr-FR" dirty="0" smtClean="0"/>
              <a:t> – Etude des matériels, des outillages et des équipements</a:t>
            </a:r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4234" y="381001"/>
            <a:ext cx="8229600" cy="22098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133600" y="2819400"/>
            <a:ext cx="6560234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COMPETENCES GLOBALES</a:t>
            </a:r>
          </a:p>
          <a:p>
            <a:pPr>
              <a:buNone/>
            </a:pPr>
            <a:r>
              <a:rPr lang="fr-FR" b="1" dirty="0" smtClean="0"/>
              <a:t>C1</a:t>
            </a:r>
            <a:endParaRPr lang="fr-FR" dirty="0" smtClean="0"/>
          </a:p>
          <a:p>
            <a:pPr>
              <a:buNone/>
            </a:pPr>
            <a:r>
              <a:rPr lang="fr-FR" cap="small" dirty="0" smtClean="0"/>
              <a:t>s'informer, communiquer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C2</a:t>
            </a:r>
            <a:endParaRPr lang="fr-FR" dirty="0" smtClean="0"/>
          </a:p>
          <a:p>
            <a:pPr>
              <a:buNone/>
            </a:pPr>
            <a:r>
              <a:rPr lang="fr-FR" cap="small" dirty="0" smtClean="0"/>
              <a:t>analyser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C3</a:t>
            </a:r>
            <a:endParaRPr lang="fr-FR" dirty="0" smtClean="0"/>
          </a:p>
          <a:p>
            <a:pPr>
              <a:buNone/>
            </a:pPr>
            <a:r>
              <a:rPr lang="fr-FR" sz="2800" cap="small" dirty="0" smtClean="0"/>
              <a:t>ORGANISER</a:t>
            </a:r>
            <a:endParaRPr lang="fr-FR" sz="2800" dirty="0" smtClean="0"/>
          </a:p>
          <a:p>
            <a:pPr>
              <a:buNone/>
            </a:pPr>
            <a:r>
              <a:rPr lang="fr-FR" b="1" dirty="0" smtClean="0"/>
              <a:t>C4</a:t>
            </a:r>
            <a:endParaRPr lang="fr-FR" dirty="0" smtClean="0"/>
          </a:p>
          <a:p>
            <a:pPr>
              <a:buNone/>
            </a:pPr>
            <a:r>
              <a:rPr lang="fr-FR" cap="small" dirty="0" smtClean="0"/>
              <a:t>réaliser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C5</a:t>
            </a:r>
            <a:endParaRPr lang="fr-FR" dirty="0" smtClean="0"/>
          </a:p>
          <a:p>
            <a:pPr>
              <a:buNone/>
            </a:pPr>
            <a:r>
              <a:rPr lang="fr-FR" sz="2800" cap="small" dirty="0" smtClean="0"/>
              <a:t>CONTROLER</a:t>
            </a:r>
            <a:endParaRPr lang="fr-FR" sz="2800" dirty="0" smtClean="0"/>
          </a:p>
          <a:p>
            <a:pPr>
              <a:buNone/>
            </a:pPr>
            <a:r>
              <a:rPr lang="fr-FR" b="1" dirty="0" smtClean="0"/>
              <a:t>C6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ASSURER LA MAINTENANCE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4234" y="381001"/>
            <a:ext cx="8229600" cy="22098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133600" y="2819400"/>
            <a:ext cx="6560234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64234" y="381001"/>
            <a:ext cx="8229600" cy="22098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133600" y="2819400"/>
            <a:ext cx="6560234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2214546" y="3643314"/>
          <a:ext cx="6715172" cy="2009843"/>
        </p:xfrm>
        <a:graphic>
          <a:graphicData uri="http://schemas.openxmlformats.org/drawingml/2006/table">
            <a:tbl>
              <a:tblPr/>
              <a:tblGrid>
                <a:gridCol w="2911010"/>
                <a:gridCol w="1949862"/>
                <a:gridCol w="1854300"/>
              </a:tblGrid>
              <a:tr h="31254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Times New Roman"/>
                          <a:ea typeface="Times New Roman"/>
                          <a:cs typeface="Arial"/>
                        </a:rPr>
                        <a:t>Enseignements professionnels et enseignements généraux liés à la spécialité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1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Enseignements professionnels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1152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384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Économie-gestion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84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28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Prévention-santé-environnement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84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28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Français et/ou mathématiques et/ou langue vivante et/ou sciences physiques et chimiques et/ou arts appliqués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152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2214546" y="1571612"/>
          <a:ext cx="6715172" cy="2000264"/>
        </p:xfrm>
        <a:graphic>
          <a:graphicData uri="http://schemas.openxmlformats.org/drawingml/2006/table">
            <a:tbl>
              <a:tblPr/>
              <a:tblGrid>
                <a:gridCol w="2911010"/>
                <a:gridCol w="1984780"/>
                <a:gridCol w="1819382"/>
              </a:tblGrid>
              <a:tr h="2439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Times New Roman"/>
                          <a:ea typeface="Times New Roman"/>
                          <a:cs typeface="Arial"/>
                        </a:rPr>
                        <a:t>Enseignements généraux 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9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Français, Histoire-Géographie, éducation à la citoyenneté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380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126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Mathématiques Sciences Physiques et Chimiques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349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116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Langue vivante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181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60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Arts Appliqués - Cultures Artistiques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84 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28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EPS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224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75 (1)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41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Total 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2690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896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57158" y="42860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EXTRAIT DU B.O.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2214545" y="214290"/>
          <a:ext cx="6643736" cy="1285884"/>
        </p:xfrm>
        <a:graphic>
          <a:graphicData uri="http://schemas.openxmlformats.org/drawingml/2006/table">
            <a:tbl>
              <a:tblPr/>
              <a:tblGrid>
                <a:gridCol w="2880043"/>
                <a:gridCol w="1963666"/>
                <a:gridCol w="1800027"/>
              </a:tblGrid>
              <a:tr h="1285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Disciplines et activités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Durée horaire 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cycle 3 ans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Durée horaire annuelle moyenne indicative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285720" y="5929330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VOLUME GLOBAL DE FORMATION PAR LA VOIE DE L’APPRENTISSAGE POUR UN CYCLE DE TROIS ANS : 1900 HEURES ENVIRON.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BACCALAUREAT PROFESSIONNEL  </a:t>
            </a:r>
            <a:endParaRPr lang="fr-F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9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z="4400" smtClean="0"/>
              <a:t>PROTHESE DENTAIRE</a:t>
            </a:r>
          </a:p>
          <a:p>
            <a:pPr eaLnBrk="1" hangingPunct="1">
              <a:spcBef>
                <a:spcPct val="0"/>
              </a:spcBef>
            </a:pPr>
            <a:r>
              <a:rPr lang="fr-FR" sz="4400" smtClean="0"/>
              <a:t>NIVEAU IV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D8B415-C61E-4C0C-9068-3BE3B55A8D7F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313" y="1857375"/>
          <a:ext cx="1800225" cy="769938"/>
        </p:xfrm>
        <a:graphic>
          <a:graphicData uri="http://schemas.openxmlformats.org/presentationml/2006/ole">
            <p:oleObj spid="_x0000_s22530" r:id="rId3" imgW="4229690" imgH="2038095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001000" y="142875"/>
          <a:ext cx="976313" cy="801688"/>
        </p:xfrm>
        <a:graphic>
          <a:graphicData uri="http://schemas.openxmlformats.org/presentationml/2006/ole">
            <p:oleObj spid="_x0000_s22531" name="Picture" r:id="rId4" imgW="977760" imgH="955800" progId="Word.Picture.8">
              <p:embed/>
            </p:oleObj>
          </a:graphicData>
        </a:graphic>
      </p:graphicFrame>
      <p:sp>
        <p:nvSpPr>
          <p:cNvPr id="1030" name="ZoneTexte 5"/>
          <p:cNvSpPr txBox="1">
            <a:spLocks noChangeArrowheads="1"/>
          </p:cNvSpPr>
          <p:nvPr/>
        </p:nvSpPr>
        <p:spPr bwMode="auto">
          <a:xfrm>
            <a:off x="1500188" y="4714875"/>
            <a:ext cx="728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 dirty="0">
                <a:latin typeface="Rockwell" pitchFamily="18" charset="0"/>
              </a:rPr>
              <a:t>REGLEMENT D’EXAMEN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115328" cy="88898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FR" b="1" dirty="0" smtClean="0">
                <a:latin typeface="Arial Narrow" pitchFamily="34" charset="0"/>
              </a:rPr>
              <a:t/>
            </a:r>
            <a:br>
              <a:rPr lang="fr-FR" b="1" dirty="0" smtClean="0">
                <a:latin typeface="Arial Narrow" pitchFamily="34" charset="0"/>
              </a:rPr>
            </a:br>
            <a:endParaRPr lang="fr-FR" sz="2700" b="1" dirty="0">
              <a:latin typeface="Arial Narrow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7188" y="1643063"/>
          <a:ext cx="8143933" cy="4787502"/>
        </p:xfrm>
        <a:graphic>
          <a:graphicData uri="http://schemas.openxmlformats.org/drawingml/2006/table">
            <a:tbl>
              <a:tblPr/>
              <a:tblGrid>
                <a:gridCol w="2920665"/>
                <a:gridCol w="619534"/>
                <a:gridCol w="442526"/>
                <a:gridCol w="796545"/>
                <a:gridCol w="619534"/>
                <a:gridCol w="885049"/>
                <a:gridCol w="619534"/>
                <a:gridCol w="624698"/>
                <a:gridCol w="615848"/>
              </a:tblGrid>
              <a:tr h="218067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SPECIALITE Prothèse dentaire DU BACCALAURÉAT PROFESSIONNEL 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Candidats de la voie scolaire dans un établissement public ou privé sous contrat, CFA ou section d'apprentissage habilité, formation professionnelle continue dans un établissement public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Candidats de la voie scolaire dans un établissement privé, CFA ou section d'apprentissage non habilité, formation professionnelle continue en établissement privé, enseignement à distance, candidats justifiant de 3 années d'expérience professionnelle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Candidats de la voie de la formation professionnelle continue dans un établissement public habilité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2474">
                <a:tc>
                  <a:txBody>
                    <a:bodyPr/>
                    <a:lstStyle/>
                    <a:p>
                      <a:pPr marL="3619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Épreuves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Unités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Coef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Mode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Durée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Mode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Durée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Mode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Durée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23">
                <a:tc>
                  <a:txBody>
                    <a:bodyPr/>
                    <a:lstStyle/>
                    <a:p>
                      <a:pPr marL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E1 : Épreuve scientifique 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12">
                <a:tc>
                  <a:txBody>
                    <a:bodyPr/>
                    <a:lstStyle/>
                    <a:p>
                      <a:pPr marL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Sous - Épreuve E11 :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Mathématiques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U11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1,5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80"/>
                        </a:spcBef>
                        <a:spcAft>
                          <a:spcPts val="0"/>
                        </a:spcAft>
                        <a:tabLst>
                          <a:tab pos="179705" algn="ctr"/>
                        </a:tabLs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Ponctuel écrit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1h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48">
                <a:tc>
                  <a:txBody>
                    <a:bodyPr/>
                    <a:lstStyle/>
                    <a:p>
                      <a:pPr marL="2921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Sous - Épreuve E12 :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9210"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Sciences physiques et chimiques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U12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1,5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Ponctuel écrit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1h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indent="-127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 E2 : Épreuve technologique</a:t>
                      </a: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80"/>
                        </a:spcBef>
                        <a:spcAft>
                          <a:spcPts val="0"/>
                        </a:spcAft>
                        <a:tabLst>
                          <a:tab pos="179705" algn="ctr"/>
                        </a:tabLs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69">
                <a:tc>
                  <a:txBody>
                    <a:bodyPr/>
                    <a:lstStyle/>
                    <a:p>
                      <a:pPr marL="29210"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Sous - Épreuve E21 :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9210"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Technologie professionnelle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9210"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et Dessin morphologique 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U21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Ponctuel écrit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5h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Ponctuel écrit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5h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69">
                <a:tc>
                  <a:txBody>
                    <a:bodyPr/>
                    <a:lstStyle/>
                    <a:p>
                      <a:pPr marL="2921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Sous - Épreuve E22 :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Hygiène et réglementation appliquées au laboratoire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Calibri"/>
                          <a:cs typeface="Times New Roman"/>
                        </a:rPr>
                        <a:t>U22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Ponctuel écrit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2h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Ponctuel écrit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2h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indent="-127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17497" name="Rectangle 4"/>
          <p:cNvSpPr>
            <a:spLocks noChangeArrowheads="1"/>
          </p:cNvSpPr>
          <p:nvPr/>
        </p:nvSpPr>
        <p:spPr bwMode="auto">
          <a:xfrm>
            <a:off x="1214438" y="357188"/>
            <a:ext cx="5857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b="1">
                <a:latin typeface="Arial Narrow" pitchFamily="34" charset="0"/>
              </a:rPr>
              <a:t>E1 : Epreuve scientifique</a:t>
            </a:r>
          </a:p>
          <a:p>
            <a:pPr algn="ctr"/>
            <a:r>
              <a:rPr lang="fr-FR" sz="2800" b="1">
                <a:latin typeface="Arial Narrow" pitchFamily="34" charset="0"/>
              </a:rPr>
              <a:t>E2 : Epreuve technologique</a:t>
            </a:r>
            <a:endParaRPr 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b="1" dirty="0" smtClean="0">
                <a:latin typeface="Arial Narrow" pitchFamily="34" charset="0"/>
              </a:rPr>
              <a:t>E3 : Epreuve professionnelle</a:t>
            </a:r>
            <a:endParaRPr lang="fr-FR" b="1" dirty="0">
              <a:latin typeface="Arial Narrow" pitchFamily="34" charset="0"/>
            </a:endParaRPr>
          </a:p>
        </p:txBody>
      </p:sp>
      <p:graphicFrame>
        <p:nvGraphicFramePr>
          <p:cNvPr id="19913" name="Group 457"/>
          <p:cNvGraphicFramePr>
            <a:graphicFrameLocks noGrp="1"/>
          </p:cNvGraphicFramePr>
          <p:nvPr>
            <p:ph idx="1"/>
          </p:nvPr>
        </p:nvGraphicFramePr>
        <p:xfrm>
          <a:off x="468313" y="1442851"/>
          <a:ext cx="8218487" cy="5187968"/>
        </p:xfrm>
        <a:graphic>
          <a:graphicData uri="http://schemas.openxmlformats.org/drawingml/2006/table">
            <a:tbl>
              <a:tblPr/>
              <a:tblGrid>
                <a:gridCol w="2663825"/>
                <a:gridCol w="792162"/>
                <a:gridCol w="460375"/>
                <a:gridCol w="1027113"/>
                <a:gridCol w="601662"/>
                <a:gridCol w="862013"/>
                <a:gridCol w="604837"/>
                <a:gridCol w="606425"/>
                <a:gridCol w="600075"/>
              </a:tblGrid>
              <a:tr h="354002">
                <a:tc>
                  <a:txBody>
                    <a:bodyPr/>
                    <a:lstStyle/>
                    <a:p>
                      <a:pPr marL="266700" indent="-23749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266700" indent="-23749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Arial"/>
                          <a:ea typeface="Calibri"/>
                          <a:cs typeface="Times New Roman"/>
                        </a:rPr>
                        <a:t>E3</a:t>
                      </a: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 : </a:t>
                      </a:r>
                      <a:r>
                        <a:rPr lang="fr-FR" sz="1400" b="1" spc="-20" dirty="0">
                          <a:latin typeface="Arial"/>
                          <a:ea typeface="Calibri"/>
                          <a:cs typeface="Times New Roman"/>
                        </a:rPr>
                        <a:t>Épreuve professionnelle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2921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Sous-ÉpreuveE31 : Pratique 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921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professionnelle 1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921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Prothèse amovible totale </a:t>
                      </a:r>
                      <a:r>
                        <a:rPr lang="fr-FR" sz="1400" dirty="0" err="1">
                          <a:latin typeface="Arial"/>
                          <a:ea typeface="Calibri"/>
                          <a:cs typeface="Times New Roman"/>
                        </a:rPr>
                        <a:t>maxillo</a:t>
                      </a: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-mandibulaire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921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et orthodontie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600"/>
                        </a:spcBef>
                        <a:spcAft>
                          <a:spcPts val="0"/>
                        </a:spcAft>
                      </a:pPr>
                      <a:endParaRPr lang="nl-NL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160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latin typeface="Arial"/>
                          <a:ea typeface="Calibri"/>
                          <a:cs typeface="Times New Roman"/>
                        </a:rPr>
                        <a:t>U31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600"/>
                        </a:spcBef>
                        <a:spcAft>
                          <a:spcPts val="0"/>
                        </a:spcAft>
                      </a:pPr>
                      <a:endParaRPr lang="nl-NL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160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60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Calibri"/>
                          <a:cs typeface="Times New Roman"/>
                        </a:rPr>
                        <a:t>Ponctuel pratique</a:t>
                      </a: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Calibri"/>
                          <a:cs typeface="Times New Roman"/>
                        </a:rPr>
                        <a:t>14h</a:t>
                      </a: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6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2554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Sous - Épreuve </a:t>
                      </a:r>
                      <a:r>
                        <a:rPr lang="fr-FR" sz="1400" b="1" dirty="0" smtClean="0">
                          <a:latin typeface="Arial"/>
                          <a:ea typeface="Calibri"/>
                          <a:cs typeface="Times New Roman"/>
                        </a:rPr>
                        <a:t>E32 </a:t>
                      </a: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fr-FR" sz="1400" b="1" dirty="0" smtClean="0">
                          <a:latin typeface="Arial"/>
                          <a:ea typeface="Calibri"/>
                          <a:cs typeface="Times New Roman"/>
                        </a:rPr>
                        <a:t>Pratique </a:t>
                      </a: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Arial"/>
                          <a:ea typeface="Calibri"/>
                          <a:cs typeface="Times New Roman"/>
                        </a:rPr>
                        <a:t>professionnelle </a:t>
                      </a: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92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292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Arial"/>
                          <a:ea typeface="Calibri"/>
                          <a:cs typeface="Times New Roman"/>
                        </a:rPr>
                        <a:t>Prothèse partielle métallique</a:t>
                      </a:r>
                    </a:p>
                    <a:p>
                      <a:pPr marL="292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Arial"/>
                          <a:ea typeface="Calibri"/>
                          <a:cs typeface="Times New Roman"/>
                        </a:rPr>
                        <a:t>Prothèse fixée </a:t>
                      </a:r>
                    </a:p>
                    <a:p>
                      <a:pPr marL="292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Arial"/>
                          <a:ea typeface="Calibri"/>
                          <a:cs typeface="Times New Roman"/>
                        </a:rPr>
                        <a:t>Conception </a:t>
                      </a: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assistée par ordinateur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U32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Calibri"/>
                          <a:cs typeface="Times New Roman"/>
                        </a:rPr>
                        <a:t>Ponctuel pratique</a:t>
                      </a: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26h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marL="2921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Sous- Épreuve E33 : Rapport d’activités en milieu professionnel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nl-NL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latin typeface="Arial"/>
                          <a:ea typeface="Calibri"/>
                          <a:cs typeface="Times New Roman"/>
                        </a:rPr>
                        <a:t>U33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4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l-NL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Ponctuel oral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30min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2857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Sous-</a:t>
                      </a:r>
                      <a:r>
                        <a:rPr lang="fr-FR" sz="1400" b="1" dirty="0" err="1">
                          <a:latin typeface="Arial"/>
                          <a:ea typeface="Calibri"/>
                          <a:cs typeface="Times New Roman"/>
                        </a:rPr>
                        <a:t>Epreuve</a:t>
                      </a: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 E34 :  </a:t>
                      </a:r>
                      <a:r>
                        <a:rPr lang="fr-FR" sz="1400" b="1" dirty="0" err="1">
                          <a:latin typeface="Arial"/>
                          <a:ea typeface="Calibri"/>
                          <a:cs typeface="Times New Roman"/>
                        </a:rPr>
                        <a:t>Economie</a:t>
                      </a: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-gestion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Arial"/>
                          <a:ea typeface="Calibri"/>
                          <a:cs typeface="Times New Roman"/>
                        </a:rPr>
                        <a:t>E34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nl-NL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nl-NL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nl-NL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Ponctuel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Oral 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Calibri"/>
                          <a:cs typeface="Times New Roman"/>
                        </a:rPr>
                        <a:t>30 min</a:t>
                      </a: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2857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Sous-épreuve E35 : Prévention - santé  -environnement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Arial"/>
                          <a:ea typeface="Calibri"/>
                          <a:cs typeface="Times New Roman"/>
                        </a:rPr>
                        <a:t>E35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nl-NL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nl-NL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nl-NL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nl-NL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Ponctuel écrit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2H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085" marR="450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dirty="0" smtClean="0">
                <a:latin typeface="Arial Narrow" pitchFamily="34" charset="0"/>
              </a:rPr>
              <a:t>Epreuves d’enseignement général</a:t>
            </a:r>
            <a:endParaRPr lang="fr-FR" dirty="0"/>
          </a:p>
        </p:txBody>
      </p:sp>
      <p:graphicFrame>
        <p:nvGraphicFramePr>
          <p:cNvPr id="20867" name="Group 387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91513" cy="4898073"/>
        </p:xfrm>
        <a:graphic>
          <a:graphicData uri="http://schemas.openxmlformats.org/drawingml/2006/table">
            <a:tbl>
              <a:tblPr/>
              <a:tblGrid>
                <a:gridCol w="2667000"/>
                <a:gridCol w="793750"/>
                <a:gridCol w="460375"/>
                <a:gridCol w="1028700"/>
                <a:gridCol w="603250"/>
                <a:gridCol w="862013"/>
                <a:gridCol w="606425"/>
                <a:gridCol w="693737"/>
                <a:gridCol w="576263"/>
              </a:tblGrid>
              <a:tr h="16621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BACCALAURÉAT PROFESSIONNEL</a:t>
                      </a: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Prothèse dentaire</a:t>
                      </a: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Candidats de la voie scolaire dans un établissement public ou privé sous contrat, CFA ou section d'apprentissage habilité, formation professionnelle continue dans un établissement public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Candidats de la voie scolaire dans un établissement privé, CFA ou section d'apprentissage non habilité, formation professionnelle continue en établissement privé, enseignement à distance, candidats justifiant de 3 années d'expérience professionnelle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Candidats de la voie de la formation professionnelle continue dans un établissement public habilité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Épreuves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Unités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Coef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Mode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Durée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Mode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Durée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Mode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Durée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E4 : Épreuve de langue vivante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U4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CCF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Ponctuel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E5 : Épreuve de français, histoire et géographie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Sous - épreuve E51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 : Français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Sous - épreuve E52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 : Histoire et géographie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U51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Ponctuel écrit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Ponctuel écrit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2h30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Ponctuel écrit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Ponctuel écrit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2h30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CCF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E6 : Épreuve d’éducation artistique, arts appliqués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U6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Ponctuel écrit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E7 : Épreuve d’éducation physique et sportive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U7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Ponctuel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Épreuves facultatives(1)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Langue vivante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UF1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Ponctuel 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20min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Ponctuel oral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20min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Ponctuel 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20min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BACCALAUREAT PROFESSIONNEL  </a:t>
            </a:r>
            <a:endParaRPr lang="fr-F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81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z="4400" smtClean="0"/>
              <a:t>PROTHESE DENTAIRE</a:t>
            </a:r>
          </a:p>
          <a:p>
            <a:pPr eaLnBrk="1" hangingPunct="1">
              <a:spcBef>
                <a:spcPct val="0"/>
              </a:spcBef>
            </a:pPr>
            <a:r>
              <a:rPr lang="fr-FR" sz="4400" smtClean="0"/>
              <a:t>NIVEAU IV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D8B415-C61E-4C0C-9068-3BE3B55A8D7F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14313" y="1857375"/>
          <a:ext cx="1800225" cy="769938"/>
        </p:xfrm>
        <a:graphic>
          <a:graphicData uri="http://schemas.openxmlformats.org/presentationml/2006/ole">
            <p:oleObj spid="_x0000_s23554" r:id="rId3" imgW="4229690" imgH="2038095" progId="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8001000" y="142875"/>
          <a:ext cx="976313" cy="801688"/>
        </p:xfrm>
        <a:graphic>
          <a:graphicData uri="http://schemas.openxmlformats.org/presentationml/2006/ole">
            <p:oleObj spid="_x0000_s23555" name="Picture" r:id="rId4" imgW="977760" imgH="955800" progId="Word.Picture.8">
              <p:embed/>
            </p:oleObj>
          </a:graphicData>
        </a:graphic>
      </p:graphicFrame>
      <p:sp>
        <p:nvSpPr>
          <p:cNvPr id="24582" name="ZoneTexte 5"/>
          <p:cNvSpPr txBox="1">
            <a:spLocks noChangeArrowheads="1"/>
          </p:cNvSpPr>
          <p:nvPr/>
        </p:nvSpPr>
        <p:spPr bwMode="auto">
          <a:xfrm>
            <a:off x="1500188" y="4714875"/>
            <a:ext cx="728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latin typeface="Rockwell" pitchFamily="18" charset="0"/>
              </a:rPr>
              <a:t>DEFINITION DES EPREUVES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68264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b="1" dirty="0" smtClean="0">
                <a:latin typeface="Arial Narrow" pitchFamily="34" charset="0"/>
              </a:rPr>
              <a:t>E2 : Epreuve technologique</a:t>
            </a:r>
            <a:endParaRPr lang="fr-FR" dirty="0"/>
          </a:p>
        </p:txBody>
      </p:sp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254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FR" sz="1600" b="1" dirty="0" smtClean="0">
                <a:latin typeface="Arial Narrow" pitchFamily="34" charset="0"/>
              </a:rPr>
              <a:t>Sous épreuve E21 : Technologie professionnelle et dessin morphologique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fr-FR" sz="1600" b="1" dirty="0" smtClean="0">
                <a:latin typeface="Arial Narrow" pitchFamily="34" charset="0"/>
              </a:rPr>
              <a:t>Durée : 5h 	coefficient : 4</a:t>
            </a:r>
          </a:p>
        </p:txBody>
      </p:sp>
      <p:sp>
        <p:nvSpPr>
          <p:cNvPr id="35" name="Espace réservé du numéro de diapositiv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25603" name="ZoneTexte 3"/>
          <p:cNvSpPr txBox="1">
            <a:spLocks noChangeArrowheads="1"/>
          </p:cNvSpPr>
          <p:nvPr/>
        </p:nvSpPr>
        <p:spPr bwMode="auto">
          <a:xfrm>
            <a:off x="285720" y="1643050"/>
            <a:ext cx="83581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latin typeface="Arial Narrow" pitchFamily="34" charset="0"/>
              </a:rPr>
              <a:t>Cette épreuve prend appui sur un dossier technique. Elle permet de vérifier l’aptitude du candidat à analyser une demande de prothèse et à préparer  sa fabrication. Le candidat doit être capable de représenter  tout ou partie d’une dent ou d’une arcade.</a:t>
            </a:r>
          </a:p>
        </p:txBody>
      </p:sp>
      <p:sp>
        <p:nvSpPr>
          <p:cNvPr id="25604" name="ZoneTexte 4"/>
          <p:cNvSpPr txBox="1">
            <a:spLocks noChangeArrowheads="1"/>
          </p:cNvSpPr>
          <p:nvPr/>
        </p:nvSpPr>
        <p:spPr bwMode="auto">
          <a:xfrm>
            <a:off x="500034" y="2285992"/>
            <a:ext cx="77867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b="1" dirty="0">
                <a:latin typeface="Arial Narrow" pitchFamily="34" charset="0"/>
              </a:rPr>
              <a:t>Les savoirs associés évalués  sont </a:t>
            </a:r>
            <a:r>
              <a:rPr lang="fr-FR" sz="1400" b="1" dirty="0" smtClean="0">
                <a:latin typeface="Arial Narrow" pitchFamily="34" charset="0"/>
              </a:rPr>
              <a:t>:</a:t>
            </a:r>
          </a:p>
          <a:p>
            <a:r>
              <a:rPr lang="fr-FR" sz="1400" dirty="0" smtClean="0">
                <a:latin typeface="Arial Narrow" pitchFamily="34" charset="0"/>
              </a:rPr>
              <a:t>              S1 </a:t>
            </a:r>
            <a:r>
              <a:rPr lang="fr-FR" sz="1400" dirty="0">
                <a:latin typeface="Arial Narrow" pitchFamily="34" charset="0"/>
              </a:rPr>
              <a:t>: anatomie et </a:t>
            </a:r>
            <a:r>
              <a:rPr lang="fr-FR" sz="1400" dirty="0" smtClean="0">
                <a:latin typeface="Arial Narrow" pitchFamily="34" charset="0"/>
              </a:rPr>
              <a:t>physiologie                          S3 : technologie des techniques de fabrication</a:t>
            </a:r>
            <a:endParaRPr lang="fr-FR" sz="1400" dirty="0">
              <a:latin typeface="Arial Narrow" pitchFamily="34" charset="0"/>
            </a:endParaRPr>
          </a:p>
          <a:p>
            <a:r>
              <a:rPr lang="fr-FR" sz="1400" dirty="0" smtClean="0">
                <a:latin typeface="Arial Narrow" pitchFamily="34" charset="0"/>
              </a:rPr>
              <a:t>              S2 </a:t>
            </a:r>
            <a:r>
              <a:rPr lang="fr-FR" sz="1400" dirty="0">
                <a:latin typeface="Arial Narrow" pitchFamily="34" charset="0"/>
              </a:rPr>
              <a:t>: morphologie et </a:t>
            </a:r>
            <a:r>
              <a:rPr lang="fr-FR" sz="1400" dirty="0" smtClean="0">
                <a:latin typeface="Arial Narrow" pitchFamily="34" charset="0"/>
              </a:rPr>
              <a:t>dessin                             S4 : matériaux et produits</a:t>
            </a:r>
            <a:endParaRPr lang="fr-FR" sz="1400" dirty="0">
              <a:latin typeface="Arial Narrow" pitchFamily="34" charset="0"/>
            </a:endParaRPr>
          </a:p>
          <a:p>
            <a:r>
              <a:rPr lang="fr-FR" sz="1400" dirty="0" smtClean="0">
                <a:latin typeface="Arial Narrow" pitchFamily="34" charset="0"/>
              </a:rPr>
              <a:t>                                                                S6 matériel, outillage et équipement</a:t>
            </a:r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85786" y="285749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Bouton d'action : Suivant 6">
            <a:hlinkClick r:id="" action="ppaction://hlinkshowjump?jump=nextslide" highlightClick="1"/>
          </p:cNvPr>
          <p:cNvSpPr/>
          <p:nvPr/>
        </p:nvSpPr>
        <p:spPr>
          <a:xfrm>
            <a:off x="3643306" y="257174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Suivant 7">
            <a:hlinkClick r:id="" action="ppaction://hlinkshowjump?jump=nextslide" highlightClick="1"/>
          </p:cNvPr>
          <p:cNvSpPr/>
          <p:nvPr/>
        </p:nvSpPr>
        <p:spPr>
          <a:xfrm>
            <a:off x="3643306" y="285749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Bouton d'action : Suivant 8">
            <a:hlinkClick r:id="" action="ppaction://hlinkshowjump?jump=nextslide" highlightClick="1"/>
          </p:cNvPr>
          <p:cNvSpPr/>
          <p:nvPr/>
        </p:nvSpPr>
        <p:spPr>
          <a:xfrm>
            <a:off x="2857488" y="300037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'action : Suivant 9">
            <a:hlinkClick r:id="" action="ppaction://hlinkshowjump?jump=nextslide" highlightClick="1"/>
          </p:cNvPr>
          <p:cNvSpPr/>
          <p:nvPr/>
        </p:nvSpPr>
        <p:spPr>
          <a:xfrm>
            <a:off x="785786" y="257174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00034" y="3286124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Les compétences évaluées sont :</a:t>
            </a:r>
          </a:p>
          <a:p>
            <a:endParaRPr lang="fr-FR" sz="1400" dirty="0"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71538" y="4429132"/>
            <a:ext cx="74295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Arial Narrow" pitchFamily="34" charset="0"/>
              </a:rPr>
              <a:t>C21 Analyser l'empreinte en regard de la prescription</a:t>
            </a:r>
            <a:endParaRPr lang="fr-FR" sz="1400" dirty="0">
              <a:latin typeface="Arial Narrow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071538" y="5786454"/>
            <a:ext cx="764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Narrow" pitchFamily="34" charset="0"/>
              </a:rPr>
              <a:t>C4 Réaliser non compris C41 Nettoyer et désinfecter tous types d’empreintes</a:t>
            </a:r>
            <a:endParaRPr lang="fr-FR" sz="1400" dirty="0">
              <a:latin typeface="Arial Narrow" pitchFamily="34" charset="0"/>
            </a:endParaRPr>
          </a:p>
        </p:txBody>
      </p:sp>
      <p:grpSp>
        <p:nvGrpSpPr>
          <p:cNvPr id="3" name="Groupe 36"/>
          <p:cNvGrpSpPr/>
          <p:nvPr/>
        </p:nvGrpSpPr>
        <p:grpSpPr>
          <a:xfrm>
            <a:off x="714348" y="3571876"/>
            <a:ext cx="7358114" cy="2808107"/>
            <a:chOff x="714348" y="3571876"/>
            <a:chExt cx="7358114" cy="2808107"/>
          </a:xfrm>
        </p:grpSpPr>
        <p:sp>
          <p:nvSpPr>
            <p:cNvPr id="13" name="Rectangle 12"/>
            <p:cNvSpPr/>
            <p:nvPr/>
          </p:nvSpPr>
          <p:spPr>
            <a:xfrm>
              <a:off x="1071538" y="3571876"/>
              <a:ext cx="685804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400" dirty="0" smtClean="0">
                  <a:latin typeface="Arial Narrow" pitchFamily="34" charset="0"/>
                </a:rPr>
                <a:t>C11 Rechercher, exploiter des documents et informations, afin de contribuer à la mise en œuvre</a:t>
              </a:r>
              <a:endParaRPr lang="fr-FR" sz="1400" dirty="0">
                <a:latin typeface="Arial Narrow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71538" y="3857628"/>
              <a:ext cx="70009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400" dirty="0" smtClean="0">
                  <a:latin typeface="Arial Narrow" pitchFamily="34" charset="0"/>
                </a:rPr>
                <a:t>C12 Communiquer au sein de l’entreprise en utilisant le vocabulaire approprié</a:t>
              </a:r>
              <a:endParaRPr lang="fr-FR" sz="1400" dirty="0">
                <a:latin typeface="Arial Narrow" pitchFamily="34" charset="0"/>
              </a:endParaRPr>
            </a:p>
          </p:txBody>
        </p:sp>
        <p:grpSp>
          <p:nvGrpSpPr>
            <p:cNvPr id="4" name="Groupe 35"/>
            <p:cNvGrpSpPr/>
            <p:nvPr/>
          </p:nvGrpSpPr>
          <p:grpSpPr>
            <a:xfrm>
              <a:off x="714348" y="3643314"/>
              <a:ext cx="6929486" cy="2736669"/>
              <a:chOff x="714348" y="3643314"/>
              <a:chExt cx="6929486" cy="2736669"/>
            </a:xfrm>
          </p:grpSpPr>
          <p:sp>
            <p:nvSpPr>
              <p:cNvPr id="12" name="Bouton d'action : Suivant 11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714348" y="3643314"/>
                <a:ext cx="285752" cy="142876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Bouton d'action : Suivant 14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714348" y="3929066"/>
                <a:ext cx="285752" cy="142876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Bouton d'action : Suivant 15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714348" y="4500570"/>
                <a:ext cx="285752" cy="142876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Bouton d'action : Suivant 16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714348" y="4214818"/>
                <a:ext cx="285752" cy="142876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Bouton d'action : Suivant 17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714348" y="4786322"/>
                <a:ext cx="285752" cy="142876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Bouton d'action : Suivant 18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714348" y="5572140"/>
                <a:ext cx="285752" cy="142876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Bouton d'action : Suivant 19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714348" y="5214950"/>
                <a:ext cx="285752" cy="142876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071538" y="4143380"/>
                <a:ext cx="592935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400" dirty="0" smtClean="0">
                    <a:latin typeface="Arial Narrow" pitchFamily="34" charset="0"/>
                  </a:rPr>
                  <a:t>C13 Communiquer avec les partenaires en utilisant le vocabulaire approprié</a:t>
                </a:r>
                <a:endParaRPr lang="fr-FR" sz="1400" dirty="0">
                  <a:latin typeface="Arial Narrow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071538" y="4786322"/>
                <a:ext cx="657229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400" dirty="0" smtClean="0">
                    <a:latin typeface="Arial Narrow" pitchFamily="34" charset="0"/>
                  </a:rPr>
                  <a:t>C22 Analyser la prescription et la faisabilité du travail</a:t>
                </a:r>
                <a:endParaRPr lang="fr-FR" sz="1400" dirty="0">
                  <a:latin typeface="Arial Narrow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71538" y="5143512"/>
                <a:ext cx="277826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400" dirty="0" smtClean="0">
                    <a:latin typeface="Arial Narrow" pitchFamily="34" charset="0"/>
                  </a:rPr>
                  <a:t>C23 Analyser le modèle au </a:t>
                </a:r>
                <a:r>
                  <a:rPr lang="fr-FR" sz="1400" dirty="0" err="1" smtClean="0">
                    <a:latin typeface="Arial Narrow" pitchFamily="34" charset="0"/>
                  </a:rPr>
                  <a:t>paralléliseur</a:t>
                </a:r>
                <a:endParaRPr lang="fr-FR" sz="1400" dirty="0">
                  <a:latin typeface="Arial Narrow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071538" y="5500702"/>
                <a:ext cx="4572000" cy="3077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fr-FR" sz="1400" dirty="0" smtClean="0">
                    <a:latin typeface="Arial Narrow" pitchFamily="34" charset="0"/>
                  </a:rPr>
                  <a:t>C31 Elaborer un plan de travail et organiser les activités</a:t>
                </a:r>
                <a:endParaRPr lang="fr-FR" sz="1400" dirty="0">
                  <a:latin typeface="Arial Narrow" pitchFamily="34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071538" y="6072206"/>
                <a:ext cx="300434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400" dirty="0" smtClean="0">
                    <a:latin typeface="Arial Narrow" pitchFamily="34" charset="0"/>
                  </a:rPr>
                  <a:t>C5.4 Enregistrer les éléments de traçabilité</a:t>
                </a:r>
                <a:endParaRPr lang="fr-FR" sz="1400" dirty="0">
                  <a:latin typeface="Arial Narrow" pitchFamily="34" charset="0"/>
                </a:endParaRPr>
              </a:p>
            </p:txBody>
          </p:sp>
          <p:sp>
            <p:nvSpPr>
              <p:cNvPr id="33" name="Bouton d'action : Suivant 32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714348" y="5857892"/>
                <a:ext cx="285752" cy="142876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Bouton d'action : Suivant 33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714348" y="6143644"/>
                <a:ext cx="285752" cy="142876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817546"/>
          </a:xfrm>
        </p:spPr>
        <p:txBody>
          <a:bodyPr/>
          <a:lstStyle/>
          <a:p>
            <a:r>
              <a:rPr lang="fr-FR" b="1" dirty="0" smtClean="0">
                <a:latin typeface="Arial Narrow" pitchFamily="34" charset="0"/>
              </a:rPr>
              <a:t>E2 : Epreuve technologique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8545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L’évaluation est notée sur 80 points :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études de cas s’appuyant sur un dossier technique : 50 points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dessins morphologiques : 30 points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A partir d’une situation professionnelle, le candidat réalise une étude de cas comprenant :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la réalisation de dessins morphologiques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l’analyse du dossier en vue de l’exécution des travaux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la recherche et la présentation de solutions techniques comprenant ou non la réalisation d’un dessin prothétique,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la recherche et la justification de solutions adaptées,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l’organisation du travail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Les domaines de fabrication :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prothèse amovible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prothèse fixée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prothèse d’orthopédie </a:t>
            </a:r>
            <a:r>
              <a:rPr lang="fr-FR" sz="1400" dirty="0" err="1" smtClean="0">
                <a:latin typeface="Arial Narrow" pitchFamily="34" charset="0"/>
              </a:rPr>
              <a:t>dento</a:t>
            </a:r>
            <a:r>
              <a:rPr lang="fr-FR" sz="1400" dirty="0" smtClean="0">
                <a:latin typeface="Arial Narrow" pitchFamily="34" charset="0"/>
              </a:rPr>
              <a:t>-faciale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500034" y="214311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Bouton d'action : Suivant 6">
            <a:hlinkClick r:id="" action="ppaction://hlinkshowjump?jump=nextslide" highlightClick="1"/>
          </p:cNvPr>
          <p:cNvSpPr/>
          <p:nvPr/>
        </p:nvSpPr>
        <p:spPr>
          <a:xfrm>
            <a:off x="500034" y="257174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Suivant 7">
            <a:hlinkClick r:id="" action="ppaction://hlinkshowjump?jump=nextslide" highlightClick="1"/>
          </p:cNvPr>
          <p:cNvSpPr/>
          <p:nvPr/>
        </p:nvSpPr>
        <p:spPr>
          <a:xfrm>
            <a:off x="571472" y="342900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Bouton d'action : Suivant 8">
            <a:hlinkClick r:id="" action="ppaction://hlinkshowjump?jump=nextslide" highlightClick="1"/>
          </p:cNvPr>
          <p:cNvSpPr/>
          <p:nvPr/>
        </p:nvSpPr>
        <p:spPr>
          <a:xfrm>
            <a:off x="571472" y="385762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'action : Suivant 9">
            <a:hlinkClick r:id="" action="ppaction://hlinkshowjump?jump=nextslide" highlightClick="1"/>
          </p:cNvPr>
          <p:cNvSpPr/>
          <p:nvPr/>
        </p:nvSpPr>
        <p:spPr>
          <a:xfrm>
            <a:off x="571472" y="428625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Bouton d'action : Suivant 10">
            <a:hlinkClick r:id="" action="ppaction://hlinkshowjump?jump=nextslide" highlightClick="1"/>
          </p:cNvPr>
          <p:cNvSpPr/>
          <p:nvPr/>
        </p:nvSpPr>
        <p:spPr>
          <a:xfrm>
            <a:off x="571472" y="471488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Suivant 11">
            <a:hlinkClick r:id="" action="ppaction://hlinkshowjump?jump=nextslide" highlightClick="1"/>
          </p:cNvPr>
          <p:cNvSpPr/>
          <p:nvPr/>
        </p:nvSpPr>
        <p:spPr>
          <a:xfrm>
            <a:off x="571472" y="514351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00034" y="1142984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Sous épreuve E21 : Technologie professionnelle et dessin morphologique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389514"/>
          </a:xfrm>
        </p:spPr>
        <p:txBody>
          <a:bodyPr anchor="t"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CONTENU DE LA FORMATION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  <a:defRPr/>
            </a:pPr>
            <a:endParaRPr lang="fr-FR" dirty="0" smtClean="0"/>
          </a:p>
          <a:p>
            <a:pPr algn="ctr">
              <a:buNone/>
              <a:defRPr/>
            </a:pPr>
            <a:r>
              <a:rPr lang="fr-FR" dirty="0" smtClean="0"/>
              <a:t>EXTRAIT DU </a:t>
            </a:r>
          </a:p>
          <a:p>
            <a:pPr algn="ctr">
              <a:buNone/>
              <a:defRPr/>
            </a:pPr>
            <a:r>
              <a:rPr lang="fr-FR" sz="7200" dirty="0" smtClean="0">
                <a:solidFill>
                  <a:srgbClr val="CC0000"/>
                </a:solidFill>
              </a:rPr>
              <a:t>R</a:t>
            </a:r>
            <a:r>
              <a:rPr lang="fr-FR" dirty="0" smtClean="0"/>
              <a:t>EFERENTIEL des </a:t>
            </a:r>
            <a:r>
              <a:rPr lang="fr-FR" sz="7200" dirty="0" smtClean="0">
                <a:solidFill>
                  <a:srgbClr val="CC0000"/>
                </a:solidFill>
              </a:rPr>
              <a:t>A</a:t>
            </a:r>
            <a:r>
              <a:rPr lang="fr-FR" dirty="0" smtClean="0"/>
              <a:t>CTIVITES </a:t>
            </a:r>
            <a:r>
              <a:rPr lang="fr-FR" sz="7200" dirty="0" smtClean="0">
                <a:solidFill>
                  <a:srgbClr val="CC0000"/>
                </a:solidFill>
              </a:rPr>
              <a:t>P</a:t>
            </a:r>
            <a:r>
              <a:rPr lang="fr-FR" dirty="0" smtClean="0"/>
              <a:t>ROFESSIONNELLES</a:t>
            </a:r>
          </a:p>
          <a:p>
            <a:pPr algn="ctr">
              <a:buNone/>
              <a:defRPr/>
            </a:pPr>
            <a:endParaRPr lang="fr-FR" dirty="0" smtClean="0"/>
          </a:p>
          <a:p>
            <a:pPr algn="ctr">
              <a:buNone/>
              <a:defRPr/>
            </a:pPr>
            <a:r>
              <a:rPr lang="fr-FR" dirty="0" smtClean="0"/>
              <a:t>TÂCHES ET ACTIVITES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4234" y="381001"/>
            <a:ext cx="8229600" cy="22098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133600" y="2819400"/>
            <a:ext cx="6560234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60323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Arial Narrow" pitchFamily="34" charset="0"/>
              </a:rPr>
              <a:t>E2 : Epreuve technologique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Sont évaluées les connaissances et compétences permettant :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d’améliorer conditions de travailler les conditions d’hygiène de sécurité et d’ergonomie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de respecter les règlementations en vigueur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de maintenir et améliorer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A partir d’une situation professionnelle, le candidat interprète, applique et justifie ses choix en fonction des textes réglementaires en faisant appel à ses connaissances relatives à l’hygiène, aux conditions de travail.</a:t>
            </a:r>
            <a:endParaRPr lang="fr-FR" sz="1400" dirty="0">
              <a:latin typeface="Arial Narrow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85786" y="857232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Sous épreuve E22 : Hygiène et réglementation appliquées au laboratoire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Durée : 2h 	Coefficient : 1</a:t>
            </a:r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500034" y="214311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Bouton d'action : Suivant 6">
            <a:hlinkClick r:id="" action="ppaction://hlinkshowjump?jump=nextslide" highlightClick="1"/>
          </p:cNvPr>
          <p:cNvSpPr/>
          <p:nvPr/>
        </p:nvSpPr>
        <p:spPr>
          <a:xfrm>
            <a:off x="500034" y="235743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Bouton d'action : Suivant 7">
            <a:hlinkClick r:id="" action="ppaction://hlinkshowjump?jump=nextslide" highlightClick="1"/>
          </p:cNvPr>
          <p:cNvSpPr/>
          <p:nvPr/>
        </p:nvSpPr>
        <p:spPr>
          <a:xfrm>
            <a:off x="500034" y="257174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67467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Arial Narrow" pitchFamily="34" charset="0"/>
              </a:rPr>
              <a:t>E3 : Epreuve professionnelle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572560" cy="4525962"/>
          </a:xfrm>
        </p:spPr>
        <p:txBody>
          <a:bodyPr/>
          <a:lstStyle/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Le candidat doit être capable d’élaborer :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	une prothèse totale </a:t>
            </a:r>
            <a:r>
              <a:rPr lang="fr-FR" sz="1400" dirty="0" err="1" smtClean="0">
                <a:latin typeface="Arial Narrow" pitchFamily="34" charset="0"/>
              </a:rPr>
              <a:t>maxillo</a:t>
            </a:r>
            <a:r>
              <a:rPr lang="fr-FR" sz="1400" dirty="0" smtClean="0">
                <a:latin typeface="Arial Narrow" pitchFamily="34" charset="0"/>
              </a:rPr>
              <a:t>-mandibulaire polymérisée et équilibrée en statique et dynamique (durée :12h sur 40) ,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	un appareil simple d’orthodontie (durée : 2h sur 20)</a:t>
            </a:r>
            <a:endParaRPr lang="fr-FR" sz="1400" dirty="0">
              <a:latin typeface="Arial Narrow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00034" y="857232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Sous épreuve E31 : Prothèse amovible totale </a:t>
            </a:r>
            <a:r>
              <a:rPr lang="fr-FR" b="1" dirty="0" err="1" smtClean="0">
                <a:latin typeface="Arial Narrow" pitchFamily="34" charset="0"/>
              </a:rPr>
              <a:t>maxillo</a:t>
            </a:r>
            <a:r>
              <a:rPr lang="fr-FR" b="1" dirty="0" smtClean="0">
                <a:latin typeface="Arial Narrow" pitchFamily="34" charset="0"/>
              </a:rPr>
              <a:t>-mandibulaire et orthodontie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Durée : 14h 	Coefficient : 3</a:t>
            </a:r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1000100" y="178592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Bouton d'action : Suivant 6">
            <a:hlinkClick r:id="" action="ppaction://hlinkshowjump?jump=nextslide" highlightClick="1"/>
          </p:cNvPr>
          <p:cNvSpPr/>
          <p:nvPr/>
        </p:nvSpPr>
        <p:spPr>
          <a:xfrm>
            <a:off x="928662" y="207167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28596" y="2413338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Les savoirs associés évalués  sont :</a:t>
            </a:r>
          </a:p>
          <a:p>
            <a:r>
              <a:rPr lang="fr-FR" sz="1400" dirty="0" smtClean="0">
                <a:latin typeface="Arial Narrow" pitchFamily="34" charset="0"/>
              </a:rPr>
              <a:t>              S1 : anatomie et physiologie                          S3 : technologie des techniques de fabrication</a:t>
            </a:r>
          </a:p>
          <a:p>
            <a:r>
              <a:rPr lang="fr-FR" sz="1400" dirty="0" smtClean="0">
                <a:latin typeface="Arial Narrow" pitchFamily="34" charset="0"/>
              </a:rPr>
              <a:t>              S2 : morphologie et dessin                             S4 : matériaux et produits</a:t>
            </a:r>
          </a:p>
          <a:p>
            <a:r>
              <a:rPr lang="fr-FR" sz="1400" dirty="0" smtClean="0">
                <a:latin typeface="Arial Narrow" pitchFamily="34" charset="0"/>
              </a:rPr>
              <a:t>              S5 : hygiène et règlementation                      S6 matériel, outillage et équipement</a:t>
            </a:r>
          </a:p>
        </p:txBody>
      </p:sp>
      <p:sp>
        <p:nvSpPr>
          <p:cNvPr id="9" name="Bouton d'action : Suivant 8">
            <a:hlinkClick r:id="" action="ppaction://hlinkshowjump?jump=nextslide" highlightClick="1"/>
          </p:cNvPr>
          <p:cNvSpPr/>
          <p:nvPr/>
        </p:nvSpPr>
        <p:spPr>
          <a:xfrm>
            <a:off x="714348" y="271462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Bouton d'action : Suivant 9">
            <a:hlinkClick r:id="" action="ppaction://hlinkshowjump?jump=nextslide" highlightClick="1"/>
          </p:cNvPr>
          <p:cNvSpPr/>
          <p:nvPr/>
        </p:nvSpPr>
        <p:spPr>
          <a:xfrm>
            <a:off x="3571868" y="271462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Bouton d'action : Suivant 10">
            <a:hlinkClick r:id="" action="ppaction://hlinkshowjump?jump=nextslide" highlightClick="1"/>
          </p:cNvPr>
          <p:cNvSpPr/>
          <p:nvPr/>
        </p:nvSpPr>
        <p:spPr>
          <a:xfrm>
            <a:off x="714348" y="292893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Bouton d'action : Suivant 11">
            <a:hlinkClick r:id="" action="ppaction://hlinkshowjump?jump=nextslide" highlightClick="1"/>
          </p:cNvPr>
          <p:cNvSpPr/>
          <p:nvPr/>
        </p:nvSpPr>
        <p:spPr>
          <a:xfrm>
            <a:off x="3571868" y="292893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Bouton d'action : Suivant 12">
            <a:hlinkClick r:id="" action="ppaction://hlinkshowjump?jump=nextslide" highlightClick="1"/>
          </p:cNvPr>
          <p:cNvSpPr/>
          <p:nvPr/>
        </p:nvSpPr>
        <p:spPr>
          <a:xfrm>
            <a:off x="714348" y="314324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3571868" y="314324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785786" y="3786190"/>
            <a:ext cx="68580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C11 Rechercher, exploiter des documents et informations, afin de contribuer à la mise en œuvre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5786" y="4071942"/>
            <a:ext cx="70009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C12 Communiquer au sein de l’entreprise en utilisant le vocabulaire approprié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34" name="Bouton d'action : Suivant 33">
            <a:hlinkClick r:id="" action="ppaction://hlinkshowjump?jump=nextslide" highlightClick="1"/>
          </p:cNvPr>
          <p:cNvSpPr/>
          <p:nvPr/>
        </p:nvSpPr>
        <p:spPr>
          <a:xfrm>
            <a:off x="428596" y="385762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Bouton d'action : Suivant 34">
            <a:hlinkClick r:id="" action="ppaction://hlinkshowjump?jump=nextslide" highlightClick="1"/>
          </p:cNvPr>
          <p:cNvSpPr/>
          <p:nvPr/>
        </p:nvSpPr>
        <p:spPr>
          <a:xfrm>
            <a:off x="428596" y="414338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Bouton d'action : Suivant 35">
            <a:hlinkClick r:id="" action="ppaction://hlinkshowjump?jump=nextslide" highlightClick="1"/>
          </p:cNvPr>
          <p:cNvSpPr/>
          <p:nvPr/>
        </p:nvSpPr>
        <p:spPr>
          <a:xfrm>
            <a:off x="428596" y="471488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Bouton d'action : Suivant 36">
            <a:hlinkClick r:id="" action="ppaction://hlinkshowjump?jump=nextslide" highlightClick="1"/>
          </p:cNvPr>
          <p:cNvSpPr/>
          <p:nvPr/>
        </p:nvSpPr>
        <p:spPr>
          <a:xfrm>
            <a:off x="428596" y="442913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Bouton d'action : Suivant 37">
            <a:hlinkClick r:id="" action="ppaction://hlinkshowjump?jump=nextslide" highlightClick="1"/>
          </p:cNvPr>
          <p:cNvSpPr/>
          <p:nvPr/>
        </p:nvSpPr>
        <p:spPr>
          <a:xfrm>
            <a:off x="428596" y="500063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Bouton d'action : Suivant 38">
            <a:hlinkClick r:id="" action="ppaction://hlinkshowjump?jump=nextslide" highlightClick="1"/>
          </p:cNvPr>
          <p:cNvSpPr/>
          <p:nvPr/>
        </p:nvSpPr>
        <p:spPr>
          <a:xfrm>
            <a:off x="428596" y="557214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Bouton d'action : Suivant 39">
            <a:hlinkClick r:id="" action="ppaction://hlinkshowjump?jump=nextslide" highlightClick="1"/>
          </p:cNvPr>
          <p:cNvSpPr/>
          <p:nvPr/>
        </p:nvSpPr>
        <p:spPr>
          <a:xfrm>
            <a:off x="428596" y="528638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785786" y="4357694"/>
            <a:ext cx="59293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C13 Communiquer avec les partenaires en utilisant le vocabulaire approprié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85786" y="4929198"/>
            <a:ext cx="6572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C22 Analyser la prescription et la faisabilité du travail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85786" y="521495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C31 Elaborer un plan de travail et organiser les activités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57224" y="6000768"/>
            <a:ext cx="8386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C5 Contrôler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46" name="Bouton d'action : Suivant 45">
            <a:hlinkClick r:id="" action="ppaction://hlinkshowjump?jump=nextslide" highlightClick="1"/>
          </p:cNvPr>
          <p:cNvSpPr/>
          <p:nvPr/>
        </p:nvSpPr>
        <p:spPr>
          <a:xfrm>
            <a:off x="428596" y="607220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Bouton d'action : Suivant 46">
            <a:hlinkClick r:id="" action="ppaction://hlinkshowjump?jump=nextslide" highlightClick="1"/>
          </p:cNvPr>
          <p:cNvSpPr/>
          <p:nvPr/>
        </p:nvSpPr>
        <p:spPr>
          <a:xfrm>
            <a:off x="428596" y="635795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71472" y="3429000"/>
            <a:ext cx="25282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Les compétences évaluées sont :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85786" y="4643446"/>
            <a:ext cx="63579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C21 Analyser l'empreinte en regard de la prescription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85786" y="5500702"/>
            <a:ext cx="74295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C4 Réaliser sauf  C44 Confectionner des PEI et les maquettes d’occlusion pour prothèse amovible et fixée </a:t>
            </a:r>
          </a:p>
          <a:p>
            <a:r>
              <a:rPr lang="fr-FR" sz="1100" dirty="0" smtClean="0">
                <a:latin typeface="Arial Narrow" pitchFamily="34" charset="0"/>
              </a:rPr>
              <a:t>                             C47 Réaliser des maquettes de PAPM de façon traditionnelle et en C.A.O et F.A.O </a:t>
            </a:r>
          </a:p>
          <a:p>
            <a:r>
              <a:rPr lang="fr-FR" sz="1100" dirty="0" smtClean="0">
                <a:latin typeface="Arial Narrow" pitchFamily="34" charset="0"/>
              </a:rPr>
              <a:t>	C48 Transformer des maquettes de méthode traditionnelle ou issues de F.A.O en prothèse amovible ou en prothèse fixée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857224" y="6286520"/>
            <a:ext cx="47149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C6 Assurer la maintenance</a:t>
            </a:r>
            <a:endParaRPr lang="fr-FR" sz="11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74610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Arial Narrow" pitchFamily="34" charset="0"/>
              </a:rPr>
              <a:t>E3 : Epreuve professionnelle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1600" b="1" dirty="0" smtClean="0">
                <a:latin typeface="Arial Narrow" pitchFamily="34" charset="0"/>
              </a:rPr>
              <a:t>Evaluation </a:t>
            </a:r>
          </a:p>
          <a:p>
            <a:pPr>
              <a:buNone/>
            </a:pPr>
            <a:endParaRPr lang="fr-FR" sz="16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600" dirty="0" smtClean="0">
                <a:latin typeface="Arial Narrow" pitchFamily="34" charset="0"/>
              </a:rPr>
              <a:t>Elle prend en compte :</a:t>
            </a:r>
          </a:p>
          <a:p>
            <a:pPr>
              <a:buNone/>
            </a:pPr>
            <a:endParaRPr lang="fr-FR" sz="16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600" dirty="0" smtClean="0">
                <a:latin typeface="Arial Narrow" pitchFamily="34" charset="0"/>
              </a:rPr>
              <a:t>	l'analyse des cas proposés,</a:t>
            </a:r>
          </a:p>
          <a:p>
            <a:pPr>
              <a:buNone/>
            </a:pPr>
            <a:endParaRPr lang="fr-FR" sz="16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600" dirty="0" smtClean="0">
                <a:latin typeface="Arial Narrow" pitchFamily="34" charset="0"/>
              </a:rPr>
              <a:t>	la qualité des réalisations attendues,</a:t>
            </a:r>
          </a:p>
          <a:p>
            <a:pPr>
              <a:buNone/>
            </a:pPr>
            <a:endParaRPr lang="fr-FR" sz="16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600" dirty="0" smtClean="0">
                <a:latin typeface="Arial Narrow" pitchFamily="34" charset="0"/>
              </a:rPr>
              <a:t>	la maîtrise des connaissances scientifiques et techniques</a:t>
            </a:r>
          </a:p>
          <a:p>
            <a:pPr>
              <a:buNone/>
            </a:pPr>
            <a:endParaRPr lang="fr-FR" sz="1600" dirty="0">
              <a:latin typeface="Arial Narrow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71472" y="1000108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Sous épreuve E31 : Prothèse amovible totale </a:t>
            </a:r>
            <a:r>
              <a:rPr lang="fr-FR" b="1" dirty="0" err="1" smtClean="0">
                <a:latin typeface="Arial Narrow" pitchFamily="34" charset="0"/>
              </a:rPr>
              <a:t>maxillo</a:t>
            </a:r>
            <a:r>
              <a:rPr lang="fr-FR" b="1" dirty="0" smtClean="0">
                <a:latin typeface="Arial Narrow" pitchFamily="34" charset="0"/>
              </a:rPr>
              <a:t>-mandibulaire et orthodontie</a:t>
            </a:r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500034" y="271462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Bouton d'action : Suivant 6">
            <a:hlinkClick r:id="" action="ppaction://hlinkshowjump?jump=nextslide" highlightClick="1"/>
          </p:cNvPr>
          <p:cNvSpPr/>
          <p:nvPr/>
        </p:nvSpPr>
        <p:spPr>
          <a:xfrm>
            <a:off x="500034" y="371475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Bouton d'action : Suivant 7">
            <a:hlinkClick r:id="" action="ppaction://hlinkshowjump?jump=nextslide" highlightClick="1"/>
          </p:cNvPr>
          <p:cNvSpPr/>
          <p:nvPr/>
        </p:nvSpPr>
        <p:spPr>
          <a:xfrm>
            <a:off x="500034" y="321468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00034" y="4000504"/>
            <a:ext cx="83582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latin typeface="Arial Narrow" pitchFamily="34" charset="0"/>
              </a:rPr>
              <a:t>Elle est notée sur 60 points</a:t>
            </a:r>
          </a:p>
          <a:p>
            <a:r>
              <a:rPr lang="fr-FR" sz="1600" b="1" i="1" dirty="0" smtClean="0">
                <a:latin typeface="Arial Narrow" pitchFamily="34" charset="0"/>
              </a:rPr>
              <a:t>Elle consiste en 2 réalisations prenant appui sur une fiche de prescription et des modèles fournis</a:t>
            </a:r>
          </a:p>
          <a:p>
            <a:endParaRPr lang="fr-FR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28596" y="4643446"/>
            <a:ext cx="778674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600" dirty="0" smtClean="0">
                <a:latin typeface="Arial Narrow" pitchFamily="34" charset="0"/>
                <a:ea typeface="Calibri" pitchFamily="34" charset="0"/>
                <a:cs typeface="Arial" pitchFamily="34" charset="0"/>
              </a:rPr>
              <a:t>On évalue :</a:t>
            </a:r>
          </a:p>
          <a:p>
            <a:pPr lvl="1" algn="just"/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la maîtrise des techniques fondamentales de fabrication et la qualité du travail,</a:t>
            </a:r>
          </a:p>
          <a:p>
            <a:pPr lvl="1" algn="just"/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lvl="1" algn="just" eaLnBrk="0" hangingPunct="0"/>
            <a:r>
              <a:rPr lang="fr-FR" sz="1600" dirty="0" smtClean="0">
                <a:latin typeface="Arial Narrow" pitchFamily="34" charset="0"/>
                <a:ea typeface="Calibri" pitchFamily="34" charset="0"/>
                <a:cs typeface="Arial" pitchFamily="34" charset="0"/>
              </a:rPr>
              <a:t>l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es méthodes (façon de faire, organisation, rigueur)</a:t>
            </a:r>
          </a:p>
          <a:p>
            <a:pPr lvl="1" algn="just" eaLnBrk="0" hangingPunct="0"/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Arial" pitchFamily="34" charset="0"/>
            </a:endParaRPr>
          </a:p>
          <a:p>
            <a:pPr lvl="1" algn="just" eaLnBrk="0" hangingPunct="0"/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les résultats obtenus,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571472" y="500063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Bouton d'action : Suivant 14">
            <a:hlinkClick r:id="" action="ppaction://hlinkshowjump?jump=nextslide" highlightClick="1"/>
          </p:cNvPr>
          <p:cNvSpPr/>
          <p:nvPr/>
        </p:nvSpPr>
        <p:spPr>
          <a:xfrm>
            <a:off x="571472" y="542926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Bouton d'action : Suivant 15">
            <a:hlinkClick r:id="" action="ppaction://hlinkshowjump?jump=nextslide" highlightClick="1"/>
          </p:cNvPr>
          <p:cNvSpPr/>
          <p:nvPr/>
        </p:nvSpPr>
        <p:spPr>
          <a:xfrm>
            <a:off x="571472" y="592933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0323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Arial Narrow" pitchFamily="34" charset="0"/>
              </a:rPr>
              <a:t>E3 : Epreuve professionnelle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1354134"/>
          </a:xfrm>
        </p:spPr>
        <p:txBody>
          <a:bodyPr/>
          <a:lstStyle/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Le candidat est capable d’élaborer :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une prothèse amovible partielle métallique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une prothèse ou des prothèses fixées de 3 éléments dont 2 céramiques finies et un wax up postérieur, de 2 éléments dans un secteur différent,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une conception prothétique assistée par ordinateur</a:t>
            </a:r>
            <a:endParaRPr lang="fr-FR" sz="1400" dirty="0">
              <a:latin typeface="Arial Narrow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85720" y="642918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Sous épreuve E32 : Prothèse amovible partielle métallique, prothèse fixée, conception assistée par ordinateur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Durée : 26h	Coefficient :6</a:t>
            </a:r>
          </a:p>
          <a:p>
            <a:pPr eaLnBrk="1" hangingPunct="1">
              <a:buFont typeface="Wingdings 2" pitchFamily="18" charset="2"/>
              <a:buNone/>
            </a:pPr>
            <a:endParaRPr lang="fr-FR" b="1" dirty="0" smtClean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2857497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Les savoirs associés évalués  sont :</a:t>
            </a:r>
          </a:p>
          <a:p>
            <a:r>
              <a:rPr lang="fr-FR" sz="1400" dirty="0" smtClean="0">
                <a:latin typeface="Arial Narrow" pitchFamily="34" charset="0"/>
              </a:rPr>
              <a:t>              S1 : anatomie et physiologie                          	S3 : technologie des techniques de fabrication</a:t>
            </a:r>
          </a:p>
          <a:p>
            <a:r>
              <a:rPr lang="fr-FR" sz="1400" dirty="0" smtClean="0">
                <a:latin typeface="Arial Narrow" pitchFamily="34" charset="0"/>
              </a:rPr>
              <a:t>              S2 : morphologie et dessin                            	S4 : matériaux et produits</a:t>
            </a:r>
          </a:p>
          <a:p>
            <a:r>
              <a:rPr lang="fr-FR" sz="1400" dirty="0" smtClean="0">
                <a:latin typeface="Arial Narrow" pitchFamily="34" charset="0"/>
              </a:rPr>
              <a:t>              S5 : hygiène et règlementation                      	S6 matériel, outillage et équipement</a:t>
            </a:r>
          </a:p>
        </p:txBody>
      </p:sp>
      <p:sp>
        <p:nvSpPr>
          <p:cNvPr id="7" name="Bouton d'action : Suivant 6">
            <a:hlinkClick r:id="" action="ppaction://hlinkshowjump?jump=nextslide" highlightClick="1"/>
          </p:cNvPr>
          <p:cNvSpPr/>
          <p:nvPr/>
        </p:nvSpPr>
        <p:spPr>
          <a:xfrm>
            <a:off x="785786" y="314324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Bouton d'action : Suivant 7">
            <a:hlinkClick r:id="" action="ppaction://hlinkshowjump?jump=nextslide" highlightClick="1"/>
          </p:cNvPr>
          <p:cNvSpPr/>
          <p:nvPr/>
        </p:nvSpPr>
        <p:spPr>
          <a:xfrm>
            <a:off x="3929058" y="314324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Bouton d'action : Suivant 8">
            <a:hlinkClick r:id="" action="ppaction://hlinkshowjump?jump=nextslide" highlightClick="1"/>
          </p:cNvPr>
          <p:cNvSpPr/>
          <p:nvPr/>
        </p:nvSpPr>
        <p:spPr>
          <a:xfrm>
            <a:off x="785786" y="335756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Bouton d'action : Suivant 9">
            <a:hlinkClick r:id="" action="ppaction://hlinkshowjump?jump=nextslide" highlightClick="1"/>
          </p:cNvPr>
          <p:cNvSpPr/>
          <p:nvPr/>
        </p:nvSpPr>
        <p:spPr>
          <a:xfrm>
            <a:off x="3929058" y="357187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Bouton d'action : Suivant 10">
            <a:hlinkClick r:id="" action="ppaction://hlinkshowjump?jump=nextslide" highlightClick="1"/>
          </p:cNvPr>
          <p:cNvSpPr/>
          <p:nvPr/>
        </p:nvSpPr>
        <p:spPr>
          <a:xfrm>
            <a:off x="3929058" y="335756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Bouton d'action : Suivant 11">
            <a:hlinkClick r:id="" action="ppaction://hlinkshowjump?jump=nextslide" highlightClick="1"/>
          </p:cNvPr>
          <p:cNvSpPr/>
          <p:nvPr/>
        </p:nvSpPr>
        <p:spPr>
          <a:xfrm>
            <a:off x="785786" y="357187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71472" y="3857628"/>
            <a:ext cx="25282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Les compétences évaluées sont 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5786" y="4143380"/>
            <a:ext cx="77867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Arial Narrow" pitchFamily="34" charset="0"/>
              </a:rPr>
              <a:t>C11 Rechercher, exploiter des documents et informations, afin de contribuer à la mise en œuvre</a:t>
            </a:r>
            <a:endParaRPr lang="fr-FR" sz="1200" dirty="0"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5786" y="4429132"/>
            <a:ext cx="7858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Arial Narrow" pitchFamily="34" charset="0"/>
              </a:rPr>
              <a:t>C12 Communiquer au sein de l’entreprise en utilisant le vocabulaire approprié</a:t>
            </a:r>
            <a:endParaRPr lang="fr-FR" sz="1200" dirty="0"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5786" y="4714884"/>
            <a:ext cx="792961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C13 Communiquer avec les partenaires en utilisant le vocabulaire approprié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5786" y="4929198"/>
            <a:ext cx="714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Arial Narrow" pitchFamily="34" charset="0"/>
              </a:rPr>
              <a:t>C2 Analyser</a:t>
            </a:r>
            <a:endParaRPr lang="fr-FR" sz="1200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5786" y="514351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dirty="0" smtClean="0">
                <a:latin typeface="Arial Narrow" pitchFamily="34" charset="0"/>
              </a:rPr>
              <a:t>C31 Elaborer un plan de travail et organiser les activités</a:t>
            </a:r>
            <a:endParaRPr lang="fr-FR" sz="12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4348" y="5357826"/>
            <a:ext cx="8429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Arial Narrow" pitchFamily="34" charset="0"/>
              </a:rPr>
              <a:t>  C4 Réaliser sauf  C44 Confectionner des PEI et les maquettes d’occlusion pour prothèse amovible et fixée </a:t>
            </a:r>
          </a:p>
          <a:p>
            <a:r>
              <a:rPr lang="fr-FR" sz="1200" dirty="0" smtClean="0">
                <a:latin typeface="Arial Narrow" pitchFamily="34" charset="0"/>
              </a:rPr>
              <a:t>                            C46 Confectionner des crochets façonnés pour  prothèse amovible et des crochets et auxiliaires métalliques pour 	  prothèse ODF</a:t>
            </a:r>
          </a:p>
          <a:p>
            <a:r>
              <a:rPr lang="fr-FR" sz="1200" dirty="0" smtClean="0">
                <a:latin typeface="Arial Narrow" pitchFamily="34" charset="0"/>
              </a:rPr>
              <a:t>	</a:t>
            </a:r>
            <a:endParaRPr lang="fr-FR" sz="1200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7224" y="5715016"/>
            <a:ext cx="9012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200" dirty="0" smtClean="0">
                <a:solidFill>
                  <a:prstClr val="white"/>
                </a:solidFill>
                <a:latin typeface="Arial Narrow" pitchFamily="34" charset="0"/>
              </a:rPr>
              <a:t>C5 Contrôler</a:t>
            </a:r>
            <a:endParaRPr lang="fr-FR" sz="12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5786" y="6000768"/>
            <a:ext cx="17021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 Narrow" pitchFamily="34" charset="0"/>
              </a:rPr>
              <a:t>C6 Assurer la maintenance</a:t>
            </a:r>
            <a:endParaRPr lang="fr-FR" sz="1200" dirty="0">
              <a:latin typeface="Arial Narrow" pitchFamily="34" charset="0"/>
            </a:endParaRPr>
          </a:p>
        </p:txBody>
      </p:sp>
      <p:sp>
        <p:nvSpPr>
          <p:cNvPr id="26" name="Bouton d'action : Suivant 25">
            <a:hlinkClick r:id="" action="ppaction://hlinkshowjump?jump=nextslide" highlightClick="1"/>
          </p:cNvPr>
          <p:cNvSpPr/>
          <p:nvPr/>
        </p:nvSpPr>
        <p:spPr>
          <a:xfrm>
            <a:off x="500034" y="421481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Bouton d'action : Suivant 26">
            <a:hlinkClick r:id="" action="ppaction://hlinkshowjump?jump=nextslide" highlightClick="1"/>
          </p:cNvPr>
          <p:cNvSpPr/>
          <p:nvPr/>
        </p:nvSpPr>
        <p:spPr>
          <a:xfrm>
            <a:off x="500034" y="535782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Bouton d'action : Suivant 27">
            <a:hlinkClick r:id="" action="ppaction://hlinkshowjump?jump=nextslide" highlightClick="1"/>
          </p:cNvPr>
          <p:cNvSpPr/>
          <p:nvPr/>
        </p:nvSpPr>
        <p:spPr>
          <a:xfrm>
            <a:off x="500034" y="571501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Bouton d'action : Suivant 28">
            <a:hlinkClick r:id="" action="ppaction://hlinkshowjump?jump=nextslide" highlightClick="1"/>
          </p:cNvPr>
          <p:cNvSpPr/>
          <p:nvPr/>
        </p:nvSpPr>
        <p:spPr>
          <a:xfrm>
            <a:off x="500034" y="607220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Bouton d'action : Suivant 29">
            <a:hlinkClick r:id="" action="ppaction://hlinkshowjump?jump=nextslide" highlightClick="1"/>
          </p:cNvPr>
          <p:cNvSpPr/>
          <p:nvPr/>
        </p:nvSpPr>
        <p:spPr>
          <a:xfrm>
            <a:off x="500034" y="471488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Bouton d'action : Suivant 30">
            <a:hlinkClick r:id="" action="ppaction://hlinkshowjump?jump=nextslide" highlightClick="1"/>
          </p:cNvPr>
          <p:cNvSpPr/>
          <p:nvPr/>
        </p:nvSpPr>
        <p:spPr>
          <a:xfrm>
            <a:off x="500034" y="492919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Bouton d'action : Suivant 31">
            <a:hlinkClick r:id="" action="ppaction://hlinkshowjump?jump=nextslide" highlightClick="1"/>
          </p:cNvPr>
          <p:cNvSpPr/>
          <p:nvPr/>
        </p:nvSpPr>
        <p:spPr>
          <a:xfrm>
            <a:off x="500034" y="514351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Bouton d'action : Suivant 32">
            <a:hlinkClick r:id="" action="ppaction://hlinkshowjump?jump=nextslide" highlightClick="1"/>
          </p:cNvPr>
          <p:cNvSpPr/>
          <p:nvPr/>
        </p:nvSpPr>
        <p:spPr>
          <a:xfrm>
            <a:off x="500034" y="450057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67467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Arial Narrow" pitchFamily="34" charset="0"/>
              </a:rPr>
              <a:t>E3 : Epreuve professionnelle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1600" b="1" dirty="0" smtClean="0">
                <a:latin typeface="Arial Narrow" pitchFamily="34" charset="0"/>
              </a:rPr>
              <a:t>Evaluation 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Elle prend en compte :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	l'analyse des cas proposés,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	la qualité des réalisations attendues,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		la maîtrise des connaissances scientifiques et techniques</a:t>
            </a:r>
          </a:p>
          <a:p>
            <a:pPr>
              <a:buNone/>
            </a:pPr>
            <a:endParaRPr lang="fr-FR" sz="1400" dirty="0" smtClean="0">
              <a:latin typeface="Arial Narrow" pitchFamily="34" charset="0"/>
            </a:endParaRPr>
          </a:p>
          <a:p>
            <a:pPr>
              <a:buNone/>
            </a:pPr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71472" y="857232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Sous épreuve E32 : Prothèse amovible partielle métallique, prothèse fixée, conception assistée par ordinateur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3786190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i="1" dirty="0" smtClean="0">
                <a:latin typeface="Arial Narrow" pitchFamily="34" charset="0"/>
              </a:rPr>
              <a:t>Elle est notée sur 60 points</a:t>
            </a:r>
          </a:p>
          <a:p>
            <a:r>
              <a:rPr lang="fr-FR" sz="1400" b="1" i="1" dirty="0" smtClean="0">
                <a:latin typeface="Arial Narrow" pitchFamily="34" charset="0"/>
              </a:rPr>
              <a:t>Elle consiste en une étude de cas prenant appui sur une dossier technique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14348" y="4857760"/>
            <a:ext cx="4537139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Courier New" pitchFamily="49" charset="0"/>
              </a:rPr>
              <a:t>        l'analyse d'un dossier en vue de l'exécution du travail,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dirty="0" smtClean="0">
              <a:latin typeface="Arial Narrow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Courier New" pitchFamily="49" charset="0"/>
              </a:rPr>
              <a:t>        l'organisation et la réalisation du travail,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Courier New" pitchFamily="49" charset="0"/>
              </a:rPr>
              <a:t>        la recherche et la présentation de solutions techniques,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latin typeface="Arial Narrow" pitchFamily="34" charset="0"/>
                <a:ea typeface="Calibri" pitchFamily="34" charset="0"/>
                <a:cs typeface="Courier New" pitchFamily="49" charset="0"/>
              </a:rPr>
              <a:t>       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Courier New" pitchFamily="49" charset="0"/>
              </a:rPr>
              <a:t>la justification des solutions adoptées.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1472" y="4500570"/>
            <a:ext cx="4643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Narrow" pitchFamily="34" charset="0"/>
              </a:rPr>
              <a:t>A partir de situations professionnelles, on demande :</a:t>
            </a:r>
            <a:endParaRPr lang="fr-FR" dirty="0"/>
          </a:p>
        </p:txBody>
      </p:sp>
      <p:sp>
        <p:nvSpPr>
          <p:cNvPr id="9" name="Bouton d'action : Suivant 8">
            <a:hlinkClick r:id="" action="ppaction://hlinkshowjump?jump=nextslide" highlightClick="1"/>
          </p:cNvPr>
          <p:cNvSpPr/>
          <p:nvPr/>
        </p:nvSpPr>
        <p:spPr>
          <a:xfrm>
            <a:off x="1000100" y="264318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Bouton d'action : Suivant 9">
            <a:hlinkClick r:id="" action="ppaction://hlinkshowjump?jump=nextslide" highlightClick="1"/>
          </p:cNvPr>
          <p:cNvSpPr/>
          <p:nvPr/>
        </p:nvSpPr>
        <p:spPr>
          <a:xfrm>
            <a:off x="1000100" y="342900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Bouton d'action : Suivant 10">
            <a:hlinkClick r:id="" action="ppaction://hlinkshowjump?jump=nextslide" highlightClick="1"/>
          </p:cNvPr>
          <p:cNvSpPr/>
          <p:nvPr/>
        </p:nvSpPr>
        <p:spPr>
          <a:xfrm>
            <a:off x="1000100" y="300037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Bouton d'action : Suivant 11">
            <a:hlinkClick r:id="" action="ppaction://hlinkshowjump?jump=nextslide" highlightClick="1"/>
          </p:cNvPr>
          <p:cNvSpPr/>
          <p:nvPr/>
        </p:nvSpPr>
        <p:spPr>
          <a:xfrm>
            <a:off x="1214414" y="4929198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Bouton d'action : Suivant 12">
            <a:hlinkClick r:id="" action="ppaction://hlinkshowjump?jump=nextslide" highlightClick="1"/>
          </p:cNvPr>
          <p:cNvSpPr/>
          <p:nvPr/>
        </p:nvSpPr>
        <p:spPr>
          <a:xfrm>
            <a:off x="1214414" y="535782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1214414" y="578645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Bouton d'action : Suivant 14">
            <a:hlinkClick r:id="" action="ppaction://hlinkshowjump?jump=nextslide" highlightClick="1"/>
          </p:cNvPr>
          <p:cNvSpPr/>
          <p:nvPr/>
        </p:nvSpPr>
        <p:spPr>
          <a:xfrm>
            <a:off x="1214414" y="621508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53179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Arial Narrow" pitchFamily="34" charset="0"/>
              </a:rPr>
              <a:t>E3 : Epreuve professionnelle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8"/>
            <a:ext cx="8115328" cy="1854200"/>
          </a:xfrm>
        </p:spPr>
        <p:txBody>
          <a:bodyPr/>
          <a:lstStyle/>
          <a:p>
            <a:pPr>
              <a:buNone/>
            </a:pPr>
            <a:r>
              <a:rPr lang="fr-FR" sz="1400" b="1" dirty="0" smtClean="0">
                <a:latin typeface="Arial Narrow" pitchFamily="34" charset="0"/>
              </a:rPr>
              <a:t>Les savoirs associés évalués  sont :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   S1 : anatomie et physiologie                          		S3 : technologie des techniques de fabrication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	      S2 : morphologie et dessin                            		S4 : matériaux et produits</a:t>
            </a:r>
          </a:p>
          <a:p>
            <a:pPr>
              <a:buNone/>
            </a:pPr>
            <a:r>
              <a:rPr lang="fr-FR" sz="1400" dirty="0" smtClean="0">
                <a:latin typeface="Arial Narrow" pitchFamily="34" charset="0"/>
              </a:rPr>
              <a:t>             S5 : hygiène et règlementation                      		S6 matériel, outillage et équipement</a:t>
            </a:r>
          </a:p>
          <a:p>
            <a:pPr algn="ctr">
              <a:buNone/>
            </a:pPr>
            <a:r>
              <a:rPr lang="fr-FR" sz="1400" dirty="0" smtClean="0">
                <a:latin typeface="Arial Narrow" pitchFamily="34" charset="0"/>
              </a:rPr>
              <a:t>S7 : Gestion de l’entreprise</a:t>
            </a:r>
            <a:endParaRPr lang="fr-FR" sz="1400" dirty="0">
              <a:latin typeface="Arial Narrow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71538" y="857232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Sous épreuve E33 : Organisation et gestion de l’entreprise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Durée  : 30 min	Coefficient : 3</a:t>
            </a:r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642910" y="235743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Bouton d'action : Suivant 6">
            <a:hlinkClick r:id="" action="ppaction://hlinkshowjump?jump=nextslide" highlightClick="1"/>
          </p:cNvPr>
          <p:cNvSpPr/>
          <p:nvPr/>
        </p:nvSpPr>
        <p:spPr>
          <a:xfrm>
            <a:off x="642910" y="214311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Bouton d'action : Suivant 7">
            <a:hlinkClick r:id="" action="ppaction://hlinkshowjump?jump=nextslide" highlightClick="1"/>
          </p:cNvPr>
          <p:cNvSpPr/>
          <p:nvPr/>
        </p:nvSpPr>
        <p:spPr>
          <a:xfrm>
            <a:off x="642910" y="192880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Bouton d'action : Suivant 8">
            <a:hlinkClick r:id="" action="ppaction://hlinkshowjump?jump=nextslide" highlightClick="1"/>
          </p:cNvPr>
          <p:cNvSpPr/>
          <p:nvPr/>
        </p:nvSpPr>
        <p:spPr>
          <a:xfrm>
            <a:off x="3143240" y="257174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Bouton d'action : Suivant 9">
            <a:hlinkClick r:id="" action="ppaction://hlinkshowjump?jump=nextslide" highlightClick="1"/>
          </p:cNvPr>
          <p:cNvSpPr/>
          <p:nvPr/>
        </p:nvSpPr>
        <p:spPr>
          <a:xfrm>
            <a:off x="4643438" y="2357430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Bouton d'action : Suivant 10">
            <a:hlinkClick r:id="" action="ppaction://hlinkshowjump?jump=nextslide" highlightClick="1"/>
          </p:cNvPr>
          <p:cNvSpPr/>
          <p:nvPr/>
        </p:nvSpPr>
        <p:spPr>
          <a:xfrm>
            <a:off x="4643438" y="214311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Bouton d'action : Suivant 11">
            <a:hlinkClick r:id="" action="ppaction://hlinkshowjump?jump=nextslide" highlightClick="1"/>
          </p:cNvPr>
          <p:cNvSpPr/>
          <p:nvPr/>
        </p:nvSpPr>
        <p:spPr>
          <a:xfrm>
            <a:off x="4643438" y="192880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00034" y="2895924"/>
            <a:ext cx="8072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Verdana" pitchFamily="34" charset="0"/>
              </a:rPr>
              <a:t>Elle s’appuie sur la soutenance d’un rapport d’activités en milieu professionnel, élaboré par le candidat à l'issue de ses périodes de formation dans</a:t>
            </a:r>
            <a:r>
              <a:rPr kumimoji="0" lang="fr-FR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Verdana" pitchFamily="34" charset="0"/>
              </a:rPr>
              <a:t> le cadre du laboratoire de prothèse dentaire 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71472" y="3429000"/>
            <a:ext cx="807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Ce rapport </a:t>
            </a:r>
            <a:r>
              <a:rPr lang="fr-FR" sz="1400" dirty="0" smtClean="0">
                <a:latin typeface="Arial Narrow" pitchFamily="34" charset="0"/>
              </a:rPr>
              <a:t>doit comporter :</a:t>
            </a:r>
            <a:endParaRPr lang="fr-FR" sz="1400" dirty="0">
              <a:latin typeface="Arial Narrow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00034" y="3786190"/>
            <a:ext cx="843211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r>
              <a:rPr lang="fr-FR" sz="1400" dirty="0" smtClean="0">
                <a:latin typeface="Arial Narrow" pitchFamily="34" charset="0"/>
                <a:ea typeface="Calibri" pitchFamily="34" charset="0"/>
                <a:cs typeface="Arial" pitchFamily="34" charset="0"/>
              </a:rPr>
              <a:t>          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le compte rendu de ses activités en développant les aspects relatifs à l’ensemble des  compétences 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          l’analyse des situations observées, des problèmes abordés, des solutions et des démarches adoptées pour y répondre,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           un bilan des observations techniques, économiques, organisationnelles, effectuées durant sa formation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lang="fr-FR" sz="1400" dirty="0" smtClean="0">
                <a:latin typeface="Arial Narrow" pitchFamily="34" charset="0"/>
                <a:ea typeface="Calibri" pitchFamily="34" charset="0"/>
                <a:cs typeface="Arial" pitchFamily="34" charset="0"/>
              </a:rPr>
              <a:t>           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en milieu professionnel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" name="Bouton d'action : Suivant 15">
            <a:hlinkClick r:id="" action="ppaction://hlinkshowjump?jump=nextslide" highlightClick="1"/>
          </p:cNvPr>
          <p:cNvSpPr/>
          <p:nvPr/>
        </p:nvSpPr>
        <p:spPr>
          <a:xfrm>
            <a:off x="642910" y="478632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Bouton d'action : Suivant 16">
            <a:hlinkClick r:id="" action="ppaction://hlinkshowjump?jump=nextslide" highlightClick="1"/>
          </p:cNvPr>
          <p:cNvSpPr/>
          <p:nvPr/>
        </p:nvSpPr>
        <p:spPr>
          <a:xfrm>
            <a:off x="642910" y="428625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Bouton d'action : Suivant 17">
            <a:hlinkClick r:id="" action="ppaction://hlinkshowjump?jump=nextslide" highlightClick="1"/>
          </p:cNvPr>
          <p:cNvSpPr/>
          <p:nvPr/>
        </p:nvSpPr>
        <p:spPr>
          <a:xfrm>
            <a:off x="642910" y="3929066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60323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Arial Narrow" pitchFamily="34" charset="0"/>
              </a:rPr>
              <a:t>E3 : Epreuve professionnelle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500174"/>
            <a:ext cx="6686568" cy="496878"/>
          </a:xfrm>
        </p:spPr>
        <p:txBody>
          <a:bodyPr/>
          <a:lstStyle/>
          <a:p>
            <a:pPr algn="ctr">
              <a:buNone/>
            </a:pPr>
            <a:r>
              <a:rPr lang="fr-FR" sz="1600" b="1" dirty="0" smtClean="0">
                <a:latin typeface="Arial Narrow" pitchFamily="34" charset="0"/>
              </a:rPr>
              <a:t>Soutenance</a:t>
            </a:r>
            <a:endParaRPr lang="fr-FR" sz="1600" b="1" dirty="0">
              <a:latin typeface="Arial Narrow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28662" y="928670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FR" b="1" dirty="0" smtClean="0">
                <a:latin typeface="Arial Narrow" pitchFamily="34" charset="0"/>
              </a:rPr>
              <a:t>Sous épreuve E33 : Organisation et gestion de l’entreprise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14348" y="2143116"/>
            <a:ext cx="7929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Narrow" pitchFamily="34" charset="0"/>
              </a:rPr>
              <a:t>Elle consiste en une présentation orale argumentée à partir d’un rapport personnel écrit structuré.</a:t>
            </a:r>
            <a:endParaRPr lang="fr-FR" sz="1400" dirty="0">
              <a:latin typeface="Arial Narrow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4348" y="2571744"/>
            <a:ext cx="7572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Narrow" pitchFamily="34" charset="0"/>
              </a:rPr>
              <a:t>La commission prend, </a:t>
            </a:r>
            <a:r>
              <a:rPr lang="fr-FR" sz="1400" b="1" dirty="0" smtClean="0">
                <a:latin typeface="Arial Narrow" pitchFamily="34" charset="0"/>
              </a:rPr>
              <a:t>au préalable</a:t>
            </a:r>
            <a:r>
              <a:rPr lang="fr-FR" sz="1400" dirty="0" smtClean="0">
                <a:latin typeface="Arial Narrow" pitchFamily="34" charset="0"/>
              </a:rPr>
              <a:t>, connaissance du rapport d’activités en entreprise.</a:t>
            </a:r>
          </a:p>
          <a:p>
            <a:r>
              <a:rPr lang="fr-FR" sz="1400" dirty="0" smtClean="0">
                <a:latin typeface="Arial Narrow" pitchFamily="34" charset="0"/>
              </a:rPr>
              <a:t>Elle consacre </a:t>
            </a:r>
            <a:r>
              <a:rPr lang="fr-FR" sz="1400" b="1" dirty="0" smtClean="0">
                <a:latin typeface="Arial Narrow" pitchFamily="34" charset="0"/>
              </a:rPr>
              <a:t>10 minutes </a:t>
            </a:r>
            <a:r>
              <a:rPr lang="fr-FR" sz="1400" dirty="0" smtClean="0">
                <a:latin typeface="Arial Narrow" pitchFamily="34" charset="0"/>
              </a:rPr>
              <a:t>à la présentation le candidat sans l’interrompre et </a:t>
            </a:r>
            <a:r>
              <a:rPr lang="fr-FR" sz="1400" b="1" dirty="0" smtClean="0">
                <a:latin typeface="Arial Narrow" pitchFamily="34" charset="0"/>
              </a:rPr>
              <a:t>20 minutes au maximum </a:t>
            </a:r>
            <a:r>
              <a:rPr lang="fr-FR" sz="1400" dirty="0" smtClean="0">
                <a:latin typeface="Arial Narrow" pitchFamily="34" charset="0"/>
              </a:rPr>
              <a:t>pour poser des questions</a:t>
            </a:r>
            <a:endParaRPr lang="fr-FR" sz="1400" dirty="0">
              <a:latin typeface="Arial Narrow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14348" y="3286124"/>
            <a:ext cx="59907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Arial Narrow" pitchFamily="34" charset="0"/>
                <a:ea typeface="Calibri" pitchFamily="34" charset="0"/>
                <a:cs typeface="Arial" pitchFamily="34" charset="0"/>
              </a:rPr>
              <a:t>La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commission composée d'au moins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	un professeur d’enseignement professionnel,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	un professeur d’éco gestion,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	un professionnel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Bouton d'action : Suivant 12">
            <a:hlinkClick r:id="" action="ppaction://hlinkshowjump?jump=nextslide" highlightClick="1"/>
          </p:cNvPr>
          <p:cNvSpPr/>
          <p:nvPr/>
        </p:nvSpPr>
        <p:spPr>
          <a:xfrm>
            <a:off x="1357290" y="400050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1357290" y="4429132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Bouton d'action : Suivant 14">
            <a:hlinkClick r:id="" action="ppaction://hlinkshowjump?jump=nextslide" highlightClick="1"/>
          </p:cNvPr>
          <p:cNvSpPr/>
          <p:nvPr/>
        </p:nvSpPr>
        <p:spPr>
          <a:xfrm>
            <a:off x="1357290" y="3643314"/>
            <a:ext cx="285752" cy="1428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05472" y="4857760"/>
            <a:ext cx="849142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Le rapport d'activités sera remis au centre d’examen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quinze jours avant la date de l'évaluation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En l’absence de rapport d'activités, l’interrogation ne peut avoir lieu. La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note zéro est attribuée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réglementairement à l’épreuve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7658096" cy="6000792"/>
          </a:xfrm>
        </p:spPr>
        <p:txBody>
          <a:bodyPr>
            <a:normAutofit fontScale="90000"/>
          </a:bodyPr>
          <a:lstStyle/>
          <a:p>
            <a:pPr algn="l"/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dirty="0" smtClean="0"/>
              <a:t>BREVET D’ETUDES PROFESSIONNELLES</a:t>
            </a: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4900" dirty="0" smtClean="0">
                <a:effectLst/>
              </a:rPr>
              <a:t>AUXILIAIRE</a:t>
            </a:r>
            <a:r>
              <a:rPr lang="fr-FR" b="1" dirty="0" smtClean="0"/>
              <a:t> </a:t>
            </a:r>
            <a:r>
              <a:rPr lang="fr-FR" sz="4900" dirty="0" smtClean="0"/>
              <a:t>EN </a:t>
            </a:r>
            <a:r>
              <a:rPr lang="fr-FR" sz="4900" dirty="0" smtClean="0"/>
              <a:t/>
            </a:r>
            <a:br>
              <a:rPr lang="fr-FR" sz="4900" dirty="0" smtClean="0"/>
            </a:br>
            <a:r>
              <a:rPr lang="fr-FR" sz="4900" dirty="0" smtClean="0"/>
              <a:t>PROTHESE </a:t>
            </a:r>
            <a:r>
              <a:rPr lang="fr-FR" sz="4900" dirty="0" smtClean="0"/>
              <a:t>DENTAIRE</a:t>
            </a:r>
            <a:br>
              <a:rPr lang="fr-FR" sz="4900" dirty="0" smtClean="0"/>
            </a:br>
            <a:r>
              <a:rPr lang="fr-FR" sz="4900" dirty="0" smtClean="0"/>
              <a:t>NIVEAU V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27</a:t>
            </a:fld>
            <a:endParaRPr lang="fr-F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44" y="1857364"/>
          <a:ext cx="1800225" cy="769938"/>
        </p:xfrm>
        <a:graphic>
          <a:graphicData uri="http://schemas.openxmlformats.org/presentationml/2006/ole">
            <p:oleObj spid="_x0000_s20482" r:id="rId3" imgW="4229690" imgH="2038095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001024" y="142852"/>
          <a:ext cx="976313" cy="801688"/>
        </p:xfrm>
        <a:graphic>
          <a:graphicData uri="http://schemas.openxmlformats.org/presentationml/2006/ole">
            <p:oleObj spid="_x0000_s20483" name="Picture" r:id="rId4" imgW="977760" imgH="955800" progId="Word.Picture.8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214282" y="62732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DERNIERE SESSION CAP : 2011. PUBLICATION DE L’ARRETE  COURANT JUIN 2010</a:t>
            </a:r>
            <a:r>
              <a:rPr lang="fr-FR" sz="3200" dirty="0" smtClean="0">
                <a:solidFill>
                  <a:srgbClr val="FF0000"/>
                </a:solidFill>
              </a:rPr>
              <a:t>.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14480" y="5429264"/>
            <a:ext cx="6066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Rockwell" pitchFamily="18" charset="0"/>
              </a:rPr>
              <a:t>REGLEMENT D’EXAMEN</a:t>
            </a:r>
            <a:endParaRPr lang="fr-FR" sz="3600" b="1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83D91-18B8-40C8-B68D-6A5CBB2B38E4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2285984" y="214290"/>
          <a:ext cx="5295139" cy="5715040"/>
        </p:xfrm>
        <a:graphic>
          <a:graphicData uri="http://schemas.openxmlformats.org/drawingml/2006/table">
            <a:tbl>
              <a:tblPr/>
              <a:tblGrid>
                <a:gridCol w="1630069"/>
                <a:gridCol w="439581"/>
                <a:gridCol w="303569"/>
                <a:gridCol w="722981"/>
                <a:gridCol w="732807"/>
                <a:gridCol w="887437"/>
                <a:gridCol w="578695"/>
              </a:tblGrid>
              <a:tr h="157163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BREVET D’ETUDES PROFESSIONNELLES 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AUXILIAIRE EN PROTHESE DENTAIRE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Scolaires établissements publics ou privés sous contrat, 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Apprentis 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CFA ou section d'apprentissage habilités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Formation professionnelle continue (établissements publics)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Scolaires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 err="1">
                          <a:latin typeface="Times New Roman"/>
                          <a:ea typeface="Times New Roman"/>
                          <a:cs typeface="Times New Roman"/>
                        </a:rPr>
                        <a:t>Etablissements</a:t>
                      </a: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Privés hors contrat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Apprentis CFA ou section d’apprentissage non habilités formation professionnelle continue (établissements privés)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Enseignement à distance, candidats individuels.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92538"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Verdana"/>
                          <a:ea typeface="Times New Roman"/>
                          <a:cs typeface="Times New Roman"/>
                        </a:rPr>
                        <a:t>Épreuves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Verdana"/>
                          <a:ea typeface="Times New Roman"/>
                          <a:cs typeface="Times New Roman"/>
                        </a:rPr>
                        <a:t>Unités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Verdana"/>
                          <a:ea typeface="Times New Roman"/>
                          <a:cs typeface="Times New Roman"/>
                        </a:rPr>
                        <a:t>Coef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Verdana"/>
                          <a:ea typeface="Times New Roman"/>
                          <a:cs typeface="Times New Roman"/>
                        </a:rPr>
                        <a:t>Mode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Verdana"/>
                          <a:ea typeface="Times New Roman"/>
                          <a:cs typeface="Times New Roman"/>
                        </a:rPr>
                        <a:t>Mode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Verdana"/>
                          <a:ea typeface="Times New Roman"/>
                          <a:cs typeface="Times New Roman"/>
                        </a:rPr>
                        <a:t>Mode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Verdana"/>
                          <a:ea typeface="Times New Roman"/>
                          <a:cs typeface="Times New Roman"/>
                        </a:rPr>
                        <a:t>Durée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7168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EP1 : Analyse et communication technologique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Times New Roman"/>
                        </a:rPr>
                        <a:t>UP1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Times New Roman"/>
                        </a:rPr>
                        <a:t>CCF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Times New Roman"/>
                        </a:rPr>
                        <a:t>CCF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Ponctuel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écrit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2 h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7168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EP2 : Réalisation et mise en œuvre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UP2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CCF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CCF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9705" algn="ctr"/>
                        </a:tabLs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Ponctuel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pratique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7 h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7168">
                <a:tc>
                  <a:txBody>
                    <a:bodyPr/>
                    <a:lstStyle/>
                    <a:p>
                      <a:pPr marL="273685" indent="-2374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EG1 : </a:t>
                      </a:r>
                      <a:r>
                        <a:rPr lang="fr-FR" sz="1400" spc="-30" dirty="0">
                          <a:latin typeface="Times New Roman"/>
                          <a:ea typeface="Times New Roman"/>
                          <a:cs typeface="Times New Roman"/>
                        </a:rPr>
                        <a:t>français, histoire,  géographie éducation civique</a:t>
                      </a: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UG1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Ponctuel écrit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CCF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Ponctuel écrit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3 h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7168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Times New Roman"/>
                        </a:rPr>
                        <a:t>EG2 : mathématiques - sciences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latin typeface="Times New Roman"/>
                          <a:ea typeface="Times New Roman"/>
                          <a:cs typeface="Times New Roman"/>
                        </a:rPr>
                        <a:t>UG2</a:t>
                      </a:r>
                      <a:endParaRPr lang="fr-F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CCF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CCF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Ponctuel écrit 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2 h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926702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EG3 : Épreuve d’éducation physique et sportive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UG3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CCF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CCF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Times New Roman"/>
                        </a:rPr>
                        <a:t>Ponctuel</a:t>
                      </a: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96" marR="3669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714348" y="6027003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C.C.F. : Contrôle en cours de formation. La description, la durée et le coefficient des différentes situations d’évaluation figurent dans la définition des épreuves.</a:t>
            </a:r>
          </a:p>
          <a:p>
            <a:r>
              <a:rPr lang="fr-FR" sz="1200" dirty="0" smtClean="0"/>
              <a:t>(1) dont coefficient 1 pour la prévention, santé, environnement</a:t>
            </a:r>
          </a:p>
          <a:p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 anchor="ctr">
            <a:normAutofit fontScale="85000" lnSpcReduction="20000"/>
          </a:bodyPr>
          <a:lstStyle/>
          <a:p>
            <a:pPr>
              <a:buNone/>
            </a:pPr>
            <a:r>
              <a:rPr lang="fr-FR" sz="2800" b="1" i="1" dirty="0" smtClean="0">
                <a:solidFill>
                  <a:srgbClr val="FF0000"/>
                </a:solidFill>
              </a:rPr>
              <a:t>A1 </a:t>
            </a:r>
            <a:r>
              <a:rPr lang="fr-FR" sz="2800" b="1" dirty="0" smtClean="0">
                <a:solidFill>
                  <a:srgbClr val="FF0000"/>
                </a:solidFill>
              </a:rPr>
              <a:t>REALISATION DES MODELES D’ETUDE ET DE TRAVAIL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b="1" i="1" dirty="0" smtClean="0">
                <a:solidFill>
                  <a:srgbClr val="FFFF00"/>
                </a:solidFill>
              </a:rPr>
              <a:t>A1.1</a:t>
            </a:r>
            <a:endParaRPr lang="fr-FR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Nettoyer et désinfecter tous types d’empreintes</a:t>
            </a:r>
          </a:p>
          <a:p>
            <a:pPr>
              <a:buNone/>
            </a:pPr>
            <a:r>
              <a:rPr lang="fr-FR" sz="2800" b="1" i="1" dirty="0" smtClean="0">
                <a:solidFill>
                  <a:srgbClr val="FFFF00"/>
                </a:solidFill>
              </a:rPr>
              <a:t>A1.2</a:t>
            </a:r>
            <a:endParaRPr lang="fr-FR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Analyser l'empreinte en regard de la prescription</a:t>
            </a:r>
          </a:p>
          <a:p>
            <a:pPr>
              <a:buNone/>
            </a:pPr>
            <a:r>
              <a:rPr lang="fr-FR" sz="2800" b="1" i="1" dirty="0" smtClean="0">
                <a:solidFill>
                  <a:srgbClr val="FFFF00"/>
                </a:solidFill>
              </a:rPr>
              <a:t>A1.3</a:t>
            </a:r>
            <a:endParaRPr lang="fr-FR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Couler l'empreinte primaire, secondaire et le duplicata</a:t>
            </a:r>
          </a:p>
          <a:p>
            <a:pPr>
              <a:buNone/>
            </a:pPr>
            <a:r>
              <a:rPr lang="fr-FR" sz="2800" b="1" i="1" dirty="0" smtClean="0">
                <a:solidFill>
                  <a:srgbClr val="FFFF00"/>
                </a:solidFill>
              </a:rPr>
              <a:t>A1.4</a:t>
            </a:r>
            <a:endParaRPr lang="fr-FR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Tailler les modèles</a:t>
            </a:r>
          </a:p>
          <a:p>
            <a:pPr>
              <a:buNone/>
            </a:pPr>
            <a:r>
              <a:rPr lang="fr-FR" sz="2800" b="1" i="1" dirty="0" smtClean="0">
                <a:solidFill>
                  <a:srgbClr val="FFFF00"/>
                </a:solidFill>
              </a:rPr>
              <a:t>A1.5</a:t>
            </a:r>
            <a:endParaRPr lang="fr-FR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Tailler les modèles d'études </a:t>
            </a:r>
            <a:r>
              <a:rPr lang="fr-FR" sz="2800" dirty="0" err="1" smtClean="0">
                <a:solidFill>
                  <a:srgbClr val="FFFF00"/>
                </a:solidFill>
              </a:rPr>
              <a:t>orthodontiques</a:t>
            </a:r>
            <a:r>
              <a:rPr lang="fr-FR" sz="2800" dirty="0" smtClean="0">
                <a:solidFill>
                  <a:srgbClr val="FFFF00"/>
                </a:solidFill>
              </a:rPr>
              <a:t> avec angulations normalisées</a:t>
            </a:r>
          </a:p>
          <a:p>
            <a:pPr>
              <a:buNone/>
            </a:pPr>
            <a:r>
              <a:rPr lang="fr-FR" sz="2800" b="1" i="1" dirty="0" smtClean="0">
                <a:solidFill>
                  <a:srgbClr val="FFFF00"/>
                </a:solidFill>
              </a:rPr>
              <a:t>A1.6</a:t>
            </a:r>
            <a:endParaRPr lang="fr-FR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Réaliser la préparation des modèles spécifiques de travail selon différents systèmes pour prothèse fixée.</a:t>
            </a:r>
          </a:p>
          <a:p>
            <a:pPr>
              <a:buNone/>
            </a:pPr>
            <a:r>
              <a:rPr lang="fr-FR" sz="2800" b="1" i="1" dirty="0" smtClean="0">
                <a:solidFill>
                  <a:srgbClr val="FFFF00"/>
                </a:solidFill>
              </a:rPr>
              <a:t>A1.7</a:t>
            </a:r>
            <a:endParaRPr lang="fr-FR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Transférer les modèles  sur l’articulateur</a:t>
            </a:r>
          </a:p>
          <a:p>
            <a:pPr>
              <a:buNone/>
            </a:pPr>
            <a:r>
              <a:rPr lang="fr-FR" sz="2800" b="1" i="1" dirty="0" smtClean="0">
                <a:solidFill>
                  <a:srgbClr val="FFFF00"/>
                </a:solidFill>
              </a:rPr>
              <a:t>A1.8</a:t>
            </a:r>
            <a:endParaRPr lang="fr-FR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Fractionner les  modèles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fr-FR" sz="2800" b="1" i="1" dirty="0" smtClean="0">
                <a:solidFill>
                  <a:srgbClr val="FF0000"/>
                </a:solidFill>
              </a:rPr>
              <a:t>A2 </a:t>
            </a:r>
            <a:r>
              <a:rPr lang="fr-FR" sz="2800" b="1" dirty="0" smtClean="0">
                <a:solidFill>
                  <a:srgbClr val="FF0000"/>
                </a:solidFill>
              </a:rPr>
              <a:t>ANALYSER ET CONCEVOIR LE TRAVAIL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b="1" dirty="0" smtClean="0"/>
              <a:t>A2.1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Analyser la prescription et la faisabilité du travail</a:t>
            </a:r>
          </a:p>
          <a:p>
            <a:pPr>
              <a:buNone/>
            </a:pPr>
            <a:r>
              <a:rPr lang="fr-FR" sz="2800" b="1" dirty="0" smtClean="0"/>
              <a:t>A2.2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Elaborer un plan de travail et organiser </a:t>
            </a:r>
            <a:r>
              <a:rPr lang="fr-FR" sz="2800" dirty="0" smtClean="0"/>
              <a:t>les activités</a:t>
            </a:r>
            <a:r>
              <a:rPr lang="fr-FR" sz="2800" b="1" dirty="0" smtClean="0"/>
              <a:t> 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 anchor="t">
            <a:normAutofit fontScale="62500" lnSpcReduction="20000"/>
          </a:bodyPr>
          <a:lstStyle/>
          <a:p>
            <a:pPr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A3 PROTHESE AMOVIBLE</a:t>
            </a:r>
            <a:endParaRPr lang="fr-FR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A3.1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Tracer les limites des PEI et des maquettes d’occlusion</a:t>
            </a: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A3.2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Confectionner des portes empreintes individuels</a:t>
            </a: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A3.3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Confectionner des maquettes d’occlusion en prothèse amovible</a:t>
            </a: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A3.4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Réaliser le montage des dents pour prothèse amovible partielle</a:t>
            </a: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A3.5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Analyser le modèle au </a:t>
            </a:r>
            <a:r>
              <a:rPr lang="fr-FR" dirty="0" err="1" smtClean="0">
                <a:solidFill>
                  <a:srgbClr val="FFFF00"/>
                </a:solidFill>
              </a:rPr>
              <a:t>paralléliseur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A3.6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Préparer le modèle à dupliquer et le moule</a:t>
            </a: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A3.7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Confectionner des crochets façonnés</a:t>
            </a: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A3.8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Réaliser la maquette des prothèses amovibles partielles métalliques</a:t>
            </a: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A3.9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Réaliser la maquette  des prothèses amovibles partielles </a:t>
            </a:r>
            <a:r>
              <a:rPr lang="fr-FR" dirty="0" smtClean="0">
                <a:solidFill>
                  <a:srgbClr val="FFFF00"/>
                </a:solidFill>
              </a:rPr>
              <a:t>métalliques en </a:t>
            </a:r>
            <a:r>
              <a:rPr lang="fr-FR" dirty="0" smtClean="0">
                <a:solidFill>
                  <a:srgbClr val="FFFF00"/>
                </a:solidFill>
              </a:rPr>
              <a:t>C.A.O et F.A.O.</a:t>
            </a: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A3.10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Transformer la maquette traditionnelle ou issue de F.A.O (cire ou résine) en P.A.P.M</a:t>
            </a: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A3.11</a:t>
            </a: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Usiner et polir des prothèses amovibles partielles métalliques</a:t>
            </a:r>
            <a:endParaRPr lang="fr-FR" b="1" dirty="0" smtClean="0">
              <a:solidFill>
                <a:srgbClr val="FFFF00"/>
              </a:solidFill>
            </a:endParaRPr>
          </a:p>
          <a:p>
            <a:endParaRPr lang="fr-FR" sz="7200" dirty="0">
              <a:solidFill>
                <a:srgbClr val="FFFF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GB" sz="2400" b="1" i="1" dirty="0" smtClean="0">
                <a:solidFill>
                  <a:srgbClr val="FF0000"/>
                </a:solidFill>
              </a:rPr>
              <a:t>A4 </a:t>
            </a:r>
            <a:r>
              <a:rPr lang="en-GB" sz="2400" b="1" dirty="0" smtClean="0">
                <a:solidFill>
                  <a:srgbClr val="FF0000"/>
                </a:solidFill>
              </a:rPr>
              <a:t>PROTHESE AMOVIBLE TOTALE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1800" b="1" dirty="0" smtClean="0"/>
              <a:t>A4.1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Régler l’articulateur et confectionner la table de montage individualisée</a:t>
            </a:r>
          </a:p>
          <a:p>
            <a:pPr>
              <a:buNone/>
            </a:pPr>
            <a:r>
              <a:rPr lang="en-GB" sz="1800" b="1" dirty="0" smtClean="0"/>
              <a:t>A4.2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Réaliser le montage des dents</a:t>
            </a:r>
          </a:p>
          <a:p>
            <a:pPr>
              <a:buNone/>
            </a:pPr>
            <a:r>
              <a:rPr lang="en-GB" sz="1800" b="1" dirty="0" smtClean="0"/>
              <a:t>A4.3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Equilibrer une prothèse totale maxillaire ou mandibulaire</a:t>
            </a:r>
          </a:p>
          <a:p>
            <a:pPr>
              <a:buNone/>
            </a:pPr>
            <a:r>
              <a:rPr lang="en-GB" sz="1800" b="1" dirty="0" smtClean="0"/>
              <a:t>A4.4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Equilibrer une prothèse totale </a:t>
            </a:r>
            <a:r>
              <a:rPr lang="fr-FR" sz="1800" dirty="0" err="1" smtClean="0"/>
              <a:t>maxillo</a:t>
            </a:r>
            <a:r>
              <a:rPr lang="fr-FR" sz="1800" dirty="0" smtClean="0"/>
              <a:t>-mandibulaire classe I d’</a:t>
            </a:r>
            <a:r>
              <a:rPr lang="fr-FR" sz="1800" dirty="0" err="1" smtClean="0"/>
              <a:t>Ackerman</a:t>
            </a:r>
            <a:r>
              <a:rPr lang="fr-FR" sz="1800" dirty="0" smtClean="0"/>
              <a:t>.</a:t>
            </a:r>
          </a:p>
          <a:p>
            <a:endParaRPr lang="fr-FR" sz="1800" dirty="0" smtClean="0"/>
          </a:p>
          <a:p>
            <a:pPr>
              <a:buNone/>
            </a:pPr>
            <a:r>
              <a:rPr lang="fr-FR" sz="2400" b="1" i="1" dirty="0" smtClean="0">
                <a:solidFill>
                  <a:srgbClr val="FF0000"/>
                </a:solidFill>
              </a:rPr>
              <a:t>A5 </a:t>
            </a:r>
            <a:r>
              <a:rPr lang="fr-FR" sz="2400" b="1" dirty="0" smtClean="0">
                <a:solidFill>
                  <a:srgbClr val="FF0000"/>
                </a:solidFill>
              </a:rPr>
              <a:t>TRANSFORMATION DES PROTHESES AMOVIBLES PARTIELLES ET COMPLETES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FFFF00"/>
                </a:solidFill>
              </a:rPr>
              <a:t>A5.1</a:t>
            </a:r>
            <a:endParaRPr lang="fr-FR" sz="1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FFFF00"/>
                </a:solidFill>
              </a:rPr>
              <a:t>Sculpter et finir les fausses gencives en cire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FFFF00"/>
                </a:solidFill>
              </a:rPr>
              <a:t>A5.2</a:t>
            </a:r>
            <a:endParaRPr lang="fr-FR" sz="1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FFFF00"/>
                </a:solidFill>
              </a:rPr>
              <a:t>Transformer la maquette et polymériser la résine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FFFF00"/>
                </a:solidFill>
              </a:rPr>
              <a:t>A5.3</a:t>
            </a:r>
            <a:endParaRPr lang="fr-FR" sz="1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FFFF00"/>
                </a:solidFill>
              </a:rPr>
              <a:t>Usiner la résine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FFFF00"/>
                </a:solidFill>
              </a:rPr>
              <a:t>A5.4</a:t>
            </a:r>
            <a:endParaRPr lang="fr-FR" sz="1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FFFF00"/>
                </a:solidFill>
              </a:rPr>
              <a:t>Polir la prothèse amovible en résine</a:t>
            </a:r>
          </a:p>
          <a:p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i="1" dirty="0" smtClean="0">
                <a:solidFill>
                  <a:srgbClr val="FF0000"/>
                </a:solidFill>
              </a:rPr>
              <a:t>A6 </a:t>
            </a:r>
            <a:r>
              <a:rPr lang="fr-FR" sz="2400" b="1" dirty="0" smtClean="0">
                <a:solidFill>
                  <a:srgbClr val="FF0000"/>
                </a:solidFill>
              </a:rPr>
              <a:t>PROTHESE FIXEE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800" b="1" dirty="0" smtClean="0"/>
              <a:t>A6.1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Confectionner des PEI pour prothèses fixées et </a:t>
            </a:r>
            <a:r>
              <a:rPr lang="fr-FR" sz="1800" dirty="0" err="1" smtClean="0"/>
              <a:t>implantaires</a:t>
            </a:r>
            <a:endParaRPr lang="fr-FR" sz="1800" dirty="0" smtClean="0"/>
          </a:p>
          <a:p>
            <a:pPr>
              <a:buNone/>
            </a:pPr>
            <a:r>
              <a:rPr lang="fr-FR" sz="1800" b="1" dirty="0" smtClean="0"/>
              <a:t>A6.2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Préparer des MPU</a:t>
            </a:r>
          </a:p>
          <a:p>
            <a:pPr>
              <a:buNone/>
            </a:pPr>
            <a:r>
              <a:rPr lang="fr-FR" sz="1800" b="1" dirty="0" smtClean="0"/>
              <a:t>A6.3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Fabriquer de façon traditionnelle tout type de maquette pour </a:t>
            </a:r>
            <a:r>
              <a:rPr lang="fr-FR" sz="1800" dirty="0" smtClean="0"/>
              <a:t>prothèses fixes</a:t>
            </a:r>
            <a:endParaRPr lang="fr-FR" sz="1800" dirty="0" smtClean="0"/>
          </a:p>
          <a:p>
            <a:pPr>
              <a:buNone/>
            </a:pPr>
            <a:r>
              <a:rPr lang="fr-FR" sz="1800" b="1" dirty="0" smtClean="0"/>
              <a:t>A6.4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Numériser </a:t>
            </a:r>
            <a:r>
              <a:rPr lang="fr-FR" sz="1800" dirty="0" smtClean="0"/>
              <a:t>des modèles (MPU, mordu, cire d’étude…)</a:t>
            </a:r>
          </a:p>
          <a:p>
            <a:pPr>
              <a:buNone/>
            </a:pPr>
            <a:r>
              <a:rPr lang="fr-FR" sz="1800" b="1" dirty="0" smtClean="0"/>
              <a:t>A6.5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Modéliser des éléments prothétiques ou des infrastructures en CAO</a:t>
            </a:r>
          </a:p>
          <a:p>
            <a:pPr>
              <a:buNone/>
            </a:pPr>
            <a:r>
              <a:rPr lang="fr-FR" sz="1800" b="1" dirty="0" smtClean="0"/>
              <a:t>A6.6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Transformer des maquettes traditionnelles ou issues de FAO (cire ou résine) en prothèse ou infrastructure</a:t>
            </a:r>
          </a:p>
          <a:p>
            <a:pPr>
              <a:buNone/>
            </a:pPr>
            <a:r>
              <a:rPr lang="fr-FR" sz="1800" b="1" dirty="0" smtClean="0"/>
              <a:t>A6.7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Usiner et polir des prothèses ou des infrastructures de façon traditionnelle ou par FAO</a:t>
            </a:r>
          </a:p>
          <a:p>
            <a:pPr>
              <a:buNone/>
            </a:pPr>
            <a:r>
              <a:rPr lang="fr-FR" sz="1800" b="1" dirty="0" smtClean="0"/>
              <a:t>A6.8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Stratifier et terminer des cosmétiques sur tout support</a:t>
            </a:r>
          </a:p>
          <a:p>
            <a:pPr fontAlgn="base" hangingPunct="0">
              <a:buNone/>
            </a:pPr>
            <a:r>
              <a:rPr lang="fr-FR" sz="1800" b="1" dirty="0" smtClean="0"/>
              <a:t> 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i="1" dirty="0" smtClean="0">
                <a:solidFill>
                  <a:srgbClr val="FF0000"/>
                </a:solidFill>
              </a:rPr>
              <a:t>A7 </a:t>
            </a:r>
            <a:r>
              <a:rPr lang="fr-FR" sz="2400" b="1" dirty="0" smtClean="0">
                <a:solidFill>
                  <a:srgbClr val="FF0000"/>
                </a:solidFill>
              </a:rPr>
              <a:t>ORTHOPEDIE DENTO FACIALE (ODF)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b="1" dirty="0" smtClean="0"/>
              <a:t>A7.1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Réaliser des crochets et auxiliaires métalliques pour prothèse ODF</a:t>
            </a:r>
          </a:p>
          <a:p>
            <a:pPr>
              <a:buNone/>
            </a:pPr>
            <a:r>
              <a:rPr lang="fr-FR" sz="2400" b="1" dirty="0" smtClean="0"/>
              <a:t>A7.2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Réaliser des bases résine</a:t>
            </a:r>
          </a:p>
          <a:p>
            <a:endParaRPr lang="fr-FR" sz="2400" dirty="0" smtClean="0"/>
          </a:p>
          <a:p>
            <a:pPr>
              <a:buNone/>
            </a:pPr>
            <a:r>
              <a:rPr lang="fr-FR" sz="2400" b="1" i="1" dirty="0" smtClean="0">
                <a:solidFill>
                  <a:srgbClr val="FF0000"/>
                </a:solidFill>
              </a:rPr>
              <a:t>A8 </a:t>
            </a:r>
            <a:r>
              <a:rPr lang="fr-FR" sz="2400" b="1" dirty="0" smtClean="0">
                <a:solidFill>
                  <a:srgbClr val="FF0000"/>
                </a:solidFill>
              </a:rPr>
              <a:t>CONTROLES ET CONFORMITE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A8.1</a:t>
            </a:r>
            <a:endParaRPr lang="fr-FR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Contrôler l’ajustage et la fonction des éléments réalisés</a:t>
            </a:r>
          </a:p>
          <a:p>
            <a:pPr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A8.2</a:t>
            </a:r>
            <a:endParaRPr lang="fr-FR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Contrôler la conformité du produit fini</a:t>
            </a:r>
          </a:p>
          <a:p>
            <a:pPr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A8.3</a:t>
            </a:r>
            <a:endParaRPr lang="fr-FR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Enregistrer les éléments de traçabilité</a:t>
            </a:r>
          </a:p>
          <a:p>
            <a:pPr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A8.4</a:t>
            </a:r>
            <a:endParaRPr lang="fr-FR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Contrôler la production en cours de fabrication</a:t>
            </a:r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i="1" dirty="0" smtClean="0">
                <a:solidFill>
                  <a:srgbClr val="FF0000"/>
                </a:solidFill>
              </a:rPr>
              <a:t>A9 </a:t>
            </a:r>
            <a:r>
              <a:rPr lang="fr-FR" sz="2400" b="1" dirty="0" smtClean="0">
                <a:solidFill>
                  <a:srgbClr val="FF0000"/>
                </a:solidFill>
              </a:rPr>
              <a:t>MAINTENANCE DU MATERIEL ET DU POSTE DE TRAVAIL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b="1" dirty="0" smtClean="0">
                <a:solidFill>
                  <a:srgbClr val="FFFF00"/>
                </a:solidFill>
              </a:rPr>
              <a:t>A9.1</a:t>
            </a:r>
            <a:endParaRPr lang="fr-FR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Planifier les opérations d’entretien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FF00"/>
                </a:solidFill>
              </a:rPr>
              <a:t>A9.2</a:t>
            </a:r>
            <a:endParaRPr lang="fr-FR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Assurer les opérations de maintenance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FF00"/>
                </a:solidFill>
              </a:rPr>
              <a:t>A9.3</a:t>
            </a:r>
            <a:endParaRPr lang="fr-FR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Maintenir le poste de travail opérationnel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FF00"/>
                </a:solidFill>
              </a:rPr>
              <a:t>A9.4</a:t>
            </a:r>
            <a:endParaRPr lang="fr-FR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Gérer l’évacuation des produits, des déchets et le tri sélectif</a:t>
            </a:r>
          </a:p>
          <a:p>
            <a:pPr fontAlgn="base" hangingPunct="0">
              <a:buNone/>
            </a:pPr>
            <a:r>
              <a:rPr lang="fr-FR" sz="1800" b="1" dirty="0" smtClean="0"/>
              <a:t> 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4082-5DD3-4F75-9852-62770A49AEF8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2157</Words>
  <Application>Microsoft Office PowerPoint</Application>
  <PresentationFormat>Affichage à l'écran (4:3)</PresentationFormat>
  <Paragraphs>686</Paragraphs>
  <Slides>28</Slides>
  <Notes>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0" baseType="lpstr">
      <vt:lpstr>Fonderie</vt:lpstr>
      <vt:lpstr>Picture</vt:lpstr>
      <vt:lpstr>BACCALAUREAT PROFESSIONNEL  </vt:lpstr>
      <vt:lpstr>CONTENU DE LA FORMATION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BACCALAUREAT PROFESSIONNEL  </vt:lpstr>
      <vt:lpstr> </vt:lpstr>
      <vt:lpstr>E3 : Epreuve professionnelle</vt:lpstr>
      <vt:lpstr>Epreuves d’enseignement général</vt:lpstr>
      <vt:lpstr>BACCALAUREAT PROFESSIONNEL  </vt:lpstr>
      <vt:lpstr>E2 : Epreuve technologique</vt:lpstr>
      <vt:lpstr>E2 : Epreuve technologique</vt:lpstr>
      <vt:lpstr>E2 : Epreuve technologique</vt:lpstr>
      <vt:lpstr>E3 : Epreuve professionnelle</vt:lpstr>
      <vt:lpstr>E3 : Epreuve professionnelle</vt:lpstr>
      <vt:lpstr>E3 : Epreuve professionnelle</vt:lpstr>
      <vt:lpstr>E3 : Epreuve professionnelle</vt:lpstr>
      <vt:lpstr>E3 : Epreuve professionnelle</vt:lpstr>
      <vt:lpstr>E3 : Epreuve professionnelle</vt:lpstr>
      <vt:lpstr>   BREVET D’ETUDES PROFESSIONNELLES   AUXILIAIRE EN  PROTHESE DENTAIRE NIVEAU V  </vt:lpstr>
      <vt:lpstr>Diapositive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BACCALAUREAT PROFESSIONNEL  </dc:title>
  <dc:creator>LPmermoz Montpellier</dc:creator>
  <cp:lastModifiedBy>bruno doleson</cp:lastModifiedBy>
  <cp:revision>13</cp:revision>
  <dcterms:created xsi:type="dcterms:W3CDTF">2010-05-03T09:37:54Z</dcterms:created>
  <dcterms:modified xsi:type="dcterms:W3CDTF">2010-05-05T16:50:23Z</dcterms:modified>
</cp:coreProperties>
</file>