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1" r:id="rId2"/>
  </p:sldMasterIdLst>
  <p:notesMasterIdLst>
    <p:notesMasterId r:id="rId14"/>
  </p:notesMasterIdLst>
  <p:handoutMasterIdLst>
    <p:handoutMasterId r:id="rId15"/>
  </p:handoutMasterIdLst>
  <p:sldIdLst>
    <p:sldId id="289" r:id="rId3"/>
    <p:sldId id="290" r:id="rId4"/>
    <p:sldId id="291" r:id="rId5"/>
    <p:sldId id="292" r:id="rId6"/>
    <p:sldId id="293" r:id="rId7"/>
    <p:sldId id="299" r:id="rId8"/>
    <p:sldId id="300" r:id="rId9"/>
    <p:sldId id="295" r:id="rId10"/>
    <p:sldId id="296" r:id="rId11"/>
    <p:sldId id="297" r:id="rId12"/>
    <p:sldId id="29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99CC"/>
    <a:srgbClr val="3EE2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4ED997-4B77-439B-9AB7-FEFC503789FA}" type="datetimeFigureOut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6078BF-8281-412F-A427-B24A0E02FE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F59FA4-BA2A-481C-B7D3-48BB23CFD8BA}" type="datetimeFigureOut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B2A5A6-CC67-48A8-B0BB-9CC2389C4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020F9-B3A4-485E-9803-0A8942DCB115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C6D33-44CD-4484-BE5F-4C59BCFD47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3822C-D746-4EAA-B454-7FA42DD740E4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2E4E-BFD6-41CD-AEBD-4973408FE2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9998-B00B-4D76-971C-C9C41CE9634F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550A9-E58E-4F48-9026-BE92B462A6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B83CE-1114-4617-B81D-73711E07A926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0AC2-26C8-4D66-9BE1-A6E829A274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41A0E4-3B28-4824-A942-9447F56EED0E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730C2C0-251B-49E5-91BF-426ABFB541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1963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B3D604-2487-49CE-8A3F-2CA074A3D2D5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1638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6414EB-13F0-44C5-8FFB-B259BD0C1A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1963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2F1F2B-E6D6-4539-A4E3-C54618E7B5A8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1638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968F0D-6518-43F2-AEF9-143966416E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1963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6396B0-A830-4156-83AD-30838EC0615C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1638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39175" y="6515100"/>
            <a:ext cx="463550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7FC2E1-58F0-4C14-92DB-FA8845B5A0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5FAB59-693D-4B41-A4F6-40745F9513F9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ADBEA56-C285-4587-95EE-BF2A81F784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70A75D-D2B4-4590-9A46-CFECB63A0EF7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A35038F-DD97-4379-A564-C818956531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20F20-3271-4AFD-97B3-1AE50F0EDFAD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1BE6-E388-4FBC-871F-E4F0C6D3F2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2D854-1A28-4704-A80B-1B211BFA1B1C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9EA56-325F-4288-96DA-30CCEB6D81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E0A33-961C-48C3-99F0-BA56F1A7EDB0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19920-CECF-4A72-9ADF-154A31DD76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B76F3-D21E-4687-BCBD-C58A7F5DF9A9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14B4E-6A5B-476C-A2BF-A1485F1C0F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E30B0-84A6-4C55-A812-634FF3261ADC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79CA-242F-46D3-AB6B-4965254326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5526F-47B6-49F4-B444-F8E9ECCCC86F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27407-8EB1-4920-B662-F3F76F02A3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55C0C-CA29-40A4-990C-08D460BB7D95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A6772-6EE0-4998-AA09-3712CDCC6F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7E02-3F8B-49A4-BEFB-11BA3D1B86B3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1B18-72E5-4655-BB05-7113BD80CF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7FD2999-9E81-4632-85D9-78E26855459C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4B492C2-80E3-4BC7-BD46-8CA3A78B7E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  <p:sldLayoutId id="214748374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315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2"/>
          </p:nvPr>
        </p:nvSpPr>
        <p:spPr>
          <a:xfrm>
            <a:off x="5562600" y="6508750"/>
            <a:ext cx="3001963" cy="274638"/>
          </a:xfrm>
          <a:prstGeom prst="rect">
            <a:avLst/>
          </a:prstGeom>
        </p:spPr>
        <p:txBody>
          <a:bodyPr vert="horz" rtlCol="0"/>
          <a:lstStyle>
            <a:lvl1pPr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4946D49-64A7-4B46-927A-5D9607B84276}" type="datetime1">
              <a:rPr lang="fr-FR"/>
              <a:pPr>
                <a:defRPr/>
              </a:pPr>
              <a:t>20/01/2011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8639175" y="6508750"/>
            <a:ext cx="463550" cy="274638"/>
          </a:xfrm>
          <a:prstGeom prst="rect">
            <a:avLst/>
          </a:prstGeom>
        </p:spPr>
        <p:txBody>
          <a:bodyPr vert="horz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8DF9655-6D9C-4653-B3CE-6C7EB73D4A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1600200" y="6508750"/>
            <a:ext cx="3906838" cy="2746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</p:sldLayoutIdLst>
  <p:hf hdr="0" ft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Arial" charset="0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92375"/>
            <a:ext cx="8229600" cy="774700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3600" b="1"/>
              <a:t>Brevet d’études professionnelles</a:t>
            </a:r>
          </a:p>
        </p:txBody>
      </p:sp>
      <p:sp>
        <p:nvSpPr>
          <p:cNvPr id="69636" name="ZoneTexte 6"/>
          <p:cNvSpPr txBox="1">
            <a:spLocks noGrp="1" noChangeArrowheads="1"/>
          </p:cNvSpPr>
          <p:nvPr>
            <p:ph type="title"/>
          </p:nvPr>
        </p:nvSpPr>
        <p:spPr>
          <a:xfrm>
            <a:off x="2916238" y="1349375"/>
            <a:ext cx="5545137" cy="355600"/>
          </a:xfrm>
        </p:spPr>
        <p:txBody>
          <a:bodyPr anchor="b"/>
          <a:lstStyle/>
          <a:p>
            <a:pPr algn="l" eaLnBrk="1" hangingPunct="1">
              <a:defRPr/>
            </a:pPr>
            <a:r>
              <a:rPr lang="fr-FR" sz="2300" b="1"/>
              <a:t>Arrêté du 21 juin 2010</a:t>
            </a:r>
          </a:p>
        </p:txBody>
      </p:sp>
      <p:pic>
        <p:nvPicPr>
          <p:cNvPr id="23555" name="Picture 5" descr="entete_lettre_logo"/>
          <p:cNvPicPr>
            <a:picLocks noChangeAspect="1" noChangeArrowheads="1"/>
          </p:cNvPicPr>
          <p:nvPr/>
        </p:nvPicPr>
        <p:blipFill>
          <a:blip r:embed="rId2"/>
          <a:srcRect r="-4651" b="39999"/>
          <a:stretch>
            <a:fillRect/>
          </a:stretch>
        </p:blipFill>
        <p:spPr bwMode="auto">
          <a:xfrm>
            <a:off x="468313" y="549275"/>
            <a:ext cx="1714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827088" y="3429000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Auxiliaire en prothèse dentaire</a:t>
            </a:r>
            <a:r>
              <a:rPr lang="fr-FR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431800"/>
          </a:xfrm>
          <a:noFill/>
          <a:ln/>
        </p:spPr>
        <p:txBody>
          <a:bodyPr/>
          <a:lstStyle/>
          <a:p>
            <a:r>
              <a:rPr lang="fr-FR" sz="1800" b="1" smtClean="0"/>
              <a:t>Brevet d’études professionnelles </a:t>
            </a:r>
            <a:r>
              <a:rPr lang="fr-FR" sz="1800" b="1" smtClean="0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720725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 smtClean="0">
                <a:effectLst/>
              </a:rPr>
              <a:t>Epreuve EP2 : REALISATION ET MISE EN ŒUVRE </a:t>
            </a:r>
          </a:p>
          <a:p>
            <a:pPr algn="ctr">
              <a:lnSpc>
                <a:spcPct val="90000"/>
              </a:lnSpc>
            </a:pPr>
            <a:r>
              <a:rPr lang="fr-FR" sz="1400" b="1" smtClean="0">
                <a:effectLst/>
              </a:rPr>
              <a:t>PREVENTION SANTE ENVIRONNEMENT (PSE)</a:t>
            </a:r>
            <a:br>
              <a:rPr lang="fr-FR" sz="1400" b="1" smtClean="0">
                <a:effectLst/>
              </a:rPr>
            </a:br>
            <a:r>
              <a:rPr lang="fr-FR" sz="1400" b="1" smtClean="0">
                <a:effectLst/>
              </a:rPr>
              <a:t>UP2 							Coefficient 9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9750" y="1484313"/>
            <a:ext cx="8137525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FontTx/>
              <a:buAutoNum type="arabicPeriod"/>
            </a:pP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REALISATION ET MISE EN OEUVRE </a:t>
            </a:r>
          </a:p>
          <a:p>
            <a:pPr marL="342900" indent="-342900" algn="ctr">
              <a:spcBef>
                <a:spcPct val="50000"/>
              </a:spcBef>
            </a:pP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Epreuve pratique		 durée 7 heures</a:t>
            </a:r>
            <a:r>
              <a:rPr lang="fr-FR"/>
              <a:t> </a:t>
            </a: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		coefficient 8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50825" y="2205038"/>
            <a:ext cx="88931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200" b="1" u="sng">
                <a:latin typeface="Tahoma" pitchFamily="34" charset="0"/>
                <a:cs typeface="Tahoma" pitchFamily="34" charset="0"/>
              </a:rPr>
              <a:t>Objectifs de l’épreuve : </a:t>
            </a:r>
            <a:endParaRPr lang="fr-FR" sz="120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Le candidat est capable de mettre en œuvre des techniques professionnelles ainsi que les savoirs correspondants.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fr-FR" sz="11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Compétences évaluées en partie ou en totalité</a:t>
            </a: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: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C1.1 Rechercher, exploiter des documents et informations, afin de contribuer à la mise en œuvre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C1.2 Communiquer au sein de l’entreprise en utilisant le vocabulaire approprié.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C2.1 Analyser l'empreinte en regard de la prescription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C3.1 Elaborer son plan de travail et organiser les activités 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C4.1 Nettoyer et désinfecter tous types d’empreintes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C4.2 Réaliser des modèles primaire, secondaire et des duplicatas pour prothèse amovible partielle ou totale, les modèles d’orthodontie et les modèles pour prothèse fixée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C4.3 Transférer tous types de modèles sur articulateur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C4.4 Réaliser des PEI pour prothèse amovible et des maquettes d’occlusion pour les modèles pour prothèse amovible.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C4.6 Confectionner des crochets façonnés pour prothèse amovible. 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C4.9 Usiner et polir la prothèse amovible partielle en résine. 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C4.10 Réparer ou modifier les appareils en résine pour prothèse partielle.et totale.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C4.11 Réaliser le montage des dents pour prothèse amovible partielle.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C4.13 Sculpter et finir les fausses gencives en cire pour prothèse partielle.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C4.14 Transformer la maquette, polymériser la résine pour prothèse partielle.</a:t>
            </a:r>
          </a:p>
          <a:p>
            <a:pPr>
              <a:lnSpc>
                <a:spcPct val="120000"/>
              </a:lnSpc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C5.2 Contrôler la production en cours de fabrication</a:t>
            </a:r>
            <a:r>
              <a:rPr lang="fr-FR" sz="110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23850" y="6092825"/>
            <a:ext cx="6335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Savoirs associés</a:t>
            </a: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S1, S2, S3, S4, S6.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5613"/>
          </a:xfrm>
          <a:noFill/>
          <a:ln/>
        </p:spPr>
        <p:txBody>
          <a:bodyPr/>
          <a:lstStyle/>
          <a:p>
            <a:r>
              <a:rPr lang="fr-FR" sz="1800" b="1" smtClean="0"/>
              <a:t>Brevet d’études professionnelles </a:t>
            </a:r>
            <a:r>
              <a:rPr lang="fr-FR" sz="1800" b="1" smtClean="0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321175"/>
          </a:xfrm>
          <a:noFill/>
          <a:ln/>
        </p:spPr>
        <p:txBody>
          <a:bodyPr/>
          <a:lstStyle/>
          <a:p>
            <a:pPr>
              <a:spcAft>
                <a:spcPct val="20000"/>
              </a:spcAft>
            </a:pPr>
            <a:r>
              <a:rPr lang="fr-FR" sz="1200" b="1" u="sng" smtClean="0"/>
              <a:t>Contenu de l’épreuve </a:t>
            </a:r>
          </a:p>
          <a:p>
            <a:pPr>
              <a:spcAft>
                <a:spcPct val="20000"/>
              </a:spcAft>
            </a:pPr>
            <a:r>
              <a:rPr lang="fr-FR" sz="1200" b="1" smtClean="0"/>
              <a:t>L’épreuve consiste pour le candidat à réaliser tout ou partie d’une prothèse simple et le travail préparatoire correspondant.</a:t>
            </a:r>
            <a:r>
              <a:rPr lang="fr-FR" sz="1200" smtClean="0">
                <a:effectLst/>
              </a:rPr>
              <a:t> </a:t>
            </a:r>
            <a:endParaRPr lang="fr-FR" sz="1200" b="1" u="sng" smtClean="0">
              <a:effectLst/>
            </a:endParaRPr>
          </a:p>
          <a:p>
            <a:r>
              <a:rPr lang="fr-FR" sz="1200" b="1" smtClean="0"/>
              <a:t>Elle consiste en des réalisations simples prenant appui pour chacune d’entre elles sur une fiche de prescription et des modèles fournis par le centre d’examen</a:t>
            </a:r>
          </a:p>
          <a:p>
            <a:endParaRPr lang="fr-FR" sz="1200" b="1" u="sng" smtClean="0"/>
          </a:p>
          <a:p>
            <a:r>
              <a:rPr lang="fr-FR" sz="1200" b="1" u="sng" smtClean="0"/>
              <a:t>Critères d’évaluation</a:t>
            </a:r>
            <a:r>
              <a:rPr lang="fr-FR" sz="1200" b="1" smtClean="0"/>
              <a:t> </a:t>
            </a:r>
          </a:p>
          <a:p>
            <a:r>
              <a:rPr lang="fr-FR" sz="1200" b="1" smtClean="0"/>
              <a:t>- pertinence de l'analyse des cas proposés</a:t>
            </a:r>
          </a:p>
          <a:p>
            <a:r>
              <a:rPr lang="fr-FR" sz="1200" b="1" smtClean="0"/>
              <a:t>- choix et mise en œuvre des méthodes (façon de faire, organisation, rigueur)</a:t>
            </a:r>
          </a:p>
          <a:p>
            <a:r>
              <a:rPr lang="fr-FR" sz="1200" b="1" smtClean="0"/>
              <a:t>- respect des règles d’hygiène et de sécurité </a:t>
            </a:r>
          </a:p>
          <a:p>
            <a:r>
              <a:rPr lang="fr-FR" sz="1200" b="1" smtClean="0"/>
              <a:t>- qualité des réalisations attendues</a:t>
            </a:r>
          </a:p>
          <a:p>
            <a:r>
              <a:rPr lang="fr-FR" sz="1200" b="1" smtClean="0"/>
              <a:t>- maîtrise des connaissances scientifiques et techniques</a:t>
            </a:r>
          </a:p>
          <a:p>
            <a:endParaRPr lang="fr-FR" sz="1200" b="1" smtClean="0"/>
          </a:p>
          <a:p>
            <a:r>
              <a:rPr lang="fr-FR" sz="1200" b="1" u="sng" smtClean="0"/>
              <a:t>Evaluation ponctuelle</a:t>
            </a:r>
            <a:r>
              <a:rPr lang="fr-FR" sz="1200" b="1" smtClean="0"/>
              <a:t> :</a:t>
            </a:r>
          </a:p>
          <a:p>
            <a:r>
              <a:rPr lang="fr-FR" sz="1200" b="1" smtClean="0"/>
              <a:t>L’épreuve, notée sur 160 points :</a:t>
            </a:r>
          </a:p>
          <a:p>
            <a:r>
              <a:rPr lang="fr-FR" sz="1200" b="1" smtClean="0"/>
              <a:t>25 % de la note porte sur les méthodes, ce qui implique un suivi et un contrôle en cours d’épreuve.</a:t>
            </a:r>
          </a:p>
          <a:p>
            <a:r>
              <a:rPr lang="fr-FR" sz="1200" b="1" smtClean="0"/>
              <a:t>75 % de la note porte sur les résultats obtenus en fin d’épreuve.</a:t>
            </a:r>
          </a:p>
          <a:p>
            <a:endParaRPr lang="fr-FR" sz="1200" b="1" smtClean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84213" y="1125538"/>
            <a:ext cx="7991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FontTx/>
              <a:buAutoNum type="arabicPeriod"/>
            </a:pP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REALISATION ET MISE EN OEUVRE </a:t>
            </a:r>
          </a:p>
          <a:p>
            <a:pPr marL="342900" indent="-342900" algn="ctr">
              <a:spcBef>
                <a:spcPct val="50000"/>
              </a:spcBef>
            </a:pP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(suite)</a:t>
            </a:r>
            <a:endParaRPr lang="fr-FR" sz="12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384175"/>
          </a:xfrm>
        </p:spPr>
        <p:txBody>
          <a:bodyPr/>
          <a:lstStyle/>
          <a:p>
            <a:pPr eaLnBrk="1" hangingPunct="1">
              <a:defRPr/>
            </a:pPr>
            <a:r>
              <a:rPr lang="fr-FR" sz="1600" b="1"/>
              <a:t>Brevet d’études professionnelles </a:t>
            </a:r>
            <a:r>
              <a:rPr lang="fr-FR" sz="1600" b="1">
                <a:solidFill>
                  <a:schemeClr val="tx1"/>
                </a:solidFill>
              </a:rPr>
              <a:t>Auxiliaire en prothèse dentaire</a:t>
            </a:r>
            <a:r>
              <a:rPr lang="fr-FR" sz="4000"/>
              <a:t>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239963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/>
              <a:t>Domaines de compétences :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fr-FR" sz="1600"/>
              <a:t> préparer, réaliser les travaux dans son domaine de compétence;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fr-FR" sz="1600"/>
              <a:t>aider le technicien en prothèse dentaire dans certaines tâches;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fr-FR" sz="1600"/>
              <a:t>participer à la gestion des stocks;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fr-FR" sz="1600"/>
              <a:t>gérer et contrôler son activité dans le laboratoire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80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fr-FR" sz="1800" b="1"/>
              <a:t>Brevet d’études professionnelles </a:t>
            </a:r>
            <a:r>
              <a:rPr lang="fr-FR" sz="1800" b="1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3752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fr-FR" sz="2000"/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A1.1 Nettoyer et désinfecter tous types d’empreintes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A1.2 Analyser l’empreinte en regard de la prescription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A1.3 Couler l’empreinte primaire, secondaire et duplicata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A1.4 Tailler des modèles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A1.5 Réaliser des modèles d’études orthodontiques avec angulations normalisées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A1.6 Réaliser la préparation des modèles spécifiques de travail selon différents systèmes pour prothèse fixée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A1.7 Transférer des modèles sur articulateur (avec table de transfert)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/>
              <a:t>A1.8 Fractionner des modèles 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827088" y="1844675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A1 REALISATION DES MODELES D’ETUDE ET DE TRAVAIL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REFERENTIEL D’ACTIVITES PROFESSIONNELLES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fr-FR" sz="1800" b="1"/>
              <a:t>Brevet d’études professionnelles </a:t>
            </a:r>
            <a:r>
              <a:rPr lang="fr-FR" sz="1800" b="1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2232025"/>
          </a:xfrm>
        </p:spPr>
        <p:txBody>
          <a:bodyPr/>
          <a:lstStyle/>
          <a:p>
            <a:pPr eaLnBrk="1" hangingPunct="1">
              <a:defRPr/>
            </a:pPr>
            <a:r>
              <a:rPr lang="fr-FR" sz="2000"/>
              <a:t>A3.2 Réaliser des PEI</a:t>
            </a:r>
          </a:p>
          <a:p>
            <a:pPr eaLnBrk="1" hangingPunct="1">
              <a:defRPr/>
            </a:pPr>
            <a:r>
              <a:rPr lang="fr-FR" sz="2000"/>
              <a:t>A3.3 Réaliser des maquettes d’occlusion</a:t>
            </a:r>
          </a:p>
          <a:p>
            <a:pPr eaLnBrk="1" hangingPunct="1">
              <a:defRPr/>
            </a:pPr>
            <a:r>
              <a:rPr lang="fr-FR" sz="2000"/>
              <a:t>A3.4 Réaliser des montages de dents pour prothèse amovible partielle</a:t>
            </a:r>
          </a:p>
          <a:p>
            <a:pPr eaLnBrk="1" hangingPunct="1">
              <a:defRPr/>
            </a:pPr>
            <a:r>
              <a:rPr lang="fr-FR" sz="2000"/>
              <a:t>A3.7 Confectionner des crochets façonnés</a:t>
            </a:r>
          </a:p>
          <a:p>
            <a:pPr eaLnBrk="1" hangingPunct="1">
              <a:defRPr/>
            </a:pPr>
            <a:r>
              <a:rPr lang="fr-FR" sz="2000"/>
              <a:t>A3.12 Réparer ou modifier des appareils en résine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755650" y="981075"/>
            <a:ext cx="7273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A3 PROTHESE AMOVIBLE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827088" y="4437063"/>
            <a:ext cx="73453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A5.1 Sculpter et finir des fausses gencives en cire</a:t>
            </a:r>
          </a:p>
          <a:p>
            <a:pPr>
              <a:defRPr/>
            </a:pPr>
            <a:r>
              <a:rPr lang="fr-FR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A5.2 Transformer la maquette et polymériser la résine</a:t>
            </a:r>
          </a:p>
          <a:p>
            <a:pPr>
              <a:defRPr/>
            </a:pPr>
            <a:r>
              <a:rPr lang="fr-FR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A5.3 Usiner la résine</a:t>
            </a:r>
          </a:p>
          <a:p>
            <a:pPr>
              <a:defRPr/>
            </a:pPr>
            <a:r>
              <a:rPr lang="fr-FR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A5.4 Polir la prothèse amovible en résine</a:t>
            </a:r>
            <a:r>
              <a:rPr lang="fr-FR" sz="2000">
                <a:latin typeface="Tahoma" pitchFamily="34" charset="0"/>
              </a:rPr>
              <a:t> 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468313" y="3933825"/>
            <a:ext cx="8675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A5 TRANSFORMATION DES PROTHESES AMOVIBLES PARTIELLES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</p:spPr>
        <p:txBody>
          <a:bodyPr/>
          <a:lstStyle/>
          <a:p>
            <a:pPr eaLnBrk="1" hangingPunct="1">
              <a:defRPr/>
            </a:pPr>
            <a:r>
              <a:rPr lang="fr-FR" sz="1800" b="1"/>
              <a:t>Brevet d’études professionnelles </a:t>
            </a:r>
            <a:r>
              <a:rPr lang="fr-FR" sz="1800" b="1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229600" cy="1008062"/>
          </a:xfrm>
        </p:spPr>
        <p:txBody>
          <a:bodyPr/>
          <a:lstStyle/>
          <a:p>
            <a:pPr eaLnBrk="1" hangingPunct="1">
              <a:defRPr/>
            </a:pPr>
            <a:r>
              <a:rPr lang="fr-FR" sz="2000"/>
              <a:t>A8.3 Enregistrer les éléments de traçabilité</a:t>
            </a:r>
          </a:p>
          <a:p>
            <a:pPr eaLnBrk="1" hangingPunct="1">
              <a:defRPr/>
            </a:pPr>
            <a:r>
              <a:rPr lang="fr-FR" sz="2000"/>
              <a:t>A8 4 Contrôler la production en cours de fabrication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1476375" y="1196975"/>
            <a:ext cx="6119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fr-F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A8 CONTROLES ET CONFORMITE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684213" y="4149725"/>
            <a:ext cx="7920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A9.3 Maintenir le poste de travail opérationnel</a:t>
            </a:r>
          </a:p>
          <a:p>
            <a:pPr>
              <a:defRPr/>
            </a:pPr>
            <a:r>
              <a:rPr lang="fr-FR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A9.4 Gérer l’évacuation des produits, des déchets et le tri sélectif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323850" y="3500438"/>
            <a:ext cx="806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A9 MAINTENANCE DU MATERIEL ET DU POSTE DE TRAVAIL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  <a:noFill/>
          <a:ln/>
        </p:spPr>
        <p:txBody>
          <a:bodyPr/>
          <a:lstStyle/>
          <a:p>
            <a:r>
              <a:rPr lang="fr-FR" sz="1800" b="1" smtClean="0"/>
              <a:t>Brevet d’études professionnelles </a:t>
            </a:r>
            <a:r>
              <a:rPr lang="fr-FR" sz="1800" b="1" smtClean="0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360363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 u="sng" smtClean="0"/>
              <a:t>S.1 – ANATOMIE ET PHYSIOLOGIE DE LA SPHERE BUCCO-DENTAIRE</a:t>
            </a:r>
            <a:r>
              <a:rPr lang="fr-FR" sz="1400" smtClean="0">
                <a:effectLst/>
              </a:rPr>
              <a:t>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8931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S1.1 : La région bucco-dentaire  : la cavité buccale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S1.2. Anatomie de l’organe dentaire : l’odonte, le parodonte, la gencive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S1.3. L’ostéologie : les os de la face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S1.4 Sphère maxillo-bucco dentaire : les plans de référence, les indices biologiques, la dimension verticale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268538" y="3716338"/>
            <a:ext cx="467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23850" y="3429000"/>
            <a:ext cx="86407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S.2 MORPHOLOGIE DES DENTS</a:t>
            </a:r>
            <a:r>
              <a:rPr lang="fr-FR" sz="1400" b="1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Les Nomenclatures dentaires (ISO internationale)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Les dents temporaires  </a:t>
            </a:r>
          </a:p>
          <a:p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Les dents permanentes</a:t>
            </a:r>
            <a:r>
              <a:rPr lang="fr-FR" sz="1400" b="1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23850" y="4652963"/>
            <a:ext cx="81375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S.3 TECHNOLOGIE DES TECHNIQUES DE FABRICATION</a:t>
            </a: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S3.1. Les modèles d’études et de travail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S.3.2. Analyse et conception du travail 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S.3.3. La prothèse amovible en résine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S.3.4. Transformation des prothèses amovibles partielles et complètes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268538" y="908050"/>
            <a:ext cx="3671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SAVOIRS ASSOCIES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229600" cy="719137"/>
          </a:xfrm>
          <a:noFill/>
          <a:ln/>
        </p:spPr>
        <p:txBody>
          <a:bodyPr/>
          <a:lstStyle/>
          <a:p>
            <a:r>
              <a:rPr lang="fr-FR" sz="1800" b="1" smtClean="0"/>
              <a:t>Brevet d’études professionnelles </a:t>
            </a:r>
            <a:r>
              <a:rPr lang="fr-FR" sz="1800" b="1" smtClean="0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964612" cy="1655763"/>
          </a:xfrm>
          <a:noFill/>
          <a:ln/>
        </p:spPr>
        <p:txBody>
          <a:bodyPr/>
          <a:lstStyle/>
          <a:p>
            <a:pPr algn="ctr"/>
            <a:r>
              <a:rPr lang="fr-FR" sz="1400" b="1" u="sng" smtClean="0"/>
              <a:t>S4 : TECHNOLOGIE DES MATERIAUX ET PRODUITS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fr-FR" sz="1400" b="1" smtClean="0"/>
              <a:t>4.1 Matériaux de préparation, de reproduction : matériaux de prise d’empreinte, les matériaux de reproduction, les matériaux de duplication, les revêtements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fr-FR" sz="1400" b="1" smtClean="0"/>
              <a:t>4.2 Les matériaux de modelage et les résines : les cires, les résines, les composites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fr-FR" sz="1400" b="1" smtClean="0"/>
              <a:t>4.3 Les autres matériaux : les abrasifs, les matériaux d’isolation, de séparation, les espaceurs de compensation, les réducteurs de tension superficielle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051050" y="981075"/>
            <a:ext cx="48974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SAVOIRS ASSOCIES</a:t>
            </a:r>
          </a:p>
          <a:p>
            <a:pPr algn="ctr">
              <a:spcBef>
                <a:spcPct val="50000"/>
              </a:spcBef>
            </a:pPr>
            <a:r>
              <a:rPr lang="fr-FR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suite</a:t>
            </a:r>
            <a:endParaRPr lang="fr-FR"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50825" y="3573463"/>
            <a:ext cx="8713788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 HYGIENE, CONDITIONS DE TRAVAIL ET REGLEMENTATION APPLIQUEES AU LABORATOIRE</a:t>
            </a:r>
          </a:p>
          <a:p>
            <a:pPr>
              <a:spcBef>
                <a:spcPct val="3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S5.1 Ergonomie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S5.2  Conditions de travail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S5.3 Prévention des risques d’incendie et d’explosion 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S5.4 Prévention du risque infectieux : microbiologie et immunologie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S5.5 Prévention du risque infectieux</a:t>
            </a:r>
            <a:r>
              <a:rPr lang="fr-FR"/>
              <a:t> </a:t>
            </a: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 : microbiologie appliquée au laboratoire </a:t>
            </a:r>
          </a:p>
          <a:p>
            <a:pPr>
              <a:spcBef>
                <a:spcPct val="2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S5.6 Prévention médicale</a:t>
            </a:r>
            <a:r>
              <a:rPr lang="fr-FR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95288" y="5661025"/>
            <a:ext cx="79216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S.6 – ETUDE DES MATÉRIELS, DES OUTILLAGES ET DES ÉQUIPEMENTS 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S6. 1 Les postes spécifiques </a:t>
            </a:r>
          </a:p>
          <a:p>
            <a:pPr>
              <a:spcBef>
                <a:spcPct val="50000"/>
              </a:spcBef>
            </a:pPr>
            <a:r>
              <a:rPr lang="fr-FR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S6.2 Les appareils de laboratoire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sz="1800" b="1" smtClean="0"/>
              <a:t>Brevet d’études professionnelles </a:t>
            </a:r>
            <a:r>
              <a:rPr lang="fr-FR" sz="1800" b="1" smtClean="0">
                <a:solidFill>
                  <a:schemeClr val="tx1"/>
                </a:solidFill>
              </a:rPr>
              <a:t>Auxiliaire en prothèse dentaire</a:t>
            </a:r>
          </a:p>
        </p:txBody>
      </p:sp>
      <p:graphicFrame>
        <p:nvGraphicFramePr>
          <p:cNvPr id="39365" name="Group 453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424862" cy="4349750"/>
        </p:xfrm>
        <a:graphic>
          <a:graphicData uri="http://schemas.openxmlformats.org/drawingml/2006/table">
            <a:tbl>
              <a:tblPr/>
              <a:tblGrid>
                <a:gridCol w="2408237"/>
                <a:gridCol w="673100"/>
                <a:gridCol w="482600"/>
                <a:gridCol w="1252538"/>
                <a:gridCol w="1300162"/>
                <a:gridCol w="1300163"/>
                <a:gridCol w="1008062"/>
              </a:tblGrid>
              <a:tr h="196850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BREVET D’ETUDES PROFESSIONNELLES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AUXILIAIRE EN PROTHESE DENTAIRE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Scolaires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Établissements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publics ou privés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sous contrat,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Apprentis 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Calibri" pitchFamily="34" charset="0"/>
                        </a:rPr>
                        <a:t>CFA ou section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Calibri" pitchFamily="34" charset="0"/>
                        </a:rPr>
                        <a:t>d'apprentissage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Calibri" pitchFamily="34" charset="0"/>
                        </a:rPr>
                        <a:t>habilités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Formation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Professionnelle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Continue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(établissements publics)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Scolaires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Etablissements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privés hors contrat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Apprentis CFA ou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section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d’apprentissage non habilités 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Calibri" pitchFamily="34" charset="0"/>
                        </a:rPr>
                        <a:t>Formation professionnelle continue (établissements privés)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Calibri" pitchFamily="34" charset="0"/>
                        </a:rPr>
                        <a:t>Enseignement à distance, candidats individuels</a:t>
                      </a: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Calibri" pitchFamily="34" charset="0"/>
                          <a:cs typeface="Calibri" pitchFamily="34" charset="0"/>
                        </a:rPr>
                        <a:t>.</a:t>
                      </a:r>
                      <a:endParaRPr kumimoji="0" lang="fr-F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Durée de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l’épreuve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ponctuelle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Épreuves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Unités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Coef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Mode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Mode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Mode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EP1 : Analyse et communication technologiques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UP1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écrit</a:t>
                      </a: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2 h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EP2 : Réalisation et mise en œuvre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UP2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(1)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pratique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7 h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(+1 h PSE)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EG1 : français, histoire,  géographie éducation civique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UG1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 écrit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 écrit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3 h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EG2 : mathématiques et sciences physiques et chimiques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UG2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 écrit 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2 h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EG3 : Épreuve d’éducation physique et sportive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UG3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CCF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Ponctuel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366" name="Text Box 454"/>
          <p:cNvSpPr txBox="1">
            <a:spLocks noChangeArrowheads="1"/>
          </p:cNvSpPr>
          <p:nvPr/>
        </p:nvSpPr>
        <p:spPr bwMode="auto">
          <a:xfrm>
            <a:off x="539750" y="6092825"/>
            <a:ext cx="79200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9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C.C.F. : Contrôle en cours de formation. La description, la durée et le coefficient des différentes situations d’évaluation figurent dans la définition des épreuves.</a:t>
            </a:r>
          </a:p>
          <a:p>
            <a:r>
              <a:rPr lang="fr-FR" sz="9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(1) dont coefficient 1 pour la Prévention, Santé, Environnement (PSE)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  <a:noFill/>
          <a:ln/>
        </p:spPr>
        <p:txBody>
          <a:bodyPr/>
          <a:lstStyle/>
          <a:p>
            <a:r>
              <a:rPr lang="fr-FR" sz="1800" b="1" smtClean="0"/>
              <a:t>Brevet d’études professionnelles </a:t>
            </a:r>
            <a:r>
              <a:rPr lang="fr-FR" sz="1800" b="1" smtClean="0">
                <a:solidFill>
                  <a:schemeClr val="tx1"/>
                </a:solidFill>
              </a:rPr>
              <a:t>Auxiliaire en prothèse dentaire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29600" cy="431800"/>
          </a:xfrm>
          <a:noFill/>
          <a:ln/>
        </p:spPr>
        <p:txBody>
          <a:bodyPr/>
          <a:lstStyle/>
          <a:p>
            <a:r>
              <a:rPr lang="fr-FR" sz="1200" b="1" smtClean="0"/>
              <a:t>Epreuve EP1 :	ANALYSE ET COMMUNICATION TECHNOLOGIQUES</a:t>
            </a:r>
          </a:p>
          <a:p>
            <a:r>
              <a:rPr lang="fr-FR" sz="1200" b="1" smtClean="0"/>
              <a:t>UP1			Ecrit 2 heures			Coefficient 4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95288" y="4437063"/>
            <a:ext cx="842486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2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Contenu de l’épreuve</a:t>
            </a: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Etudes de cas qui prennent appui sur un dossier technique, l’épreuve consiste à analyser une demande de dispositif médical sur mesure (DMSM) et à préparer la  fabrication de ce DMSM. 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A partir d’un dossier qui lui est fourni, le candidat procède à l’analyse et formule des propositions en termes d’organisation du travail, de recherche et de présentation de solutions techniques. Il justifie les solutions proposées.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68313" y="1628775"/>
            <a:ext cx="770413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Objectif </a:t>
            </a: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L’épreuve vise à évaluer la capacité du candidat à mobiliser ses connaissances liées à la pratique professionnelle.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95288" y="2349500"/>
            <a:ext cx="69119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08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Savoirs associés et compétences évalués</a:t>
            </a: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S1</a:t>
            </a:r>
            <a:r>
              <a:rPr lang="fr-FR" sz="1100">
                <a:latin typeface="Tahoma" pitchFamily="34" charset="0"/>
                <a:cs typeface="Tahoma" pitchFamily="34" charset="0"/>
              </a:rPr>
              <a:t> </a:t>
            </a: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– anatomie et physiologie de la sphère bucco dentaire 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S2 – morphologie des dents, 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S3 – technologie des techniques de fabrication, 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S4 – technologie des matériaux et produits,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S5 – hygiène, conditions de travail et réglementation appliquées au laboratoire, 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S6 – étude des matériels, des outillages et des équipements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C1 .1, C1.2, C2.1, C3.1, C5.4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95288" y="5589588"/>
            <a:ext cx="7704137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2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Critères d’évaluation</a:t>
            </a:r>
            <a:r>
              <a:rPr lang="fr-FR" sz="1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fr-FR" sz="1100">
                <a:latin typeface="Tahoma" pitchFamily="34" charset="0"/>
                <a:cs typeface="Tahoma" pitchFamily="34" charset="0"/>
              </a:rPr>
              <a:t>- </a:t>
            </a: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l'analyse des cas proposés</a:t>
            </a:r>
          </a:p>
          <a:p>
            <a:pPr>
              <a:spcBef>
                <a:spcPct val="5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- la pertinence des choix et la justification des solutions choisies</a:t>
            </a:r>
          </a:p>
          <a:p>
            <a:pPr>
              <a:spcBef>
                <a:spcPct val="20000"/>
              </a:spcBef>
            </a:pPr>
            <a:r>
              <a:rPr lang="fr-FR" sz="11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- la maîtrise des connaissances scientifiques et techniques</a:t>
            </a:r>
            <a:r>
              <a:rPr lang="fr-FR"/>
              <a:t> 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xture">
  <a:themeElements>
    <a:clrScheme name="Textur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onderie">
  <a:themeElements>
    <a:clrScheme name="Fonderie 3">
      <a:dk1>
        <a:srgbClr val="676A55"/>
      </a:dk1>
      <a:lt1>
        <a:srgbClr val="FFFFFF"/>
      </a:lt1>
      <a:dk2>
        <a:srgbClr val="33CCFF"/>
      </a:dk2>
      <a:lt2>
        <a:srgbClr val="EAEBDE"/>
      </a:lt2>
      <a:accent1>
        <a:srgbClr val="72A376"/>
      </a:accent1>
      <a:accent2>
        <a:srgbClr val="B0CCB0"/>
      </a:accent2>
      <a:accent3>
        <a:srgbClr val="ADE2FF"/>
      </a:accent3>
      <a:accent4>
        <a:srgbClr val="DADADA"/>
      </a:accent4>
      <a:accent5>
        <a:srgbClr val="BCCEBD"/>
      </a:accent5>
      <a:accent6>
        <a:srgbClr val="9FB99F"/>
      </a:accent6>
      <a:hlink>
        <a:srgbClr val="DB5353"/>
      </a:hlink>
      <a:folHlink>
        <a:srgbClr val="903638"/>
      </a:folHlink>
    </a:clrScheme>
    <a:fontScheme name="Fonderi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>
    <a:extraClrScheme>
      <a:clrScheme name="Fonderie 1">
        <a:dk1>
          <a:srgbClr val="676A55"/>
        </a:dk1>
        <a:lt1>
          <a:srgbClr val="FFFFFF"/>
        </a:lt1>
        <a:dk2>
          <a:srgbClr val="000000"/>
        </a:dk2>
        <a:lt2>
          <a:srgbClr val="EAEBDE"/>
        </a:lt2>
        <a:accent1>
          <a:srgbClr val="72A376"/>
        </a:accent1>
        <a:accent2>
          <a:srgbClr val="B0CCB0"/>
        </a:accent2>
        <a:accent3>
          <a:srgbClr val="AAAAAA"/>
        </a:accent3>
        <a:accent4>
          <a:srgbClr val="DADADA"/>
        </a:accent4>
        <a:accent5>
          <a:srgbClr val="BCCEBD"/>
        </a:accent5>
        <a:accent6>
          <a:srgbClr val="9FB99F"/>
        </a:accent6>
        <a:hlink>
          <a:srgbClr val="DB5353"/>
        </a:hlink>
        <a:folHlink>
          <a:srgbClr val="90363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erie 2">
        <a:dk1>
          <a:srgbClr val="676A55"/>
        </a:dk1>
        <a:lt1>
          <a:srgbClr val="FFFFFF"/>
        </a:lt1>
        <a:dk2>
          <a:srgbClr val="0099FF"/>
        </a:dk2>
        <a:lt2>
          <a:srgbClr val="EAEBDE"/>
        </a:lt2>
        <a:accent1>
          <a:srgbClr val="72A376"/>
        </a:accent1>
        <a:accent2>
          <a:srgbClr val="B0CCB0"/>
        </a:accent2>
        <a:accent3>
          <a:srgbClr val="AACAFF"/>
        </a:accent3>
        <a:accent4>
          <a:srgbClr val="DADADA"/>
        </a:accent4>
        <a:accent5>
          <a:srgbClr val="BCCEBD"/>
        </a:accent5>
        <a:accent6>
          <a:srgbClr val="9FB99F"/>
        </a:accent6>
        <a:hlink>
          <a:srgbClr val="DB5353"/>
        </a:hlink>
        <a:folHlink>
          <a:srgbClr val="90363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erie 3">
        <a:dk1>
          <a:srgbClr val="676A55"/>
        </a:dk1>
        <a:lt1>
          <a:srgbClr val="FFFFFF"/>
        </a:lt1>
        <a:dk2>
          <a:srgbClr val="33CCFF"/>
        </a:dk2>
        <a:lt2>
          <a:srgbClr val="EAEBDE"/>
        </a:lt2>
        <a:accent1>
          <a:srgbClr val="72A376"/>
        </a:accent1>
        <a:accent2>
          <a:srgbClr val="B0CCB0"/>
        </a:accent2>
        <a:accent3>
          <a:srgbClr val="ADE2FF"/>
        </a:accent3>
        <a:accent4>
          <a:srgbClr val="DADADA"/>
        </a:accent4>
        <a:accent5>
          <a:srgbClr val="BCCEBD"/>
        </a:accent5>
        <a:accent6>
          <a:srgbClr val="9FB99F"/>
        </a:accent6>
        <a:hlink>
          <a:srgbClr val="DB5353"/>
        </a:hlink>
        <a:folHlink>
          <a:srgbClr val="90363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nderie 3">
    <a:dk1>
      <a:srgbClr val="676A55"/>
    </a:dk1>
    <a:lt1>
      <a:srgbClr val="FFFFFF"/>
    </a:lt1>
    <a:dk2>
      <a:srgbClr val="33CCFF"/>
    </a:dk2>
    <a:lt2>
      <a:srgbClr val="EAEBDE"/>
    </a:lt2>
    <a:accent1>
      <a:srgbClr val="72A376"/>
    </a:accent1>
    <a:accent2>
      <a:srgbClr val="B0CCB0"/>
    </a:accent2>
    <a:accent3>
      <a:srgbClr val="ADE2FF"/>
    </a:accent3>
    <a:accent4>
      <a:srgbClr val="DADADA"/>
    </a:accent4>
    <a:accent5>
      <a:srgbClr val="BCCEBD"/>
    </a:accent5>
    <a:accent6>
      <a:srgbClr val="9FB99F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nderie 3">
    <a:dk1>
      <a:srgbClr val="676A55"/>
    </a:dk1>
    <a:lt1>
      <a:srgbClr val="FFFFFF"/>
    </a:lt1>
    <a:dk2>
      <a:srgbClr val="33CCFF"/>
    </a:dk2>
    <a:lt2>
      <a:srgbClr val="EAEBDE"/>
    </a:lt2>
    <a:accent1>
      <a:srgbClr val="72A376"/>
    </a:accent1>
    <a:accent2>
      <a:srgbClr val="B0CCB0"/>
    </a:accent2>
    <a:accent3>
      <a:srgbClr val="ADE2FF"/>
    </a:accent3>
    <a:accent4>
      <a:srgbClr val="DADADA"/>
    </a:accent4>
    <a:accent5>
      <a:srgbClr val="BCCEBD"/>
    </a:accent5>
    <a:accent6>
      <a:srgbClr val="9FB99F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1222</Words>
  <Application>Microsoft Office PowerPoint</Application>
  <PresentationFormat>Affichage à l'écran (4:3)</PresentationFormat>
  <Paragraphs>209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8</vt:i4>
      </vt:variant>
      <vt:variant>
        <vt:lpstr>Titres des diapositives</vt:lpstr>
      </vt:variant>
      <vt:variant>
        <vt:i4>11</vt:i4>
      </vt:variant>
    </vt:vector>
  </HeadingPairs>
  <TitlesOfParts>
    <vt:vector size="25" baseType="lpstr">
      <vt:lpstr>Arial</vt:lpstr>
      <vt:lpstr>Tahoma</vt:lpstr>
      <vt:lpstr>Wingdings</vt:lpstr>
      <vt:lpstr>Calibri</vt:lpstr>
      <vt:lpstr>Wingdings 2</vt:lpstr>
      <vt:lpstr>Times New Roman</vt:lpstr>
      <vt:lpstr>Texture</vt:lpstr>
      <vt:lpstr>Fonderie</vt:lpstr>
      <vt:lpstr>Fonderie</vt:lpstr>
      <vt:lpstr>Fonderie</vt:lpstr>
      <vt:lpstr>Fonderie</vt:lpstr>
      <vt:lpstr>Fonderie</vt:lpstr>
      <vt:lpstr>Fonderie</vt:lpstr>
      <vt:lpstr>Fonderie</vt:lpstr>
      <vt:lpstr>Arrêté du 21 juin 2010</vt:lpstr>
      <vt:lpstr>Brevet d’études professionnelles Auxiliaire en prothèse dentaire 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  <vt:lpstr>Brevet d’études professionnelles Auxiliaire en prothèse dentaire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BACCALAUREAT PROFESSIONNEL</dc:title>
  <dc:creator>LPmermoz Montpellier</dc:creator>
  <cp:lastModifiedBy>DIASER</cp:lastModifiedBy>
  <cp:revision>29</cp:revision>
  <dcterms:created xsi:type="dcterms:W3CDTF">2010-05-03T09:37:54Z</dcterms:created>
  <dcterms:modified xsi:type="dcterms:W3CDTF">2011-01-20T10:51:54Z</dcterms:modified>
</cp:coreProperties>
</file>