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59" r:id="rId5"/>
    <p:sldId id="260" r:id="rId6"/>
    <p:sldId id="263" r:id="rId7"/>
    <p:sldId id="264" r:id="rId8"/>
    <p:sldId id="261" r:id="rId9"/>
    <p:sldId id="265" r:id="rId10"/>
    <p:sldId id="266" r:id="rId11"/>
    <p:sldId id="267"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p:scale>
          <a:sx n="77" d="100"/>
          <a:sy n="77" d="100"/>
        </p:scale>
        <p:origin x="65"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g"/></Relationships>
</file>

<file path=ppt/diagrams/_rels/data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rawing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g"/></Relationships>
</file>

<file path=ppt/diagrams/_rels/drawing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2B5A5-402F-475F-AA39-9A41EC5DD404}" type="doc">
      <dgm:prSet loTypeId="urn:microsoft.com/office/officeart/2005/8/layout/default" loCatId="list" qsTypeId="urn:microsoft.com/office/officeart/2005/8/quickstyle/simple3" qsCatId="simple" csTypeId="urn:microsoft.com/office/officeart/2005/8/colors/accent1_4" csCatId="accent1" phldr="1"/>
      <dgm:spPr/>
      <dgm:t>
        <a:bodyPr/>
        <a:lstStyle/>
        <a:p>
          <a:endParaRPr lang="fr-FR"/>
        </a:p>
      </dgm:t>
    </dgm:pt>
    <dgm:pt modelId="{04A1EF17-ABD3-433E-B04B-766AFE31BF00}">
      <dgm:prSet phldrT="[Texte]"/>
      <dgm:spPr/>
      <dgm:t>
        <a:bodyPr/>
        <a:lstStyle/>
        <a:p>
          <a:r>
            <a:rPr lang="fr-FR" dirty="0"/>
            <a:t>Des perspectives de recrutement importantes</a:t>
          </a:r>
        </a:p>
      </dgm:t>
    </dgm:pt>
    <dgm:pt modelId="{215E0F09-E848-4194-BA6B-4FE07C2208AF}" type="parTrans" cxnId="{A203B97D-C63F-4B65-8771-54AA2D68E141}">
      <dgm:prSet/>
      <dgm:spPr/>
      <dgm:t>
        <a:bodyPr/>
        <a:lstStyle/>
        <a:p>
          <a:endParaRPr lang="fr-FR"/>
        </a:p>
      </dgm:t>
    </dgm:pt>
    <dgm:pt modelId="{46277E36-5B13-4372-A579-1A2121A54658}" type="sibTrans" cxnId="{A203B97D-C63F-4B65-8771-54AA2D68E141}">
      <dgm:prSet/>
      <dgm:spPr/>
      <dgm:t>
        <a:bodyPr/>
        <a:lstStyle/>
        <a:p>
          <a:endParaRPr lang="fr-FR"/>
        </a:p>
      </dgm:t>
    </dgm:pt>
    <dgm:pt modelId="{84F64FFF-8E7C-4151-A236-259B0F692967}">
      <dgm:prSet phldrT="[Texte]"/>
      <dgm:spPr/>
      <dgm:t>
        <a:bodyPr/>
        <a:lstStyle/>
        <a:p>
          <a:r>
            <a:rPr lang="fr-FR" dirty="0"/>
            <a:t>Un cloisonnement des diplômes de l’accueil collectif entre le sanitaire, l’éducatif et le social</a:t>
          </a:r>
        </a:p>
      </dgm:t>
    </dgm:pt>
    <dgm:pt modelId="{1D533022-2275-4E74-A201-3793A0A91DA4}" type="parTrans" cxnId="{CE1CA92C-0128-41DB-99AB-61608A7524A2}">
      <dgm:prSet/>
      <dgm:spPr/>
      <dgm:t>
        <a:bodyPr/>
        <a:lstStyle/>
        <a:p>
          <a:endParaRPr lang="fr-FR"/>
        </a:p>
      </dgm:t>
    </dgm:pt>
    <dgm:pt modelId="{DD3E78DF-1FAB-4916-B0FC-D1B6E29C4C71}" type="sibTrans" cxnId="{CE1CA92C-0128-41DB-99AB-61608A7524A2}">
      <dgm:prSet/>
      <dgm:spPr/>
      <dgm:t>
        <a:bodyPr/>
        <a:lstStyle/>
        <a:p>
          <a:endParaRPr lang="fr-FR"/>
        </a:p>
      </dgm:t>
    </dgm:pt>
    <dgm:pt modelId="{807A4719-FE91-44C0-AAA0-6D8DFFBB8EE4}">
      <dgm:prSet phldrT="[Texte]"/>
      <dgm:spPr/>
      <dgm:t>
        <a:bodyPr/>
        <a:lstStyle/>
        <a:p>
          <a:r>
            <a:rPr lang="fr-FR" dirty="0"/>
            <a:t>Une hétérogénéité qui nuit à la cohésion au sein des équipes et fait obstacle aux évolutions professionnelles</a:t>
          </a:r>
        </a:p>
      </dgm:t>
    </dgm:pt>
    <dgm:pt modelId="{303DD03A-F64F-437C-8DC9-99C697973DDD}" type="parTrans" cxnId="{27A53EA5-7CC5-480F-AB7C-15BC86AF77EB}">
      <dgm:prSet/>
      <dgm:spPr/>
      <dgm:t>
        <a:bodyPr/>
        <a:lstStyle/>
        <a:p>
          <a:endParaRPr lang="fr-FR"/>
        </a:p>
      </dgm:t>
    </dgm:pt>
    <dgm:pt modelId="{D4063F2C-CF43-40FA-8151-F17DF22A5492}" type="sibTrans" cxnId="{27A53EA5-7CC5-480F-AB7C-15BC86AF77EB}">
      <dgm:prSet/>
      <dgm:spPr/>
      <dgm:t>
        <a:bodyPr/>
        <a:lstStyle/>
        <a:p>
          <a:endParaRPr lang="fr-FR"/>
        </a:p>
      </dgm:t>
    </dgm:pt>
    <dgm:pt modelId="{A3D3B13A-410A-49EA-9E3B-5321C3160F76}">
      <dgm:prSet phldrT="[Texte]"/>
      <dgm:spPr/>
      <dgm:t>
        <a:bodyPr/>
        <a:lstStyle/>
        <a:p>
          <a:r>
            <a:rPr lang="fr-FR" dirty="0"/>
            <a:t>Une formation insuffisante des professionnels de l’accueil individuel qui représente la majorité de l’offre d’accueil</a:t>
          </a:r>
        </a:p>
      </dgm:t>
    </dgm:pt>
    <dgm:pt modelId="{C5F62CD7-FF7D-47ED-8C82-CA0114EC5BD0}" type="parTrans" cxnId="{C208AC0F-C9F6-48B4-A3EB-087A6AB683C8}">
      <dgm:prSet/>
      <dgm:spPr/>
      <dgm:t>
        <a:bodyPr/>
        <a:lstStyle/>
        <a:p>
          <a:endParaRPr lang="fr-FR"/>
        </a:p>
      </dgm:t>
    </dgm:pt>
    <dgm:pt modelId="{05A2B0A5-CC95-4DA7-9ED6-60E6EA744AD6}" type="sibTrans" cxnId="{C208AC0F-C9F6-48B4-A3EB-087A6AB683C8}">
      <dgm:prSet/>
      <dgm:spPr/>
      <dgm:t>
        <a:bodyPr/>
        <a:lstStyle/>
        <a:p>
          <a:endParaRPr lang="fr-FR"/>
        </a:p>
      </dgm:t>
    </dgm:pt>
    <dgm:pt modelId="{5BC32B44-831F-4B52-96A8-32FC4937DD42}">
      <dgm:prSet phldrT="[Texte]" custT="1"/>
      <dgm:spPr/>
      <dgm:t>
        <a:bodyPr/>
        <a:lstStyle/>
        <a:p>
          <a:r>
            <a:rPr lang="fr-FR" sz="1400" dirty="0"/>
            <a:t>120 heures pour les assistants maternels dont la formation est adossée à l’ancienne unité 1 du CAP PE.</a:t>
          </a:r>
        </a:p>
        <a:p>
          <a:r>
            <a:rPr lang="fr-FR" sz="1400" dirty="0"/>
            <a:t>Aucune obligation de formation pour les gardes à domicile</a:t>
          </a:r>
        </a:p>
      </dgm:t>
    </dgm:pt>
    <dgm:pt modelId="{5D5C1156-EA65-41BB-B884-D7E4811DFDF7}" type="parTrans" cxnId="{98D3BD64-9C04-47B0-BF8E-A797A44EBF97}">
      <dgm:prSet/>
      <dgm:spPr/>
      <dgm:t>
        <a:bodyPr/>
        <a:lstStyle/>
        <a:p>
          <a:endParaRPr lang="fr-FR"/>
        </a:p>
      </dgm:t>
    </dgm:pt>
    <dgm:pt modelId="{8C7780E9-F12D-4FAC-86A2-3A753ED7DC52}" type="sibTrans" cxnId="{98D3BD64-9C04-47B0-BF8E-A797A44EBF97}">
      <dgm:prSet/>
      <dgm:spPr/>
      <dgm:t>
        <a:bodyPr/>
        <a:lstStyle/>
        <a:p>
          <a:endParaRPr lang="fr-FR"/>
        </a:p>
      </dgm:t>
    </dgm:pt>
    <dgm:pt modelId="{BC722AF6-6138-477D-BAC9-98E116C2522E}" type="pres">
      <dgm:prSet presAssocID="{51E2B5A5-402F-475F-AA39-9A41EC5DD404}" presName="diagram" presStyleCnt="0">
        <dgm:presLayoutVars>
          <dgm:dir/>
          <dgm:resizeHandles val="exact"/>
        </dgm:presLayoutVars>
      </dgm:prSet>
      <dgm:spPr/>
    </dgm:pt>
    <dgm:pt modelId="{D4C05BC0-194E-4EB8-A2DB-11C9F57D17D5}" type="pres">
      <dgm:prSet presAssocID="{04A1EF17-ABD3-433E-B04B-766AFE31BF00}" presName="node" presStyleLbl="node1" presStyleIdx="0" presStyleCnt="5">
        <dgm:presLayoutVars>
          <dgm:bulletEnabled val="1"/>
        </dgm:presLayoutVars>
      </dgm:prSet>
      <dgm:spPr/>
    </dgm:pt>
    <dgm:pt modelId="{01F48959-A588-4E7B-851E-DF3C39B88793}" type="pres">
      <dgm:prSet presAssocID="{46277E36-5B13-4372-A579-1A2121A54658}" presName="sibTrans" presStyleCnt="0"/>
      <dgm:spPr/>
    </dgm:pt>
    <dgm:pt modelId="{7D722E67-127F-4B0F-9798-19828749DE17}" type="pres">
      <dgm:prSet presAssocID="{84F64FFF-8E7C-4151-A236-259B0F692967}" presName="node" presStyleLbl="node1" presStyleIdx="1" presStyleCnt="5">
        <dgm:presLayoutVars>
          <dgm:bulletEnabled val="1"/>
        </dgm:presLayoutVars>
      </dgm:prSet>
      <dgm:spPr/>
    </dgm:pt>
    <dgm:pt modelId="{D108CF3A-7973-45B2-905C-611FCC64370F}" type="pres">
      <dgm:prSet presAssocID="{DD3E78DF-1FAB-4916-B0FC-D1B6E29C4C71}" presName="sibTrans" presStyleCnt="0"/>
      <dgm:spPr/>
    </dgm:pt>
    <dgm:pt modelId="{545A6D89-6F21-4295-9FA8-F777D05FBEA2}" type="pres">
      <dgm:prSet presAssocID="{807A4719-FE91-44C0-AAA0-6D8DFFBB8EE4}" presName="node" presStyleLbl="node1" presStyleIdx="2" presStyleCnt="5">
        <dgm:presLayoutVars>
          <dgm:bulletEnabled val="1"/>
        </dgm:presLayoutVars>
      </dgm:prSet>
      <dgm:spPr/>
    </dgm:pt>
    <dgm:pt modelId="{D410D44F-64E5-477D-A3F8-3D2897FCFEBF}" type="pres">
      <dgm:prSet presAssocID="{D4063F2C-CF43-40FA-8151-F17DF22A5492}" presName="sibTrans" presStyleCnt="0"/>
      <dgm:spPr/>
    </dgm:pt>
    <dgm:pt modelId="{C71ACDCB-282B-4262-ACC1-176D78B9E000}" type="pres">
      <dgm:prSet presAssocID="{A3D3B13A-410A-49EA-9E3B-5321C3160F76}" presName="node" presStyleLbl="node1" presStyleIdx="3" presStyleCnt="5">
        <dgm:presLayoutVars>
          <dgm:bulletEnabled val="1"/>
        </dgm:presLayoutVars>
      </dgm:prSet>
      <dgm:spPr/>
    </dgm:pt>
    <dgm:pt modelId="{A46AFAF5-BCF0-45FE-BECD-A5DD1734348F}" type="pres">
      <dgm:prSet presAssocID="{05A2B0A5-CC95-4DA7-9ED6-60E6EA744AD6}" presName="sibTrans" presStyleCnt="0"/>
      <dgm:spPr/>
    </dgm:pt>
    <dgm:pt modelId="{3338FED1-B9FC-4E05-80DD-2DA98AD25779}" type="pres">
      <dgm:prSet presAssocID="{5BC32B44-831F-4B52-96A8-32FC4937DD42}" presName="node" presStyleLbl="node1" presStyleIdx="4" presStyleCnt="5">
        <dgm:presLayoutVars>
          <dgm:bulletEnabled val="1"/>
        </dgm:presLayoutVars>
      </dgm:prSet>
      <dgm:spPr/>
    </dgm:pt>
  </dgm:ptLst>
  <dgm:cxnLst>
    <dgm:cxn modelId="{C208AC0F-C9F6-48B4-A3EB-087A6AB683C8}" srcId="{51E2B5A5-402F-475F-AA39-9A41EC5DD404}" destId="{A3D3B13A-410A-49EA-9E3B-5321C3160F76}" srcOrd="3" destOrd="0" parTransId="{C5F62CD7-FF7D-47ED-8C82-CA0114EC5BD0}" sibTransId="{05A2B0A5-CC95-4DA7-9ED6-60E6EA744AD6}"/>
    <dgm:cxn modelId="{A1BB8C14-2F74-4103-8136-7BC96EEA32EF}" type="presOf" srcId="{84F64FFF-8E7C-4151-A236-259B0F692967}" destId="{7D722E67-127F-4B0F-9798-19828749DE17}" srcOrd="0" destOrd="0" presId="urn:microsoft.com/office/officeart/2005/8/layout/default"/>
    <dgm:cxn modelId="{0770E815-76AE-4415-A28A-285C467B1D21}" type="presOf" srcId="{5BC32B44-831F-4B52-96A8-32FC4937DD42}" destId="{3338FED1-B9FC-4E05-80DD-2DA98AD25779}" srcOrd="0" destOrd="0" presId="urn:microsoft.com/office/officeart/2005/8/layout/default"/>
    <dgm:cxn modelId="{C3970318-14A7-436D-AB94-80BD01964AE7}" type="presOf" srcId="{04A1EF17-ABD3-433E-B04B-766AFE31BF00}" destId="{D4C05BC0-194E-4EB8-A2DB-11C9F57D17D5}" srcOrd="0" destOrd="0" presId="urn:microsoft.com/office/officeart/2005/8/layout/default"/>
    <dgm:cxn modelId="{CE1CA92C-0128-41DB-99AB-61608A7524A2}" srcId="{51E2B5A5-402F-475F-AA39-9A41EC5DD404}" destId="{84F64FFF-8E7C-4151-A236-259B0F692967}" srcOrd="1" destOrd="0" parTransId="{1D533022-2275-4E74-A201-3793A0A91DA4}" sibTransId="{DD3E78DF-1FAB-4916-B0FC-D1B6E29C4C71}"/>
    <dgm:cxn modelId="{98D3BD64-9C04-47B0-BF8E-A797A44EBF97}" srcId="{51E2B5A5-402F-475F-AA39-9A41EC5DD404}" destId="{5BC32B44-831F-4B52-96A8-32FC4937DD42}" srcOrd="4" destOrd="0" parTransId="{5D5C1156-EA65-41BB-B884-D7E4811DFDF7}" sibTransId="{8C7780E9-F12D-4FAC-86A2-3A753ED7DC52}"/>
    <dgm:cxn modelId="{A203B97D-C63F-4B65-8771-54AA2D68E141}" srcId="{51E2B5A5-402F-475F-AA39-9A41EC5DD404}" destId="{04A1EF17-ABD3-433E-B04B-766AFE31BF00}" srcOrd="0" destOrd="0" parTransId="{215E0F09-E848-4194-BA6B-4FE07C2208AF}" sibTransId="{46277E36-5B13-4372-A579-1A2121A54658}"/>
    <dgm:cxn modelId="{B99DC689-A8FE-4E63-AF58-47F7BACB9CB1}" type="presOf" srcId="{807A4719-FE91-44C0-AAA0-6D8DFFBB8EE4}" destId="{545A6D89-6F21-4295-9FA8-F777D05FBEA2}" srcOrd="0" destOrd="0" presId="urn:microsoft.com/office/officeart/2005/8/layout/default"/>
    <dgm:cxn modelId="{27A53EA5-7CC5-480F-AB7C-15BC86AF77EB}" srcId="{51E2B5A5-402F-475F-AA39-9A41EC5DD404}" destId="{807A4719-FE91-44C0-AAA0-6D8DFFBB8EE4}" srcOrd="2" destOrd="0" parTransId="{303DD03A-F64F-437C-8DC9-99C697973DDD}" sibTransId="{D4063F2C-CF43-40FA-8151-F17DF22A5492}"/>
    <dgm:cxn modelId="{D3D4DAAD-B6C1-444E-84DC-DDE4B636A39A}" type="presOf" srcId="{51E2B5A5-402F-475F-AA39-9A41EC5DD404}" destId="{BC722AF6-6138-477D-BAC9-98E116C2522E}" srcOrd="0" destOrd="0" presId="urn:microsoft.com/office/officeart/2005/8/layout/default"/>
    <dgm:cxn modelId="{14E081E8-6743-494A-8D9F-B896261939B4}" type="presOf" srcId="{A3D3B13A-410A-49EA-9E3B-5321C3160F76}" destId="{C71ACDCB-282B-4262-ACC1-176D78B9E000}" srcOrd="0" destOrd="0" presId="urn:microsoft.com/office/officeart/2005/8/layout/default"/>
    <dgm:cxn modelId="{648270DC-5CFC-4F4B-876C-2EF6A2F75C72}" type="presParOf" srcId="{BC722AF6-6138-477D-BAC9-98E116C2522E}" destId="{D4C05BC0-194E-4EB8-A2DB-11C9F57D17D5}" srcOrd="0" destOrd="0" presId="urn:microsoft.com/office/officeart/2005/8/layout/default"/>
    <dgm:cxn modelId="{69BE99DF-F96D-491D-BDB7-98E8F4F29CB9}" type="presParOf" srcId="{BC722AF6-6138-477D-BAC9-98E116C2522E}" destId="{01F48959-A588-4E7B-851E-DF3C39B88793}" srcOrd="1" destOrd="0" presId="urn:microsoft.com/office/officeart/2005/8/layout/default"/>
    <dgm:cxn modelId="{DB0C844E-0FB7-4E02-A971-389E8C493331}" type="presParOf" srcId="{BC722AF6-6138-477D-BAC9-98E116C2522E}" destId="{7D722E67-127F-4B0F-9798-19828749DE17}" srcOrd="2" destOrd="0" presId="urn:microsoft.com/office/officeart/2005/8/layout/default"/>
    <dgm:cxn modelId="{3B3921BD-69CF-4531-9B2C-DC386170AFA7}" type="presParOf" srcId="{BC722AF6-6138-477D-BAC9-98E116C2522E}" destId="{D108CF3A-7973-45B2-905C-611FCC64370F}" srcOrd="3" destOrd="0" presId="urn:microsoft.com/office/officeart/2005/8/layout/default"/>
    <dgm:cxn modelId="{C77AA847-1FD3-41F6-AB9F-BF31786B62C6}" type="presParOf" srcId="{BC722AF6-6138-477D-BAC9-98E116C2522E}" destId="{545A6D89-6F21-4295-9FA8-F777D05FBEA2}" srcOrd="4" destOrd="0" presId="urn:microsoft.com/office/officeart/2005/8/layout/default"/>
    <dgm:cxn modelId="{1EA33E1C-50A2-4B35-92D3-1EDA06708AFE}" type="presParOf" srcId="{BC722AF6-6138-477D-BAC9-98E116C2522E}" destId="{D410D44F-64E5-477D-A3F8-3D2897FCFEBF}" srcOrd="5" destOrd="0" presId="urn:microsoft.com/office/officeart/2005/8/layout/default"/>
    <dgm:cxn modelId="{945BC9A3-D200-4DB3-BAC5-6304F29103E8}" type="presParOf" srcId="{BC722AF6-6138-477D-BAC9-98E116C2522E}" destId="{C71ACDCB-282B-4262-ACC1-176D78B9E000}" srcOrd="6" destOrd="0" presId="urn:microsoft.com/office/officeart/2005/8/layout/default"/>
    <dgm:cxn modelId="{EE078903-B8C3-4F42-814F-5409158EA979}" type="presParOf" srcId="{BC722AF6-6138-477D-BAC9-98E116C2522E}" destId="{A46AFAF5-BCF0-45FE-BECD-A5DD1734348F}" srcOrd="7" destOrd="0" presId="urn:microsoft.com/office/officeart/2005/8/layout/default"/>
    <dgm:cxn modelId="{9734089C-D718-406E-9F87-74613F8BD7FF}" type="presParOf" srcId="{BC722AF6-6138-477D-BAC9-98E116C2522E}" destId="{3338FED1-B9FC-4E05-80DD-2DA98AD2577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DE7EE4-1E94-49F8-80EC-B9C15A3EE273}"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fr-FR"/>
        </a:p>
      </dgm:t>
    </dgm:pt>
    <dgm:pt modelId="{DB33B613-7BC2-432A-811B-59A7773F6C69}">
      <dgm:prSet phldrT="[Texte]"/>
      <dgm:spPr/>
      <dgm:t>
        <a:bodyPr/>
        <a:lstStyle/>
        <a:p>
          <a:r>
            <a:rPr lang="fr-FR" dirty="0"/>
            <a:t>Refondre les 3 diplômes socle du secteur</a:t>
          </a:r>
        </a:p>
      </dgm:t>
    </dgm:pt>
    <dgm:pt modelId="{544720ED-2C1B-464A-8694-9735619C4690}" type="parTrans" cxnId="{4721DBFE-3BEF-4D05-8B49-13EF07E11FD5}">
      <dgm:prSet/>
      <dgm:spPr/>
      <dgm:t>
        <a:bodyPr/>
        <a:lstStyle/>
        <a:p>
          <a:endParaRPr lang="fr-FR"/>
        </a:p>
      </dgm:t>
    </dgm:pt>
    <dgm:pt modelId="{775E0157-FB69-41F1-A6AC-B0C0815E53E8}" type="sibTrans" cxnId="{4721DBFE-3BEF-4D05-8B49-13EF07E11FD5}">
      <dgm:prSet/>
      <dgm:spPr/>
      <dgm:t>
        <a:bodyPr/>
        <a:lstStyle/>
        <a:p>
          <a:endParaRPr lang="fr-FR"/>
        </a:p>
      </dgm:t>
    </dgm:pt>
    <dgm:pt modelId="{CA220D63-E7EA-4148-BB86-EAB36F9C972F}">
      <dgm:prSet phldrT="[Texte]"/>
      <dgm:spPr/>
      <dgm:t>
        <a:bodyPr/>
        <a:lstStyle/>
        <a:p>
          <a:r>
            <a:rPr lang="fr-FR" dirty="0"/>
            <a:t>Le CAP petite enfance devient le CAP accompagnant éducatif petite enfance</a:t>
          </a:r>
        </a:p>
      </dgm:t>
    </dgm:pt>
    <dgm:pt modelId="{17A3E2FF-B1E8-41FA-BDDB-D78B6EEA2D1C}" type="parTrans" cxnId="{422EC1C0-A443-488A-8013-524206C30047}">
      <dgm:prSet/>
      <dgm:spPr/>
      <dgm:t>
        <a:bodyPr/>
        <a:lstStyle/>
        <a:p>
          <a:endParaRPr lang="fr-FR"/>
        </a:p>
      </dgm:t>
    </dgm:pt>
    <dgm:pt modelId="{0F8499E6-48ED-405F-8E8A-31FA923FA079}" type="sibTrans" cxnId="{422EC1C0-A443-488A-8013-524206C30047}">
      <dgm:prSet/>
      <dgm:spPr/>
      <dgm:t>
        <a:bodyPr/>
        <a:lstStyle/>
        <a:p>
          <a:endParaRPr lang="fr-FR"/>
        </a:p>
      </dgm:t>
    </dgm:pt>
    <dgm:pt modelId="{C349D1A9-9CDE-4E1B-B312-B28BD97FC508}">
      <dgm:prSet phldrT="[Texte]"/>
      <dgm:spPr/>
      <dgm:t>
        <a:bodyPr/>
        <a:lstStyle/>
        <a:p>
          <a:r>
            <a:rPr lang="fr-FR" dirty="0"/>
            <a:t>Constituer un socle commun aux formations des </a:t>
          </a:r>
          <a:r>
            <a:rPr lang="fr-FR" dirty="0" err="1"/>
            <a:t>professionnel.le.s</a:t>
          </a:r>
          <a:r>
            <a:rPr lang="fr-FR" dirty="0"/>
            <a:t> de la petite enfance</a:t>
          </a:r>
        </a:p>
      </dgm:t>
    </dgm:pt>
    <dgm:pt modelId="{57C805C2-A01A-4124-B2C8-00C944B8CEFD}" type="parTrans" cxnId="{468BD4DB-3090-4B7B-A5A3-6A483F394D9B}">
      <dgm:prSet/>
      <dgm:spPr/>
      <dgm:t>
        <a:bodyPr/>
        <a:lstStyle/>
        <a:p>
          <a:endParaRPr lang="fr-FR"/>
        </a:p>
      </dgm:t>
    </dgm:pt>
    <dgm:pt modelId="{C20F17A2-3A8C-4EE8-B84E-DAD3185D8921}" type="sibTrans" cxnId="{468BD4DB-3090-4B7B-A5A3-6A483F394D9B}">
      <dgm:prSet/>
      <dgm:spPr/>
      <dgm:t>
        <a:bodyPr/>
        <a:lstStyle/>
        <a:p>
          <a:endParaRPr lang="fr-FR"/>
        </a:p>
      </dgm:t>
    </dgm:pt>
    <dgm:pt modelId="{D67988E9-F6EC-4F72-9FDF-6ACD498D64BF}">
      <dgm:prSet phldrT="[Texte]"/>
      <dgm:spPr/>
      <dgm:t>
        <a:bodyPr/>
        <a:lstStyle/>
        <a:p>
          <a:r>
            <a:rPr lang="fr-FR" dirty="0"/>
            <a:t>Contenu éducatif renforcé</a:t>
          </a:r>
        </a:p>
      </dgm:t>
    </dgm:pt>
    <dgm:pt modelId="{2D18E3BA-44F2-44F0-AC50-64D035243A5C}" type="parTrans" cxnId="{509D284F-A620-43AC-A2C2-A2DC4047C75E}">
      <dgm:prSet/>
      <dgm:spPr/>
      <dgm:t>
        <a:bodyPr/>
        <a:lstStyle/>
        <a:p>
          <a:endParaRPr lang="fr-FR"/>
        </a:p>
      </dgm:t>
    </dgm:pt>
    <dgm:pt modelId="{4A424A63-5AD3-4DAA-BADA-40F82B6CF051}" type="sibTrans" cxnId="{509D284F-A620-43AC-A2C2-A2DC4047C75E}">
      <dgm:prSet/>
      <dgm:spPr/>
      <dgm:t>
        <a:bodyPr/>
        <a:lstStyle/>
        <a:p>
          <a:endParaRPr lang="fr-FR"/>
        </a:p>
      </dgm:t>
    </dgm:pt>
    <dgm:pt modelId="{22DD35E3-B339-4F37-823F-65374B62F8DE}">
      <dgm:prSet phldrT="[Texte]"/>
      <dgm:spPr/>
      <dgm:t>
        <a:bodyPr/>
        <a:lstStyle/>
        <a:p>
          <a:r>
            <a:rPr lang="fr-FR" dirty="0"/>
            <a:t>Le diplôme d’auxiliaire de puériculture</a:t>
          </a:r>
        </a:p>
      </dgm:t>
    </dgm:pt>
    <dgm:pt modelId="{1194256F-8A6D-4DB6-ABE0-4249E00E14D1}" type="parTrans" cxnId="{FD9DE26B-A9D0-498E-9664-28EA135B304D}">
      <dgm:prSet/>
      <dgm:spPr/>
      <dgm:t>
        <a:bodyPr/>
        <a:lstStyle/>
        <a:p>
          <a:endParaRPr lang="fr-FR"/>
        </a:p>
      </dgm:t>
    </dgm:pt>
    <dgm:pt modelId="{D3B1B629-69BD-4733-8EF6-D333095FAA3A}" type="sibTrans" cxnId="{FD9DE26B-A9D0-498E-9664-28EA135B304D}">
      <dgm:prSet/>
      <dgm:spPr/>
      <dgm:t>
        <a:bodyPr/>
        <a:lstStyle/>
        <a:p>
          <a:endParaRPr lang="fr-FR"/>
        </a:p>
      </dgm:t>
    </dgm:pt>
    <dgm:pt modelId="{CA7EB023-F20E-4BDB-863A-33F5C63D6207}">
      <dgm:prSet phldrT="[Texte]"/>
      <dgm:spPr/>
      <dgm:t>
        <a:bodyPr/>
        <a:lstStyle/>
        <a:p>
          <a:r>
            <a:rPr lang="fr-FR" dirty="0"/>
            <a:t>Le diplôme d’éducateur de jeunes enfants</a:t>
          </a:r>
        </a:p>
      </dgm:t>
    </dgm:pt>
    <dgm:pt modelId="{93226515-FCD4-4D76-A474-4DA17B384AC8}" type="parTrans" cxnId="{8AE2C7FA-F7F7-4A76-9AC1-726A8D990F7F}">
      <dgm:prSet/>
      <dgm:spPr/>
      <dgm:t>
        <a:bodyPr/>
        <a:lstStyle/>
        <a:p>
          <a:endParaRPr lang="fr-FR"/>
        </a:p>
      </dgm:t>
    </dgm:pt>
    <dgm:pt modelId="{EE3F1D28-6639-4FCF-AB60-8975B89ED250}" type="sibTrans" cxnId="{8AE2C7FA-F7F7-4A76-9AC1-726A8D990F7F}">
      <dgm:prSet/>
      <dgm:spPr/>
      <dgm:t>
        <a:bodyPr/>
        <a:lstStyle/>
        <a:p>
          <a:endParaRPr lang="fr-FR"/>
        </a:p>
      </dgm:t>
    </dgm:pt>
    <dgm:pt modelId="{017EF803-24D3-445C-81DC-D9A434BB7BE6}">
      <dgm:prSet phldrT="[Texte]"/>
      <dgm:spPr/>
      <dgm:t>
        <a:bodyPr/>
        <a:lstStyle/>
        <a:p>
          <a:r>
            <a:rPr lang="fr-FR" dirty="0"/>
            <a:t>Accompagnement des familles et </a:t>
          </a:r>
          <a:r>
            <a:rPr lang="fr-FR" dirty="0" err="1"/>
            <a:t>co-éducation</a:t>
          </a:r>
          <a:endParaRPr lang="fr-FR" dirty="0"/>
        </a:p>
      </dgm:t>
    </dgm:pt>
    <dgm:pt modelId="{FDD3CF20-4E52-436C-B4DB-A1A5E4D76124}" type="parTrans" cxnId="{248E6362-885D-4F5B-A92F-ADA1E0389A69}">
      <dgm:prSet/>
      <dgm:spPr/>
      <dgm:t>
        <a:bodyPr/>
        <a:lstStyle/>
        <a:p>
          <a:endParaRPr lang="fr-FR"/>
        </a:p>
      </dgm:t>
    </dgm:pt>
    <dgm:pt modelId="{AF99627F-E65F-4B8E-96FA-2A09DF23991A}" type="sibTrans" cxnId="{248E6362-885D-4F5B-A92F-ADA1E0389A69}">
      <dgm:prSet/>
      <dgm:spPr/>
      <dgm:t>
        <a:bodyPr/>
        <a:lstStyle/>
        <a:p>
          <a:endParaRPr lang="fr-FR"/>
        </a:p>
      </dgm:t>
    </dgm:pt>
    <dgm:pt modelId="{1CE97B34-ED95-4361-8DEC-25751B5692A5}">
      <dgm:prSet phldrT="[Texte]"/>
      <dgm:spPr/>
      <dgm:t>
        <a:bodyPr/>
        <a:lstStyle/>
        <a:p>
          <a:r>
            <a:rPr lang="fr-FR" dirty="0"/>
            <a:t>Familles et enfants en situation de vulnérabilité : situation de handicap, précarité, …</a:t>
          </a:r>
        </a:p>
      </dgm:t>
    </dgm:pt>
    <dgm:pt modelId="{46D471F5-E2D2-4AE9-95A3-284DEDCC0B9E}" type="parTrans" cxnId="{9495F04A-1938-4201-85C6-0CAEE813F266}">
      <dgm:prSet/>
      <dgm:spPr/>
    </dgm:pt>
    <dgm:pt modelId="{350C4477-F0E1-46B7-B9A9-780F35FBCF55}" type="sibTrans" cxnId="{9495F04A-1938-4201-85C6-0CAEE813F266}">
      <dgm:prSet/>
      <dgm:spPr/>
    </dgm:pt>
    <dgm:pt modelId="{BF2B2286-2882-473B-B761-E91803E520AC}">
      <dgm:prSet phldrT="[Texte]"/>
      <dgm:spPr/>
      <dgm:t>
        <a:bodyPr/>
        <a:lstStyle/>
        <a:p>
          <a:r>
            <a:rPr lang="fr-FR" dirty="0"/>
            <a:t>Evolution des populations: dimension interculturelle, nouvelles configurations familiales, …</a:t>
          </a:r>
        </a:p>
      </dgm:t>
    </dgm:pt>
    <dgm:pt modelId="{9F249975-4AA0-4773-BF18-A3AFFBF55DF5}" type="parTrans" cxnId="{5E8CA910-382F-4BBE-BE2C-0BE8A7504935}">
      <dgm:prSet/>
      <dgm:spPr/>
    </dgm:pt>
    <dgm:pt modelId="{182EF4B7-E752-4163-B966-9E86B9C2CB7B}" type="sibTrans" cxnId="{5E8CA910-382F-4BBE-BE2C-0BE8A7504935}">
      <dgm:prSet/>
      <dgm:spPr/>
    </dgm:pt>
    <dgm:pt modelId="{07DD5CAD-B179-4C69-83EF-DBEE60D15A0A}" type="pres">
      <dgm:prSet presAssocID="{90DE7EE4-1E94-49F8-80EC-B9C15A3EE273}" presName="linear" presStyleCnt="0">
        <dgm:presLayoutVars>
          <dgm:animLvl val="lvl"/>
          <dgm:resizeHandles val="exact"/>
        </dgm:presLayoutVars>
      </dgm:prSet>
      <dgm:spPr/>
    </dgm:pt>
    <dgm:pt modelId="{681CEB22-2335-4900-9210-91AA03E535D3}" type="pres">
      <dgm:prSet presAssocID="{DB33B613-7BC2-432A-811B-59A7773F6C69}" presName="parentText" presStyleLbl="node1" presStyleIdx="0" presStyleCnt="2" custLinFactNeighborX="3">
        <dgm:presLayoutVars>
          <dgm:chMax val="0"/>
          <dgm:bulletEnabled val="1"/>
        </dgm:presLayoutVars>
      </dgm:prSet>
      <dgm:spPr/>
    </dgm:pt>
    <dgm:pt modelId="{4800F906-E8CE-48D3-A6C0-5E68D0313027}" type="pres">
      <dgm:prSet presAssocID="{DB33B613-7BC2-432A-811B-59A7773F6C69}" presName="childText" presStyleLbl="revTx" presStyleIdx="0" presStyleCnt="2">
        <dgm:presLayoutVars>
          <dgm:bulletEnabled val="1"/>
        </dgm:presLayoutVars>
      </dgm:prSet>
      <dgm:spPr/>
    </dgm:pt>
    <dgm:pt modelId="{CAA90214-A6A7-46B2-A43B-E899017C14F9}" type="pres">
      <dgm:prSet presAssocID="{C349D1A9-9CDE-4E1B-B312-B28BD97FC508}" presName="parentText" presStyleLbl="node1" presStyleIdx="1" presStyleCnt="2">
        <dgm:presLayoutVars>
          <dgm:chMax val="0"/>
          <dgm:bulletEnabled val="1"/>
        </dgm:presLayoutVars>
      </dgm:prSet>
      <dgm:spPr/>
    </dgm:pt>
    <dgm:pt modelId="{E7956B41-E9D9-4B4E-A47F-939CC455EB96}" type="pres">
      <dgm:prSet presAssocID="{C349D1A9-9CDE-4E1B-B312-B28BD97FC508}" presName="childText" presStyleLbl="revTx" presStyleIdx="1" presStyleCnt="2">
        <dgm:presLayoutVars>
          <dgm:bulletEnabled val="1"/>
        </dgm:presLayoutVars>
      </dgm:prSet>
      <dgm:spPr/>
    </dgm:pt>
  </dgm:ptLst>
  <dgm:cxnLst>
    <dgm:cxn modelId="{B4B90C0C-7604-47F6-8217-6652DF58F6D1}" type="presOf" srcId="{D67988E9-F6EC-4F72-9FDF-6ACD498D64BF}" destId="{E7956B41-E9D9-4B4E-A47F-939CC455EB96}" srcOrd="0" destOrd="0" presId="urn:microsoft.com/office/officeart/2005/8/layout/vList2"/>
    <dgm:cxn modelId="{5E8CA910-382F-4BBE-BE2C-0BE8A7504935}" srcId="{C349D1A9-9CDE-4E1B-B312-B28BD97FC508}" destId="{BF2B2286-2882-473B-B761-E91803E520AC}" srcOrd="3" destOrd="0" parTransId="{9F249975-4AA0-4773-BF18-A3AFFBF55DF5}" sibTransId="{182EF4B7-E752-4163-B966-9E86B9C2CB7B}"/>
    <dgm:cxn modelId="{CBFC0D17-F545-43BE-B3C0-81A13A04BF85}" type="presOf" srcId="{C349D1A9-9CDE-4E1B-B312-B28BD97FC508}" destId="{CAA90214-A6A7-46B2-A43B-E899017C14F9}" srcOrd="0" destOrd="0" presId="urn:microsoft.com/office/officeart/2005/8/layout/vList2"/>
    <dgm:cxn modelId="{D2A37623-3A72-40D7-A6EF-2E9308FEDC36}" type="presOf" srcId="{017EF803-24D3-445C-81DC-D9A434BB7BE6}" destId="{E7956B41-E9D9-4B4E-A47F-939CC455EB96}" srcOrd="0" destOrd="1" presId="urn:microsoft.com/office/officeart/2005/8/layout/vList2"/>
    <dgm:cxn modelId="{A576B95B-531C-41F3-886A-1511BD6E205B}" type="presOf" srcId="{1CE97B34-ED95-4361-8DEC-25751B5692A5}" destId="{E7956B41-E9D9-4B4E-A47F-939CC455EB96}" srcOrd="0" destOrd="2" presId="urn:microsoft.com/office/officeart/2005/8/layout/vList2"/>
    <dgm:cxn modelId="{248E6362-885D-4F5B-A92F-ADA1E0389A69}" srcId="{C349D1A9-9CDE-4E1B-B312-B28BD97FC508}" destId="{017EF803-24D3-445C-81DC-D9A434BB7BE6}" srcOrd="1" destOrd="0" parTransId="{FDD3CF20-4E52-436C-B4DB-A1A5E4D76124}" sibTransId="{AF99627F-E65F-4B8E-96FA-2A09DF23991A}"/>
    <dgm:cxn modelId="{9495F04A-1938-4201-85C6-0CAEE813F266}" srcId="{C349D1A9-9CDE-4E1B-B312-B28BD97FC508}" destId="{1CE97B34-ED95-4361-8DEC-25751B5692A5}" srcOrd="2" destOrd="0" parTransId="{46D471F5-E2D2-4AE9-95A3-284DEDCC0B9E}" sibTransId="{350C4477-F0E1-46B7-B9A9-780F35FBCF55}"/>
    <dgm:cxn modelId="{DCDF246B-0411-4E3B-8FE6-F898152D3EF0}" type="presOf" srcId="{CA220D63-E7EA-4148-BB86-EAB36F9C972F}" destId="{4800F906-E8CE-48D3-A6C0-5E68D0313027}" srcOrd="0" destOrd="0" presId="urn:microsoft.com/office/officeart/2005/8/layout/vList2"/>
    <dgm:cxn modelId="{FD9DE26B-A9D0-498E-9664-28EA135B304D}" srcId="{DB33B613-7BC2-432A-811B-59A7773F6C69}" destId="{22DD35E3-B339-4F37-823F-65374B62F8DE}" srcOrd="1" destOrd="0" parTransId="{1194256F-8A6D-4DB6-ABE0-4249E00E14D1}" sibTransId="{D3B1B629-69BD-4733-8EF6-D333095FAA3A}"/>
    <dgm:cxn modelId="{509D284F-A620-43AC-A2C2-A2DC4047C75E}" srcId="{C349D1A9-9CDE-4E1B-B312-B28BD97FC508}" destId="{D67988E9-F6EC-4F72-9FDF-6ACD498D64BF}" srcOrd="0" destOrd="0" parTransId="{2D18E3BA-44F2-44F0-AC50-64D035243A5C}" sibTransId="{4A424A63-5AD3-4DAA-BADA-40F82B6CF051}"/>
    <dgm:cxn modelId="{B8207072-7228-45B7-9837-02EF0D51EEA7}" type="presOf" srcId="{CA7EB023-F20E-4BDB-863A-33F5C63D6207}" destId="{4800F906-E8CE-48D3-A6C0-5E68D0313027}" srcOrd="0" destOrd="2" presId="urn:microsoft.com/office/officeart/2005/8/layout/vList2"/>
    <dgm:cxn modelId="{437BF5A1-A1F1-4D08-8B99-B26DD2E22393}" type="presOf" srcId="{BF2B2286-2882-473B-B761-E91803E520AC}" destId="{E7956B41-E9D9-4B4E-A47F-939CC455EB96}" srcOrd="0" destOrd="3" presId="urn:microsoft.com/office/officeart/2005/8/layout/vList2"/>
    <dgm:cxn modelId="{16F29CAF-DB29-4FFC-9493-7C1F997E7797}" type="presOf" srcId="{90DE7EE4-1E94-49F8-80EC-B9C15A3EE273}" destId="{07DD5CAD-B179-4C69-83EF-DBEE60D15A0A}" srcOrd="0" destOrd="0" presId="urn:microsoft.com/office/officeart/2005/8/layout/vList2"/>
    <dgm:cxn modelId="{74D8CAB0-CA5F-4364-AEBF-9A67A2A525F3}" type="presOf" srcId="{22DD35E3-B339-4F37-823F-65374B62F8DE}" destId="{4800F906-E8CE-48D3-A6C0-5E68D0313027}" srcOrd="0" destOrd="1" presId="urn:microsoft.com/office/officeart/2005/8/layout/vList2"/>
    <dgm:cxn modelId="{25C467BA-3A84-466C-934A-8FFEF94FB4AF}" type="presOf" srcId="{DB33B613-7BC2-432A-811B-59A7773F6C69}" destId="{681CEB22-2335-4900-9210-91AA03E535D3}" srcOrd="0" destOrd="0" presId="urn:microsoft.com/office/officeart/2005/8/layout/vList2"/>
    <dgm:cxn modelId="{422EC1C0-A443-488A-8013-524206C30047}" srcId="{DB33B613-7BC2-432A-811B-59A7773F6C69}" destId="{CA220D63-E7EA-4148-BB86-EAB36F9C972F}" srcOrd="0" destOrd="0" parTransId="{17A3E2FF-B1E8-41FA-BDDB-D78B6EEA2D1C}" sibTransId="{0F8499E6-48ED-405F-8E8A-31FA923FA079}"/>
    <dgm:cxn modelId="{468BD4DB-3090-4B7B-A5A3-6A483F394D9B}" srcId="{90DE7EE4-1E94-49F8-80EC-B9C15A3EE273}" destId="{C349D1A9-9CDE-4E1B-B312-B28BD97FC508}" srcOrd="1" destOrd="0" parTransId="{57C805C2-A01A-4124-B2C8-00C944B8CEFD}" sibTransId="{C20F17A2-3A8C-4EE8-B84E-DAD3185D8921}"/>
    <dgm:cxn modelId="{8AE2C7FA-F7F7-4A76-9AC1-726A8D990F7F}" srcId="{DB33B613-7BC2-432A-811B-59A7773F6C69}" destId="{CA7EB023-F20E-4BDB-863A-33F5C63D6207}" srcOrd="2" destOrd="0" parTransId="{93226515-FCD4-4D76-A474-4DA17B384AC8}" sibTransId="{EE3F1D28-6639-4FCF-AB60-8975B89ED250}"/>
    <dgm:cxn modelId="{4721DBFE-3BEF-4D05-8B49-13EF07E11FD5}" srcId="{90DE7EE4-1E94-49F8-80EC-B9C15A3EE273}" destId="{DB33B613-7BC2-432A-811B-59A7773F6C69}" srcOrd="0" destOrd="0" parTransId="{544720ED-2C1B-464A-8694-9735619C4690}" sibTransId="{775E0157-FB69-41F1-A6AC-B0C0815E53E8}"/>
    <dgm:cxn modelId="{AA5EE557-FEBC-49A1-A260-E6125FB9B400}" type="presParOf" srcId="{07DD5CAD-B179-4C69-83EF-DBEE60D15A0A}" destId="{681CEB22-2335-4900-9210-91AA03E535D3}" srcOrd="0" destOrd="0" presId="urn:microsoft.com/office/officeart/2005/8/layout/vList2"/>
    <dgm:cxn modelId="{378E9F02-5495-4D59-A0E8-015426A7F447}" type="presParOf" srcId="{07DD5CAD-B179-4C69-83EF-DBEE60D15A0A}" destId="{4800F906-E8CE-48D3-A6C0-5E68D0313027}" srcOrd="1" destOrd="0" presId="urn:microsoft.com/office/officeart/2005/8/layout/vList2"/>
    <dgm:cxn modelId="{BA9C4ADE-80AF-431F-B192-246D770BD53D}" type="presParOf" srcId="{07DD5CAD-B179-4C69-83EF-DBEE60D15A0A}" destId="{CAA90214-A6A7-46B2-A43B-E899017C14F9}" srcOrd="2" destOrd="0" presId="urn:microsoft.com/office/officeart/2005/8/layout/vList2"/>
    <dgm:cxn modelId="{CE9C5206-4AEA-4D20-A3D9-15145C1E7491}" type="presParOf" srcId="{07DD5CAD-B179-4C69-83EF-DBEE60D15A0A}" destId="{E7956B41-E9D9-4B4E-A47F-939CC455EB9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334142-665C-4936-AB76-46ECFE26A6B3}" type="doc">
      <dgm:prSet loTypeId="urn:microsoft.com/office/officeart/2008/layout/PictureAccentList" loCatId="list" qsTypeId="urn:microsoft.com/office/officeart/2005/8/quickstyle/simple1" qsCatId="simple" csTypeId="urn:microsoft.com/office/officeart/2005/8/colors/colorful3" csCatId="colorful" phldr="1"/>
      <dgm:spPr/>
      <dgm:t>
        <a:bodyPr/>
        <a:lstStyle/>
        <a:p>
          <a:endParaRPr lang="fr-FR"/>
        </a:p>
      </dgm:t>
    </dgm:pt>
    <dgm:pt modelId="{D4B6ADA5-C74B-4555-A1CC-7A247530BD2E}">
      <dgm:prSet phldrT="[Texte]" custT="1"/>
      <dgm:spPr/>
      <dgm:t>
        <a:bodyPr/>
        <a:lstStyle/>
        <a:p>
          <a:r>
            <a:rPr lang="fr-FR" sz="2000" dirty="0"/>
            <a:t>Accroitre dans les diplômes la partie relative à la connaissance du développement de l’enfant, en s’appuyant sur l’évolution des savoirs.</a:t>
          </a:r>
        </a:p>
      </dgm:t>
    </dgm:pt>
    <dgm:pt modelId="{873EC0F8-CE74-499E-9CB1-533D6804F77A}" type="parTrans" cxnId="{A8393E8A-B153-4D8F-842A-38E3CA11349E}">
      <dgm:prSet/>
      <dgm:spPr/>
      <dgm:t>
        <a:bodyPr/>
        <a:lstStyle/>
        <a:p>
          <a:endParaRPr lang="fr-FR"/>
        </a:p>
      </dgm:t>
    </dgm:pt>
    <dgm:pt modelId="{9ABDA240-0291-434A-91DF-86A14AB51127}" type="sibTrans" cxnId="{A8393E8A-B153-4D8F-842A-38E3CA11349E}">
      <dgm:prSet/>
      <dgm:spPr/>
      <dgm:t>
        <a:bodyPr/>
        <a:lstStyle/>
        <a:p>
          <a:endParaRPr lang="fr-FR"/>
        </a:p>
      </dgm:t>
    </dgm:pt>
    <dgm:pt modelId="{B2AE75B5-478A-43F5-B38A-DDBB504C225B}">
      <dgm:prSet phldrT="[Texte]"/>
      <dgm:spPr/>
      <dgm:t>
        <a:bodyPr/>
        <a:lstStyle/>
        <a:p>
          <a:r>
            <a:rPr lang="fr-FR" dirty="0"/>
            <a:t>Adapter les compétences à de nouveaux besoins dans les référentiels de formation.</a:t>
          </a:r>
        </a:p>
      </dgm:t>
    </dgm:pt>
    <dgm:pt modelId="{C6A91F0D-245C-4F20-AF64-EB7F99794898}" type="parTrans" cxnId="{CE0B6EAD-BBEE-484A-AA47-79DF7D4EDDB1}">
      <dgm:prSet/>
      <dgm:spPr/>
      <dgm:t>
        <a:bodyPr/>
        <a:lstStyle/>
        <a:p>
          <a:endParaRPr lang="fr-FR"/>
        </a:p>
      </dgm:t>
    </dgm:pt>
    <dgm:pt modelId="{F3E97B23-B9A9-4E18-A540-4BBC5001D281}" type="sibTrans" cxnId="{CE0B6EAD-BBEE-484A-AA47-79DF7D4EDDB1}">
      <dgm:prSet/>
      <dgm:spPr/>
      <dgm:t>
        <a:bodyPr/>
        <a:lstStyle/>
        <a:p>
          <a:endParaRPr lang="fr-FR"/>
        </a:p>
      </dgm:t>
    </dgm:pt>
    <dgm:pt modelId="{5082D5A1-A05D-4C02-93D0-BC1BE466B4D2}">
      <dgm:prSet phldrT="[Texte]" custT="1"/>
      <dgm:spPr/>
      <dgm:t>
        <a:bodyPr/>
        <a:lstStyle/>
        <a:p>
          <a:r>
            <a:rPr lang="fr-FR" sz="2000" dirty="0"/>
            <a:t>Pour le CAP AEPE : sensibilisation à l’échange régulier avec chaque parent, au repérage des situations de violence intra familiales, aux enfants en situation de handicap, aux nouvelles formes de parentalité, à l’égalité filles-garçons, à la lutte contre les stéréotypes.</a:t>
          </a:r>
        </a:p>
      </dgm:t>
    </dgm:pt>
    <dgm:pt modelId="{01C4448D-EA45-4B3C-8F0F-CE9EE9FBC1C6}" type="parTrans" cxnId="{88733F5B-9370-4FC9-83B3-68D28A66A1BB}">
      <dgm:prSet/>
      <dgm:spPr/>
      <dgm:t>
        <a:bodyPr/>
        <a:lstStyle/>
        <a:p>
          <a:endParaRPr lang="fr-FR"/>
        </a:p>
      </dgm:t>
    </dgm:pt>
    <dgm:pt modelId="{B41A5C87-1972-4157-AF10-D8C7AE96FE9D}" type="sibTrans" cxnId="{88733F5B-9370-4FC9-83B3-68D28A66A1BB}">
      <dgm:prSet/>
      <dgm:spPr/>
      <dgm:t>
        <a:bodyPr/>
        <a:lstStyle/>
        <a:p>
          <a:endParaRPr lang="fr-FR"/>
        </a:p>
      </dgm:t>
    </dgm:pt>
    <dgm:pt modelId="{61B3753F-4F54-4C4F-8564-18696914ECDC}">
      <dgm:prSet phldrT="[Texte]" custT="1"/>
      <dgm:spPr/>
      <dgm:t>
        <a:bodyPr/>
        <a:lstStyle/>
        <a:p>
          <a:r>
            <a:rPr lang="fr-FR" sz="1800" dirty="0"/>
            <a:t>Le CAP accompagnant éducatif petite enfance et le diplôme d’auxiliaire de puériculture : renforcement du contenu éducatif en l’adaptant aux nouveaux besoins et en fonction de l’évolution des savoirs avec des compétences accrues en matières d’activités d’éveil et d’animation.</a:t>
          </a:r>
        </a:p>
      </dgm:t>
    </dgm:pt>
    <dgm:pt modelId="{F5E6CB25-8750-4722-86A7-BD3FFA38D2F8}" type="sibTrans" cxnId="{57C471F2-8AFA-41DD-ABC0-AA8084E8E276}">
      <dgm:prSet/>
      <dgm:spPr/>
      <dgm:t>
        <a:bodyPr/>
        <a:lstStyle/>
        <a:p>
          <a:endParaRPr lang="fr-FR"/>
        </a:p>
      </dgm:t>
    </dgm:pt>
    <dgm:pt modelId="{B8F3F982-B888-4255-8E06-E05D2C524A95}" type="parTrans" cxnId="{57C471F2-8AFA-41DD-ABC0-AA8084E8E276}">
      <dgm:prSet/>
      <dgm:spPr/>
      <dgm:t>
        <a:bodyPr/>
        <a:lstStyle/>
        <a:p>
          <a:endParaRPr lang="fr-FR"/>
        </a:p>
      </dgm:t>
    </dgm:pt>
    <dgm:pt modelId="{2C36615C-6383-4F2E-9DEC-65F849D7EEDC}" type="pres">
      <dgm:prSet presAssocID="{24334142-665C-4936-AB76-46ECFE26A6B3}" presName="layout" presStyleCnt="0">
        <dgm:presLayoutVars>
          <dgm:chMax/>
          <dgm:chPref/>
          <dgm:dir/>
          <dgm:animOne val="branch"/>
          <dgm:animLvl val="lvl"/>
          <dgm:resizeHandles/>
        </dgm:presLayoutVars>
      </dgm:prSet>
      <dgm:spPr/>
    </dgm:pt>
    <dgm:pt modelId="{0F19F1FD-65C8-4C36-8581-8F6A1DE291C4}" type="pres">
      <dgm:prSet presAssocID="{D4B6ADA5-C74B-4555-A1CC-7A247530BD2E}" presName="root" presStyleCnt="0">
        <dgm:presLayoutVars>
          <dgm:chMax/>
          <dgm:chPref val="4"/>
        </dgm:presLayoutVars>
      </dgm:prSet>
      <dgm:spPr/>
    </dgm:pt>
    <dgm:pt modelId="{E6EECDEE-46F9-4847-837A-CDB67A1F695A}" type="pres">
      <dgm:prSet presAssocID="{D4B6ADA5-C74B-4555-A1CC-7A247530BD2E}" presName="rootComposite" presStyleCnt="0">
        <dgm:presLayoutVars/>
      </dgm:prSet>
      <dgm:spPr/>
    </dgm:pt>
    <dgm:pt modelId="{031989D8-47DF-4EBA-9CFD-180D89AC6F3A}" type="pres">
      <dgm:prSet presAssocID="{D4B6ADA5-C74B-4555-A1CC-7A247530BD2E}" presName="rootText" presStyleLbl="node0" presStyleIdx="0" presStyleCnt="2" custScaleY="267112">
        <dgm:presLayoutVars>
          <dgm:chMax/>
          <dgm:chPref val="4"/>
        </dgm:presLayoutVars>
      </dgm:prSet>
      <dgm:spPr/>
    </dgm:pt>
    <dgm:pt modelId="{A51B78C1-50FE-43E0-99F9-CA42A938CCCF}" type="pres">
      <dgm:prSet presAssocID="{D4B6ADA5-C74B-4555-A1CC-7A247530BD2E}" presName="childShape" presStyleCnt="0">
        <dgm:presLayoutVars>
          <dgm:chMax val="0"/>
          <dgm:chPref val="0"/>
        </dgm:presLayoutVars>
      </dgm:prSet>
      <dgm:spPr/>
    </dgm:pt>
    <dgm:pt modelId="{BDE77F32-65E8-4C4B-8C84-C13EFD5996EC}" type="pres">
      <dgm:prSet presAssocID="{61B3753F-4F54-4C4F-8564-18696914ECDC}" presName="childComposite" presStyleCnt="0">
        <dgm:presLayoutVars>
          <dgm:chMax val="0"/>
          <dgm:chPref val="0"/>
        </dgm:presLayoutVars>
      </dgm:prSet>
      <dgm:spPr/>
    </dgm:pt>
    <dgm:pt modelId="{D1C54ED5-26C4-4AC5-9ED6-5F0A8CC86342}" type="pres">
      <dgm:prSet presAssocID="{61B3753F-4F54-4C4F-8564-18696914ECDC}" presName="Image" presStyleLbl="node1" presStyleIdx="0" presStyleCnt="2" custScaleX="256183" custScaleY="225631" custLinFactY="-3243" custLinFactNeighborX="22047"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effectLst>
          <a:softEdge rad="76200"/>
        </a:effectLst>
      </dgm:spPr>
    </dgm:pt>
    <dgm:pt modelId="{7231D1D7-46B5-4859-8EF1-A7C0B79C1EC0}" type="pres">
      <dgm:prSet presAssocID="{61B3753F-4F54-4C4F-8564-18696914ECDC}" presName="childText" presStyleLbl="lnNode1" presStyleIdx="0" presStyleCnt="2" custScaleX="90116" custScaleY="492606">
        <dgm:presLayoutVars>
          <dgm:chMax val="0"/>
          <dgm:chPref val="0"/>
          <dgm:bulletEnabled val="1"/>
        </dgm:presLayoutVars>
      </dgm:prSet>
      <dgm:spPr/>
    </dgm:pt>
    <dgm:pt modelId="{EF171119-01C2-4C1E-B4CE-1E2E5B2B974E}" type="pres">
      <dgm:prSet presAssocID="{B2AE75B5-478A-43F5-B38A-DDBB504C225B}" presName="root" presStyleCnt="0">
        <dgm:presLayoutVars>
          <dgm:chMax/>
          <dgm:chPref val="4"/>
        </dgm:presLayoutVars>
      </dgm:prSet>
      <dgm:spPr/>
    </dgm:pt>
    <dgm:pt modelId="{BD05FB6D-B0CE-4C82-A6C6-D5C9A7DD63A6}" type="pres">
      <dgm:prSet presAssocID="{B2AE75B5-478A-43F5-B38A-DDBB504C225B}" presName="rootComposite" presStyleCnt="0">
        <dgm:presLayoutVars/>
      </dgm:prSet>
      <dgm:spPr/>
    </dgm:pt>
    <dgm:pt modelId="{317E837F-CFD9-43B5-8DD2-9EF970DA005D}" type="pres">
      <dgm:prSet presAssocID="{B2AE75B5-478A-43F5-B38A-DDBB504C225B}" presName="rootText" presStyleLbl="node0" presStyleIdx="1" presStyleCnt="2" custScaleY="240977">
        <dgm:presLayoutVars>
          <dgm:chMax/>
          <dgm:chPref val="4"/>
        </dgm:presLayoutVars>
      </dgm:prSet>
      <dgm:spPr/>
    </dgm:pt>
    <dgm:pt modelId="{E1942DCF-DFA6-4AC3-BD0F-008503A2EB0F}" type="pres">
      <dgm:prSet presAssocID="{B2AE75B5-478A-43F5-B38A-DDBB504C225B}" presName="childShape" presStyleCnt="0">
        <dgm:presLayoutVars>
          <dgm:chMax val="0"/>
          <dgm:chPref val="0"/>
        </dgm:presLayoutVars>
      </dgm:prSet>
      <dgm:spPr/>
    </dgm:pt>
    <dgm:pt modelId="{BE48D7A8-FD40-4376-A1E9-7AB85C7C733E}" type="pres">
      <dgm:prSet presAssocID="{5082D5A1-A05D-4C02-93D0-BC1BE466B4D2}" presName="childComposite" presStyleCnt="0">
        <dgm:presLayoutVars>
          <dgm:chMax val="0"/>
          <dgm:chPref val="0"/>
        </dgm:presLayoutVars>
      </dgm:prSet>
      <dgm:spPr/>
    </dgm:pt>
    <dgm:pt modelId="{D2A60F30-F383-443E-8019-7355F35ED2F9}" type="pres">
      <dgm:prSet presAssocID="{5082D5A1-A05D-4C02-93D0-BC1BE466B4D2}" presName="Image" presStyleLbl="node1" presStyleIdx="1" presStyleCnt="2" custScaleX="232051" custScaleY="243733" custLinFactY="-22585" custLinFactNeighborX="-43898"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DF415D4-CA85-4FB9-9006-3DADFFE87283}" type="pres">
      <dgm:prSet presAssocID="{5082D5A1-A05D-4C02-93D0-BC1BE466B4D2}" presName="childText" presStyleLbl="lnNode1" presStyleIdx="1" presStyleCnt="2" custScaleX="92740" custScaleY="565202">
        <dgm:presLayoutVars>
          <dgm:chMax val="0"/>
          <dgm:chPref val="0"/>
          <dgm:bulletEnabled val="1"/>
        </dgm:presLayoutVars>
      </dgm:prSet>
      <dgm:spPr/>
    </dgm:pt>
  </dgm:ptLst>
  <dgm:cxnLst>
    <dgm:cxn modelId="{CD83D440-8456-4F67-AD41-60C9009DCEDC}" type="presOf" srcId="{24334142-665C-4936-AB76-46ECFE26A6B3}" destId="{2C36615C-6383-4F2E-9DEC-65F849D7EEDC}" srcOrd="0" destOrd="0" presId="urn:microsoft.com/office/officeart/2008/layout/PictureAccentList"/>
    <dgm:cxn modelId="{88733F5B-9370-4FC9-83B3-68D28A66A1BB}" srcId="{B2AE75B5-478A-43F5-B38A-DDBB504C225B}" destId="{5082D5A1-A05D-4C02-93D0-BC1BE466B4D2}" srcOrd="0" destOrd="0" parTransId="{01C4448D-EA45-4B3C-8F0F-CE9EE9FBC1C6}" sibTransId="{B41A5C87-1972-4157-AF10-D8C7AE96FE9D}"/>
    <dgm:cxn modelId="{D43D0D63-A674-46D6-B05D-0D5419417BD7}" type="presOf" srcId="{D4B6ADA5-C74B-4555-A1CC-7A247530BD2E}" destId="{031989D8-47DF-4EBA-9CFD-180D89AC6F3A}" srcOrd="0" destOrd="0" presId="urn:microsoft.com/office/officeart/2008/layout/PictureAccentList"/>
    <dgm:cxn modelId="{32241556-58EA-40EB-B1AD-ED4FED6B6689}" type="presOf" srcId="{5082D5A1-A05D-4C02-93D0-BC1BE466B4D2}" destId="{3DF415D4-CA85-4FB9-9006-3DADFFE87283}" srcOrd="0" destOrd="0" presId="urn:microsoft.com/office/officeart/2008/layout/PictureAccentList"/>
    <dgm:cxn modelId="{A8393E8A-B153-4D8F-842A-38E3CA11349E}" srcId="{24334142-665C-4936-AB76-46ECFE26A6B3}" destId="{D4B6ADA5-C74B-4555-A1CC-7A247530BD2E}" srcOrd="0" destOrd="0" parTransId="{873EC0F8-CE74-499E-9CB1-533D6804F77A}" sibTransId="{9ABDA240-0291-434A-91DF-86A14AB51127}"/>
    <dgm:cxn modelId="{2ED1F1A5-634D-4BFE-BAED-37D1E0EA294A}" type="presOf" srcId="{61B3753F-4F54-4C4F-8564-18696914ECDC}" destId="{7231D1D7-46B5-4859-8EF1-A7C0B79C1EC0}" srcOrd="0" destOrd="0" presId="urn:microsoft.com/office/officeart/2008/layout/PictureAccentList"/>
    <dgm:cxn modelId="{CE0B6EAD-BBEE-484A-AA47-79DF7D4EDDB1}" srcId="{24334142-665C-4936-AB76-46ECFE26A6B3}" destId="{B2AE75B5-478A-43F5-B38A-DDBB504C225B}" srcOrd="1" destOrd="0" parTransId="{C6A91F0D-245C-4F20-AF64-EB7F99794898}" sibTransId="{F3E97B23-B9A9-4E18-A540-4BBC5001D281}"/>
    <dgm:cxn modelId="{93A96BC5-F184-464A-B059-3DE9931140F2}" type="presOf" srcId="{B2AE75B5-478A-43F5-B38A-DDBB504C225B}" destId="{317E837F-CFD9-43B5-8DD2-9EF970DA005D}" srcOrd="0" destOrd="0" presId="urn:microsoft.com/office/officeart/2008/layout/PictureAccentList"/>
    <dgm:cxn modelId="{57C471F2-8AFA-41DD-ABC0-AA8084E8E276}" srcId="{D4B6ADA5-C74B-4555-A1CC-7A247530BD2E}" destId="{61B3753F-4F54-4C4F-8564-18696914ECDC}" srcOrd="0" destOrd="0" parTransId="{B8F3F982-B888-4255-8E06-E05D2C524A95}" sibTransId="{F5E6CB25-8750-4722-86A7-BD3FFA38D2F8}"/>
    <dgm:cxn modelId="{AF9D19D5-4AAF-477C-B8E5-CCECDCF9E950}" type="presParOf" srcId="{2C36615C-6383-4F2E-9DEC-65F849D7EEDC}" destId="{0F19F1FD-65C8-4C36-8581-8F6A1DE291C4}" srcOrd="0" destOrd="0" presId="urn:microsoft.com/office/officeart/2008/layout/PictureAccentList"/>
    <dgm:cxn modelId="{0399CA3C-33D9-4CA2-97E2-1F60E2CE9293}" type="presParOf" srcId="{0F19F1FD-65C8-4C36-8581-8F6A1DE291C4}" destId="{E6EECDEE-46F9-4847-837A-CDB67A1F695A}" srcOrd="0" destOrd="0" presId="urn:microsoft.com/office/officeart/2008/layout/PictureAccentList"/>
    <dgm:cxn modelId="{46B1DBDF-BE07-4A97-BC0C-07C43DABB566}" type="presParOf" srcId="{E6EECDEE-46F9-4847-837A-CDB67A1F695A}" destId="{031989D8-47DF-4EBA-9CFD-180D89AC6F3A}" srcOrd="0" destOrd="0" presId="urn:microsoft.com/office/officeart/2008/layout/PictureAccentList"/>
    <dgm:cxn modelId="{8573593D-95D4-4606-93C6-3752F81BCB00}" type="presParOf" srcId="{0F19F1FD-65C8-4C36-8581-8F6A1DE291C4}" destId="{A51B78C1-50FE-43E0-99F9-CA42A938CCCF}" srcOrd="1" destOrd="0" presId="urn:microsoft.com/office/officeart/2008/layout/PictureAccentList"/>
    <dgm:cxn modelId="{5B2EA2E4-07B7-4AEB-9F95-E887AB7D1A49}" type="presParOf" srcId="{A51B78C1-50FE-43E0-99F9-CA42A938CCCF}" destId="{BDE77F32-65E8-4C4B-8C84-C13EFD5996EC}" srcOrd="0" destOrd="0" presId="urn:microsoft.com/office/officeart/2008/layout/PictureAccentList"/>
    <dgm:cxn modelId="{01FE9AF3-FF9F-4EFE-B3BF-CF319C26FA4A}" type="presParOf" srcId="{BDE77F32-65E8-4C4B-8C84-C13EFD5996EC}" destId="{D1C54ED5-26C4-4AC5-9ED6-5F0A8CC86342}" srcOrd="0" destOrd="0" presId="urn:microsoft.com/office/officeart/2008/layout/PictureAccentList"/>
    <dgm:cxn modelId="{01A284AE-DCEC-443C-907E-C99C3F7C1D65}" type="presParOf" srcId="{BDE77F32-65E8-4C4B-8C84-C13EFD5996EC}" destId="{7231D1D7-46B5-4859-8EF1-A7C0B79C1EC0}" srcOrd="1" destOrd="0" presId="urn:microsoft.com/office/officeart/2008/layout/PictureAccentList"/>
    <dgm:cxn modelId="{2A1E5913-6A99-4D0B-AAAF-88C89B87A690}" type="presParOf" srcId="{2C36615C-6383-4F2E-9DEC-65F849D7EEDC}" destId="{EF171119-01C2-4C1E-B4CE-1E2E5B2B974E}" srcOrd="1" destOrd="0" presId="urn:microsoft.com/office/officeart/2008/layout/PictureAccentList"/>
    <dgm:cxn modelId="{C82AB5D4-BC54-4598-9AAA-73D114DDF1E4}" type="presParOf" srcId="{EF171119-01C2-4C1E-B4CE-1E2E5B2B974E}" destId="{BD05FB6D-B0CE-4C82-A6C6-D5C9A7DD63A6}" srcOrd="0" destOrd="0" presId="urn:microsoft.com/office/officeart/2008/layout/PictureAccentList"/>
    <dgm:cxn modelId="{C29294FF-15E3-4809-9BB4-0B86763E8F69}" type="presParOf" srcId="{BD05FB6D-B0CE-4C82-A6C6-D5C9A7DD63A6}" destId="{317E837F-CFD9-43B5-8DD2-9EF970DA005D}" srcOrd="0" destOrd="0" presId="urn:microsoft.com/office/officeart/2008/layout/PictureAccentList"/>
    <dgm:cxn modelId="{4E34A98A-5456-4528-8E14-1BA3C95AAC04}" type="presParOf" srcId="{EF171119-01C2-4C1E-B4CE-1E2E5B2B974E}" destId="{E1942DCF-DFA6-4AC3-BD0F-008503A2EB0F}" srcOrd="1" destOrd="0" presId="urn:microsoft.com/office/officeart/2008/layout/PictureAccentList"/>
    <dgm:cxn modelId="{6D3B3295-BBD5-4D1E-8A45-47551950CF54}" type="presParOf" srcId="{E1942DCF-DFA6-4AC3-BD0F-008503A2EB0F}" destId="{BE48D7A8-FD40-4376-A1E9-7AB85C7C733E}" srcOrd="0" destOrd="0" presId="urn:microsoft.com/office/officeart/2008/layout/PictureAccentList"/>
    <dgm:cxn modelId="{075FDAB8-1A88-48AD-BF21-C2ECC5F8F0E5}" type="presParOf" srcId="{BE48D7A8-FD40-4376-A1E9-7AB85C7C733E}" destId="{D2A60F30-F383-443E-8019-7355F35ED2F9}" srcOrd="0" destOrd="0" presId="urn:microsoft.com/office/officeart/2008/layout/PictureAccentList"/>
    <dgm:cxn modelId="{C4FEF4CF-EDC7-477C-9B34-C16602418D52}" type="presParOf" srcId="{BE48D7A8-FD40-4376-A1E9-7AB85C7C733E}" destId="{3DF415D4-CA85-4FB9-9006-3DADFFE87283}"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0D0A6A-2785-4FB1-87F4-A82932DB0381}" type="doc">
      <dgm:prSet loTypeId="urn:microsoft.com/office/officeart/2008/layout/BendingPictureBlocks" loCatId="picture" qsTypeId="urn:microsoft.com/office/officeart/2005/8/quickstyle/simple1" qsCatId="simple" csTypeId="urn:microsoft.com/office/officeart/2005/8/colors/accent1_4" csCatId="accent1" phldr="1"/>
      <dgm:spPr/>
      <dgm:t>
        <a:bodyPr/>
        <a:lstStyle/>
        <a:p>
          <a:endParaRPr lang="fr-FR"/>
        </a:p>
      </dgm:t>
    </dgm:pt>
    <dgm:pt modelId="{A6E2EF67-B3B8-4B8F-8252-AAE0216517AC}">
      <dgm:prSet phldrT="[Texte]" custT="1"/>
      <dgm:spPr/>
      <dgm:t>
        <a:bodyPr/>
        <a:lstStyle/>
        <a:p>
          <a:r>
            <a:rPr lang="fr-FR" sz="1800" dirty="0"/>
            <a:t>Améliorer les passerelles entre les diplômes (AEPE, AP, EJE) et renforcer la coordination entre leurs trois ministères de tutelles.</a:t>
          </a:r>
        </a:p>
      </dgm:t>
    </dgm:pt>
    <dgm:pt modelId="{DFB9B05A-6450-4F22-A9CB-5C44B671AC7B}" type="parTrans" cxnId="{495D290E-9A7F-4F0C-B518-9B09FA76E205}">
      <dgm:prSet/>
      <dgm:spPr/>
      <dgm:t>
        <a:bodyPr/>
        <a:lstStyle/>
        <a:p>
          <a:endParaRPr lang="fr-FR"/>
        </a:p>
      </dgm:t>
    </dgm:pt>
    <dgm:pt modelId="{51E6CB62-B1E2-413E-8E2E-B827941CA624}" type="sibTrans" cxnId="{495D290E-9A7F-4F0C-B518-9B09FA76E205}">
      <dgm:prSet/>
      <dgm:spPr/>
      <dgm:t>
        <a:bodyPr/>
        <a:lstStyle/>
        <a:p>
          <a:endParaRPr lang="fr-FR"/>
        </a:p>
      </dgm:t>
    </dgm:pt>
    <dgm:pt modelId="{7C7FB05D-4D86-4F36-B504-D2DF7E536C60}">
      <dgm:prSet phldrT="[Texte]" custT="1"/>
      <dgm:spPr/>
      <dgm:t>
        <a:bodyPr/>
        <a:lstStyle/>
        <a:p>
          <a:r>
            <a:rPr lang="fr-FR" sz="1800" dirty="0">
              <a:solidFill>
                <a:schemeClr val="tx1"/>
              </a:solidFill>
            </a:rPr>
            <a:t>Poursuivre la modularisation de ces diplômes, afin de simplifier les évolutions en cours de carrière</a:t>
          </a:r>
        </a:p>
      </dgm:t>
    </dgm:pt>
    <dgm:pt modelId="{C9CED5B1-6BAE-41AF-9CB7-FFC9956046D7}" type="parTrans" cxnId="{4CC610E3-EC8C-4E87-A55E-D34F0AA51101}">
      <dgm:prSet/>
      <dgm:spPr/>
      <dgm:t>
        <a:bodyPr/>
        <a:lstStyle/>
        <a:p>
          <a:endParaRPr lang="fr-FR"/>
        </a:p>
      </dgm:t>
    </dgm:pt>
    <dgm:pt modelId="{CF38F350-79C1-42AD-AC6E-74150902BA34}" type="sibTrans" cxnId="{4CC610E3-EC8C-4E87-A55E-D34F0AA51101}">
      <dgm:prSet/>
      <dgm:spPr/>
      <dgm:t>
        <a:bodyPr/>
        <a:lstStyle/>
        <a:p>
          <a:endParaRPr lang="fr-FR"/>
        </a:p>
      </dgm:t>
    </dgm:pt>
    <dgm:pt modelId="{BDF8DDFC-6890-428C-8C71-6266F8BE0802}" type="pres">
      <dgm:prSet presAssocID="{980D0A6A-2785-4FB1-87F4-A82932DB0381}" presName="Name0" presStyleCnt="0">
        <dgm:presLayoutVars>
          <dgm:dir/>
          <dgm:resizeHandles/>
        </dgm:presLayoutVars>
      </dgm:prSet>
      <dgm:spPr/>
    </dgm:pt>
    <dgm:pt modelId="{7C5D0D56-2D3E-4022-AF81-A1CD43F0872A}" type="pres">
      <dgm:prSet presAssocID="{A6E2EF67-B3B8-4B8F-8252-AAE0216517AC}" presName="composite" presStyleCnt="0"/>
      <dgm:spPr/>
    </dgm:pt>
    <dgm:pt modelId="{4C0DD554-E96A-440D-B272-0D69D7F496C0}" type="pres">
      <dgm:prSet presAssocID="{A6E2EF67-B3B8-4B8F-8252-AAE0216517AC}" presName="rect1" presStyleLbl="bgImgPlace1" presStyleIdx="0" presStyleCnt="2" custScaleX="111715" custScaleY="105807" custLinFactNeighborX="-9269" custLinFactNeighborY="-31030"/>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09051C20-1609-4E01-B45F-9B7075C76952}" type="pres">
      <dgm:prSet presAssocID="{A6E2EF67-B3B8-4B8F-8252-AAE0216517AC}" presName="rect2" presStyleLbl="node1" presStyleIdx="0" presStyleCnt="2" custScaleX="159512" custScaleY="117087" custLinFactNeighborX="-21428" custLinFactNeighborY="26103">
        <dgm:presLayoutVars>
          <dgm:bulletEnabled val="1"/>
        </dgm:presLayoutVars>
      </dgm:prSet>
      <dgm:spPr/>
    </dgm:pt>
    <dgm:pt modelId="{799A1234-F314-48F4-9FB9-D15C03FB24A3}" type="pres">
      <dgm:prSet presAssocID="{51E6CB62-B1E2-413E-8E2E-B827941CA624}" presName="sibTrans" presStyleCnt="0"/>
      <dgm:spPr/>
    </dgm:pt>
    <dgm:pt modelId="{59209666-2D99-4AEB-A1B2-D964705639ED}" type="pres">
      <dgm:prSet presAssocID="{7C7FB05D-4D86-4F36-B504-D2DF7E536C60}" presName="composite" presStyleCnt="0"/>
      <dgm:spPr/>
    </dgm:pt>
    <dgm:pt modelId="{9F8FEC90-CF66-4840-A52B-20943519629D}" type="pres">
      <dgm:prSet presAssocID="{7C7FB05D-4D86-4F36-B504-D2DF7E536C60}" presName="rect1" presStyleLbl="bgImgPlace1" presStyleIdx="1" presStyleCnt="2" custScaleX="108077" custScaleY="115163" custLinFactNeighborX="12381" custLinFactNeighborY="-7755"/>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9D4AE14E-9F21-4E46-8128-96B468631191}" type="pres">
      <dgm:prSet presAssocID="{7C7FB05D-4D86-4F36-B504-D2DF7E536C60}" presName="rect2" presStyleLbl="node1" presStyleIdx="1" presStyleCnt="2" custScaleX="143831" custScaleY="110217" custLinFactNeighborX="-17284" custLinFactNeighborY="15416">
        <dgm:presLayoutVars>
          <dgm:bulletEnabled val="1"/>
        </dgm:presLayoutVars>
      </dgm:prSet>
      <dgm:spPr/>
    </dgm:pt>
  </dgm:ptLst>
  <dgm:cxnLst>
    <dgm:cxn modelId="{495D290E-9A7F-4F0C-B518-9B09FA76E205}" srcId="{980D0A6A-2785-4FB1-87F4-A82932DB0381}" destId="{A6E2EF67-B3B8-4B8F-8252-AAE0216517AC}" srcOrd="0" destOrd="0" parTransId="{DFB9B05A-6450-4F22-A9CB-5C44B671AC7B}" sibTransId="{51E6CB62-B1E2-413E-8E2E-B827941CA624}"/>
    <dgm:cxn modelId="{90E86A6D-315E-4E1E-B38C-773C6B6EC4ED}" type="presOf" srcId="{7C7FB05D-4D86-4F36-B504-D2DF7E536C60}" destId="{9D4AE14E-9F21-4E46-8128-96B468631191}" srcOrd="0" destOrd="0" presId="urn:microsoft.com/office/officeart/2008/layout/BendingPictureBlocks"/>
    <dgm:cxn modelId="{6A9D9151-DB54-4B39-8FC5-275C245CCAF0}" type="presOf" srcId="{980D0A6A-2785-4FB1-87F4-A82932DB0381}" destId="{BDF8DDFC-6890-428C-8C71-6266F8BE0802}" srcOrd="0" destOrd="0" presId="urn:microsoft.com/office/officeart/2008/layout/BendingPictureBlocks"/>
    <dgm:cxn modelId="{4CC610E3-EC8C-4E87-A55E-D34F0AA51101}" srcId="{980D0A6A-2785-4FB1-87F4-A82932DB0381}" destId="{7C7FB05D-4D86-4F36-B504-D2DF7E536C60}" srcOrd="1" destOrd="0" parTransId="{C9CED5B1-6BAE-41AF-9CB7-FFC9956046D7}" sibTransId="{CF38F350-79C1-42AD-AC6E-74150902BA34}"/>
    <dgm:cxn modelId="{654089EB-6C6D-4C17-A33D-20C1D6E57E05}" type="presOf" srcId="{A6E2EF67-B3B8-4B8F-8252-AAE0216517AC}" destId="{09051C20-1609-4E01-B45F-9B7075C76952}" srcOrd="0" destOrd="0" presId="urn:microsoft.com/office/officeart/2008/layout/BendingPictureBlocks"/>
    <dgm:cxn modelId="{1DC0EF02-0916-416F-98DD-624E623EFF11}" type="presParOf" srcId="{BDF8DDFC-6890-428C-8C71-6266F8BE0802}" destId="{7C5D0D56-2D3E-4022-AF81-A1CD43F0872A}" srcOrd="0" destOrd="0" presId="urn:microsoft.com/office/officeart/2008/layout/BendingPictureBlocks"/>
    <dgm:cxn modelId="{559CB137-1A7D-4DC2-BE32-B79C4EBD5D68}" type="presParOf" srcId="{7C5D0D56-2D3E-4022-AF81-A1CD43F0872A}" destId="{4C0DD554-E96A-440D-B272-0D69D7F496C0}" srcOrd="0" destOrd="0" presId="urn:microsoft.com/office/officeart/2008/layout/BendingPictureBlocks"/>
    <dgm:cxn modelId="{6E1A387D-7BEF-4A8F-B569-8EB6288F348F}" type="presParOf" srcId="{7C5D0D56-2D3E-4022-AF81-A1CD43F0872A}" destId="{09051C20-1609-4E01-B45F-9B7075C76952}" srcOrd="1" destOrd="0" presId="urn:microsoft.com/office/officeart/2008/layout/BendingPictureBlocks"/>
    <dgm:cxn modelId="{69566AA6-014D-439E-A337-19619D2DAC31}" type="presParOf" srcId="{BDF8DDFC-6890-428C-8C71-6266F8BE0802}" destId="{799A1234-F314-48F4-9FB9-D15C03FB24A3}" srcOrd="1" destOrd="0" presId="urn:microsoft.com/office/officeart/2008/layout/BendingPictureBlocks"/>
    <dgm:cxn modelId="{E3464A8A-A4AE-42BB-AFCE-A429BA97B45F}" type="presParOf" srcId="{BDF8DDFC-6890-428C-8C71-6266F8BE0802}" destId="{59209666-2D99-4AEB-A1B2-D964705639ED}" srcOrd="2" destOrd="0" presId="urn:microsoft.com/office/officeart/2008/layout/BendingPictureBlocks"/>
    <dgm:cxn modelId="{2F0D8612-8B28-40B7-A6FA-3BA341F98594}" type="presParOf" srcId="{59209666-2D99-4AEB-A1B2-D964705639ED}" destId="{9F8FEC90-CF66-4840-A52B-20943519629D}" srcOrd="0" destOrd="0" presId="urn:microsoft.com/office/officeart/2008/layout/BendingPictureBlocks"/>
    <dgm:cxn modelId="{ADF106C2-265F-432C-AC4E-49045804D607}" type="presParOf" srcId="{59209666-2D99-4AEB-A1B2-D964705639ED}" destId="{9D4AE14E-9F21-4E46-8128-96B468631191}"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05BC0-194E-4EB8-A2DB-11C9F57D17D5}">
      <dsp:nvSpPr>
        <dsp:cNvPr id="0" name=""/>
        <dsp:cNvSpPr/>
      </dsp:nvSpPr>
      <dsp:spPr>
        <a:xfrm>
          <a:off x="78581" y="173"/>
          <a:ext cx="3094136" cy="1856482"/>
        </a:xfrm>
        <a:prstGeom prst="rect">
          <a:avLst/>
        </a:prstGeom>
        <a:gradFill rotWithShape="0">
          <a:gsLst>
            <a:gs pos="0">
              <a:schemeClr val="accent1">
                <a:shade val="50000"/>
                <a:hueOff val="0"/>
                <a:satOff val="0"/>
                <a:lumOff val="0"/>
                <a:alphaOff val="0"/>
                <a:tint val="65000"/>
                <a:shade val="92000"/>
                <a:satMod val="130000"/>
              </a:schemeClr>
            </a:gs>
            <a:gs pos="45000">
              <a:schemeClr val="accent1">
                <a:shade val="50000"/>
                <a:hueOff val="0"/>
                <a:satOff val="0"/>
                <a:lumOff val="0"/>
                <a:alphaOff val="0"/>
                <a:tint val="60000"/>
                <a:shade val="99000"/>
                <a:satMod val="120000"/>
              </a:schemeClr>
            </a:gs>
            <a:gs pos="100000">
              <a:schemeClr val="accent1">
                <a:shade val="5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Des perspectives de recrutement importantes</a:t>
          </a:r>
        </a:p>
      </dsp:txBody>
      <dsp:txXfrm>
        <a:off x="78581" y="173"/>
        <a:ext cx="3094136" cy="1856482"/>
      </dsp:txXfrm>
    </dsp:sp>
    <dsp:sp modelId="{7D722E67-127F-4B0F-9798-19828749DE17}">
      <dsp:nvSpPr>
        <dsp:cNvPr id="0" name=""/>
        <dsp:cNvSpPr/>
      </dsp:nvSpPr>
      <dsp:spPr>
        <a:xfrm>
          <a:off x="3482131" y="173"/>
          <a:ext cx="3094136" cy="1856482"/>
        </a:xfrm>
        <a:prstGeom prst="rect">
          <a:avLst/>
        </a:prstGeom>
        <a:gradFill rotWithShape="0">
          <a:gsLst>
            <a:gs pos="0">
              <a:schemeClr val="accent1">
                <a:shade val="50000"/>
                <a:hueOff val="177650"/>
                <a:satOff val="-5107"/>
                <a:lumOff val="17572"/>
                <a:alphaOff val="0"/>
                <a:tint val="65000"/>
                <a:shade val="92000"/>
                <a:satMod val="130000"/>
              </a:schemeClr>
            </a:gs>
            <a:gs pos="45000">
              <a:schemeClr val="accent1">
                <a:shade val="50000"/>
                <a:hueOff val="177650"/>
                <a:satOff val="-5107"/>
                <a:lumOff val="17572"/>
                <a:alphaOff val="0"/>
                <a:tint val="60000"/>
                <a:shade val="99000"/>
                <a:satMod val="120000"/>
              </a:schemeClr>
            </a:gs>
            <a:gs pos="100000">
              <a:schemeClr val="accent1">
                <a:shade val="50000"/>
                <a:hueOff val="177650"/>
                <a:satOff val="-5107"/>
                <a:lumOff val="1757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Un cloisonnement des diplômes de l’accueil collectif entre le sanitaire, l’éducatif et le social</a:t>
          </a:r>
        </a:p>
      </dsp:txBody>
      <dsp:txXfrm>
        <a:off x="3482131" y="173"/>
        <a:ext cx="3094136" cy="1856482"/>
      </dsp:txXfrm>
    </dsp:sp>
    <dsp:sp modelId="{545A6D89-6F21-4295-9FA8-F777D05FBEA2}">
      <dsp:nvSpPr>
        <dsp:cNvPr id="0" name=""/>
        <dsp:cNvSpPr/>
      </dsp:nvSpPr>
      <dsp:spPr>
        <a:xfrm>
          <a:off x="6885682" y="173"/>
          <a:ext cx="3094136" cy="1856482"/>
        </a:xfrm>
        <a:prstGeom prst="rect">
          <a:avLst/>
        </a:prstGeom>
        <a:gradFill rotWithShape="0">
          <a:gsLst>
            <a:gs pos="0">
              <a:schemeClr val="accent1">
                <a:shade val="50000"/>
                <a:hueOff val="355301"/>
                <a:satOff val="-10214"/>
                <a:lumOff val="35144"/>
                <a:alphaOff val="0"/>
                <a:tint val="65000"/>
                <a:shade val="92000"/>
                <a:satMod val="130000"/>
              </a:schemeClr>
            </a:gs>
            <a:gs pos="45000">
              <a:schemeClr val="accent1">
                <a:shade val="50000"/>
                <a:hueOff val="355301"/>
                <a:satOff val="-10214"/>
                <a:lumOff val="35144"/>
                <a:alphaOff val="0"/>
                <a:tint val="60000"/>
                <a:shade val="99000"/>
                <a:satMod val="120000"/>
              </a:schemeClr>
            </a:gs>
            <a:gs pos="100000">
              <a:schemeClr val="accent1">
                <a:shade val="50000"/>
                <a:hueOff val="355301"/>
                <a:satOff val="-10214"/>
                <a:lumOff val="35144"/>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Une hétérogénéité qui nuit à la cohésion au sein des équipes et fait obstacle aux évolutions professionnelles</a:t>
          </a:r>
        </a:p>
      </dsp:txBody>
      <dsp:txXfrm>
        <a:off x="6885682" y="173"/>
        <a:ext cx="3094136" cy="1856482"/>
      </dsp:txXfrm>
    </dsp:sp>
    <dsp:sp modelId="{C71ACDCB-282B-4262-ACC1-176D78B9E000}">
      <dsp:nvSpPr>
        <dsp:cNvPr id="0" name=""/>
        <dsp:cNvSpPr/>
      </dsp:nvSpPr>
      <dsp:spPr>
        <a:xfrm>
          <a:off x="1780356" y="2166069"/>
          <a:ext cx="3094136" cy="1856482"/>
        </a:xfrm>
        <a:prstGeom prst="rect">
          <a:avLst/>
        </a:prstGeom>
        <a:gradFill rotWithShape="0">
          <a:gsLst>
            <a:gs pos="0">
              <a:schemeClr val="accent1">
                <a:shade val="50000"/>
                <a:hueOff val="355301"/>
                <a:satOff val="-10214"/>
                <a:lumOff val="35144"/>
                <a:alphaOff val="0"/>
                <a:tint val="65000"/>
                <a:shade val="92000"/>
                <a:satMod val="130000"/>
              </a:schemeClr>
            </a:gs>
            <a:gs pos="45000">
              <a:schemeClr val="accent1">
                <a:shade val="50000"/>
                <a:hueOff val="355301"/>
                <a:satOff val="-10214"/>
                <a:lumOff val="35144"/>
                <a:alphaOff val="0"/>
                <a:tint val="60000"/>
                <a:shade val="99000"/>
                <a:satMod val="120000"/>
              </a:schemeClr>
            </a:gs>
            <a:gs pos="100000">
              <a:schemeClr val="accent1">
                <a:shade val="50000"/>
                <a:hueOff val="355301"/>
                <a:satOff val="-10214"/>
                <a:lumOff val="35144"/>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Une formation insuffisante des professionnels de l’accueil individuel qui représente la majorité de l’offre d’accueil</a:t>
          </a:r>
        </a:p>
      </dsp:txBody>
      <dsp:txXfrm>
        <a:off x="1780356" y="2166069"/>
        <a:ext cx="3094136" cy="1856482"/>
      </dsp:txXfrm>
    </dsp:sp>
    <dsp:sp modelId="{3338FED1-B9FC-4E05-80DD-2DA98AD25779}">
      <dsp:nvSpPr>
        <dsp:cNvPr id="0" name=""/>
        <dsp:cNvSpPr/>
      </dsp:nvSpPr>
      <dsp:spPr>
        <a:xfrm>
          <a:off x="5183906" y="2166069"/>
          <a:ext cx="3094136" cy="1856482"/>
        </a:xfrm>
        <a:prstGeom prst="rect">
          <a:avLst/>
        </a:prstGeom>
        <a:gradFill rotWithShape="0">
          <a:gsLst>
            <a:gs pos="0">
              <a:schemeClr val="accent1">
                <a:shade val="50000"/>
                <a:hueOff val="177650"/>
                <a:satOff val="-5107"/>
                <a:lumOff val="17572"/>
                <a:alphaOff val="0"/>
                <a:tint val="65000"/>
                <a:shade val="92000"/>
                <a:satMod val="130000"/>
              </a:schemeClr>
            </a:gs>
            <a:gs pos="45000">
              <a:schemeClr val="accent1">
                <a:shade val="50000"/>
                <a:hueOff val="177650"/>
                <a:satOff val="-5107"/>
                <a:lumOff val="17572"/>
                <a:alphaOff val="0"/>
                <a:tint val="60000"/>
                <a:shade val="99000"/>
                <a:satMod val="120000"/>
              </a:schemeClr>
            </a:gs>
            <a:gs pos="100000">
              <a:schemeClr val="accent1">
                <a:shade val="50000"/>
                <a:hueOff val="177650"/>
                <a:satOff val="-5107"/>
                <a:lumOff val="1757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120 heures pour les assistants maternels dont la formation est adossée à l’ancienne unité 1 du CAP PE.</a:t>
          </a:r>
        </a:p>
        <a:p>
          <a:pPr marL="0" lvl="0" indent="0" algn="ctr" defTabSz="622300">
            <a:lnSpc>
              <a:spcPct val="90000"/>
            </a:lnSpc>
            <a:spcBef>
              <a:spcPct val="0"/>
            </a:spcBef>
            <a:spcAft>
              <a:spcPct val="35000"/>
            </a:spcAft>
            <a:buNone/>
          </a:pPr>
          <a:r>
            <a:rPr lang="fr-FR" sz="1400" kern="1200" dirty="0"/>
            <a:t>Aucune obligation de formation pour les gardes à domicile</a:t>
          </a:r>
        </a:p>
      </dsp:txBody>
      <dsp:txXfrm>
        <a:off x="5183906" y="2166069"/>
        <a:ext cx="3094136" cy="1856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CEB22-2335-4900-9210-91AA03E535D3}">
      <dsp:nvSpPr>
        <dsp:cNvPr id="0" name=""/>
        <dsp:cNvSpPr/>
      </dsp:nvSpPr>
      <dsp:spPr>
        <a:xfrm>
          <a:off x="0" y="14556"/>
          <a:ext cx="10058399" cy="913678"/>
        </a:xfrm>
        <a:prstGeom prst="roundRect">
          <a:avLst/>
        </a:prstGeom>
        <a:gradFill rotWithShape="0">
          <a:gsLst>
            <a:gs pos="0">
              <a:schemeClr val="accent4">
                <a:hueOff val="0"/>
                <a:satOff val="0"/>
                <a:lumOff val="0"/>
                <a:alphaOff val="0"/>
                <a:tint val="65000"/>
                <a:shade val="92000"/>
                <a:satMod val="130000"/>
              </a:schemeClr>
            </a:gs>
            <a:gs pos="45000">
              <a:schemeClr val="accent4">
                <a:hueOff val="0"/>
                <a:satOff val="0"/>
                <a:lumOff val="0"/>
                <a:alphaOff val="0"/>
                <a:tint val="60000"/>
                <a:shade val="99000"/>
                <a:satMod val="120000"/>
              </a:schemeClr>
            </a:gs>
            <a:gs pos="100000">
              <a:schemeClr val="accent4">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dirty="0"/>
            <a:t>Refondre les 3 diplômes socle du secteur</a:t>
          </a:r>
        </a:p>
      </dsp:txBody>
      <dsp:txXfrm>
        <a:off x="44602" y="59158"/>
        <a:ext cx="9969195" cy="824474"/>
      </dsp:txXfrm>
    </dsp:sp>
    <dsp:sp modelId="{4800F906-E8CE-48D3-A6C0-5E68D0313027}">
      <dsp:nvSpPr>
        <dsp:cNvPr id="0" name=""/>
        <dsp:cNvSpPr/>
      </dsp:nvSpPr>
      <dsp:spPr>
        <a:xfrm>
          <a:off x="0" y="928234"/>
          <a:ext cx="10058399"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FR" sz="1800" kern="1200" dirty="0"/>
            <a:t>Le CAP petite enfance devient le CAP accompagnant éducatif petite enfance</a:t>
          </a:r>
        </a:p>
        <a:p>
          <a:pPr marL="171450" lvl="1" indent="-171450" algn="l" defTabSz="800100">
            <a:lnSpc>
              <a:spcPct val="90000"/>
            </a:lnSpc>
            <a:spcBef>
              <a:spcPct val="0"/>
            </a:spcBef>
            <a:spcAft>
              <a:spcPct val="20000"/>
            </a:spcAft>
            <a:buChar char="•"/>
          </a:pPr>
          <a:r>
            <a:rPr lang="fr-FR" sz="1800" kern="1200" dirty="0"/>
            <a:t>Le diplôme d’auxiliaire de puériculture</a:t>
          </a:r>
        </a:p>
        <a:p>
          <a:pPr marL="171450" lvl="1" indent="-171450" algn="l" defTabSz="800100">
            <a:lnSpc>
              <a:spcPct val="90000"/>
            </a:lnSpc>
            <a:spcBef>
              <a:spcPct val="0"/>
            </a:spcBef>
            <a:spcAft>
              <a:spcPct val="20000"/>
            </a:spcAft>
            <a:buChar char="•"/>
          </a:pPr>
          <a:r>
            <a:rPr lang="fr-FR" sz="1800" kern="1200" dirty="0"/>
            <a:t>Le diplôme d’éducateur de jeunes enfants</a:t>
          </a:r>
        </a:p>
      </dsp:txBody>
      <dsp:txXfrm>
        <a:off x="0" y="928234"/>
        <a:ext cx="10058399" cy="928395"/>
      </dsp:txXfrm>
    </dsp:sp>
    <dsp:sp modelId="{CAA90214-A6A7-46B2-A43B-E899017C14F9}">
      <dsp:nvSpPr>
        <dsp:cNvPr id="0" name=""/>
        <dsp:cNvSpPr/>
      </dsp:nvSpPr>
      <dsp:spPr>
        <a:xfrm>
          <a:off x="0" y="1856630"/>
          <a:ext cx="10058399" cy="913678"/>
        </a:xfrm>
        <a:prstGeom prst="roundRect">
          <a:avLst/>
        </a:prstGeom>
        <a:gradFill rotWithShape="0">
          <a:gsLst>
            <a:gs pos="0">
              <a:schemeClr val="accent4">
                <a:hueOff val="1645434"/>
                <a:satOff val="7132"/>
                <a:lumOff val="4706"/>
                <a:alphaOff val="0"/>
                <a:tint val="65000"/>
                <a:shade val="92000"/>
                <a:satMod val="130000"/>
              </a:schemeClr>
            </a:gs>
            <a:gs pos="45000">
              <a:schemeClr val="accent4">
                <a:hueOff val="1645434"/>
                <a:satOff val="7132"/>
                <a:lumOff val="4706"/>
                <a:alphaOff val="0"/>
                <a:tint val="60000"/>
                <a:shade val="99000"/>
                <a:satMod val="120000"/>
              </a:schemeClr>
            </a:gs>
            <a:gs pos="100000">
              <a:schemeClr val="accent4">
                <a:hueOff val="1645434"/>
                <a:satOff val="7132"/>
                <a:lumOff val="470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FR" sz="2300" kern="1200" dirty="0"/>
            <a:t>Constituer un socle commun aux formations des </a:t>
          </a:r>
          <a:r>
            <a:rPr lang="fr-FR" sz="2300" kern="1200" dirty="0" err="1"/>
            <a:t>professionnel.le.s</a:t>
          </a:r>
          <a:r>
            <a:rPr lang="fr-FR" sz="2300" kern="1200" dirty="0"/>
            <a:t> de la petite enfance</a:t>
          </a:r>
        </a:p>
      </dsp:txBody>
      <dsp:txXfrm>
        <a:off x="44602" y="1901232"/>
        <a:ext cx="9969195" cy="824474"/>
      </dsp:txXfrm>
    </dsp:sp>
    <dsp:sp modelId="{E7956B41-E9D9-4B4E-A47F-939CC455EB96}">
      <dsp:nvSpPr>
        <dsp:cNvPr id="0" name=""/>
        <dsp:cNvSpPr/>
      </dsp:nvSpPr>
      <dsp:spPr>
        <a:xfrm>
          <a:off x="0" y="2770308"/>
          <a:ext cx="10058399"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r-FR" sz="1800" kern="1200" dirty="0"/>
            <a:t>Contenu éducatif renforcé</a:t>
          </a:r>
        </a:p>
        <a:p>
          <a:pPr marL="171450" lvl="1" indent="-171450" algn="l" defTabSz="800100">
            <a:lnSpc>
              <a:spcPct val="90000"/>
            </a:lnSpc>
            <a:spcBef>
              <a:spcPct val="0"/>
            </a:spcBef>
            <a:spcAft>
              <a:spcPct val="20000"/>
            </a:spcAft>
            <a:buChar char="•"/>
          </a:pPr>
          <a:r>
            <a:rPr lang="fr-FR" sz="1800" kern="1200" dirty="0"/>
            <a:t>Accompagnement des familles et </a:t>
          </a:r>
          <a:r>
            <a:rPr lang="fr-FR" sz="1800" kern="1200" dirty="0" err="1"/>
            <a:t>co-éducation</a:t>
          </a:r>
          <a:endParaRPr lang="fr-FR" sz="1800" kern="1200" dirty="0"/>
        </a:p>
        <a:p>
          <a:pPr marL="171450" lvl="1" indent="-171450" algn="l" defTabSz="800100">
            <a:lnSpc>
              <a:spcPct val="90000"/>
            </a:lnSpc>
            <a:spcBef>
              <a:spcPct val="0"/>
            </a:spcBef>
            <a:spcAft>
              <a:spcPct val="20000"/>
            </a:spcAft>
            <a:buChar char="•"/>
          </a:pPr>
          <a:r>
            <a:rPr lang="fr-FR" sz="1800" kern="1200" dirty="0"/>
            <a:t>Familles et enfants en situation de vulnérabilité : situation de handicap, précarité, …</a:t>
          </a:r>
        </a:p>
        <a:p>
          <a:pPr marL="171450" lvl="1" indent="-171450" algn="l" defTabSz="800100">
            <a:lnSpc>
              <a:spcPct val="90000"/>
            </a:lnSpc>
            <a:spcBef>
              <a:spcPct val="0"/>
            </a:spcBef>
            <a:spcAft>
              <a:spcPct val="20000"/>
            </a:spcAft>
            <a:buChar char="•"/>
          </a:pPr>
          <a:r>
            <a:rPr lang="fr-FR" sz="1800" kern="1200" dirty="0"/>
            <a:t>Evolution des populations: dimension interculturelle, nouvelles configurations familiales, …</a:t>
          </a:r>
        </a:p>
      </dsp:txBody>
      <dsp:txXfrm>
        <a:off x="0" y="2770308"/>
        <a:ext cx="10058399" cy="1237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989D8-47DF-4EBA-9CFD-180D89AC6F3A}">
      <dsp:nvSpPr>
        <dsp:cNvPr id="0" name=""/>
        <dsp:cNvSpPr/>
      </dsp:nvSpPr>
      <dsp:spPr>
        <a:xfrm>
          <a:off x="114041" y="144078"/>
          <a:ext cx="4582413" cy="142937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Accroitre dans les diplômes la partie relative à la connaissance du développement de l’enfant, en s’appuyant sur l’évolution des savoirs.</a:t>
          </a:r>
        </a:p>
      </dsp:txBody>
      <dsp:txXfrm>
        <a:off x="155906" y="185943"/>
        <a:ext cx="4498683" cy="1345644"/>
      </dsp:txXfrm>
    </dsp:sp>
    <dsp:sp modelId="{D1C54ED5-26C4-4AC5-9ED6-5F0A8CC86342}">
      <dsp:nvSpPr>
        <dsp:cNvPr id="0" name=""/>
        <dsp:cNvSpPr/>
      </dsp:nvSpPr>
      <dsp:spPr>
        <a:xfrm>
          <a:off x="122292" y="1831620"/>
          <a:ext cx="1370891" cy="120740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5875" cap="flat" cmpd="sng" algn="ctr">
          <a:solidFill>
            <a:schemeClr val="lt1">
              <a:hueOff val="0"/>
              <a:satOff val="0"/>
              <a:lumOff val="0"/>
              <a:alphaOff val="0"/>
            </a:schemeClr>
          </a:solidFill>
          <a:prstDash val="solid"/>
        </a:ln>
        <a:effectLst>
          <a:softEdge rad="76200"/>
        </a:effectLst>
      </dsp:spPr>
      <dsp:style>
        <a:lnRef idx="2">
          <a:scrgbClr r="0" g="0" b="0"/>
        </a:lnRef>
        <a:fillRef idx="1">
          <a:scrgbClr r="0" g="0" b="0"/>
        </a:fillRef>
        <a:effectRef idx="0">
          <a:scrgbClr r="0" g="0" b="0"/>
        </a:effectRef>
        <a:fontRef idx="minor">
          <a:schemeClr val="lt1"/>
        </a:fontRef>
      </dsp:style>
    </dsp:sp>
    <dsp:sp modelId="{7231D1D7-46B5-4859-8EF1-A7C0B79C1EC0}">
      <dsp:nvSpPr>
        <dsp:cNvPr id="0" name=""/>
        <dsp:cNvSpPr/>
      </dsp:nvSpPr>
      <dsp:spPr>
        <a:xfrm>
          <a:off x="1187858" y="1669775"/>
          <a:ext cx="3618323" cy="2636042"/>
        </a:xfrm>
        <a:prstGeom prst="roundRect">
          <a:avLst>
            <a:gd name="adj" fmla="val 166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kern="1200" dirty="0"/>
            <a:t>Le CAP accompagnant éducatif petite enfance et le diplôme d’auxiliaire de puériculture : renforcement du contenu éducatif en l’adaptant aux nouveaux besoins et en fonction de l’évolution des savoirs avec des compétences accrues en matières d’activités d’éveil et d’animation.</a:t>
          </a:r>
        </a:p>
      </dsp:txBody>
      <dsp:txXfrm>
        <a:off x="1316562" y="1798479"/>
        <a:ext cx="3360915" cy="2378634"/>
      </dsp:txXfrm>
    </dsp:sp>
    <dsp:sp modelId="{317E837F-CFD9-43B5-8DD2-9EF970DA005D}">
      <dsp:nvSpPr>
        <dsp:cNvPr id="0" name=""/>
        <dsp:cNvSpPr/>
      </dsp:nvSpPr>
      <dsp:spPr>
        <a:xfrm>
          <a:off x="5368206" y="144078"/>
          <a:ext cx="4582413" cy="128952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fr-FR" sz="2700" kern="1200" dirty="0"/>
            <a:t>Adapter les compétences à de nouveaux besoins dans les référentiels de formation.</a:t>
          </a:r>
        </a:p>
      </dsp:txBody>
      <dsp:txXfrm>
        <a:off x="5405975" y="181847"/>
        <a:ext cx="4506875" cy="1213982"/>
      </dsp:txXfrm>
    </dsp:sp>
    <dsp:sp modelId="{D2A60F30-F383-443E-8019-7355F35ED2F9}">
      <dsp:nvSpPr>
        <dsp:cNvPr id="0" name=""/>
        <dsp:cNvSpPr/>
      </dsp:nvSpPr>
      <dsp:spPr>
        <a:xfrm>
          <a:off x="5029515" y="1734067"/>
          <a:ext cx="1241755" cy="1304268"/>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415D4-CA85-4FB9-9006-3DADFFE87283}">
      <dsp:nvSpPr>
        <dsp:cNvPr id="0" name=""/>
        <dsp:cNvSpPr/>
      </dsp:nvSpPr>
      <dsp:spPr>
        <a:xfrm>
          <a:off x="6330720" y="1529921"/>
          <a:ext cx="3723682" cy="3024519"/>
        </a:xfrm>
        <a:prstGeom prst="roundRect">
          <a:avLst>
            <a:gd name="adj" fmla="val 16670"/>
          </a:avLst>
        </a:prstGeom>
        <a:solidFill>
          <a:schemeClr val="accent3">
            <a:hueOff val="935912"/>
            <a:satOff val="-252"/>
            <a:lumOff val="76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t>Pour le CAP AEPE : sensibilisation à l’échange régulier avec chaque parent, au repérage des situations de violence intra familiales, aux enfants en situation de handicap, aux nouvelles formes de parentalité, à l’égalité filles-garçons, à la lutte contre les stéréotypes.</a:t>
          </a:r>
        </a:p>
      </dsp:txBody>
      <dsp:txXfrm>
        <a:off x="6478391" y="1677592"/>
        <a:ext cx="3428340" cy="2729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DD554-E96A-440D-B272-0D69D7F496C0}">
      <dsp:nvSpPr>
        <dsp:cNvPr id="0" name=""/>
        <dsp:cNvSpPr/>
      </dsp:nvSpPr>
      <dsp:spPr>
        <a:xfrm>
          <a:off x="1511907" y="61373"/>
          <a:ext cx="3100508" cy="246983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051C20-1609-4E01-B45F-9B7075C76952}">
      <dsp:nvSpPr>
        <dsp:cNvPr id="0" name=""/>
        <dsp:cNvSpPr/>
      </dsp:nvSpPr>
      <dsp:spPr>
        <a:xfrm>
          <a:off x="127912" y="2098893"/>
          <a:ext cx="2399305" cy="1761167"/>
        </a:xfrm>
        <a:prstGeom prst="rect">
          <a:avLst/>
        </a:prstGeom>
        <a:solidFill>
          <a:schemeClr val="accent1">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Améliorer les passerelles entre les diplômes (AEPE, AP, EJE) et renforcer la coordination entre leurs trois ministères de tutelles.</a:t>
          </a:r>
        </a:p>
      </dsp:txBody>
      <dsp:txXfrm>
        <a:off x="127912" y="2098893"/>
        <a:ext cx="2399305" cy="1761167"/>
      </dsp:txXfrm>
    </dsp:sp>
    <dsp:sp modelId="{9F8FEC90-CF66-4840-A52B-20943519629D}">
      <dsp:nvSpPr>
        <dsp:cNvPr id="0" name=""/>
        <dsp:cNvSpPr/>
      </dsp:nvSpPr>
      <dsp:spPr>
        <a:xfrm>
          <a:off x="6952255" y="575913"/>
          <a:ext cx="2999540" cy="268823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AE14E-9F21-4E46-8128-96B468631191}">
      <dsp:nvSpPr>
        <dsp:cNvPr id="0" name=""/>
        <dsp:cNvSpPr/>
      </dsp:nvSpPr>
      <dsp:spPr>
        <a:xfrm>
          <a:off x="5097173" y="2070244"/>
          <a:ext cx="2163438" cy="1657832"/>
        </a:xfrm>
        <a:prstGeom prst="rect">
          <a:avLst/>
        </a:prstGeom>
        <a:solidFill>
          <a:schemeClr val="accent1">
            <a:shade val="50000"/>
            <a:hueOff val="444126"/>
            <a:satOff val="-12767"/>
            <a:lumOff val="439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Poursuivre la modularisation de ces diplômes, afin de simplifier les évolutions en cours de carrière</a:t>
          </a:r>
        </a:p>
      </dsp:txBody>
      <dsp:txXfrm>
        <a:off x="5097173" y="2070244"/>
        <a:ext cx="2163438" cy="16578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87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96850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12954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smtClean="0"/>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smtClean="0"/>
              <a:t>‹N°›</a:t>
            </a:fld>
            <a:endParaRPr lang="en-US" dirty="0"/>
          </a:p>
        </p:txBody>
      </p:sp>
    </p:spTree>
    <p:extLst>
      <p:ext uri="{BB962C8B-B14F-4D97-AF65-F5344CB8AC3E}">
        <p14:creationId xmlns:p14="http://schemas.microsoft.com/office/powerpoint/2010/main" val="309868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smtClean="0"/>
              <a:t>3/18/2017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33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02950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57175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36604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smtClean="0"/>
              <a:pPr/>
              <a:t>3/18/2017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4541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smtClean="0"/>
              <a:pPr/>
              <a:t>3/18/2017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9493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smtClean="0"/>
              <a:t>3/18/2017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901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smtClean="0"/>
              <a:pPr/>
              <a:t>3/18/2017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0738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3.xml"/><Relationship Id="rId7" Type="http://schemas.openxmlformats.org/officeDocument/2006/relationships/image" Target="../media/image5.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a:t>Le plan d’action de la petite enfance et la formation des professionnels</a:t>
            </a:r>
          </a:p>
        </p:txBody>
      </p:sp>
      <p:sp>
        <p:nvSpPr>
          <p:cNvPr id="3" name="Sous-titre 2"/>
          <p:cNvSpPr>
            <a:spLocks noGrp="1"/>
          </p:cNvSpPr>
          <p:nvPr>
            <p:ph type="subTitle" idx="1"/>
          </p:nvPr>
        </p:nvSpPr>
        <p:spPr>
          <a:xfrm>
            <a:off x="1097280" y="5079398"/>
            <a:ext cx="10058400" cy="1143000"/>
          </a:xfrm>
        </p:spPr>
        <p:txBody>
          <a:bodyPr/>
          <a:lstStyle/>
          <a:p>
            <a:r>
              <a:rPr lang="fr-FR" dirty="0"/>
              <a:t>Sous direction de l’enfance et de la famille</a:t>
            </a:r>
          </a:p>
        </p:txBody>
      </p:sp>
      <p:pic>
        <p:nvPicPr>
          <p:cNvPr id="5" name="Image 4"/>
          <p:cNvPicPr>
            <a:picLocks noChangeAspect="1"/>
          </p:cNvPicPr>
          <p:nvPr/>
        </p:nvPicPr>
        <p:blipFill>
          <a:blip r:embed="rId2"/>
          <a:stretch>
            <a:fillRect/>
          </a:stretch>
        </p:blipFill>
        <p:spPr>
          <a:xfrm>
            <a:off x="8669079" y="4189287"/>
            <a:ext cx="2773990" cy="2033111"/>
          </a:xfrm>
          <a:prstGeom prst="rect">
            <a:avLst/>
          </a:prstGeom>
        </p:spPr>
      </p:pic>
    </p:spTree>
    <p:extLst>
      <p:ext uri="{BB962C8B-B14F-4D97-AF65-F5344CB8AC3E}">
        <p14:creationId xmlns:p14="http://schemas.microsoft.com/office/powerpoint/2010/main" val="163869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a:solidFill>
                  <a:srgbClr val="92D050"/>
                </a:solidFill>
              </a:rPr>
              <a:t>5- Soutenir les </a:t>
            </a:r>
            <a:r>
              <a:rPr lang="fr-FR" sz="4400" b="1" dirty="0" err="1">
                <a:solidFill>
                  <a:srgbClr val="92D050"/>
                </a:solidFill>
              </a:rPr>
              <a:t>assistant.e.s</a:t>
            </a:r>
            <a:r>
              <a:rPr lang="fr-FR" sz="4400" b="1" dirty="0">
                <a:solidFill>
                  <a:srgbClr val="92D050"/>
                </a:solidFill>
              </a:rPr>
              <a:t> </a:t>
            </a:r>
            <a:r>
              <a:rPr lang="fr-FR" sz="4400" b="1" dirty="0" err="1">
                <a:solidFill>
                  <a:srgbClr val="92D050"/>
                </a:solidFill>
              </a:rPr>
              <a:t>maternel.e.s</a:t>
            </a:r>
            <a:r>
              <a:rPr lang="fr-FR" sz="4400" b="1" dirty="0">
                <a:solidFill>
                  <a:srgbClr val="92D050"/>
                </a:solidFill>
              </a:rPr>
              <a:t> et professionnaliser les auxiliaires parentales</a:t>
            </a:r>
            <a:endParaRPr lang="fr-FR" b="1" dirty="0">
              <a:solidFill>
                <a:schemeClr val="accent2">
                  <a:lumMod val="75000"/>
                </a:schemeClr>
              </a:solidFill>
            </a:endParaRPr>
          </a:p>
        </p:txBody>
      </p:sp>
      <p:sp>
        <p:nvSpPr>
          <p:cNvPr id="3" name="Espace réservé du contenu 2"/>
          <p:cNvSpPr>
            <a:spLocks noGrp="1"/>
          </p:cNvSpPr>
          <p:nvPr>
            <p:ph idx="1"/>
          </p:nvPr>
        </p:nvSpPr>
        <p:spPr>
          <a:xfrm>
            <a:off x="1097280" y="2183220"/>
            <a:ext cx="10058400" cy="3685874"/>
          </a:xfrm>
        </p:spPr>
        <p:txBody>
          <a:bodyPr>
            <a:normAutofit/>
          </a:bodyPr>
          <a:lstStyle/>
          <a:p>
            <a:r>
              <a:rPr lang="fr-FR" dirty="0">
                <a:solidFill>
                  <a:schemeClr val="tx1"/>
                </a:solidFill>
              </a:rPr>
              <a:t>- Mettre à l’étude </a:t>
            </a:r>
            <a:r>
              <a:rPr lang="fr-FR" b="1" dirty="0">
                <a:solidFill>
                  <a:schemeClr val="accent3">
                    <a:lumMod val="75000"/>
                  </a:schemeClr>
                </a:solidFill>
              </a:rPr>
              <a:t>un livret de professionnalisation </a:t>
            </a:r>
            <a:r>
              <a:rPr lang="fr-FR" dirty="0">
                <a:solidFill>
                  <a:schemeClr val="tx1"/>
                </a:solidFill>
              </a:rPr>
              <a:t>: garder la traces des formations individuelles et des situations </a:t>
            </a:r>
            <a:r>
              <a:rPr lang="fr-FR" dirty="0" err="1">
                <a:solidFill>
                  <a:schemeClr val="tx1"/>
                </a:solidFill>
              </a:rPr>
              <a:t>professionnalisantes</a:t>
            </a:r>
            <a:r>
              <a:rPr lang="fr-FR" dirty="0">
                <a:solidFill>
                  <a:schemeClr val="tx1"/>
                </a:solidFill>
              </a:rPr>
              <a:t>,</a:t>
            </a:r>
          </a:p>
          <a:p>
            <a:r>
              <a:rPr lang="fr-FR" dirty="0">
                <a:solidFill>
                  <a:schemeClr val="tx1"/>
                </a:solidFill>
              </a:rPr>
              <a:t>- Généraliser le </a:t>
            </a:r>
            <a:r>
              <a:rPr lang="fr-FR" b="1" dirty="0">
                <a:solidFill>
                  <a:schemeClr val="accent3">
                    <a:lumMod val="75000"/>
                  </a:schemeClr>
                </a:solidFill>
              </a:rPr>
              <a:t>projet d’accueil</a:t>
            </a:r>
            <a:r>
              <a:rPr lang="fr-FR" dirty="0">
                <a:solidFill>
                  <a:schemeClr val="tx1"/>
                </a:solidFill>
              </a:rPr>
              <a:t>,</a:t>
            </a:r>
          </a:p>
          <a:p>
            <a:r>
              <a:rPr lang="fr-FR" dirty="0">
                <a:solidFill>
                  <a:schemeClr val="tx1"/>
                </a:solidFill>
              </a:rPr>
              <a:t>- Elargir les </a:t>
            </a:r>
            <a:r>
              <a:rPr lang="fr-FR" b="1" dirty="0">
                <a:solidFill>
                  <a:schemeClr val="accent3">
                    <a:lumMod val="75000"/>
                  </a:schemeClr>
                </a:solidFill>
              </a:rPr>
              <a:t>missions</a:t>
            </a:r>
            <a:r>
              <a:rPr lang="fr-FR" dirty="0">
                <a:solidFill>
                  <a:schemeClr val="tx1"/>
                </a:solidFill>
              </a:rPr>
              <a:t> des relais d’</a:t>
            </a:r>
            <a:r>
              <a:rPr lang="fr-FR" dirty="0" err="1">
                <a:solidFill>
                  <a:schemeClr val="tx1"/>
                </a:solidFill>
              </a:rPr>
              <a:t>assistant.e.s</a:t>
            </a:r>
            <a:r>
              <a:rPr lang="fr-FR" dirty="0">
                <a:solidFill>
                  <a:schemeClr val="tx1"/>
                </a:solidFill>
              </a:rPr>
              <a:t> </a:t>
            </a:r>
            <a:r>
              <a:rPr lang="fr-FR" dirty="0" err="1">
                <a:solidFill>
                  <a:schemeClr val="tx1"/>
                </a:solidFill>
              </a:rPr>
              <a:t>maternel.e.s</a:t>
            </a:r>
            <a:r>
              <a:rPr lang="fr-FR" dirty="0">
                <a:solidFill>
                  <a:schemeClr val="tx1"/>
                </a:solidFill>
              </a:rPr>
              <a:t> (RAM) pour en faire les pivots de la formation continue,</a:t>
            </a:r>
          </a:p>
          <a:p>
            <a:r>
              <a:rPr lang="fr-FR" dirty="0">
                <a:solidFill>
                  <a:schemeClr val="tx1"/>
                </a:solidFill>
              </a:rPr>
              <a:t>- Poursuivre le </a:t>
            </a:r>
            <a:r>
              <a:rPr lang="fr-FR" b="1" dirty="0">
                <a:solidFill>
                  <a:schemeClr val="accent3">
                    <a:lumMod val="75000"/>
                  </a:schemeClr>
                </a:solidFill>
              </a:rPr>
              <a:t>développement</a:t>
            </a:r>
            <a:r>
              <a:rPr lang="fr-FR" dirty="0">
                <a:solidFill>
                  <a:schemeClr val="tx1"/>
                </a:solidFill>
              </a:rPr>
              <a:t> des Maisons d’</a:t>
            </a:r>
            <a:r>
              <a:rPr lang="fr-FR" dirty="0" err="1">
                <a:solidFill>
                  <a:schemeClr val="tx1"/>
                </a:solidFill>
              </a:rPr>
              <a:t>Assistant.e.s</a:t>
            </a:r>
            <a:r>
              <a:rPr lang="fr-FR" dirty="0">
                <a:solidFill>
                  <a:schemeClr val="tx1"/>
                </a:solidFill>
              </a:rPr>
              <a:t> </a:t>
            </a:r>
            <a:r>
              <a:rPr lang="fr-FR" dirty="0" err="1">
                <a:solidFill>
                  <a:schemeClr val="tx1"/>
                </a:solidFill>
              </a:rPr>
              <a:t>Maternel.e.s</a:t>
            </a:r>
            <a:r>
              <a:rPr lang="fr-FR" dirty="0">
                <a:solidFill>
                  <a:schemeClr val="tx1"/>
                </a:solidFill>
              </a:rPr>
              <a:t> (MAM)</a:t>
            </a:r>
          </a:p>
          <a:p>
            <a:endParaRPr lang="fr-FR" dirty="0"/>
          </a:p>
        </p:txBody>
      </p:sp>
    </p:spTree>
    <p:extLst>
      <p:ext uri="{BB962C8B-B14F-4D97-AF65-F5344CB8AC3E}">
        <p14:creationId xmlns:p14="http://schemas.microsoft.com/office/powerpoint/2010/main" val="100514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a:solidFill>
                  <a:srgbClr val="92D050"/>
                </a:solidFill>
              </a:rPr>
              <a:t>6- Accroître la mixité dans les métiers de la petite enfance</a:t>
            </a:r>
            <a:endParaRPr lang="fr-FR" b="1" dirty="0">
              <a:solidFill>
                <a:schemeClr val="accent2">
                  <a:lumMod val="75000"/>
                </a:schemeClr>
              </a:solidFill>
            </a:endParaRPr>
          </a:p>
        </p:txBody>
      </p:sp>
      <p:sp>
        <p:nvSpPr>
          <p:cNvPr id="3" name="Espace réservé du contenu 2"/>
          <p:cNvSpPr>
            <a:spLocks noGrp="1"/>
          </p:cNvSpPr>
          <p:nvPr>
            <p:ph idx="1"/>
          </p:nvPr>
        </p:nvSpPr>
        <p:spPr>
          <a:xfrm>
            <a:off x="1097280" y="2183220"/>
            <a:ext cx="10058400" cy="3685874"/>
          </a:xfrm>
        </p:spPr>
        <p:txBody>
          <a:bodyPr>
            <a:normAutofit/>
          </a:bodyPr>
          <a:lstStyle/>
          <a:p>
            <a:r>
              <a:rPr lang="fr-FR" dirty="0">
                <a:solidFill>
                  <a:schemeClr val="tx1"/>
                </a:solidFill>
              </a:rPr>
              <a:t>Des métiers féminisés : 99% des </a:t>
            </a:r>
            <a:r>
              <a:rPr lang="fr-FR" dirty="0" err="1">
                <a:solidFill>
                  <a:schemeClr val="tx1"/>
                </a:solidFill>
              </a:rPr>
              <a:t>assistant.e.s</a:t>
            </a:r>
            <a:r>
              <a:rPr lang="fr-FR" dirty="0">
                <a:solidFill>
                  <a:schemeClr val="tx1"/>
                </a:solidFill>
              </a:rPr>
              <a:t> </a:t>
            </a:r>
            <a:r>
              <a:rPr lang="fr-FR" dirty="0" err="1">
                <a:solidFill>
                  <a:schemeClr val="tx1"/>
                </a:solidFill>
              </a:rPr>
              <a:t>maternel.e.s</a:t>
            </a:r>
            <a:r>
              <a:rPr lang="fr-FR" dirty="0">
                <a:solidFill>
                  <a:schemeClr val="tx1"/>
                </a:solidFill>
              </a:rPr>
              <a:t> et des AP  /  97% des EJE.</a:t>
            </a:r>
          </a:p>
          <a:p>
            <a:endParaRPr lang="fr-FR" dirty="0">
              <a:solidFill>
                <a:schemeClr val="tx1"/>
              </a:solidFill>
            </a:endParaRPr>
          </a:p>
          <a:p>
            <a:r>
              <a:rPr lang="fr-FR" b="1" dirty="0">
                <a:solidFill>
                  <a:schemeClr val="accent3">
                    <a:lumMod val="75000"/>
                  </a:schemeClr>
                </a:solidFill>
              </a:rPr>
              <a:t>Sensibilisation des acteurs lors de journées nationales</a:t>
            </a:r>
            <a:r>
              <a:rPr lang="fr-FR" b="1" dirty="0">
                <a:solidFill>
                  <a:schemeClr val="tx1"/>
                </a:solidFill>
              </a:rPr>
              <a:t> : </a:t>
            </a:r>
            <a:r>
              <a:rPr lang="fr-FR" dirty="0">
                <a:solidFill>
                  <a:schemeClr val="tx1"/>
                </a:solidFill>
              </a:rPr>
              <a:t>ex : Colloque la Mixité professionnelle dans la petite enfance, Renforce l’égalité fille garçon et la mixité des métiers de la petite enfance, …</a:t>
            </a:r>
          </a:p>
          <a:p>
            <a:r>
              <a:rPr lang="fr-FR" b="1" dirty="0">
                <a:solidFill>
                  <a:schemeClr val="accent3">
                    <a:lumMod val="75000"/>
                  </a:schemeClr>
                </a:solidFill>
              </a:rPr>
              <a:t>Support d’information métiers :</a:t>
            </a:r>
            <a:r>
              <a:rPr lang="fr-FR" dirty="0">
                <a:solidFill>
                  <a:schemeClr val="tx1"/>
                </a:solidFill>
              </a:rPr>
              <a:t> démarche à prévoir en concertation avec l’Education nationale. </a:t>
            </a:r>
          </a:p>
          <a:p>
            <a:r>
              <a:rPr lang="fr-FR" b="1" dirty="0">
                <a:solidFill>
                  <a:schemeClr val="accent3">
                    <a:lumMod val="75000"/>
                  </a:schemeClr>
                </a:solidFill>
              </a:rPr>
              <a:t>Le plan ministériel en faveur de l’égalité professionnelle </a:t>
            </a:r>
            <a:r>
              <a:rPr lang="fr-FR" dirty="0">
                <a:solidFill>
                  <a:schemeClr val="tx1"/>
                </a:solidFill>
              </a:rPr>
              <a:t>: (</a:t>
            </a:r>
            <a:r>
              <a:rPr lang="fr-FR" dirty="0" err="1">
                <a:solidFill>
                  <a:schemeClr val="tx1"/>
                </a:solidFill>
              </a:rPr>
              <a:t>cf</a:t>
            </a:r>
            <a:r>
              <a:rPr lang="fr-FR" dirty="0">
                <a:solidFill>
                  <a:schemeClr val="tx1"/>
                </a:solidFill>
              </a:rPr>
              <a:t> action n°17)</a:t>
            </a:r>
          </a:p>
        </p:txBody>
      </p:sp>
    </p:spTree>
    <p:extLst>
      <p:ext uri="{BB962C8B-B14F-4D97-AF65-F5344CB8AC3E}">
        <p14:creationId xmlns:p14="http://schemas.microsoft.com/office/powerpoint/2010/main" val="41663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10363" y="845017"/>
            <a:ext cx="7276445" cy="5045420"/>
          </a:xfrm>
          <a:prstGeom prst="rect">
            <a:avLst/>
          </a:prstGeom>
        </p:spPr>
      </p:pic>
      <p:pic>
        <p:nvPicPr>
          <p:cNvPr id="3" name="Image 2"/>
          <p:cNvPicPr>
            <a:picLocks noChangeAspect="1"/>
          </p:cNvPicPr>
          <p:nvPr/>
        </p:nvPicPr>
        <p:blipFill>
          <a:blip r:embed="rId3"/>
          <a:stretch>
            <a:fillRect/>
          </a:stretch>
        </p:blipFill>
        <p:spPr>
          <a:xfrm>
            <a:off x="7954542" y="1814994"/>
            <a:ext cx="3938357" cy="2901948"/>
          </a:xfrm>
          <a:prstGeom prst="rect">
            <a:avLst/>
          </a:prstGeom>
        </p:spPr>
      </p:pic>
    </p:spTree>
    <p:extLst>
      <p:ext uri="{BB962C8B-B14F-4D97-AF65-F5344CB8AC3E}">
        <p14:creationId xmlns:p14="http://schemas.microsoft.com/office/powerpoint/2010/main" val="318319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1450757"/>
          </a:xfrm>
        </p:spPr>
        <p:txBody>
          <a:bodyPr>
            <a:normAutofit/>
          </a:bodyPr>
          <a:lstStyle/>
          <a:p>
            <a:r>
              <a:rPr lang="fr-FR" b="1" dirty="0">
                <a:solidFill>
                  <a:srgbClr val="92D050"/>
                </a:solidFill>
              </a:rPr>
              <a:t>1- Le plan d’action de la petite enfance</a:t>
            </a:r>
            <a:br>
              <a:rPr lang="fr-FR" dirty="0"/>
            </a:br>
            <a:r>
              <a:rPr lang="fr-FR" sz="2800" b="1" dirty="0">
                <a:solidFill>
                  <a:schemeClr val="accent3">
                    <a:lumMod val="75000"/>
                  </a:schemeClr>
                </a:solidFill>
              </a:rPr>
              <a:t>Le contexte européen : les travaux de la commission et le projet CARE</a:t>
            </a:r>
            <a:endParaRPr lang="fr-FR" sz="2400" b="1" dirty="0">
              <a:solidFill>
                <a:schemeClr val="accent3">
                  <a:lumMod val="75000"/>
                </a:schemeClr>
              </a:solidFill>
            </a:endParaRPr>
          </a:p>
        </p:txBody>
      </p:sp>
      <p:sp>
        <p:nvSpPr>
          <p:cNvPr id="3" name="Espace réservé du contenu 2"/>
          <p:cNvSpPr>
            <a:spLocks noGrp="1"/>
          </p:cNvSpPr>
          <p:nvPr>
            <p:ph idx="1"/>
          </p:nvPr>
        </p:nvSpPr>
        <p:spPr>
          <a:xfrm>
            <a:off x="1040573" y="2069806"/>
            <a:ext cx="5906032" cy="3671776"/>
          </a:xfrm>
        </p:spPr>
        <p:txBody>
          <a:bodyPr>
            <a:normAutofit fontScale="92500" lnSpcReduction="20000"/>
          </a:bodyPr>
          <a:lstStyle/>
          <a:p>
            <a:r>
              <a:rPr lang="fr-FR" sz="2800" dirty="0"/>
              <a:t>« Les personnels en charge des enfants doivent être formés afin d’assurer le bon équilibre entre la prise en charge du groupe d’enfants et le soin individualisé, répondre aux besoins socio-affectifs et mais également éducatifs, tout en préparant les enfants à leur avenir et à leur intégration sociale. </a:t>
            </a:r>
          </a:p>
          <a:p>
            <a:r>
              <a:rPr lang="fr-FR" sz="2800" dirty="0"/>
              <a:t>De ce fait la qualité de la </a:t>
            </a:r>
            <a:r>
              <a:rPr lang="fr-FR" sz="2800" dirty="0">
                <a:solidFill>
                  <a:schemeClr val="accent3">
                    <a:lumMod val="75000"/>
                  </a:schemeClr>
                </a:solidFill>
              </a:rPr>
              <a:t>formation des personnels est un élément clé </a:t>
            </a:r>
            <a:r>
              <a:rPr lang="fr-FR" sz="2800" dirty="0"/>
              <a:t>de la qualité de l’accueil des enfants ».</a:t>
            </a:r>
          </a:p>
          <a:p>
            <a:endParaRPr lang="fr-FR" b="1" dirty="0"/>
          </a:p>
          <a:p>
            <a:endParaRPr lang="fr-FR" dirty="0"/>
          </a:p>
        </p:txBody>
      </p:sp>
      <p:pic>
        <p:nvPicPr>
          <p:cNvPr id="5" name="Image 4"/>
          <p:cNvPicPr>
            <a:picLocks noChangeAspect="1"/>
          </p:cNvPicPr>
          <p:nvPr/>
        </p:nvPicPr>
        <p:blipFill>
          <a:blip r:embed="rId2"/>
          <a:stretch>
            <a:fillRect/>
          </a:stretch>
        </p:blipFill>
        <p:spPr>
          <a:xfrm>
            <a:off x="7669620" y="1737360"/>
            <a:ext cx="4160874" cy="4443082"/>
          </a:xfrm>
          <a:prstGeom prst="rect">
            <a:avLst/>
          </a:prstGeom>
        </p:spPr>
      </p:pic>
    </p:spTree>
    <p:extLst>
      <p:ext uri="{BB962C8B-B14F-4D97-AF65-F5344CB8AC3E}">
        <p14:creationId xmlns:p14="http://schemas.microsoft.com/office/powerpoint/2010/main" val="3031548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 Le plan d’action de la petite enfance</a:t>
            </a:r>
            <a:br>
              <a:rPr lang="fr-FR" dirty="0"/>
            </a:br>
            <a:r>
              <a:rPr lang="fr-FR" sz="2800" b="1" dirty="0">
                <a:solidFill>
                  <a:schemeClr val="accent3">
                    <a:lumMod val="75000"/>
                  </a:schemeClr>
                </a:solidFill>
              </a:rPr>
              <a:t>La note d’opportunité proposant la rénovation du CAP petite enfance</a:t>
            </a:r>
            <a:endParaRPr lang="fr-FR" dirty="0">
              <a:solidFill>
                <a:schemeClr val="accent3">
                  <a:lumMod val="75000"/>
                </a:schemeClr>
              </a:solidFill>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404758343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59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1- Le plan d’action de la petite enfance</a:t>
            </a:r>
            <a:br>
              <a:rPr lang="fr-FR" dirty="0"/>
            </a:br>
            <a:r>
              <a:rPr lang="fr-FR" sz="2800" b="1" dirty="0">
                <a:solidFill>
                  <a:schemeClr val="accent3">
                    <a:lumMod val="75000"/>
                  </a:schemeClr>
                </a:solidFill>
              </a:rPr>
              <a:t>Les enjeux</a:t>
            </a:r>
            <a:endParaRPr lang="fr-FR" sz="2800" dirty="0"/>
          </a:p>
        </p:txBody>
      </p:sp>
      <p:sp>
        <p:nvSpPr>
          <p:cNvPr id="3" name="Espace réservé du contenu 2"/>
          <p:cNvSpPr>
            <a:spLocks noGrp="1"/>
          </p:cNvSpPr>
          <p:nvPr>
            <p:ph idx="1"/>
          </p:nvPr>
        </p:nvSpPr>
        <p:spPr>
          <a:xfrm>
            <a:off x="1097280" y="1845734"/>
            <a:ext cx="10058400" cy="925819"/>
          </a:xfrm>
        </p:spPr>
        <p:txBody>
          <a:bodyPr>
            <a:normAutofit fontScale="92500" lnSpcReduction="10000"/>
          </a:bodyPr>
          <a:lstStyle/>
          <a:p>
            <a:r>
              <a:rPr lang="fr-FR" sz="2400" dirty="0"/>
              <a:t>Donner une nouvelle impulsion à l’ensemble du secteur de l’accueil du jeune enfant, caractérisé par son extrême diversité, en refondant l’identité des </a:t>
            </a:r>
            <a:r>
              <a:rPr lang="fr-FR" sz="2400" dirty="0" err="1"/>
              <a:t>professionnel.le.s</a:t>
            </a:r>
            <a:r>
              <a:rPr lang="fr-FR" sz="2400" dirty="0"/>
              <a:t> autour de valeurs et d’actions communes.</a:t>
            </a:r>
          </a:p>
        </p:txBody>
      </p:sp>
      <p:sp>
        <p:nvSpPr>
          <p:cNvPr id="4" name="Titre 1"/>
          <p:cNvSpPr txBox="1">
            <a:spLocks/>
          </p:cNvSpPr>
          <p:nvPr/>
        </p:nvSpPr>
        <p:spPr>
          <a:xfrm>
            <a:off x="1171708" y="2657665"/>
            <a:ext cx="10058400" cy="119841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br>
              <a:rPr lang="fr-FR" dirty="0"/>
            </a:br>
            <a:r>
              <a:rPr lang="fr-FR" sz="2800" b="1" dirty="0">
                <a:solidFill>
                  <a:schemeClr val="accent3">
                    <a:lumMod val="75000"/>
                  </a:schemeClr>
                </a:solidFill>
              </a:rPr>
              <a:t>Les objectifs</a:t>
            </a:r>
            <a:endParaRPr lang="fr-FR" sz="2800" dirty="0"/>
          </a:p>
        </p:txBody>
      </p:sp>
      <p:sp>
        <p:nvSpPr>
          <p:cNvPr id="5" name="Rectangle 4"/>
          <p:cNvSpPr/>
          <p:nvPr/>
        </p:nvSpPr>
        <p:spPr>
          <a:xfrm>
            <a:off x="1171708" y="4067841"/>
            <a:ext cx="9680590" cy="1785104"/>
          </a:xfrm>
          <a:prstGeom prst="rect">
            <a:avLst/>
          </a:prstGeom>
        </p:spPr>
        <p:txBody>
          <a:bodyPr wrap="square">
            <a:spAutoFit/>
          </a:bodyPr>
          <a:lstStyle/>
          <a:p>
            <a:pPr marL="342900" indent="-342900">
              <a:buFontTx/>
              <a:buChar char="-"/>
            </a:pPr>
            <a:r>
              <a:rPr lang="fr-FR" sz="2200" dirty="0"/>
              <a:t>Définir un cadre commun à l’accueil des jeunes enfants</a:t>
            </a:r>
          </a:p>
          <a:p>
            <a:pPr marL="342900" indent="-342900">
              <a:buFontTx/>
              <a:buChar char="-"/>
            </a:pPr>
            <a:r>
              <a:rPr lang="fr-FR" sz="2200" dirty="0"/>
              <a:t>Promouvoir le développement d’un accueil de qualité, ouvert, réflexif, pluridisciplinaire et sans stéréotype</a:t>
            </a:r>
          </a:p>
          <a:p>
            <a:pPr marL="342900" indent="-342900">
              <a:buFontTx/>
              <a:buChar char="-"/>
            </a:pPr>
            <a:r>
              <a:rPr lang="fr-FR" sz="2200" dirty="0"/>
              <a:t>Permettre une formation des </a:t>
            </a:r>
            <a:r>
              <a:rPr lang="fr-FR" sz="2200" dirty="0" err="1"/>
              <a:t>professionnel.le.s</a:t>
            </a:r>
            <a:r>
              <a:rPr lang="fr-FR" sz="2200" dirty="0"/>
              <a:t> mieux adaptée aux enjeux de notre société</a:t>
            </a:r>
          </a:p>
        </p:txBody>
      </p:sp>
    </p:spTree>
    <p:extLst>
      <p:ext uri="{BB962C8B-B14F-4D97-AF65-F5344CB8AC3E}">
        <p14:creationId xmlns:p14="http://schemas.microsoft.com/office/powerpoint/2010/main" val="1448419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92D050"/>
                </a:solidFill>
              </a:rPr>
              <a:t>2- Rénover les diplômes et carrières des </a:t>
            </a:r>
            <a:r>
              <a:rPr lang="fr-FR" b="1" dirty="0" err="1">
                <a:solidFill>
                  <a:srgbClr val="92D050"/>
                </a:solidFill>
              </a:rPr>
              <a:t>professionnel.le.s</a:t>
            </a:r>
            <a:r>
              <a:rPr lang="fr-FR" b="1" dirty="0">
                <a:solidFill>
                  <a:srgbClr val="92D050"/>
                </a:solidFill>
              </a:rPr>
              <a:t> de la petite enfance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84805267"/>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770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112" y="397441"/>
            <a:ext cx="10058400" cy="1024960"/>
          </a:xfrm>
        </p:spPr>
        <p:txBody>
          <a:bodyPr>
            <a:normAutofit fontScale="90000"/>
          </a:bodyPr>
          <a:lstStyle/>
          <a:p>
            <a:r>
              <a:rPr lang="fr-FR" dirty="0"/>
              <a:t>2- Rénover les diplômes et carrières des </a:t>
            </a:r>
            <a:r>
              <a:rPr lang="fr-FR" dirty="0" err="1"/>
              <a:t>professionnel.le.s</a:t>
            </a:r>
            <a:r>
              <a:rPr lang="fr-FR" dirty="0"/>
              <a:t> de la petite enfance</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597621566"/>
              </p:ext>
            </p:extLst>
          </p:nvPr>
        </p:nvGraphicFramePr>
        <p:xfrm>
          <a:off x="1096962" y="1496718"/>
          <a:ext cx="10058717" cy="4698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 7"/>
          <p:cNvPicPr>
            <a:picLocks noChangeAspect="1"/>
          </p:cNvPicPr>
          <p:nvPr/>
        </p:nvPicPr>
        <p:blipFill>
          <a:blip r:embed="rId7"/>
          <a:stretch>
            <a:fillRect/>
          </a:stretch>
        </p:blipFill>
        <p:spPr>
          <a:xfrm>
            <a:off x="1212112" y="4804143"/>
            <a:ext cx="1041548" cy="1041548"/>
          </a:xfrm>
          <a:prstGeom prst="rect">
            <a:avLst/>
          </a:prstGeom>
          <a:effectLst>
            <a:outerShdw blurRad="50800" dist="38100" dir="8100000" algn="tr" rotWithShape="0">
              <a:prstClr val="black">
                <a:alpha val="40000"/>
              </a:prstClr>
            </a:outerShdw>
            <a:softEdge rad="76200"/>
          </a:effectLst>
        </p:spPr>
      </p:pic>
      <p:pic>
        <p:nvPicPr>
          <p:cNvPr id="4" name="Image 3"/>
          <p:cNvPicPr>
            <a:picLocks noChangeAspect="1"/>
          </p:cNvPicPr>
          <p:nvPr/>
        </p:nvPicPr>
        <p:blipFill>
          <a:blip r:embed="rId8"/>
          <a:stretch>
            <a:fillRect/>
          </a:stretch>
        </p:blipFill>
        <p:spPr>
          <a:xfrm>
            <a:off x="6114473" y="4804143"/>
            <a:ext cx="1275196" cy="850131"/>
          </a:xfrm>
          <a:prstGeom prst="rect">
            <a:avLst/>
          </a:prstGeom>
        </p:spPr>
      </p:pic>
    </p:spTree>
    <p:extLst>
      <p:ext uri="{BB962C8B-B14F-4D97-AF65-F5344CB8AC3E}">
        <p14:creationId xmlns:p14="http://schemas.microsoft.com/office/powerpoint/2010/main" val="3339375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112" y="397441"/>
            <a:ext cx="10058400" cy="1024960"/>
          </a:xfrm>
        </p:spPr>
        <p:txBody>
          <a:bodyPr>
            <a:normAutofit fontScale="90000"/>
          </a:bodyPr>
          <a:lstStyle/>
          <a:p>
            <a:r>
              <a:rPr lang="fr-FR" dirty="0"/>
              <a:t>2- Rénover les diplômes et carrières des </a:t>
            </a:r>
            <a:r>
              <a:rPr lang="fr-FR" dirty="0" err="1"/>
              <a:t>professionnel.le.s</a:t>
            </a:r>
            <a:r>
              <a:rPr lang="fr-FR" dirty="0"/>
              <a:t> de la petite enfance</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539072366"/>
              </p:ext>
            </p:extLst>
          </p:nvPr>
        </p:nvGraphicFramePr>
        <p:xfrm>
          <a:off x="1096963" y="1552353"/>
          <a:ext cx="10058400" cy="4253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55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92D050"/>
                </a:solidFill>
              </a:rPr>
              <a:t>3- Accroitre l’offre de formation des </a:t>
            </a:r>
            <a:r>
              <a:rPr lang="fr-FR" b="1" dirty="0" err="1">
                <a:solidFill>
                  <a:srgbClr val="92D050"/>
                </a:solidFill>
              </a:rPr>
              <a:t>professionnel.le.s</a:t>
            </a:r>
            <a:r>
              <a:rPr lang="fr-FR" b="1" dirty="0">
                <a:solidFill>
                  <a:srgbClr val="92D050"/>
                </a:solidFill>
              </a:rPr>
              <a:t> de la petite enfance</a:t>
            </a:r>
            <a:br>
              <a:rPr lang="fr-FR" dirty="0"/>
            </a:br>
            <a:r>
              <a:rPr lang="fr-FR" sz="3100" b="1" dirty="0">
                <a:solidFill>
                  <a:schemeClr val="accent2">
                    <a:lumMod val="75000"/>
                  </a:schemeClr>
                </a:solidFill>
              </a:rPr>
              <a:t>Constats et plateforme</a:t>
            </a:r>
            <a:endParaRPr lang="fr-FR" b="1" dirty="0">
              <a:solidFill>
                <a:schemeClr val="accent2">
                  <a:lumMod val="75000"/>
                </a:schemeClr>
              </a:solidFill>
            </a:endParaRPr>
          </a:p>
        </p:txBody>
      </p:sp>
      <p:sp>
        <p:nvSpPr>
          <p:cNvPr id="3" name="Espace réservé du contenu 2"/>
          <p:cNvSpPr>
            <a:spLocks noGrp="1"/>
          </p:cNvSpPr>
          <p:nvPr>
            <p:ph idx="1"/>
          </p:nvPr>
        </p:nvSpPr>
        <p:spPr>
          <a:xfrm>
            <a:off x="1097280" y="2388780"/>
            <a:ext cx="10058400" cy="3480313"/>
          </a:xfrm>
        </p:spPr>
        <p:txBody>
          <a:bodyPr>
            <a:normAutofit fontScale="92500" lnSpcReduction="10000"/>
          </a:bodyPr>
          <a:lstStyle/>
          <a:p>
            <a:r>
              <a:rPr lang="fr-FR" b="1" dirty="0">
                <a:solidFill>
                  <a:schemeClr val="accent3">
                    <a:lumMod val="75000"/>
                  </a:schemeClr>
                </a:solidFill>
              </a:rPr>
              <a:t>Constats</a:t>
            </a:r>
            <a:r>
              <a:rPr lang="fr-FR" dirty="0"/>
              <a:t> : un nombre insuffisant de professionnels qualifiés, des difficultés de recrutement, de nombreux départs à la retraite (notamment chez les assistantes maternelles).</a:t>
            </a:r>
          </a:p>
          <a:p>
            <a:endParaRPr lang="fr-FR" dirty="0"/>
          </a:p>
          <a:p>
            <a:r>
              <a:rPr lang="fr-FR" b="1" dirty="0">
                <a:solidFill>
                  <a:schemeClr val="accent3">
                    <a:lumMod val="75000"/>
                  </a:schemeClr>
                </a:solidFill>
              </a:rPr>
              <a:t>Plateforme</a:t>
            </a:r>
            <a:r>
              <a:rPr lang="fr-FR" dirty="0"/>
              <a:t> : </a:t>
            </a:r>
          </a:p>
          <a:p>
            <a:r>
              <a:rPr lang="fr-FR" dirty="0"/>
              <a:t>- Une synthèse des besoins en personnel sera élaborée dans chaque territoire, à partir des données issues des schémas départementaux des services aux familles,</a:t>
            </a:r>
          </a:p>
          <a:p>
            <a:r>
              <a:rPr lang="fr-FR" dirty="0"/>
              <a:t>- Sur cette base seront mises en place, dans chaque </a:t>
            </a:r>
            <a:r>
              <a:rPr lang="fr-FR" b="1" dirty="0">
                <a:solidFill>
                  <a:schemeClr val="accent3">
                    <a:lumMod val="75000"/>
                  </a:schemeClr>
                </a:solidFill>
              </a:rPr>
              <a:t>région</a:t>
            </a:r>
            <a:r>
              <a:rPr lang="fr-FR" dirty="0"/>
              <a:t>, des plateformes de la petite enfance qui faciliteront l’institutionnalisation de partenariats entre les différents acteurs locaux de la formation.</a:t>
            </a:r>
          </a:p>
          <a:p>
            <a:r>
              <a:rPr lang="fr-FR" sz="1900" b="1" dirty="0">
                <a:solidFill>
                  <a:schemeClr val="accent3">
                    <a:lumMod val="75000"/>
                  </a:schemeClr>
                </a:solidFill>
              </a:rPr>
              <a:t>Calendrier</a:t>
            </a:r>
            <a:r>
              <a:rPr lang="fr-FR" sz="1900" dirty="0"/>
              <a:t> : </a:t>
            </a:r>
            <a:r>
              <a:rPr lang="fr-FR" sz="1700" i="1" dirty="0"/>
              <a:t>Janvier-Février (réunions avec les partenaires institutionnels – collectivités locales, ministères, branche famille, branche professionnelle)  -  Mars (élaboration d’une note de cadrage)  -  Avril-Juin (élaboration des diagnostics territoriaux)  -  à partir de Septembre 2017: mise en place des plateformes régionales. </a:t>
            </a:r>
          </a:p>
          <a:p>
            <a:endParaRPr lang="fr-FR" dirty="0"/>
          </a:p>
        </p:txBody>
      </p:sp>
    </p:spTree>
    <p:extLst>
      <p:ext uri="{BB962C8B-B14F-4D97-AF65-F5344CB8AC3E}">
        <p14:creationId xmlns:p14="http://schemas.microsoft.com/office/powerpoint/2010/main" val="2165465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400" b="1" dirty="0">
                <a:solidFill>
                  <a:srgbClr val="92D050"/>
                </a:solidFill>
              </a:rPr>
              <a:t>4- Développer la formation professionnelle continue des professionnels de la petite enfance</a:t>
            </a:r>
            <a:endParaRPr lang="fr-FR" b="1" dirty="0">
              <a:solidFill>
                <a:schemeClr val="accent2">
                  <a:lumMod val="75000"/>
                </a:schemeClr>
              </a:solidFill>
            </a:endParaRPr>
          </a:p>
        </p:txBody>
      </p:sp>
      <p:sp>
        <p:nvSpPr>
          <p:cNvPr id="3" name="Espace réservé du contenu 2"/>
          <p:cNvSpPr>
            <a:spLocks noGrp="1"/>
          </p:cNvSpPr>
          <p:nvPr>
            <p:ph idx="1"/>
          </p:nvPr>
        </p:nvSpPr>
        <p:spPr>
          <a:xfrm>
            <a:off x="1097280" y="2183220"/>
            <a:ext cx="10058400" cy="3685874"/>
          </a:xfrm>
        </p:spPr>
        <p:txBody>
          <a:bodyPr>
            <a:normAutofit fontScale="85000" lnSpcReduction="10000"/>
          </a:bodyPr>
          <a:lstStyle/>
          <a:p>
            <a:r>
              <a:rPr lang="fr-FR" b="1" dirty="0">
                <a:solidFill>
                  <a:schemeClr val="accent3">
                    <a:lumMod val="75000"/>
                  </a:schemeClr>
                </a:solidFill>
              </a:rPr>
              <a:t>EDEC</a:t>
            </a:r>
            <a:r>
              <a:rPr lang="fr-FR" dirty="0"/>
              <a:t> : signature d’un </a:t>
            </a:r>
            <a:r>
              <a:rPr lang="fr-FR" b="1" dirty="0">
                <a:solidFill>
                  <a:schemeClr val="accent3">
                    <a:lumMod val="75000"/>
                  </a:schemeClr>
                </a:solidFill>
              </a:rPr>
              <a:t>engagement de développement de l’emploi et des compétences </a:t>
            </a:r>
            <a:r>
              <a:rPr lang="fr-FR" dirty="0"/>
              <a:t>petite enfance pour la période 2015-2018, qui s’applique pour le secteur privé.</a:t>
            </a:r>
          </a:p>
          <a:p>
            <a:r>
              <a:rPr lang="fr-FR" dirty="0"/>
              <a:t>Négociation d’un accord miroir avec le </a:t>
            </a:r>
            <a:r>
              <a:rPr lang="fr-FR" b="1" dirty="0">
                <a:solidFill>
                  <a:schemeClr val="accent3">
                    <a:lumMod val="75000"/>
                  </a:schemeClr>
                </a:solidFill>
              </a:rPr>
              <a:t>Centre national de la fonction publique territoriale </a:t>
            </a:r>
            <a:r>
              <a:rPr lang="fr-FR" dirty="0"/>
              <a:t>(secteur public de la petite enfance).</a:t>
            </a:r>
          </a:p>
          <a:p>
            <a:endParaRPr lang="fr-FR" dirty="0"/>
          </a:p>
          <a:p>
            <a:r>
              <a:rPr lang="fr-FR" b="1" dirty="0">
                <a:solidFill>
                  <a:schemeClr val="accent3">
                    <a:lumMod val="75000"/>
                  </a:schemeClr>
                </a:solidFill>
              </a:rPr>
              <a:t>Axes de l’accord cadre national</a:t>
            </a:r>
            <a:r>
              <a:rPr lang="fr-FR" dirty="0"/>
              <a:t> : </a:t>
            </a:r>
          </a:p>
          <a:p>
            <a:r>
              <a:rPr lang="fr-FR" dirty="0"/>
              <a:t>Des actions visant à renforcer les compétences des employeurs en matière de gestion des ressources humaines et de management (formation des directeurs d’EAJE, GPEC </a:t>
            </a:r>
            <a:r>
              <a:rPr lang="fr-FR" sz="1300" dirty="0"/>
              <a:t>gestion prévisionnelle des emplois et des compétences</a:t>
            </a:r>
            <a:r>
              <a:rPr lang="fr-FR" dirty="0"/>
              <a:t>).</a:t>
            </a:r>
          </a:p>
          <a:p>
            <a:r>
              <a:rPr lang="fr-FR" dirty="0"/>
              <a:t>Des actions visant à favoriser l’accompagnement par l’employeur des projets de VAE </a:t>
            </a:r>
            <a:r>
              <a:rPr lang="fr-FR" sz="1300" dirty="0"/>
              <a:t>(notamment des projets collectifs de VAE).</a:t>
            </a:r>
          </a:p>
          <a:p>
            <a:r>
              <a:rPr lang="fr-FR" dirty="0">
                <a:solidFill>
                  <a:schemeClr val="tx1"/>
                </a:solidFill>
              </a:rPr>
              <a:t>Des actions d’ingénierie de formation complémentaire visant le renforcement des compétences (accueil des enfants porteurs de handicap, enfants issus de famille en parcours d’insertion, enfants d’origine culturelle différente, maltraitance, discrimination, …).</a:t>
            </a:r>
            <a:endParaRPr lang="fr-FR" dirty="0"/>
          </a:p>
        </p:txBody>
      </p:sp>
    </p:spTree>
    <p:extLst>
      <p:ext uri="{BB962C8B-B14F-4D97-AF65-F5344CB8AC3E}">
        <p14:creationId xmlns:p14="http://schemas.microsoft.com/office/powerpoint/2010/main" val="3441495218"/>
      </p:ext>
    </p:extLst>
  </p:cSld>
  <p:clrMapOvr>
    <a:masterClrMapping/>
  </p:clrMapOvr>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170</TotalTime>
  <Words>994</Words>
  <Application>Microsoft Office PowerPoint</Application>
  <PresentationFormat>Grand écran</PresentationFormat>
  <Paragraphs>62</Paragraphs>
  <Slides>12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Calibri</vt:lpstr>
      <vt:lpstr>Calibri Light</vt:lpstr>
      <vt:lpstr>Rétrospective</vt:lpstr>
      <vt:lpstr>Le plan d’action de la petite enfance et la formation des professionnels</vt:lpstr>
      <vt:lpstr>1- Le plan d’action de la petite enfance Le contexte européen : les travaux de la commission et le projet CARE</vt:lpstr>
      <vt:lpstr>1- Le plan d’action de la petite enfance La note d’opportunité proposant la rénovation du CAP petite enfance</vt:lpstr>
      <vt:lpstr>1- Le plan d’action de la petite enfance Les enjeux</vt:lpstr>
      <vt:lpstr>2- Rénover les diplômes et carrières des professionnel.le.s de la petite enfance</vt:lpstr>
      <vt:lpstr>2- Rénover les diplômes et carrières des professionnel.le.s de la petite enfance</vt:lpstr>
      <vt:lpstr>2- Rénover les diplômes et carrières des professionnel.le.s de la petite enfance</vt:lpstr>
      <vt:lpstr>3- Accroitre l’offre de formation des professionnel.le.s de la petite enfance Constats et plateforme</vt:lpstr>
      <vt:lpstr>4- Développer la formation professionnelle continue des professionnels de la petite enfance</vt:lpstr>
      <vt:lpstr>5- Soutenir les assistant.e.s maternel.e.s et professionnaliser les auxiliaires parentales</vt:lpstr>
      <vt:lpstr>6- Accroître la mixité dans les métiers de la petite enfance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plan d’action de la petite enfance et la formation des professionnels</dc:title>
  <dc:creator>anne durand</dc:creator>
  <cp:lastModifiedBy>anne durand</cp:lastModifiedBy>
  <cp:revision>23</cp:revision>
  <dcterms:created xsi:type="dcterms:W3CDTF">2017-03-14T16:30:42Z</dcterms:created>
  <dcterms:modified xsi:type="dcterms:W3CDTF">2017-03-18T11:29:29Z</dcterms:modified>
</cp:coreProperties>
</file>